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heme/themeOverride3.xml" ContentType="application/vnd.openxmlformats-officedocument.themeOverride+xml"/>
  <Override PartName="/ppt/slideLayouts/slideLayout15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heme/themeOverride4.xml" ContentType="application/vnd.openxmlformats-officedocument.themeOverride+xml"/>
  <Override PartName="/ppt/slideLayouts/slideLayout16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sldIdLst>
    <p:sldId id="279" r:id="rId3"/>
    <p:sldId id="256" r:id="rId4"/>
    <p:sldId id="257" r:id="rId5"/>
    <p:sldId id="258" r:id="rId6"/>
    <p:sldId id="260" r:id="rId7"/>
    <p:sldId id="261" r:id="rId8"/>
    <p:sldId id="262" r:id="rId9"/>
    <p:sldId id="264" r:id="rId10"/>
    <p:sldId id="265" r:id="rId11"/>
    <p:sldId id="271" r:id="rId12"/>
    <p:sldId id="272" r:id="rId13"/>
    <p:sldId id="266" r:id="rId14"/>
    <p:sldId id="267" r:id="rId15"/>
    <p:sldId id="273" r:id="rId16"/>
    <p:sldId id="274" r:id="rId17"/>
    <p:sldId id="275" r:id="rId18"/>
    <p:sldId id="276" r:id="rId19"/>
    <p:sldId id="277" r:id="rId20"/>
    <p:sldId id="278" r:id="rId21"/>
    <p:sldId id="269" r:id="rId22"/>
    <p:sldId id="270" r:id="rId23"/>
    <p:sldId id="280" r:id="rId24"/>
  </p:sldIdLst>
  <p:sldSz cx="9144000" cy="6858000" type="screen4x3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ight Triangle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2" name="Group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chemeClr val="accent1">
                <a:lumMod val="75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4" descr="DD Standard without Tag Line.jpg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228600"/>
            <a:ext cx="2057400" cy="1065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Calibri" pitchFamily="34" charset="0"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  <a:latin typeface="Calibri" pitchFamily="34" charset="0"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12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13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DD Standard without Tag Line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32750" y="6248400"/>
            <a:ext cx="8826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6400800" y="6472238"/>
            <a:ext cx="2057400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sz="1200" dirty="0">
                <a:solidFill>
                  <a:schemeClr val="accent1"/>
                </a:solidFill>
                <a:latin typeface="Calibri" pitchFamily="34" charset="0"/>
              </a:rPr>
              <a:t>Proudly Sponsored By:</a:t>
            </a:r>
          </a:p>
          <a:p>
            <a:pPr>
              <a:defRPr/>
            </a:pPr>
            <a:endParaRPr lang="en-US" sz="1200" dirty="0">
              <a:solidFill>
                <a:schemeClr val="accent1"/>
              </a:solidFill>
              <a:latin typeface="Calibri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6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hevron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Chevron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6" name="Freeform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Right Triangle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Chevron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Chevron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1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chemeClr val="accent1">
              <a:lumMod val="7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3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ADA58FA5-4FB7-4E5C-9479-9E986FD5369B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BF9C71F4-731F-4987-B2D6-7D1E65A914B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Calibri" pitchFamily="34" charset="0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eaLnBrk="1" fontAlgn="base" hangingPunct="1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620713" indent="-228600" algn="l" rtl="0" eaLnBrk="1" fontAlgn="base" hangingPunct="1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Calibri" pitchFamily="34" charset="0"/>
          <a:ea typeface="+mn-ea"/>
          <a:cs typeface="+mn-cs"/>
        </a:defRPr>
      </a:lvl2pPr>
      <a:lvl3pPr marL="858838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Calibri" pitchFamily="34" charset="0"/>
          <a:ea typeface="+mn-ea"/>
          <a:cs typeface="+mn-cs"/>
        </a:defRPr>
      </a:lvl3pPr>
      <a:lvl4pPr marL="11430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Calibri" pitchFamily="34" charset="0"/>
          <a:ea typeface="+mn-ea"/>
          <a:cs typeface="+mn-cs"/>
        </a:defRPr>
      </a:lvl4pPr>
      <a:lvl5pPr marL="1371600" indent="-228600" algn="l" rtl="0" eaLnBrk="1" fontAlgn="base" hangingPunct="1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Calibri" pitchFamily="34" charset="0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6B39CD96-FE84-45A4-9698-34115E2D2790}" type="datetimeFigureOut">
              <a:rPr lang="en-US" smtClean="0"/>
              <a:pPr/>
              <a:t>10/4/2014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FDDD9E73-348D-4815-B485-C17C4C42F30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hyperlink" Target="addictiontherapy.conferenceseries.com" TargetMode="Externa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876800" y="6019800"/>
            <a:ext cx="4191000" cy="6096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bg1"/>
                </a:solidFill>
              </a:rPr>
              <a:t>Mary Hauser</a:t>
            </a:r>
            <a:endParaRPr lang="en-US" sz="36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1676400"/>
          </a:xfrm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Therapy-2014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Chicago,  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4 - 6,  2014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2400" y="0"/>
            <a:ext cx="2907916" cy="1425165"/>
          </a:xfrm>
          <a:prstGeom prst="rect">
            <a:avLst/>
          </a:prstGeom>
          <a:noFill/>
        </p:spPr>
      </p:pic>
      <p:pic>
        <p:nvPicPr>
          <p:cNvPr id="1026" name="Picture 2" descr="H:\Yossef Sari\AT-2014 Group Photo_Day 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8600" y="3429000"/>
            <a:ext cx="4343400" cy="28956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2" descr="\\OMICSWB-144\Vittal Team\nikhil\Addicton 2014 day 2\IMG_090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34000" y="3657600"/>
            <a:ext cx="2971801" cy="198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Comprehensive Analysis of Reported Drugs (CARD)™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Mary P. Hauser, MA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000" dirty="0"/>
              <a:t>Since </a:t>
            </a:r>
            <a:r>
              <a:rPr lang="en-US" sz="2000" dirty="0" smtClean="0"/>
              <a:t>1997 </a:t>
            </a:r>
            <a:r>
              <a:rPr lang="en-US" sz="2000" dirty="0"/>
              <a:t>Dominion </a:t>
            </a:r>
            <a:r>
              <a:rPr lang="en-US" sz="2000" dirty="0" smtClean="0"/>
              <a:t>has </a:t>
            </a:r>
            <a:r>
              <a:rPr lang="en-US" sz="2000" dirty="0"/>
              <a:t>provided clinics with </a:t>
            </a:r>
            <a:r>
              <a:rPr lang="en-US" sz="2000" dirty="0" smtClean="0"/>
              <a:t>state-of-the-art </a:t>
            </a:r>
            <a:r>
              <a:rPr lang="en-US" sz="2000" dirty="0"/>
              <a:t>drug </a:t>
            </a:r>
            <a:r>
              <a:rPr lang="en-US" sz="2000" dirty="0" smtClean="0"/>
              <a:t>testing, support, education and training</a:t>
            </a:r>
            <a:endParaRPr lang="en-US" sz="2000" dirty="0"/>
          </a:p>
          <a:p>
            <a:pPr lvl="0"/>
            <a:r>
              <a:rPr lang="en-US" sz="2000" dirty="0"/>
              <a:t>Dominion was unique in offering </a:t>
            </a:r>
            <a:r>
              <a:rPr lang="en-US" sz="2000" dirty="0" smtClean="0"/>
              <a:t>Creatinine-Adjusted </a:t>
            </a:r>
            <a:r>
              <a:rPr lang="en-US" sz="2000" dirty="0"/>
              <a:t>levels allowing the clinic to monitor the elimination of a drug over </a:t>
            </a:r>
            <a:r>
              <a:rPr lang="en-US" sz="2000" dirty="0" smtClean="0"/>
              <a:t>time</a:t>
            </a:r>
          </a:p>
          <a:p>
            <a:pPr lvl="0">
              <a:buNone/>
            </a:pPr>
            <a:endParaRPr lang="en-US" sz="2000" dirty="0" smtClean="0"/>
          </a:p>
          <a:p>
            <a:pPr lvl="0" algn="ctr">
              <a:buNone/>
            </a:pPr>
            <a:r>
              <a:rPr lang="en-US" sz="1600" b="1" dirty="0" smtClean="0"/>
              <a:t>Sample Creatinine-Adjusted THC Levels</a:t>
            </a:r>
            <a:endParaRPr lang="en-US" sz="2000" b="1" dirty="0" smtClean="0"/>
          </a:p>
          <a:p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History</a:t>
            </a:r>
            <a:endParaRPr lang="en-US" dirty="0"/>
          </a:p>
        </p:txBody>
      </p:sp>
      <p:pic>
        <p:nvPicPr>
          <p:cNvPr id="4" name="Picture 3" descr="THC levels creatinine adjusted elimination over time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3505200"/>
            <a:ext cx="6423290" cy="2514600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000" dirty="0"/>
              <a:t>By </a:t>
            </a:r>
            <a:r>
              <a:rPr lang="en-US" sz="2000" dirty="0" smtClean="0"/>
              <a:t>2004, Dominion </a:t>
            </a:r>
            <a:r>
              <a:rPr lang="en-US" sz="2000" dirty="0"/>
              <a:t>began getting requests from clinics to provide summary data about their </a:t>
            </a:r>
            <a:r>
              <a:rPr lang="en-US" sz="2000" dirty="0" smtClean="0"/>
              <a:t>practice</a:t>
            </a:r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Dominion accommodated this by providing </a:t>
            </a:r>
            <a:r>
              <a:rPr lang="en-US" sz="2000" dirty="0" smtClean="0"/>
              <a:t>clinic-specific </a:t>
            </a:r>
            <a:r>
              <a:rPr lang="en-US" sz="2000" dirty="0"/>
              <a:t>data </a:t>
            </a:r>
            <a:r>
              <a:rPr lang="en-US" sz="2000" dirty="0" smtClean="0"/>
              <a:t>summaries</a:t>
            </a:r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Most </a:t>
            </a:r>
            <a:r>
              <a:rPr lang="en-US" sz="2000" dirty="0" smtClean="0"/>
              <a:t>of the clinics </a:t>
            </a:r>
            <a:r>
              <a:rPr lang="en-US" sz="2000" dirty="0"/>
              <a:t>that Dominion works with </a:t>
            </a:r>
            <a:r>
              <a:rPr lang="en-US" sz="2000" dirty="0" smtClean="0"/>
              <a:t>use drug </a:t>
            </a:r>
            <a:r>
              <a:rPr lang="en-US" sz="2000" dirty="0"/>
              <a:t>testing results to demonstrate </a:t>
            </a:r>
            <a:r>
              <a:rPr lang="en-US" sz="2000" dirty="0" smtClean="0"/>
              <a:t>their clinic’s effectiveness</a:t>
            </a:r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More and more clinics </a:t>
            </a:r>
            <a:r>
              <a:rPr lang="en-US" sz="2000" dirty="0" smtClean="0"/>
              <a:t>began requesting that </a:t>
            </a:r>
            <a:r>
              <a:rPr lang="en-US" sz="2000" dirty="0"/>
              <a:t>medication compliance be added to their summary </a:t>
            </a:r>
            <a:r>
              <a:rPr lang="en-US" sz="2000" dirty="0" smtClean="0"/>
              <a:t>reports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CARD™ Was Born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lvl="0"/>
            <a:r>
              <a:rPr lang="en-US" sz="2000" dirty="0"/>
              <a:t>In </a:t>
            </a:r>
            <a:r>
              <a:rPr lang="en-US" sz="2000" dirty="0" smtClean="0"/>
              <a:t>2009, </a:t>
            </a:r>
            <a:r>
              <a:rPr lang="en-US" sz="2000" dirty="0"/>
              <a:t>Dominion began the development of </a:t>
            </a:r>
            <a:r>
              <a:rPr lang="en-US" sz="2000" dirty="0" smtClean="0"/>
              <a:t>a summary </a:t>
            </a:r>
            <a:r>
              <a:rPr lang="en-US" sz="2000" dirty="0"/>
              <a:t>that would capture various </a:t>
            </a:r>
            <a:r>
              <a:rPr lang="en-US" sz="2000" dirty="0" smtClean="0"/>
              <a:t>results</a:t>
            </a:r>
          </a:p>
          <a:p>
            <a:pPr lvl="0"/>
            <a:endParaRPr lang="en-US" sz="2000" dirty="0"/>
          </a:p>
          <a:p>
            <a:pPr lvl="0"/>
            <a:r>
              <a:rPr lang="en-US" sz="2000" dirty="0"/>
              <a:t>By working with clinics the following categories of data summaries were developed:</a:t>
            </a:r>
          </a:p>
          <a:p>
            <a:pPr lvl="1"/>
            <a:r>
              <a:rPr lang="en-US" sz="1800" dirty="0"/>
              <a:t>An overall </a:t>
            </a:r>
            <a:r>
              <a:rPr lang="en-US" sz="1800" dirty="0" smtClean="0"/>
              <a:t>summary </a:t>
            </a:r>
            <a:r>
              <a:rPr lang="en-US" sz="1800" dirty="0"/>
              <a:t>of </a:t>
            </a:r>
            <a:r>
              <a:rPr lang="en-US" sz="1800" dirty="0" smtClean="0"/>
              <a:t>testing </a:t>
            </a:r>
            <a:r>
              <a:rPr lang="en-US" sz="1800" dirty="0"/>
              <a:t>results – how many patients tested positive for illicit drugs in the </a:t>
            </a:r>
            <a:r>
              <a:rPr lang="en-US" sz="1800" dirty="0" smtClean="0"/>
              <a:t>quarter?</a:t>
            </a:r>
            <a:endParaRPr lang="en-US" sz="1800" dirty="0"/>
          </a:p>
          <a:p>
            <a:pPr lvl="1"/>
            <a:r>
              <a:rPr lang="en-US" sz="1800" dirty="0"/>
              <a:t>How many were prescribed </a:t>
            </a:r>
            <a:r>
              <a:rPr lang="en-US" sz="1800" dirty="0" smtClean="0"/>
              <a:t>treatment-related </a:t>
            </a:r>
            <a:r>
              <a:rPr lang="en-US" sz="1800" dirty="0"/>
              <a:t>drugs in the </a:t>
            </a:r>
            <a:r>
              <a:rPr lang="en-US" sz="1800" dirty="0" smtClean="0"/>
              <a:t>quarter?</a:t>
            </a:r>
            <a:endParaRPr lang="en-US" sz="1800" dirty="0"/>
          </a:p>
          <a:p>
            <a:pPr lvl="1"/>
            <a:r>
              <a:rPr lang="en-US" sz="1800" dirty="0"/>
              <a:t>How many were taking the </a:t>
            </a:r>
            <a:r>
              <a:rPr lang="en-US" sz="1800" dirty="0" smtClean="0"/>
              <a:t>drug?</a:t>
            </a:r>
            <a:endParaRPr lang="en-US" sz="1800" dirty="0"/>
          </a:p>
          <a:p>
            <a:pPr lvl="1"/>
            <a:r>
              <a:rPr lang="en-US" sz="1800" dirty="0"/>
              <a:t>What illicit drugs were being </a:t>
            </a:r>
            <a:r>
              <a:rPr lang="en-US" sz="1800" dirty="0" smtClean="0"/>
              <a:t>used?</a:t>
            </a:r>
            <a:endParaRPr lang="en-US" sz="1800" dirty="0"/>
          </a:p>
          <a:p>
            <a:pPr lvl="1"/>
            <a:r>
              <a:rPr lang="en-US" sz="1800" dirty="0"/>
              <a:t>Were the patients being honest about their drug </a:t>
            </a:r>
            <a:r>
              <a:rPr lang="en-US" sz="1800" dirty="0" smtClean="0"/>
              <a:t>use?</a:t>
            </a:r>
          </a:p>
          <a:p>
            <a:pPr lvl="1"/>
            <a:endParaRPr lang="en-US" sz="1800" dirty="0"/>
          </a:p>
          <a:p>
            <a:pPr lvl="0"/>
            <a:r>
              <a:rPr lang="en-US" sz="2000" b="1" dirty="0" smtClean="0"/>
              <a:t>The Challenge:  </a:t>
            </a:r>
            <a:r>
              <a:rPr lang="en-US" sz="2000" dirty="0" smtClean="0"/>
              <a:t>Capture </a:t>
            </a:r>
            <a:r>
              <a:rPr lang="en-US" sz="2000" dirty="0"/>
              <a:t>the information and </a:t>
            </a:r>
            <a:r>
              <a:rPr lang="en-US" sz="2000" dirty="0" smtClean="0"/>
              <a:t>report </a:t>
            </a:r>
            <a:r>
              <a:rPr lang="en-US" sz="2000" dirty="0"/>
              <a:t>it back to </a:t>
            </a:r>
            <a:r>
              <a:rPr lang="en-US" sz="2000" dirty="0" smtClean="0"/>
              <a:t>the clinic</a:t>
            </a:r>
            <a:endParaRPr lang="en-US" sz="2000" dirty="0"/>
          </a:p>
          <a:p>
            <a:endParaRPr lang="en-US" sz="20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CARD™ Development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000" dirty="0"/>
              <a:t>During </a:t>
            </a:r>
            <a:r>
              <a:rPr lang="en-US" sz="2000" dirty="0" smtClean="0"/>
              <a:t>2009, </a:t>
            </a:r>
            <a:r>
              <a:rPr lang="en-US" sz="2000" dirty="0"/>
              <a:t>a combined effort from Dominion’s </a:t>
            </a:r>
            <a:r>
              <a:rPr lang="en-US" sz="2000" dirty="0" smtClean="0"/>
              <a:t>Addiction </a:t>
            </a:r>
            <a:r>
              <a:rPr lang="en-US" sz="2000" dirty="0"/>
              <a:t>Services Department, </a:t>
            </a:r>
            <a:r>
              <a:rPr lang="en-US" sz="2000" dirty="0" smtClean="0"/>
              <a:t>Information Systems </a:t>
            </a:r>
            <a:r>
              <a:rPr lang="en-US" sz="2000" dirty="0"/>
              <a:t>Department, Clinical Services </a:t>
            </a:r>
            <a:r>
              <a:rPr lang="en-US" sz="2000" dirty="0" smtClean="0"/>
              <a:t>Department, and Laboratory </a:t>
            </a:r>
            <a:r>
              <a:rPr lang="en-US" sz="2000" dirty="0"/>
              <a:t>worked together to generate a reporting </a:t>
            </a:r>
            <a:r>
              <a:rPr lang="en-US" sz="2000" dirty="0" smtClean="0"/>
              <a:t>structure</a:t>
            </a:r>
          </a:p>
          <a:p>
            <a:pPr lvl="0"/>
            <a:endParaRPr lang="en-US" sz="2000" dirty="0"/>
          </a:p>
          <a:p>
            <a:pPr lvl="0"/>
            <a:r>
              <a:rPr lang="en-US" sz="2000" dirty="0" smtClean="0"/>
              <a:t>In late 2009, the prototype for Comprehensive Analysis of Reported Drugs (CARD)™ was ready for BETA testing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CARD™ Prototype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3352800" cy="4525962"/>
          </a:xfrm>
        </p:spPr>
        <p:txBody>
          <a:bodyPr>
            <a:normAutofit/>
          </a:bodyPr>
          <a:lstStyle/>
          <a:p>
            <a:pPr lvl="0"/>
            <a:r>
              <a:rPr lang="en-US" sz="2000" dirty="0"/>
              <a:t>In </a:t>
            </a:r>
            <a:r>
              <a:rPr lang="en-US" sz="2000" dirty="0" smtClean="0"/>
              <a:t>2010, </a:t>
            </a:r>
            <a:r>
              <a:rPr lang="en-US" sz="2000" dirty="0"/>
              <a:t>the launch of </a:t>
            </a:r>
            <a:r>
              <a:rPr lang="en-US" sz="2000" dirty="0" smtClean="0"/>
              <a:t>CARD™ </a:t>
            </a:r>
            <a:r>
              <a:rPr lang="en-US" sz="2000" dirty="0"/>
              <a:t>began</a:t>
            </a:r>
          </a:p>
          <a:p>
            <a:pPr lvl="0"/>
            <a:r>
              <a:rPr lang="en-US" sz="2000" dirty="0"/>
              <a:t>The Clinic would report on the </a:t>
            </a:r>
            <a:r>
              <a:rPr lang="en-US" sz="2000" dirty="0" smtClean="0"/>
              <a:t>requisition</a:t>
            </a:r>
          </a:p>
          <a:p>
            <a:pPr lvl="1"/>
            <a:r>
              <a:rPr lang="en-US" sz="1800" dirty="0" smtClean="0"/>
              <a:t>If </a:t>
            </a:r>
            <a:r>
              <a:rPr lang="en-US" sz="1800" dirty="0"/>
              <a:t>the patient was prescribed any treatment related </a:t>
            </a:r>
            <a:r>
              <a:rPr lang="en-US" sz="1800" dirty="0" smtClean="0"/>
              <a:t>medication</a:t>
            </a:r>
          </a:p>
          <a:p>
            <a:pPr lvl="1"/>
            <a:r>
              <a:rPr lang="en-US" sz="1800" dirty="0" smtClean="0"/>
              <a:t>If </a:t>
            </a:r>
            <a:r>
              <a:rPr lang="en-US" sz="1800" dirty="0"/>
              <a:t>they were not </a:t>
            </a:r>
            <a:r>
              <a:rPr lang="en-US" sz="1800" dirty="0" smtClean="0"/>
              <a:t>prescribed any medications and </a:t>
            </a:r>
            <a:r>
              <a:rPr lang="en-US" sz="1800" dirty="0"/>
              <a:t>the patient reported no drug </a:t>
            </a:r>
            <a:r>
              <a:rPr lang="en-US" sz="1800" dirty="0" smtClean="0"/>
              <a:t>use</a:t>
            </a:r>
            <a:endParaRPr lang="en-US" sz="1800" dirty="0"/>
          </a:p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CARD™ Launch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93456" y="914400"/>
            <a:ext cx="4821944" cy="5257800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447800"/>
            <a:ext cx="8440489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8001000" cy="4525962"/>
          </a:xfrm>
        </p:spPr>
        <p:txBody>
          <a:bodyPr>
            <a:normAutofit/>
          </a:bodyPr>
          <a:lstStyle/>
          <a:p>
            <a:pPr lvl="0"/>
            <a:r>
              <a:rPr lang="en-US" sz="2000" dirty="0" smtClean="0"/>
              <a:t>If the patient was </a:t>
            </a:r>
            <a:r>
              <a:rPr lang="en-US" sz="2000" b="1" dirty="0" smtClean="0"/>
              <a:t>prescribed treatment related medication(s)</a:t>
            </a:r>
            <a:r>
              <a:rPr lang="en-US" sz="2000" dirty="0" smtClean="0"/>
              <a:t>, the Clinic would report this on the requisition and indicate what medication was prescribed</a:t>
            </a:r>
          </a:p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Prescribed Treatment-Related Medications</a:t>
            </a:r>
            <a:endParaRPr 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 t="24490" r="73819"/>
          <a:stretch>
            <a:fillRect/>
          </a:stretch>
        </p:blipFill>
        <p:spPr bwMode="auto">
          <a:xfrm>
            <a:off x="3429000" y="2590800"/>
            <a:ext cx="2209800" cy="28194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81138"/>
            <a:ext cx="8153400" cy="4525962"/>
          </a:xfrm>
        </p:spPr>
        <p:txBody>
          <a:bodyPr>
            <a:normAutofit/>
          </a:bodyPr>
          <a:lstStyle/>
          <a:p>
            <a:pPr lvl="0"/>
            <a:r>
              <a:rPr lang="en-US" sz="2000" dirty="0" smtClean="0"/>
              <a:t>The patient was asked to fill out the </a:t>
            </a:r>
            <a:r>
              <a:rPr lang="en-US" sz="2000" b="1" dirty="0" smtClean="0"/>
              <a:t>self-reported drug misuse </a:t>
            </a:r>
            <a:r>
              <a:rPr lang="en-US" sz="2000" dirty="0" smtClean="0"/>
              <a:t>section and report any drug taken in the last 72 hours or since their last drug test if the test was taken within the last 72 hours</a:t>
            </a:r>
          </a:p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Self-Reported Drug Misuse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l="26181" t="26531"/>
          <a:stretch>
            <a:fillRect/>
          </a:stretch>
        </p:blipFill>
        <p:spPr bwMode="auto">
          <a:xfrm>
            <a:off x="1447800" y="2819400"/>
            <a:ext cx="6230689" cy="2743200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1295399"/>
            <a:ext cx="3962400" cy="510493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752600"/>
            <a:ext cx="3352800" cy="4525962"/>
          </a:xfrm>
        </p:spPr>
        <p:txBody>
          <a:bodyPr/>
          <a:lstStyle/>
          <a:p>
            <a:pPr lvl="0"/>
            <a:r>
              <a:rPr lang="en-US" sz="1800" dirty="0" smtClean="0"/>
              <a:t>The Clinic would receive their standard laboratory analysis report as well as a second page, the </a:t>
            </a:r>
            <a:r>
              <a:rPr lang="en-US" sz="1800" b="1" dirty="0" smtClean="0"/>
              <a:t>CARD™ Report</a:t>
            </a:r>
            <a:r>
              <a:rPr lang="en-US" sz="1800" dirty="0" smtClean="0"/>
              <a:t>, that would “alert” the Clinic to any results that were unexpected based on the medications and misuse reported</a:t>
            </a:r>
          </a:p>
          <a:p>
            <a:endParaRPr lang="en-US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Laboratory Analysis Results + CARD™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5800" y="1219200"/>
            <a:ext cx="3879908" cy="50292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" y="1676400"/>
            <a:ext cx="8432649" cy="4189027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7" name="Tex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000" dirty="0" smtClean="0"/>
              <a:t>CARD™ would provide Pharmacist’s Notes supported by scientifically validated and published references to assist the Clinic with interpretation of clinical comments and results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>
              <a:defRPr/>
            </a:pPr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  <p:sp>
        <p:nvSpPr>
          <p:cNvPr id="7" name="Title 1"/>
          <p:cNvSpPr txBox="1">
            <a:spLocks/>
          </p:cNvSpPr>
          <p:nvPr/>
        </p:nvSpPr>
        <p:spPr>
          <a:xfrm>
            <a:off x="457200" y="274638"/>
            <a:ext cx="8382000" cy="1143000"/>
          </a:xfrm>
          <a:prstGeom prst="rect">
            <a:avLst/>
          </a:prstGeom>
        </p:spPr>
        <p:txBody>
          <a:bodyPr anchor="ctr">
            <a:normAutofit fontScale="975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2400" b="1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+mj-lt"/>
              <a:ea typeface="+mj-ea"/>
              <a:cs typeface="+mj-cs"/>
            </a:endParaRPr>
          </a:p>
        </p:txBody>
      </p:sp>
      <p:pic>
        <p:nvPicPr>
          <p:cNvPr id="57349" name="Picture 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590800"/>
            <a:ext cx="8383588" cy="2593975"/>
          </a:xfrm>
          <a:prstGeom prst="rect">
            <a:avLst/>
          </a:prstGeom>
          <a:noFill/>
          <a:ln w="38100" cmpd="dbl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6" name="Title 2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rtlCol="0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1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Calibri" pitchFamily="34" charset="0"/>
                <a:ea typeface="+mj-ea"/>
                <a:cs typeface="+mj-cs"/>
              </a:rPr>
              <a:t>CARD™ References</a:t>
            </a:r>
            <a:endParaRPr kumimoji="0" lang="en-US" sz="41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/>
              <a:t>The </a:t>
            </a:r>
            <a:r>
              <a:rPr lang="en-US" sz="2400" dirty="0" smtClean="0"/>
              <a:t>Clinic </a:t>
            </a:r>
            <a:r>
              <a:rPr lang="en-US" sz="2400" dirty="0"/>
              <a:t>would be able to use </a:t>
            </a:r>
            <a:r>
              <a:rPr lang="en-US" sz="2400" dirty="0" smtClean="0"/>
              <a:t>the </a:t>
            </a:r>
            <a:r>
              <a:rPr lang="en-US" sz="2400" b="1" dirty="0" smtClean="0"/>
              <a:t>CARD™ Report </a:t>
            </a:r>
            <a:r>
              <a:rPr lang="en-US" sz="2400" dirty="0" smtClean="0"/>
              <a:t>as </a:t>
            </a:r>
            <a:r>
              <a:rPr lang="en-US" sz="2400" dirty="0"/>
              <a:t>a quick reference for unexpected </a:t>
            </a:r>
            <a:r>
              <a:rPr lang="en-US" sz="2400" dirty="0" smtClean="0"/>
              <a:t>results   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Unexpected Results</a:t>
            </a:r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2438399"/>
            <a:ext cx="2896797" cy="3158639"/>
          </a:xfrm>
          <a:prstGeom prst="rect">
            <a:avLst/>
          </a:prstGeom>
          <a:noFill/>
          <a:ln w="9525">
            <a:solidFill>
              <a:schemeClr val="tx2">
                <a:lumMod val="75000"/>
              </a:schemeClr>
            </a:solidFill>
            <a:miter lim="800000"/>
            <a:headEnd/>
            <a:tailEnd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79800" y="2438400"/>
            <a:ext cx="2463800" cy="317422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72200" y="2438400"/>
            <a:ext cx="2438400" cy="3160694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/>
            <a:r>
              <a:rPr lang="en-US" sz="2400" dirty="0" smtClean="0"/>
              <a:t>The Clinic would also receive a summary quarterly and annually that would show the following:</a:t>
            </a:r>
          </a:p>
          <a:p>
            <a:pPr lvl="1"/>
            <a:r>
              <a:rPr lang="en-US" sz="2000" dirty="0" smtClean="0"/>
              <a:t>Overall Summary of the Clinic</a:t>
            </a:r>
          </a:p>
          <a:p>
            <a:pPr lvl="1"/>
            <a:r>
              <a:rPr lang="en-US" sz="2000" dirty="0" smtClean="0"/>
              <a:t>Summary of NO treatment related medication prescribed and NO self reported use</a:t>
            </a:r>
          </a:p>
          <a:p>
            <a:pPr lvl="1"/>
            <a:r>
              <a:rPr lang="en-US" sz="2000" dirty="0" smtClean="0"/>
              <a:t>Adherence to Treatment Related Medication</a:t>
            </a:r>
          </a:p>
          <a:p>
            <a:pPr lvl="1"/>
            <a:r>
              <a:rPr lang="en-US" sz="2000" dirty="0" smtClean="0"/>
              <a:t>Self-Reported Misuse for Both Detected and Non-Detected </a:t>
            </a:r>
          </a:p>
          <a:p>
            <a:pPr lvl="1"/>
            <a:r>
              <a:rPr lang="en-US" sz="2000" dirty="0" smtClean="0"/>
              <a:t>Self-Reported Drug Misuse When Adherent to Medication both detected and non-detected</a:t>
            </a:r>
          </a:p>
          <a:p>
            <a:pPr lvl="1"/>
            <a:r>
              <a:rPr lang="en-US" sz="2000" dirty="0" smtClean="0"/>
              <a:t>A Summary as to why a CARD™ Analysis could not be completed</a:t>
            </a:r>
          </a:p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CARD™ Summary Reports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0420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D572FA1-E935-4B82-AC16-234AA5534E34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en-US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1444" name="Slide Number Placeholder 4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1E810BB-4C94-4DAD-A5A4-4715F24AC4AE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en-U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78638"/>
          </a:xfrm>
          <a:prstGeom prst="rect">
            <a:avLst/>
          </a:prstGeom>
          <a:noFill/>
          <a:ln w="9525">
            <a:solidFill>
              <a:schemeClr val="tx2">
                <a:lumMod val="50000"/>
              </a:schemeClr>
            </a:solidFill>
            <a:miter lim="800000"/>
            <a:headEnd/>
            <a:tailEnd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78638"/>
          </a:xfrm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624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08A278A-630E-47E6-8109-3A5205A2D301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63491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2A3DCB8-57AE-424F-AC6E-6E7A41835C9C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18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0" y="0"/>
            <a:ext cx="9144000" cy="6858000"/>
          </a:xfrm>
          <a:ln>
            <a:solidFill>
              <a:schemeClr val="tx2">
                <a:lumMod val="50000"/>
              </a:schemeClr>
            </a:solidFill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  <p:sp>
        <p:nvSpPr>
          <p:cNvPr id="64515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lIns="91440" tIns="45720" rIns="91440" bIns="45720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0E476AF1-7797-4172-847C-2AC5BD563347}" type="slidenum">
              <a:rPr 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19</a:t>
            </a:fld>
            <a:endParaRPr 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Clinics requested that Data be sorted by level of </a:t>
            </a:r>
            <a:r>
              <a:rPr lang="en-US" dirty="0" smtClean="0"/>
              <a:t>care </a:t>
            </a:r>
            <a:endParaRPr lang="en-US" dirty="0"/>
          </a:p>
          <a:p>
            <a:pPr lvl="0"/>
            <a:r>
              <a:rPr lang="en-US" dirty="0"/>
              <a:t>Dominion sorts the data </a:t>
            </a:r>
            <a:r>
              <a:rPr lang="en-US" dirty="0" smtClean="0"/>
              <a:t>by Medical </a:t>
            </a:r>
            <a:r>
              <a:rPr lang="en-US" dirty="0" err="1" smtClean="0"/>
              <a:t>Detox</a:t>
            </a:r>
            <a:r>
              <a:rPr lang="en-US" dirty="0" smtClean="0"/>
              <a:t>, </a:t>
            </a:r>
            <a:r>
              <a:rPr lang="en-US" dirty="0" err="1" smtClean="0"/>
              <a:t>Amb</a:t>
            </a:r>
            <a:r>
              <a:rPr lang="en-US" dirty="0" smtClean="0"/>
              <a:t> </a:t>
            </a:r>
            <a:r>
              <a:rPr lang="en-US" dirty="0" err="1"/>
              <a:t>Detox</a:t>
            </a:r>
            <a:r>
              <a:rPr lang="en-US" dirty="0"/>
              <a:t>, Opiate </a:t>
            </a:r>
            <a:r>
              <a:rPr lang="en-US" dirty="0" err="1"/>
              <a:t>Tx</a:t>
            </a:r>
            <a:r>
              <a:rPr lang="en-US" dirty="0"/>
              <a:t>, IP, PHP, IOP, OP, RES thus dividing the data by level of </a:t>
            </a:r>
            <a:r>
              <a:rPr lang="en-US" dirty="0" smtClean="0"/>
              <a:t>care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Sorted by Levels of Care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z="2400" dirty="0"/>
              <a:t>Dominion’s Addiction Services Advisory Board began review of the data summaries in </a:t>
            </a:r>
            <a:r>
              <a:rPr lang="en-US" sz="2400" dirty="0" smtClean="0"/>
              <a:t>2011</a:t>
            </a:r>
            <a:endParaRPr lang="en-US" sz="2400" dirty="0"/>
          </a:p>
          <a:p>
            <a:pPr lvl="0"/>
            <a:r>
              <a:rPr lang="en-US" sz="2400" dirty="0"/>
              <a:t>In </a:t>
            </a:r>
            <a:r>
              <a:rPr lang="en-US" sz="2400" dirty="0" smtClean="0"/>
              <a:t>2012, </a:t>
            </a:r>
            <a:r>
              <a:rPr lang="en-US" sz="2400" dirty="0"/>
              <a:t>Dr. Ken Blum began a statistical analysis of the d</a:t>
            </a:r>
            <a:r>
              <a:rPr lang="en-US" sz="2400" dirty="0" smtClean="0"/>
              <a:t>ata</a:t>
            </a:r>
            <a:endParaRPr lang="en-US" sz="2400" dirty="0"/>
          </a:p>
          <a:p>
            <a:pPr lvl="0"/>
            <a:r>
              <a:rPr lang="en-US" sz="2400" dirty="0" smtClean="0"/>
              <a:t>Measurement of patient compliance to treatment-related medications was of </a:t>
            </a:r>
            <a:r>
              <a:rPr lang="en-US" sz="2400" dirty="0"/>
              <a:t>particular interest to the </a:t>
            </a:r>
            <a:r>
              <a:rPr lang="en-US" sz="2400" dirty="0" smtClean="0"/>
              <a:t>field</a:t>
            </a:r>
            <a:endParaRPr lang="en-US" sz="2400" dirty="0"/>
          </a:p>
          <a:p>
            <a:endParaRPr lang="en-US" sz="24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CARD™ Data Review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800" y="4419600"/>
            <a:ext cx="8686800" cy="1219200"/>
          </a:xfrm>
          <a:custGeom>
            <a:avLst/>
            <a:gdLst>
              <a:gd name="connsiteX0" fmla="*/ 0 w 4191000"/>
              <a:gd name="connsiteY0" fmla="*/ 0 h 609600"/>
              <a:gd name="connsiteX1" fmla="*/ 3886200 w 4191000"/>
              <a:gd name="connsiteY1" fmla="*/ 0 h 609600"/>
              <a:gd name="connsiteX2" fmla="*/ 4191000 w 4191000"/>
              <a:gd name="connsiteY2" fmla="*/ 304800 h 609600"/>
              <a:gd name="connsiteX3" fmla="*/ 3886200 w 4191000"/>
              <a:gd name="connsiteY3" fmla="*/ 609600 h 609600"/>
              <a:gd name="connsiteX4" fmla="*/ 0 w 4191000"/>
              <a:gd name="connsiteY4" fmla="*/ 609600 h 609600"/>
              <a:gd name="connsiteX5" fmla="*/ 0 w 4191000"/>
              <a:gd name="connsiteY5" fmla="*/ 0 h 609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1000" h="609600">
                <a:moveTo>
                  <a:pt x="0" y="0"/>
                </a:moveTo>
                <a:lnTo>
                  <a:pt x="3886200" y="0"/>
                </a:lnTo>
                <a:lnTo>
                  <a:pt x="4191000" y="304800"/>
                </a:lnTo>
                <a:lnTo>
                  <a:pt x="3886200" y="609600"/>
                </a:lnTo>
                <a:lnTo>
                  <a:pt x="0" y="609600"/>
                </a:lnTo>
                <a:lnTo>
                  <a:pt x="0" y="0"/>
                </a:lnTo>
                <a:close/>
              </a:path>
            </a:pathLst>
          </a:custGeom>
          <a:solidFill>
            <a:srgbClr val="0070C0"/>
          </a:solidFill>
          <a:ln>
            <a:solidFill>
              <a:schemeClr val="tx1"/>
            </a:solidFill>
          </a:ln>
        </p:spPr>
        <p:txBody>
          <a:bodyPr>
            <a:noAutofit/>
          </a:bodyPr>
          <a:lstStyle/>
          <a:p>
            <a:r>
              <a:rPr lang="en-US" sz="2800" b="1" dirty="0" smtClean="0">
                <a:solidFill>
                  <a:schemeClr val="bg1"/>
                </a:solidFill>
              </a:rPr>
              <a:t>Addiction Therapy – 2015 Website:</a:t>
            </a:r>
          </a:p>
          <a:p>
            <a:r>
              <a:rPr lang="en-US" sz="3200" b="1" dirty="0" smtClean="0">
                <a:solidFill>
                  <a:schemeClr val="bg1"/>
                </a:solidFill>
                <a:hlinkClick r:id="rId2" action="ppaction://hlinkfile"/>
              </a:rPr>
              <a:t>addictiontherapy.conferenceseries.com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371600"/>
            <a:ext cx="9144000" cy="2209800"/>
          </a:xfrm>
          <a:blipFill>
            <a:blip r:embed="rId3"/>
            <a:tile tx="0" ty="0" sx="100000" sy="100000" flip="none" algn="tl"/>
          </a:blipFill>
          <a:ln>
            <a:solidFill>
              <a:schemeClr val="bg1"/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0">
            <a:scrgbClr r="0" g="0" b="0"/>
          </a:lnRef>
          <a:fillRef idx="1002">
            <a:schemeClr val="lt2"/>
          </a:fillRef>
          <a:effectRef idx="0">
            <a:scrgbClr r="0" g="0" b="0"/>
          </a:effectRef>
          <a:fontRef idx="major"/>
        </p:style>
        <p:txBody>
          <a:bodyPr>
            <a:noAutofit/>
          </a:bodyPr>
          <a:lstStyle/>
          <a:p>
            <a:pPr lvl="0">
              <a:spcBef>
                <a:spcPts val="0"/>
              </a:spcBef>
            </a:pPr>
            <a:r>
              <a:rPr sz="360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Meet the eminent gathering once again at</a:t>
            </a: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sz="4800" b="1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Addiction Therapy-2015</a:t>
            </a:r>
            <a:r>
              <a:rPr sz="4800" b="1" smtClean="0">
                <a:solidFill>
                  <a:schemeClr val="tx1"/>
                </a:solidFill>
              </a:rPr>
              <a:t/>
            </a:r>
            <a:br>
              <a:rPr sz="4800" b="1" smtClean="0">
                <a:solidFill>
                  <a:schemeClr val="tx1"/>
                </a:solidFill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Florida,  </a:t>
            </a: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USA</a:t>
            </a:r>
            <a:b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</a:b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August </a:t>
            </a: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3 </a:t>
            </a: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- </a:t>
            </a:r>
            <a:r>
              <a:rPr sz="2400" b="1" smtClean="0">
                <a:solidFill>
                  <a:schemeClr val="tx1"/>
                </a:solidFill>
                <a:latin typeface="Perpetua"/>
                <a:ea typeface="+mn-ea"/>
                <a:cs typeface="+mn-cs"/>
              </a:rPr>
              <a:t>5,  2015</a:t>
            </a:r>
            <a:endParaRPr lang="en-US" sz="4800" b="1" dirty="0">
              <a:solidFill>
                <a:schemeClr val="tx1"/>
              </a:solidFill>
            </a:endParaRPr>
          </a:p>
        </p:txBody>
      </p:sp>
      <p:sp>
        <p:nvSpPr>
          <p:cNvPr id="40962" name="AutoShape 2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4" name="AutoShape 4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6" name="AutoShape 6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40968" name="AutoShape 8" descr="data:image/jpeg;base64,/9j/4AAQSkZJRgABAQAAAQABAAD/2wCEAAkGBxQSEhQUERQUFRQVGBIXGBgUFxUVGBUXGBUYFhgXFhcYHSggGR8lHRcYITEiJiktLi4uGB8zODMsNygtLisBCgoKDg0OGxAQGywkICYxNzctLDQtNCwtNDQvLy80LDQvNCwsLC0sLywsLy8sLCwsLDQsLCwsLCwsLCwsLCwsLP/AABEIAK0BIwMBEQACEQEDEQH/xAAcAAEAAQUBAQAAAAAAAAAAAAAABgIDBAUHAQj/xABKEAACAQIEAwQFBwoDBQkAAAABAgMAEQQFEiEGMVETIkFhBxQycYFScpGhsbLRFSMzNEJTYnOSwYKzwxckQ9LwFiU1dIOTosLx/8QAGwEBAAIDAQEAAAAAAAAAAAAAAAIFAQMEBgf/xAA3EQACAQIDBAgFAwQDAQAAAAAAAQIDEQQFIRIxQXETMlFhgaGxwTM0kdHwFBXhIkJS8QYjcmL/2gAMAwEAAhEDEQA/AO40AoBQCgFAKAUAoBQCgFAKAUAoBQCgFAKAUAoBQCgFAKAUAoBQCgFAKAUAoBQCgFAKAUAoBQCgFAKAUAoBQCgFAKAUAoBQCgFAKAUAoBQCgFAeE0BYTE6nKrvptqPgCdwvvtv5AjrWdlpXIqV3ZGRWCQoBQCgFAKAUAoBQCgFAKAUAoBQCgFAKAUAoBQCgFAKAUAoBQCgFAKAUAoCzLOFZQdtRsOl+dvfz+isqLabXAhKai0nxMXOMWUUadixtfpWCZr8tx76wGYsGNt97eYrIMjPc2MWiKKzYiY6Y1PIdZH/hUXJ62tW6jS27yl1Vv+3ic9evsWhHrPcvcz8vwgiQKCWI3LHm7HdmbzJua1Tk5O5thHZjYyaiTFAKAUAoBQCgFAKAUAoBQCgFAKAUAoBQCgFAKAUAoBQCgFAKAUAoBQCgFAY2YYQSxsjcmHMcwRuGHmDY/Cp05uElJGqtSVWDg+P55ENh4k06oMaCSjFe0XmCNrsPH3jnflVnUy9VIqpR48PsUdDN3Rk6OJWq0v8AcqxPEeFgXXEzTSb6RYqoPViQP+unOtNLLq0pWkrI662b0Ix/oe0y7wHg3laTGznVJJdUJ8FB7xHQXFgP4fOpY+cYWoQ3Lf8An5vMZZCVS+Iqb3u5EzqtLc9oBQCgFAKAUAoBQCgFAKAUAoBQCgFAKAUAoBQCgFAKAUAoBQCgFAKAUAoBQA0Bzn0hYLTMsg5SLv8AOXb7Cv0VfZXUvTcOz3PJZ7Q2ayqL+71REocOZHSNebsqj3sbf3qwnJQi5PgVlCm5zUFxZ2zBYZYo0RfZRQo9wFq8nOTnJyfE97TgoRUVuRdkS43v8CR9YqJMw5cB8mSRf8RYfWf70BgYTMHEgRiHGrTf42uCOdAbwUB7QCgFAKAUAoBQCgFAKAUAoC1iJ1jUs5CqouSdgBUZSUVd7iUISnJRirtkXxHHUINkjkcde6oPuBN/pAqulmdNPRN+RbQyWq1eUkvqxBx1ETZ45FHXutb3gG/0UjmlNvVNGZ5LVSvGSfkSbD4lZEV0IZWFwRyNWMZKa2ovQqKkJU5OMlZojMnHUQJHZS7EjmngbfKqueZwTa2X5FvHJajSe0vMycq4ujnlWIRyKW1WLabbKW8D0BrZRx8Ks1BJq5qxGVVKNN1HJNLn2m2zjMRh4mlYEhdOy2udTBdr++uqtWVKDmziw1CVeoqceJHv+3kX7qX6U/5q4P3SH+L8iz/ZKn+a8/sbbIM/XFl9COujRfVp31auVj/D9ddOGxca97Jq3ucWMwMsLs7TTv2dxrZ+OI1ZlMUpKsy7FP2SR18q0TzKEZNbL0OuGTVJRUtpaq/HibnI82XExmRVZQGK2a19gDfY+ddeHrqtHaSscGLwssNPYk76XMLN+KoYGKd53HNUt3T0Yk2Hu3Naq+OpUns733G/DZZWrx2lZLvNaOPU/cyf1LXN+6Q/xfkdbySf+a+jN/k+dRYkExk3FtSsLMt+Vx/cXFdtDEwrK8StxOEqYd2mt+58C7mmaR4dNcrWHIDmWPQAc6nVrQpR2pshQw9SvLZpq5HH48jvtDIR1JUfVc1wPNIcIvyLVZJUtrNeZmZZxjDKwRg0ZJsNVipJ5DUDt8a20cwpVHsu6NFfKa1KO0rSXdvJHeu8qyN8aZVJiFiWJQSGYkkgBRa29/Pp0rvwGIhRcnN8CozbCVMTGMaa1uafJeFTh5o5ZpohoJOhbsTsQNza3O/LwrficwhUg4RT14nPgcoqUaiqTktOCJXJnEY5am9wt9tqqS/LH5Vkf9HH8dz9lgPpoAcHPJ+kfSOg/AbfSaAzsHl6R7gXPU8/h0oDLoBQCgFAKAUAoBQCgFAKAUAoCJekWQiGJQdmk387KSPr3+AqszRvo0u8uclinVlJ8F7kNyjCiWeKNiQrtY252sTt9FVVCmqlSMHxL3E1XSoymt6R7nOEEM8ka3Ko1hfnYqDv9NMRTVOrKC3Ixharq0YzlvZLfR1KTHKpOyupHlqG/wBlWmVyexJd5SZ3FKcZcWvQhWJ9t/nv941Tz6z5v1PQw6i5L0L+UT9nPE/R0v7iQD9RNToS2KsZd5qxMNujOPamTX0hT2w6L8uQfQqk/barfM5WpJdr9NSgyWF6zl2L1aOf1RnpiZejfniPdD/qVbZV1p+HuUOebqfj7EUzD9NL/Ml++1VtX4kub9S5ofCjyXoibcFSacHIw/ZaU/QimrfL3ag33s8/msdrFRj2pepAQSdybk7knmSdyTVJe+rPS6LRG2zDLVTC4eYFtUpfVe1tr2tt5V1VaMYUYVFvZxUcRKeIqU3a0bWMngdiMWtvFZAfMW1faBWzL2+nXI1Zsk8M+a/PMucezE4rSeSItv8AFcn+30VLMpN1rdiIZPBLD37X6GJw/liTdoZWZVVe6RtqY+ZFja3LzqGEwvTXve1tDZmGNeH2dm129eXLeeQcPuR32VeoHeP9gPprfTyupLrtLlr/AAc9XO6UXanFvyX38ia4fEzlFCg2AUare1t7Vztvzq5irJK9zzs3eTdrdxTiImAvPOiD+J/7bCtkISl1U2aZ1YQV5tI1WIzjBRc5XkI8I12+nYfXXVDAV5cLc/y5w1M1w0N0r8vyxuuHMVBiY+0iS1iVIexZSOu55ix+NaK9CVGezI6sNiYYiG3E3YFaToPaAUAoBQCgFAKAUAoBQCgFAKAUAoCH+kf9HD88/cNVeadSPP2LvJPiT5e5GOGP1uD5x+41V2D+PHn7Mtsf8rU5e5VxT+uT/OH3FpjPjz/OAy/5WHL3ZIfRz7M/zo/sarDK+rLmVWeb4cmQ3E+2/wA9/vGqifWfN+pfw6i5L0LTcqi9xIk3GeO7VcL5xdp8XsP/AKmrHH1dtQ5X+pUZXQ6N1f8A1b6fiI1VcW5MvRvzxHuh/wBSrbKutPw9yhzzdT8fYimYfppf5kv32qtq/ElzfqXND4UeS9ETLhH9Qm983+WKtcD8tLxKLMvnYeHqQVapkeiJn+RpMVgcKIygK6ydZI5kjawNXDw8q2GpqPAof1kMNjKrnfXs/wBou8PcLzYedZHMZUBr6SxO4I8VFZwuCqUqim2iGOzKjXouEU7u3BfctZwYjI2IkX5IF+9y2Fl5XNddanQg3WqL3+iOHD1sTUSw9J25afV77cjWYfiEdoutLRbg8yw6NYbWB8K43ml5WtaPn9vAsP2RKm3tXl9F99e1mZ/2SxEqhjiI3DAEG7lTfxAG1Qngq9ZXlUvfnb7E4ZjhqDtGk4tdyv8Ac3+b4w4TBqLjtAiRrb5QUAke4Amr/AYbblGD3Ja+B5PN8aqUJ1Vvk9PH7I5hiJQN3bn4sdz+NeqVkjwa2pvtZgSYtPlfUfwrF0b1Rn2G54P4g9VnuTeJ7LJbwHg9v4fsJrkxmH6anpvW4s8uxLw9S0tz3nY43BAIIINiCNwQeRrzZ61O5VQCgFAKAUAoBQCgFAKAUAoBQCgFAQ/0j/o4fnn7jVV5p1I8/Yu8k68+XuRjhj9bg+cfuNVdg/jx5+zLbH/Kz5e5VxT+uT/OH3FpjPjz/OAy/wCVhy92SH0c+zP86P7Gqwyvqy5lVnm+HJkMxZ78nzpPvGqefWlzfqX9PqrkvQuY/D9nI6dCLe4gMPqIqdWGxNxIUanSU1L800KZ5y2i/wCwgQe4MxH3vqrEpOVu5WJQgo3txd/QTw6RH/Ggf6XdR9Sg/Gszhs271fzYhPacu528k/clvo354j3Q/wCpVllXWn4e5SZ5up+PsRTMP00v8yX77VW1fiS5v1Lmh8KPJeiJlwj+oTe+b/LFWuB+Wl4lFmXzsPD1IKtUyPRHUuET/ukPzT95q9Jg/gQ5Hj8y+anz9jcXrqOI1WaZHFOCGBW+9169bda11acasHCW420K86E1OD1Oc5zlT4aQo4NjfQ3g46+/qPCvO4ihKjPZe7gz12ExUMRT2lv4rsZn8L8QHDNockwsdx8gn9oeXUfHnz3YPFui9mXV9Pzic+YYBYiO1Drrz7vsWOPs9Dyd0gqncToW/ab3fgOtfQMBR6OltPe/xHyXMq36rFdGurDTx4+engYHCnBcmNHbTuUiPIixeS23dvsq+dvcPGo4rHKk9mOr8kd2Dy7bim9IkzPo3wWm2mW9va7Rr++3s/VVf+4178PoWX7dQtaxD+IvR/PAwbDap0YgWFhIpJsNQ5Eb+1sB4gDeu6hmEJq09H5FfiMtlHqarzJdwnNPhCuExg2P6CQG6NtcxavAjcgHzA5CuHEqFX/tpeK48/ud+E6Sj/1VfB+xMb1wlgL0AvQHtAeXpcHtAeXoD2gPL0B7QCgFAKAUAoCH+kf9HD88/caqvNOpHn7F3knXny9yMcMfrcHzj9xqrsH8ePP2ZbY/5WfL3KuKf1yf5w+4tMZ8ef5wGX/Kw5e7JD6OfZn+dH9jVYZX1ZcyqzzfDkyF4z2pPnSfeNU9TfLx9S/p9WPJehvOMMLpkifwkijPxUBT9Wmu3HQtOMu1L89CvyyptQlHsk/P+bmgY7VwsskbninD9nLGnyYIB9GquzGw2Jxj2RXucOX1Okpyn2yfsbr0b88R7of9SurKutPw9yvzzdT8fYimYfppf5kv32qtq/ElzfqXND4UeS9ETLhH9Qm983+WKtcD8tLxKLMvnYeHqQVapkeiJJmzkYDB6SRvJyJHXpVjXbWFpWf5ZlVh4p42tddhb4MmY4tAWYiz7FmI9k9TUMBJ9Ortks0hFYaVkuHDvKuNpmGLYBmA0x7BiBy8jWcwlLp3ZvcjGVQi8Mrpb3wLvDmDGIw+KWQkldDKSSSrBXIIv9B8jUsJTVWlOMvAhjqrw9elKC7U+9aEahF9/AC/4f8AXlUsqw0a9baqaQjrLkty8X5XNX/IMfPC4XYo61aj2YJb7ve/Ba87GJnah3wsY21i7HxJknaO/wAFRdq9xgsX+opOut13Zdy+/Hs3HzzE5YsDVjhnrKy2n3tX+i3Lt38Tt+HhCKqqLKoCgdABYCqNtt3Z6GKSVkajifiSPAqjSo7B2KjRpuCBffURW/D4eVdtRdrGjEYmNBJyI9/tRw37mf6Iv+eur9sqf5Lz+xyfulLsZRmPF8WNwmLWJJEaOLXd9IsdQsV0sbEHe9IYSVGrByad2Zli4V6U9lbkRnh31/Gp2EMrJHGSzyF3Fyx2DMDqbYWCjbrXZX6Cg9uSu3uRxYd4ivHYi7JcTaZpnc+CSPL8M5lxAuHkALNd2LKiBie9Yi5PLb4aKdCFZuvNWj2G+pXqUUqEHeXaejgfMHGuTF2k5gGWZiP8Q2Hw2p+tw6dlDTkh+ixEldz1K+HeKMThMQMJmBYqSFDObsl9lOv9tD1NyOuxFYr4anVp9JR+n5uM0MVUpVOirfUR4qT8vaNb6Nbd3U2n9WJ9m9ue9HCP6K9tf5Mqcv12zfT+DptVJbHMOEMXIc3xCtI5UNi7KXYqLS7WBNharfFQisLFpdnoU+FnJ4qSb7SrOeI8VjsScLl7FUUkF1OksBszl+apflbc7dbVilh6VCn0lbf2fnEzVxFWvU6Kjp3lc3A+PjXXFjWaQb6dcqXPQMWN/iAKwsbQk7Shp4GXgq8VeNTU2XAvFzzOcNitp11aSRpL6faVhyDCx5cwD0rVjMIoLpKfVNuDxbm+jqdZE5qvLEUAoBQCgIj6RkJiiNthJv5XRrVWZov+uL7/AGZdZJJKrJd3uiHZRixDPHIQSEa5Ate1iNr++qmhUVOpGb4F5iaTq0ZU1xQzjGCaeSVQQHa4BtewUDe3urNeoqlSU1xGFpOlRjTb1SJd6O4iI5WI2ZlAPXSN/ttVplcWoSfayjzuac4x4peu4hGM9qT50n3jVNU3y8fU9DT6seS9Caca4e+Fgk+RoB9zJb7QtXGYQvRjLst5oocrqWxNSHbfyf2uRTKcP2k8SfKdL+4G5+oGquhDbqRj3lzianR0Zy7E/wA+ptuPf1v/ANKP7z115l8bwXucWT/LeL9jY+jfniPdD/qVuyrrT8Pc5c83U/H2IpmH6aX+ZL99qravxJc36lzQ+FHkvRE14Lj1YKVR+00o+lFFW+Xq+HkuZQZrLZxcZdiXqQJfPY9D4HoapD0nI2uPzNZMNBCAwaItcm1je9rb38a6qtdTowppbjjo4aUMRUqtq0rGVwOhOLWw5LIT5C1vtIrZl6brrkac2klhn3tFzjyIjFajydEI+Fwf7fTWcyi1Wv2ojk808PbsZjcP52MMsylC3aAAWI2IBG9/f4VDC4lUVKLV77jZjsG68oSUktnfc1Dd0BentHz6fCt1eq6FFYWHOb7+zlHj3o5cHQ/V4p5hUXdSXZHjLnU3r/4t2nvF2WvBHgp7EEpa58HEjTKD8HP9Jr1eQ6YXopc/qeP/AORu+MdaPL6aeZ1fIs0TFQJMh2Ybj5LDZlPuNclWk6c3BnRRqqpBTRdx+WwzgCaNJApuA6hrHlcXrEKkoaxdiU6cZ6SVzRZ9k+Aw8Ekz4aABFNu4BqbkqjzJsK6KNWvUmoKTOarSoU4OTitDnfC2Fb1LMZf2exWO/Vr6iPgLf1CrTEyXTU495V4SL6KpLhYmXoiH+6Sfz3/y4q4cz+KuX3O3K/gvn9jRcE97N5zL7Y9aIvzD9oF2/wAJaujF6YWKju09DRhNcXJy36nVqpi6OY+mRFvhjtqKzg9dI0W+sn66t8r/AL1yKfNd8PH2MXAEnPUJ53F/f6nvU5/JP8/uIw+e/Ow6xVKXRyDIWIzLHEHcLmBBHUOavayvh4L/AMlFQ+YqeJufQ3AOzxD+OqNfgFJ+1vqrnzSX9UUdGVxWzJ950Y1VFqcwx4UZ+nZ89Sa7fKMBv/8AG1/fVvG/6F38PqVE7frlb80OoVUFuKAUAoBQFrE4dZFKuAysLEHkRUZRUlZ7iUJyhJSi7NEYxHAsJN0kkQdO6w+sX+k1Xyyym3o2vMtoZ1WStKKfke4XgaFTd3kcdNlB99hf66Qyymndtvy9BUzqtJWikvP1JNBh1RQqAKqiwAFgBVhGKirLcVM5SnJyk7tkal4GhYkmSbvEnmnib/JqulllNtvaevL7FrHOq0Ulsx05/c3ePytZYDCxbSQouLX7pBB3FvCu2rRjUp9G9xX0sRKlV6WO/Xlqa3K+EooJVlV5GK3sGK23BXwUeBNc9HAQpTU02zrxGaVa1N02kk+fuyvOOF48TJ2jvIp0qtl02sCT4qetZr4KFaW020RwuZVMPT2IpNXvrf7l/IshTC69DO2vTfXp203tawHyjU8NhI0L7Lbv7GvF46eJttJK3Z3mtm4JhZmYyS3ZmY2KWuxJNu751zyy2nKTltPXl9jrhnNaMVHZjou/h4m4yXKVw0ZjRmYFi12te5AHgB0rrw9BUY7KZw4rEyxE9uSS04GFm3CkE7F+8jnmUI38yCCL+daa2BpVXtbn3G/DZnWoR2VZrsZrU4DjvvNIR5BB9dq0LK4X1k/I6nndS2kF5khyrKYsOumJbX5k7s3vJ/8Ayu6jQhSVoIrMRiateW1Ud/Q9zTKosQumVbgbgjYqeoIrNajCqrTQw+IqUJbVNkdPAyBgVlktvzCG3TwFz+FctPL4U57cZO63bvr4cO87a2bVKsOjlFWe/fquzx3PuuZmXcGwRsGYtIRuNdtN+ukDf43pSy+lB3d2+8xWzatUjsxtFd356G1zrKo8TC8Mo7rDmOakbhl8wasqVSVOSlEqKtKNSLjI5h6jmGUSM0QMsJ5lVZ4383Ubo3n9Z5VcbeHxcbS0fn/JTbGIwkv6dV+fQz/9qjWscMuv+YbfRpvWv9rV+tpyNv7q7dQwGwmYZtIplBihB2JVkjTzVTvI1vH6xWzbw+Ei9nV+f8GtwxGLa2tF+fUmWeZQmGyqeGEGyxt5szEgljbmTXBSqupiYzl2lhUpKnh3CPYYnolQjCSAgj8+/MEf8OLrWzMneqrdnuzTliapO/b7I1vGfDk8OJ9ewQJN9TqouytaxYL+0rDmPf1224XEQnT6GqQxWHqQqdNS8ShPSmQul8N+cGxtJYavcVuPdWXleuktCKzTTWGpj5Pk2JzLFDE41SkKkWVlKhgpuI0U76b82PP7JVa1PDU+jpb/AM3/AGI06NTE1OkqqyMjjvJJ4cUuOwqs26ltK6ijqNNyo3KkbH49ajg69OdLoahLGUKkKirUyzL6UJWTRHh1Ex2vqLAHqEtc+69Z/bIp3ctCLzOTjZR1L3B/DcscWJxWJBV3hmCq2zWYFmdh4EkDb39axicTGU404bk1/BPC4aUYyqT3tM1fB2ZzYbAyy4dNZXERa10lroYje+ncb238K3YqnCpWjGbtozThKk6dFygr6+RsJ/Sg7rpgw4Ep2BLmSx8kVQTWpZYk7zlp9DZLM21aMdTP4A4alErYzF6hK2rQH2a7e07DwJBIA8ATtyrXjcTDZ6GnuNuCw01Lpqm9nQarCzFAKAUAoBQCgFAKAUAoBQCgFAKA8vQHtAKAUAoBQCgFAeEUB5oFDFj0ChkEUAAoD2gKOzHQUMWK6GRQFOgUMWMTOP1eb+XL9w1spdePNEanUfIhXoc/QT/zF+4K78z68eRXZX8OXM6AEFVhaWKqAUAoBQCgFAa7iHNlwmGmxDi6woz26kDZfibD40BxbLsvz3MMM2ZJjWjJ7R4oFLoGVTyVB3bbELqvew33vQHU/Rxn0uOwEU2IQpN3kkBUrdlNtQB5ahY9NzQEnoCOZ5xzgMHKIcTiUSQ27tmYrfca9IOj42oDfYXEpIivGyujgMrKQVZSLggjmDQF2gItj/SHlsPadpiowYn7N1AdmD3II0qpJsVNyBYWoCQ5fjo541lhdXjcAqym4YeVAXyaA4nwzn75jn8jDHssMT/mIV19niEUMCAoIA2BYkg7mgO20BrM+z/D4KPtcVKsSXsC17sbXsqjdjbwAoCnh7iLDY6PtMJKsqA2NrgqedmVgCvxFAbWgNTmvEuFw0iRYiZIndXdQ9xdUBLG/IABTzNAX8kzeHFwpPh31xPq0tZlvpdkbZgD7SkUBn0BGD6Qcu9Y9W9bj7a+m3e06r209pbRe+1r86Ak9AWcXiViR5JDpRFZ2J5KqjUxPuANARl/STlY7O+Mi/O30+0QLErdzbuC4O7WoCVg0B7QEYX0gZccT6sMVGZr6bd7TqvbT2ltF77WvQEnoCiWQKCzEBQCSSbAAbkknkKAjuT8e5fipjBBio3l3AWzLrI37jMAH5H2SaAkOIiDqytuGBU+GxFjWU2ndGGrqzNTgcuwuXRSMtoYvbdnckCwtcljtWyrWnVd5s10qMKStBGPw9xxgcc7R4XELI63OmzoxA5lQ4GoeYvWo2kioBQCgFAKAUBEfSzCXyjGhb3EerborqzfUDQFn0bZpEMlw0uoaIYSHPyTEDrv05X+NAbvhTiOLMIBiMOHEZZlHaKFJK87C52vt8KA3BoDiHo+yPD49s6lxsaySGWVbvuYx+cN0J3QggWI5aR0oCT+gHEM2VKGvZJplW/ye6+3+JmoDpNAcG4Q4ew2Jn4gfERLI0cmJCFhfRqacll6NdRvzFtqAnPoKP8A3PB8+f8AzWoCfsKA476MMqgXO810wxjsH/M2RR2V2dT2e3duNtvCgOx0Bxf0pzTPnuXxRwJidERkjhkYKjuTIWuTtsI0O/yRQGy4ByjGx5xiMTNhEwsM8JDxxyxuokUx2bSpvc2bwt3j1oDq1Acj9JmVxYrPMqgnXVG6y6luRqClmsSN7XAoDqOV5bFholigRY411aUXYDUxY2+JJ+NAYHGuJeLL8ZJHs6QTspHMERtYi1AcIyXJsZiskWCDLoWSRmcYsyxrIWWcgkq1iNlMdr8t6A75wssoweGGI/TCGISbhu+EAO4JB38b0Bb4z/8AD8b/AOWxX+S9AcGjyDDjhdsV2SesGYfnSLuPz4jsG8Bp8Bt40B3/AIYcnB4YncmGAn/21oDG45xLx5djHjuHXDzlSOakRt3h7ufwoDmfBvBOW4nI4HxJSIszO2JDRxyK4lZdHaOCLbBbcvjvQHZILaVsdQsLNe+oW538b0BCPTbiGTJ8ToJGowobfJaVQw+I2+NAc4mybMMRhMuMGXQQ+r+ryxYhJotUg0Brm5HtGzkX5igPoFaAifpRyOTG5dNBEyq7GNl1kKrlHDaCTyvbbzAoDn/BuahcywcGZ5b6tjERo4JotUakBGXvRg6XBGoagSLnkPADtooBQCgFAKAUBbnjVlZXAKkEEHkQRYg+VqA43i/Q7FqdcPmbRYWRgzQe343tftAGt4FlJFhzoDqGQYXDYPDx4eBkWOMWF3Uk73LMfEkkk+ZoDP8AXo/3if1L+NAcz4j9GqTYiebCZicKuKv6xEoDrJfdrWddid7G+7NvY2oCccL5fhsBho8NA66Iwd2dSzEkszMepJJ8uXIUBtfXo/3if1L+NAQzh7hKPCtmTeto/r7SN7Kr2Woyn5Z127Ty9nz2A2XAmUR5bg0wvrCS6DIddljvrYt7OpuV+tASH16P94n9S/jQET4Z4bjwmNxuL9aR/XG1aLKvZ94tbVrOrn0FASz16P8AeJ/Uv40BEuOuF4cwMMseKGGxWHN4pkIYgEglWXULjbbfbfncggWuCuFI8FNNisRjPWsXOArytpQBBY6VUE+Kr4/srYDxAmXr0f7xP6l/GgIvnXD8eIzHB471lF9VDjs7K3aagw9vWNPPoeVAScY6P94n9S/jQFE+IhdWVnjKsCpBZbEEWIO/SgOXf7LVAbDrmjjL2k7Q4ayk8w2ntNfUA30+HK+9AdPwksESLHG0aoiqqgMtgqiwA36CgLGddniMPND2yL20Useq6tp1oU1WuL2ve1xQEMHAcf5H/Jfrqe3q7bQv73tbdn2nw9qgJrlTRwwxRdqjdmiJquovpULe1za9qAvYmeGRGR2jZHDKwLLYqwsQd+lAcrj9E0QYRHMnbACTtfVTbc9C+u3+LTf470B1hcZEAAHjAH8S/jQGDnuGw2Lglw8zoY5VKtZ1BHiCD4EEAj3UBAMs9GwDwDF5mcThcKwaHDkKgBB7oZtZuBytbcdBtQHTRjo/3if1L+NAaTjPJ8PmWFfDSzKgbSyurKSjKbggE7+II6E8udARzIuCymLhxWOzL1xsMpSBSqRBLgrdrMdRsffcC5NAdDilVhdSCPIg/ZQFygFAKAUAoBQHlALUAtQA0BahxKsWCkEodLDodIax+DA/GsKSd7cCUoSik2t+70LtZIigLOKxSxgFzYFkUc/aZgqjbqSKw5JbyUYOTsi9WSIoBQFmTForIrOoZ7hASAWIFzpHjYUM2ZeoYFAY2YY6OBC8rBVFhc9TsAANyT0FAU5bmcWIUtC4YA6TzBVrA6WU7qdxsaNWBdbFIJBGXXtCpYLcaioNiQOlzS3EF6gBoDGbHxiQxmRe0CdoVuNWi9tVul/Gs7MrXsR243tcxMBxBh5tGiQfnGZUDXQuVAY6AwBYWYG423FTlRnHeiEa0JbmbStZtNXmfEOGw76J5ljYqGs1/ZJIvy8j9FbadCpUV4q5qnXpwdpOxk/lOG0Z7VLSkCM6haQnkE61Ho53as9N5LpI6O+/cZYqBMUAoBQCgFAe0AoBQCgFAKAUAoBQCgMXM8asMTyNyUXt1PIKPMkgfGoVKipxcmbaNJ1aiguP55EZyjtMPKhljde3usjMUIM5LOhWzG17lBe37FcFDbpTTkmtrfz3r7fQs8T0dem1CSez1Uk+rufDk/qeJm0nYtP6wGk0ynsNKWjKmx7o794xud97HlepqrLYc9rXs7PfTiQlh4dIqWxZXX9Wuvtrw9yvGY94ox2eKExd4VL/AJkdkHDG4PsjVay6r2PWpubUdJ3vx00/O81wpRnL+qns2T011t56cbFmTFyNEVldXCYrBAHXGzgmVCUk7PYEbW2GxHSjctmzd9V2X38bGVCKneKteMuDS3Pdc8lzjEGR2V1XRN2YjaSBEI16QrBu/rYbg38Rtap7cm278d2n+yHQ09lK3C97P/VjNlx049dlDlhh2lVIgq2J7JGuxA1G1ybDz5+E7y1fYatiH9Ebb978S3hMTJ2kEYxva9skrGyx3U9mdLLYbKDyBvuOZ3qSe7UxKKs3s2sY+ShkTB97VqbFEalS6WR9lNrjcX+PSkdyMT1b8BgMzxCx4eRpTMZ8JLNoKoBrSON106RffVY87+VSRGUY3atuZVgcxk14K2ME3rDEugWMbdjI/d0i6qGAFjve2/MGRFrfobjicRFIxLIYSZU7KQD2JQGKkkiwBGob7G9vGsogjRvnstuyMsa2xIhfFRqNNjCZAbNdVckLHvcAn4VLZW8iy5Ljmik1JIMUyYbGMH0xlmZJVAW6D9m+kgWvblepKN12akW7GFh86xIVm7dXD4eeXeTDsVKpdZIVjF9OrukNfmN9jWzYi3u495DafaVY+acxSI+IZhLgHnPcjGkrbUq2X2WUlTe53uCKzFRumludiEnKzV+Begie/Z9qb/k9GEmiLWLyMbX08tNlt5X570032/u3GGna1+G8s5Y7xQ5cQxmLRzOqssdwBhNSxowW4Fxz5m+5NTmlKU1u/wBkIXjGDvf/AEbThPGGXRI2NEzSxlzCBGAhut9IHfULfSdRO58KhiIKN0oWs9+v53k6E3Kzc73W787D3EY+KHMZTNJHGpwkG8jKoP56brRQlKgtlN/1P0QcoxrPafD3Zp8tcB4mhUDDy49jCCg3T1ZtTRhhdVZ1JFrePWt9Rf0tS6yjr9ePgaoPVOO5y0+n3KY8+nSOUPiQXJg/ODsZIIo5ZWQzRlLGwAtpfla9zvWXQg5K0dNdNU20tz/giq01F3lrprvWr3q3uZ2Ix7q0UC466SPIGxBEJZCqIywAgaAzai1yOQtWuNNNObp6rhr369psc2mo7e/jp9OwtJns8cJxBk7eHDTSRyMiqO3hsAJRbbUjmxINjZqy6EJS2LWclddz7PFGOmnGO3vSf1Xb4FvE5jjAYIpJDG8kck7FTBGQS+0KmUaSI1Iv4nnyrMadJqUoq9nbj9dO36GHUqXSbtdX4fTXsMjD4/EznBJ26xmWPEtI8PZyBxG6BWQ7qCQd7XAuw6Wi4U4bb2b2ate6338fxE9qpJxV7Xve3dYv5hjMVHiPVVYn1hw8MtlJiiUgzowta6gWUkf8QX3FRhCnKHSPhvXa+H14mZznGfR9u5+v8EtWuM6z2gFAKAUAoBQCgFAKAokiDbMARsdwDuNwd6w0nozKk1qhJEGFmAIuDuL7jcHejSe8Jtbi2uDjDFwiBzsWCjUR0J5msbEb3tqSdSTjstu3YUx4CJVZVjQK19QCqA1/lC29NiK0sHUm2m27rvKosHGqhFRFUEEKFAAINwQALc6KKStYw5ybu3qeNgoy4kKIXGwfSNQHzrXrOyr3G1K1r6F1YgL2AFzc2Frnlc9eVZI3LUGBjT2I0Xct3VVdyLE7Dn51iyRlyb3srXDqLWVRpvbYbX526XrJi7PPV1AFlA0gqtgBpFrWXpyHLpQGowPDixyI7OX0FmHcjUl2UrrkZQC7BSRc9TQk5XRuZ4FdSrqrKeasAQfeDsaES0mAiEfZCOMR79wKoTfc921qXBVBhESwREXSCBpUDSCbkC3IX3o3cFEOXRJr0RRrr9vSijX86w73xrO0+0xZFw4ZPkr7OnkPZ+T7vKl2LI9GHW99K3tpvYez8n3eVYuxZAYZBpsq9zZdh3drd3ptttWbsWRRBgIkZnSNFd/aZVUM3ziBc1lyk1ZswoRTukJsDG51PGjMNrsqk7b8yKKckrJhwi9Wi40Km1wDpN1uAdJta46bE1hNozZFmHL4k16I417Q3fSqjWT4tYd741lzk7Xb0MKEVeyKRlUAj7IQxdl8jQuj+m1qz0k9rau79tzHRwts2Vi8uGQLoCqEtbTYabdLcrVG7ve+pLZVrW0KMZgY5RpljSRQb2dVcX62YUjKUeq7GJQjLSSuXPV1uCFW6ghTYd0G1wOg2H0UuzNkYUWWAYlsQxLMUWNQQLRqDqbT847n3Cp9I9jYXP8AORBU1t7Zsq1mwUAoBQCgFAKAUAoBQCgFAKAUAoBQCgFAKAUAoBQCgFAKAUAoBQCgFAKAUAoBQCgFAKAUAoBQCgFAKAUAoBQCgFAKAUAoBQCgFAKAUAoBQCgFAKAUAoBQCgFAKAUAoBQCgFAKAUAoBQCgFAKAUAoBQCgFAKAUAoBQCgFAKAUAoBQCgFAKAUAoBQCgFAKAUAoBQCgFAKAUAoBQCgFAK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1" name="Picture 2" descr="C:\Users\nagapraveen-p\AppData\Local\Microsoft\Windows\Temporary Internet Files\Content.Outlook\XLM8YBCH\logo (2)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124200" y="0"/>
            <a:ext cx="2907916" cy="14251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231821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jpeg"/></Relationships>
</file>

<file path=ppt/theme/theme1.xml><?xml version="1.0" encoding="utf-8"?>
<a:theme xmlns:a="http://schemas.openxmlformats.org/drawingml/2006/main" name="Concours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Dominion Powerpoint Template</Template>
  <TotalTime>67</TotalTime>
  <Words>657</Words>
  <Application>Microsoft Office PowerPoint</Application>
  <PresentationFormat>On-screen Show (4:3)</PresentationFormat>
  <Paragraphs>71</Paragraphs>
  <Slides>22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22</vt:i4>
      </vt:variant>
    </vt:vector>
  </HeadingPairs>
  <TitlesOfParts>
    <vt:vector size="24" baseType="lpstr">
      <vt:lpstr>Concourse</vt:lpstr>
      <vt:lpstr>Equity</vt:lpstr>
      <vt:lpstr>Addiction Therapy-2014 Chicago,  USA August 4 - 6,  2014</vt:lpstr>
      <vt:lpstr>Comprehensive Analysis of Reported Drugs (CARD)™</vt:lpstr>
      <vt:lpstr>History</vt:lpstr>
      <vt:lpstr>How CARD™ Was Born</vt:lpstr>
      <vt:lpstr>CARD™ Development</vt:lpstr>
      <vt:lpstr>CARD™ Prototype</vt:lpstr>
      <vt:lpstr>CARD™ Launch</vt:lpstr>
      <vt:lpstr>Prescribed Treatment-Related Medications</vt:lpstr>
      <vt:lpstr>Self-Reported Drug Misuse</vt:lpstr>
      <vt:lpstr>Laboratory Analysis Results + CARD™</vt:lpstr>
      <vt:lpstr> </vt:lpstr>
      <vt:lpstr>Unexpected Results</vt:lpstr>
      <vt:lpstr>CARD™ Summary Reports</vt:lpstr>
      <vt:lpstr>Slide 14</vt:lpstr>
      <vt:lpstr>Slide 15</vt:lpstr>
      <vt:lpstr>Slide 16</vt:lpstr>
      <vt:lpstr>Slide 17</vt:lpstr>
      <vt:lpstr>Slide 18</vt:lpstr>
      <vt:lpstr>Slide 19</vt:lpstr>
      <vt:lpstr>Data Sorted by Levels of Care</vt:lpstr>
      <vt:lpstr>CARD™ Data Review</vt:lpstr>
      <vt:lpstr>Meet the eminent gathering once again at Addiction Therapy-2015 Florida,  USA August 3 - 5,  2015</vt:lpstr>
    </vt:vector>
  </TitlesOfParts>
  <Company> 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 </dc:creator>
  <cp:lastModifiedBy>Honey Aravind</cp:lastModifiedBy>
  <cp:revision>9</cp:revision>
  <dcterms:created xsi:type="dcterms:W3CDTF">2012-06-05T14:54:51Z</dcterms:created>
  <dcterms:modified xsi:type="dcterms:W3CDTF">2014-10-04T07:21:55Z</dcterms:modified>
</cp:coreProperties>
</file>