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6" r:id="rId4"/>
    <p:sldId id="277" r:id="rId5"/>
    <p:sldId id="278" r:id="rId6"/>
    <p:sldId id="279" r:id="rId7"/>
    <p:sldId id="280" r:id="rId8"/>
    <p:sldId id="287" r:id="rId9"/>
    <p:sldId id="289" r:id="rId10"/>
    <p:sldId id="290" r:id="rId11"/>
    <p:sldId id="282" r:id="rId12"/>
    <p:sldId id="284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73"/>
    <a:srgbClr val="0DB4E6"/>
    <a:srgbClr val="D65E06"/>
    <a:srgbClr val="C7114F"/>
    <a:srgbClr val="8D8C8D"/>
    <a:srgbClr val="1A2A4F"/>
    <a:srgbClr val="BBA461"/>
    <a:srgbClr val="4A4A49"/>
    <a:srgbClr val="752343"/>
    <a:srgbClr val="357E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80" y="-2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yhannon-fletcher:old%20laptop:Netbook%20Backup%20Dec2011:Desktop:Folder:Publications:Renal:DNA%20Renal%20damage%20paper:Table%2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yhannon-fletcher:old%20laptop:Netbook%20Backup%20Dec2011:Desktop:Folder:Publications:Renal:DNA%20Renal%20damage%20paper:Table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'DNA damage'!$A$2</c:f>
              <c:strCache>
                <c:ptCount val="1"/>
                <c:pt idx="0">
                  <c:v>HD Patients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-0.00555555555555555"/>
                  <c:y val="-0.0462962962962963"/>
                </c:manualLayout>
              </c:layout>
              <c:tx>
                <c:rich>
                  <a:bodyPr/>
                  <a:lstStyle/>
                  <a:p>
                    <a:r>
                      <a:rPr lang="en-US" sz="2400"/>
                      <a:t>***</a:t>
                    </a:r>
                    <a:endParaRPr lang="en-US" sz="140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833333333333333"/>
                  <c:y val="-0.0502967337416156"/>
                </c:manualLayout>
              </c:layout>
              <c:tx>
                <c:rich>
                  <a:bodyPr/>
                  <a:lstStyle/>
                  <a:p>
                    <a:r>
                      <a:rPr lang="en-US" sz="2400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"/>
                  <c:y val="-0.0514067512394284"/>
                </c:manualLayout>
              </c:layout>
              <c:tx>
                <c:rich>
                  <a:bodyPr/>
                  <a:lstStyle/>
                  <a:p>
                    <a:r>
                      <a:rPr lang="en-US" sz="2400"/>
                      <a:t>***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1.37</c:v>
                </c:pt>
                <c:pt idx="1">
                  <c:v>1.56</c:v>
                </c:pt>
                <c:pt idx="2">
                  <c:v>1.5</c:v>
                </c:pt>
              </c:numLit>
            </c:plus>
            <c:minus>
              <c:numLit>
                <c:formatCode>General</c:formatCode>
                <c:ptCount val="3"/>
                <c:pt idx="0">
                  <c:v>1.37</c:v>
                </c:pt>
                <c:pt idx="1">
                  <c:v>1.56</c:v>
                </c:pt>
                <c:pt idx="2">
                  <c:v>1.5</c:v>
                </c:pt>
              </c:numLit>
            </c:minus>
          </c:errBars>
          <c:cat>
            <c:strRef>
              <c:f>'DNA damage'!$B$1:$D$1</c:f>
              <c:strCache>
                <c:ptCount val="3"/>
                <c:pt idx="0">
                  <c:v>Alkaline Damage</c:v>
                </c:pt>
                <c:pt idx="1">
                  <c:v>FPG Damage</c:v>
                </c:pt>
                <c:pt idx="2">
                  <c:v>Endo III Damage</c:v>
                </c:pt>
              </c:strCache>
            </c:strRef>
          </c:cat>
          <c:val>
            <c:numRef>
              <c:f>'DNA damage'!$B$2:$D$2</c:f>
              <c:numCache>
                <c:formatCode>General</c:formatCode>
                <c:ptCount val="3"/>
                <c:pt idx="0">
                  <c:v>19.46</c:v>
                </c:pt>
                <c:pt idx="1">
                  <c:v>23.5</c:v>
                </c:pt>
                <c:pt idx="2">
                  <c:v>23.46</c:v>
                </c:pt>
              </c:numCache>
            </c:numRef>
          </c:val>
        </c:ser>
        <c:ser>
          <c:idx val="1"/>
          <c:order val="1"/>
          <c:tx>
            <c:strRef>
              <c:f>'DNA damage'!$A$3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1.37</c:v>
                </c:pt>
                <c:pt idx="1">
                  <c:v>1.55</c:v>
                </c:pt>
                <c:pt idx="2">
                  <c:v>1.81</c:v>
                </c:pt>
              </c:numLit>
            </c:plus>
            <c:minus>
              <c:numLit>
                <c:formatCode>General</c:formatCode>
                <c:ptCount val="3"/>
                <c:pt idx="0">
                  <c:v>1.37</c:v>
                </c:pt>
                <c:pt idx="1">
                  <c:v>1.55</c:v>
                </c:pt>
                <c:pt idx="2">
                  <c:v>1.81</c:v>
                </c:pt>
              </c:numLit>
            </c:minus>
          </c:errBars>
          <c:cat>
            <c:strRef>
              <c:f>'DNA damage'!$B$1:$D$1</c:f>
              <c:strCache>
                <c:ptCount val="3"/>
                <c:pt idx="0">
                  <c:v>Alkaline Damage</c:v>
                </c:pt>
                <c:pt idx="1">
                  <c:v>FPG Damage</c:v>
                </c:pt>
                <c:pt idx="2">
                  <c:v>Endo III Damage</c:v>
                </c:pt>
              </c:strCache>
            </c:strRef>
          </c:cat>
          <c:val>
            <c:numRef>
              <c:f>'DNA damage'!$B$3:$D$3</c:f>
              <c:numCache>
                <c:formatCode>General</c:formatCode>
                <c:ptCount val="3"/>
                <c:pt idx="0">
                  <c:v>3.86</c:v>
                </c:pt>
                <c:pt idx="1">
                  <c:v>4.359999999999998</c:v>
                </c:pt>
                <c:pt idx="2">
                  <c:v>5.109999999999999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27209800"/>
        <c:axId val="-2118855432"/>
      </c:barChart>
      <c:catAx>
        <c:axId val="21272098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18855432"/>
        <c:crosses val="autoZero"/>
        <c:auto val="1"/>
        <c:lblAlgn val="ctr"/>
        <c:lblOffset val="100"/>
        <c:noMultiLvlLbl val="0"/>
      </c:catAx>
      <c:valAx>
        <c:axId val="-21188554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DNA Damage 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 sz="24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% of comet tail)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7209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'DNA damage'!$A$27</c:f>
              <c:strCache>
                <c:ptCount val="1"/>
                <c:pt idx="0">
                  <c:v>HD Patients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925925925925926"/>
                </c:manualLayout>
              </c:layout>
              <c:tx>
                <c:rich>
                  <a:bodyPr/>
                  <a:lstStyle/>
                  <a:p>
                    <a:r>
                      <a:rPr lang="en-US" sz="2400">
                        <a:latin typeface="Arial"/>
                        <a:cs typeface="Arial"/>
                      </a:rPr>
                      <a:t>**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0277777777777778"/>
                  <c:y val="-0.0694444444444445"/>
                </c:manualLayout>
              </c:layout>
              <c:tx>
                <c:rich>
                  <a:bodyPr/>
                  <a:lstStyle/>
                  <a:p>
                    <a:r>
                      <a:rPr lang="en-US" sz="2400">
                        <a:latin typeface="Arial"/>
                        <a:cs typeface="Arial"/>
                      </a:rPr>
                      <a:t>*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>
                    <a:latin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1.08</c:v>
                </c:pt>
                <c:pt idx="1">
                  <c:v>1.0</c:v>
                </c:pt>
              </c:numLit>
            </c:plus>
            <c:minus>
              <c:numLit>
                <c:formatCode>General</c:formatCode>
                <c:ptCount val="2"/>
                <c:pt idx="0">
                  <c:v>1.08</c:v>
                </c:pt>
                <c:pt idx="1">
                  <c:v>1.0</c:v>
                </c:pt>
              </c:numLit>
            </c:minus>
          </c:errBars>
          <c:cat>
            <c:strRef>
              <c:f>'DNA damage'!$B$26:$C$26</c:f>
              <c:strCache>
                <c:ptCount val="2"/>
                <c:pt idx="0">
                  <c:v>FPG specific damage</c:v>
                </c:pt>
                <c:pt idx="1">
                  <c:v>Endo III specific Damage</c:v>
                </c:pt>
              </c:strCache>
            </c:strRef>
          </c:cat>
          <c:val>
            <c:numRef>
              <c:f>'DNA damage'!$B$27:$C$27</c:f>
              <c:numCache>
                <c:formatCode>General</c:formatCode>
                <c:ptCount val="2"/>
                <c:pt idx="0">
                  <c:v>5.81</c:v>
                </c:pt>
                <c:pt idx="1">
                  <c:v>6.04</c:v>
                </c:pt>
              </c:numCache>
            </c:numRef>
          </c:val>
        </c:ser>
        <c:ser>
          <c:idx val="1"/>
          <c:order val="1"/>
          <c:tx>
            <c:strRef>
              <c:f>'DNA damage'!$A$28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0.43</c:v>
                </c:pt>
                <c:pt idx="1">
                  <c:v>0.7</c:v>
                </c:pt>
              </c:numLit>
            </c:plus>
            <c:minus>
              <c:numLit>
                <c:formatCode>General</c:formatCode>
                <c:ptCount val="2"/>
                <c:pt idx="0">
                  <c:v>0.43</c:v>
                </c:pt>
                <c:pt idx="1">
                  <c:v>0.7</c:v>
                </c:pt>
              </c:numLit>
            </c:minus>
          </c:errBars>
          <c:cat>
            <c:strRef>
              <c:f>'DNA damage'!$B$26:$C$26</c:f>
              <c:strCache>
                <c:ptCount val="2"/>
                <c:pt idx="0">
                  <c:v>FPG specific damage</c:v>
                </c:pt>
                <c:pt idx="1">
                  <c:v>Endo III specific Damage</c:v>
                </c:pt>
              </c:strCache>
            </c:strRef>
          </c:cat>
          <c:val>
            <c:numRef>
              <c:f>'DNA damage'!$B$28:$C$28</c:f>
              <c:numCache>
                <c:formatCode>General</c:formatCode>
                <c:ptCount val="2"/>
                <c:pt idx="0">
                  <c:v>1.23</c:v>
                </c:pt>
                <c:pt idx="1">
                  <c:v>1.98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148888"/>
        <c:axId val="-2114623544"/>
      </c:barChart>
      <c:catAx>
        <c:axId val="2128148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Arial"/>
                <a:cs typeface="Arial"/>
              </a:defRPr>
            </a:pPr>
            <a:endParaRPr lang="en-US"/>
          </a:p>
        </c:txPr>
        <c:crossAx val="-2114623544"/>
        <c:crosses val="autoZero"/>
        <c:auto val="1"/>
        <c:lblAlgn val="ctr"/>
        <c:lblOffset val="100"/>
        <c:noMultiLvlLbl val="0"/>
      </c:catAx>
      <c:valAx>
        <c:axId val="-21146235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>
                    <a:latin typeface="Arial"/>
                    <a:cs typeface="Arial"/>
                  </a:defRPr>
                </a:pPr>
                <a:r>
                  <a:rPr lang="en-US" sz="2400" dirty="0">
                    <a:latin typeface="Arial"/>
                    <a:cs typeface="Arial"/>
                  </a:rPr>
                  <a:t>DNA </a:t>
                </a:r>
                <a:r>
                  <a:rPr lang="en-US" sz="2400" dirty="0" smtClean="0">
                    <a:latin typeface="Arial"/>
                    <a:cs typeface="Arial"/>
                  </a:rPr>
                  <a:t>Damage</a:t>
                </a:r>
              </a:p>
              <a:p>
                <a:pPr>
                  <a:defRPr sz="2400">
                    <a:latin typeface="Arial"/>
                    <a:cs typeface="Arial"/>
                  </a:defRPr>
                </a:pPr>
                <a:r>
                  <a:rPr lang="en-US" sz="2400" dirty="0" smtClean="0">
                    <a:latin typeface="Arial"/>
                    <a:cs typeface="Arial"/>
                  </a:rPr>
                  <a:t> </a:t>
                </a:r>
                <a:r>
                  <a:rPr lang="en-US" sz="2400" dirty="0">
                    <a:latin typeface="Arial"/>
                    <a:cs typeface="Arial"/>
                  </a:rPr>
                  <a:t>(% of comet tail)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28148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4030C-5165-CD4A-A7C2-768C30378A3D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DC800-01C4-3748-A349-473A97A16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8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rat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3568" y="2708920"/>
            <a:ext cx="7992888" cy="1470025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3568" y="3933056"/>
            <a:ext cx="7992888" cy="1656184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BBA46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Text</a:t>
            </a:r>
            <a:endParaRPr lang="en-GB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611560" y="5949280"/>
            <a:ext cx="2583904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1" kern="1200">
                <a:solidFill>
                  <a:srgbClr val="BBA46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ulster.ac.uk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384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861048"/>
            <a:ext cx="7772400" cy="1362075"/>
          </a:xfrm>
        </p:spPr>
        <p:txBody>
          <a:bodyPr anchor="t"/>
          <a:lstStyle>
            <a:lvl1pPr algn="l">
              <a:defRPr sz="4000" b="1" cap="none" baseline="0">
                <a:solidFill>
                  <a:srgbClr val="BBA4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cap="none" baseline="0" dirty="0" smtClean="0"/>
              <a:t>Divider 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4593109"/>
            <a:ext cx="77724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 Head</a:t>
            </a:r>
          </a:p>
        </p:txBody>
      </p:sp>
    </p:spTree>
    <p:extLst>
      <p:ext uri="{BB962C8B-B14F-4D97-AF65-F5344CB8AC3E}">
        <p14:creationId xmlns:p14="http://schemas.microsoft.com/office/powerpoint/2010/main" val="109641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Conten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1A2A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BBA4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A4A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2050" name="Picture 2" descr="C:\Users\MDunne\Desktop\UU Corporate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36199"/>
            <a:ext cx="131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4734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"/>
            <a:ext cx="6286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8" name="Picture 2" descr="C:\Users\MDunne\Desktop\UU Corporate 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36199"/>
            <a:ext cx="131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1A2A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BBA4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7762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27385"/>
            <a:ext cx="8397146" cy="688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7384"/>
            <a:ext cx="6264139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1A2A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952128"/>
            <a:ext cx="4464496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BBA4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4464496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6" name="Picture 2" descr="C:\Users\MDunne\Desktop\UU Corporate 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36199"/>
            <a:ext cx="131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65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8" name="Picture 2" descr="C:\Users\MDunne\Desktop\UU Corporate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36199"/>
            <a:ext cx="131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1A2A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BBA4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73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 Sciences Faculty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3568" y="3140968"/>
            <a:ext cx="7992888" cy="1470025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3568" y="4437112"/>
            <a:ext cx="7992888" cy="1656184"/>
          </a:xfrm>
        </p:spPr>
        <p:txBody>
          <a:bodyPr anchor="t">
            <a:normAutofit/>
          </a:bodyPr>
          <a:lstStyle>
            <a:lvl1pPr marL="0" indent="0" algn="l">
              <a:buNone/>
              <a:defRPr sz="3600" b="1">
                <a:solidFill>
                  <a:srgbClr val="005C7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Text</a:t>
            </a:r>
            <a:endParaRPr lang="en-GB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611560" y="5949280"/>
            <a:ext cx="2583904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1" kern="1200">
                <a:solidFill>
                  <a:srgbClr val="BBA46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5C73"/>
                </a:solidFill>
              </a:rPr>
              <a:t>ulster.ac.uk</a:t>
            </a:r>
            <a:endParaRPr lang="en-GB" dirty="0">
              <a:solidFill>
                <a:srgbClr val="005C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18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ealth Sciences Faculty Title Conten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05C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8D8C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733256"/>
            <a:ext cx="130999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16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ealth Sciences Faculty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"/>
            <a:ext cx="6286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05C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8D8C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733256"/>
            <a:ext cx="130999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85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ealth Sciences Faculty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-27384"/>
            <a:ext cx="8397145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7384"/>
            <a:ext cx="6264139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05C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952128"/>
            <a:ext cx="4464496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8D8C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pic>
        <p:nvPicPr>
          <p:cNvPr id="7" name="Picture 1" descr="UU Social 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733256"/>
            <a:ext cx="131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4464496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733256"/>
            <a:ext cx="130999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69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ealth Sciences Faculty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2074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rgbClr val="005C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7544" y="764704"/>
            <a:ext cx="8208912" cy="460648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rgbClr val="8D8C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Sub Head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544" y="1600201"/>
            <a:ext cx="8280920" cy="391703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Text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733256"/>
            <a:ext cx="130999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2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C6AE1-2333-4445-AAE9-F4505DEEB201}" type="datetimeFigureOut">
              <a:rPr lang="en-GB" smtClean="0"/>
              <a:t>14/09/16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5DD6A-4F4B-48C0-931C-A060E8E98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46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5" r:id="rId3"/>
    <p:sldLayoutId id="2147483676" r:id="rId4"/>
    <p:sldLayoutId id="2147483683" r:id="rId5"/>
    <p:sldLayoutId id="2147483677" r:id="rId6"/>
    <p:sldLayoutId id="2147483664" r:id="rId7"/>
    <p:sldLayoutId id="2147483666" r:id="rId8"/>
    <p:sldLayoutId id="2147483673" r:id="rId9"/>
    <p:sldLayoutId id="2147483686" r:id="rId10"/>
    <p:sldLayoutId id="214748368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000" dirty="0"/>
              <a:t>OXIDATIVE DNA DAMAGE IS ELEVATED IN RENAL PATIENTS UNDERGOING HAEMODIALYSIS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Mary Hannon-Fletcher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-7325" y="508518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x-none" dirty="0"/>
              <a:t>International Conference on </a:t>
            </a:r>
            <a:r>
              <a:rPr lang="en-IN" dirty="0"/>
              <a:t>Geriatrics</a:t>
            </a:r>
            <a:r>
              <a:rPr lang="x-none" dirty="0"/>
              <a:t> and </a:t>
            </a:r>
            <a:r>
              <a:rPr lang="en-IN" dirty="0"/>
              <a:t>Gerontological Nursing</a:t>
            </a:r>
            <a:endParaRPr lang="en-GB" dirty="0"/>
          </a:p>
          <a:p>
            <a:pPr algn="ctr"/>
            <a:r>
              <a:rPr lang="en-US" dirty="0"/>
              <a:t>October 03-04, 2016 London, United Kingdom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641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End stage renal disease (ESRD) is associated with an increase in oxidative stress, cardiovascular disease and cancer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/>
              <a:t>The </a:t>
            </a:r>
            <a:r>
              <a:rPr lang="it-IT" dirty="0" err="1"/>
              <a:t>main</a:t>
            </a:r>
            <a:r>
              <a:rPr lang="it-IT" dirty="0"/>
              <a:t> treatment for ESRD, </a:t>
            </a:r>
            <a:r>
              <a:rPr lang="it-IT" dirty="0" err="1"/>
              <a:t>haemodialysis</a:t>
            </a:r>
            <a:r>
              <a:rPr lang="it-IT" dirty="0"/>
              <a:t> (HD)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/>
              <a:t>HD  </a:t>
            </a:r>
            <a:r>
              <a:rPr lang="it-IT" dirty="0" err="1"/>
              <a:t>itself</a:t>
            </a:r>
            <a:r>
              <a:rPr lang="it-IT" dirty="0"/>
              <a:t> </a:t>
            </a:r>
            <a:r>
              <a:rPr lang="it-IT" dirty="0" err="1"/>
              <a:t>induces</a:t>
            </a:r>
            <a:r>
              <a:rPr lang="it-IT" dirty="0"/>
              <a:t> </a:t>
            </a:r>
            <a:r>
              <a:rPr lang="it-IT" dirty="0" err="1"/>
              <a:t>repetitive</a:t>
            </a:r>
            <a:r>
              <a:rPr lang="it-IT" dirty="0"/>
              <a:t> </a:t>
            </a:r>
            <a:r>
              <a:rPr lang="it-IT" dirty="0" err="1"/>
              <a:t>bouts</a:t>
            </a:r>
            <a:r>
              <a:rPr lang="it-IT" dirty="0"/>
              <a:t> of </a:t>
            </a:r>
            <a:r>
              <a:rPr lang="it-IT" dirty="0" err="1"/>
              <a:t>oxidative</a:t>
            </a:r>
            <a:r>
              <a:rPr lang="it-IT" dirty="0"/>
              <a:t> stress </a:t>
            </a:r>
            <a:r>
              <a:rPr lang="it-IT" dirty="0" err="1"/>
              <a:t>through</a:t>
            </a:r>
            <a:r>
              <a:rPr lang="it-IT" dirty="0"/>
              <a:t> membrane </a:t>
            </a:r>
            <a:r>
              <a:rPr lang="it-IT" dirty="0" err="1"/>
              <a:t>biocompatibility</a:t>
            </a:r>
            <a:r>
              <a:rPr lang="it-IT" dirty="0"/>
              <a:t> and </a:t>
            </a:r>
            <a:r>
              <a:rPr lang="it-IT" dirty="0" err="1"/>
              <a:t>endotoxin</a:t>
            </a:r>
            <a:r>
              <a:rPr lang="it-IT" dirty="0"/>
              <a:t> </a:t>
            </a:r>
            <a:r>
              <a:rPr lang="it-IT" dirty="0" err="1"/>
              <a:t>challenge</a:t>
            </a:r>
            <a:endParaRPr lang="en-GB" dirty="0"/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Resulting in increased levels of reactive oxygen species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 Leading to increased levels of oxidative DNA damage and thus genomic instability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 May impact on the elevated levels of cancer reported in HD patients</a:t>
            </a:r>
          </a:p>
          <a:p>
            <a:pPr marL="342900" indent="-342900">
              <a:buFont typeface="Wingdings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657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and HD Patients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 </a:t>
            </a:r>
            <a:r>
              <a:rPr lang="en-GB" sz="2800" dirty="0">
                <a:latin typeface="Arial" charset="0"/>
                <a:ea typeface="ＭＳ Ｐゴシック" charset="0"/>
              </a:rPr>
              <a:t>Malnutrition is prevalent in 40-50%</a:t>
            </a:r>
          </a:p>
          <a:p>
            <a:pPr marL="457200" indent="-457200">
              <a:buClr>
                <a:schemeClr val="tx2"/>
              </a:buClr>
              <a:buFont typeface="Wingdings" charset="2"/>
              <a:buChar char="§"/>
            </a:pPr>
            <a:r>
              <a:rPr lang="en-GB" sz="2800" dirty="0">
                <a:latin typeface="Arial" charset="0"/>
                <a:ea typeface="ＭＳ Ｐゴシック" charset="0"/>
              </a:rPr>
              <a:t>Very restricted diets resulting in regulation of certain nutrients such as</a:t>
            </a:r>
            <a:r>
              <a:rPr lang="en-GB" dirty="0">
                <a:latin typeface="Arial" charset="0"/>
                <a:ea typeface="ＭＳ Ｐゴシック" charset="0"/>
              </a:rPr>
              <a:t>:</a:t>
            </a:r>
          </a:p>
          <a:p>
            <a:pPr marL="817563" lvl="1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 sodium, potassium, phosphate, protein &amp;  fluids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 </a:t>
            </a:r>
            <a:r>
              <a:rPr lang="en-GB" sz="2800" dirty="0">
                <a:latin typeface="Arial" charset="0"/>
                <a:ea typeface="ＭＳ Ｐゴシック" charset="0"/>
              </a:rPr>
              <a:t>Reduction or exclusion of certain foods increases the risk of inadequate intakes </a:t>
            </a:r>
          </a:p>
          <a:p>
            <a:pPr marL="457200" indent="-457200">
              <a:buClr>
                <a:schemeClr val="tx2"/>
              </a:buClr>
              <a:buFont typeface="Wingdings" charset="2"/>
              <a:buChar char="§"/>
            </a:pPr>
            <a:r>
              <a:rPr lang="en-GB" sz="2800" dirty="0">
                <a:latin typeface="Arial" charset="0"/>
                <a:ea typeface="ＭＳ Ｐゴシック" charset="0"/>
              </a:rPr>
              <a:t>Under-nutrition exacerbates oxidative stress </a:t>
            </a:r>
          </a:p>
          <a:p>
            <a:pPr marL="457200" indent="-457200">
              <a:buClr>
                <a:schemeClr val="tx2"/>
              </a:buClr>
              <a:buFont typeface="Wingdings" charset="2"/>
              <a:buChar char="§"/>
            </a:pPr>
            <a:r>
              <a:rPr lang="en-GB" sz="2800" dirty="0">
                <a:latin typeface="Arial" charset="0"/>
                <a:ea typeface="ＭＳ Ｐゴシック" charset="0"/>
              </a:rPr>
              <a:t>Together with the increased losses of essential minerals and water-soluble vitamins via HD</a:t>
            </a:r>
          </a:p>
          <a:p>
            <a:pPr marL="457200" indent="-457200">
              <a:buClr>
                <a:schemeClr val="tx2"/>
              </a:buClr>
              <a:buFont typeface="Wingdings" charset="2"/>
              <a:buChar char="§"/>
            </a:pPr>
            <a:r>
              <a:rPr lang="en-GB" sz="2800" dirty="0">
                <a:latin typeface="Arial" charset="0"/>
                <a:ea typeface="ＭＳ Ｐゴシック" charset="0"/>
              </a:rPr>
              <a:t>Many studies have reported HD patients deficient in several important vitamins</a:t>
            </a:r>
            <a:endParaRPr lang="en-US" sz="2800" dirty="0">
              <a:latin typeface="Arial" charset="0"/>
              <a:ea typeface="ＭＳ Ｐゴシック" charset="0"/>
            </a:endParaRP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19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Ethical permission was obtained from ORECNI and Governance was obtained from </a:t>
            </a:r>
            <a:r>
              <a:rPr lang="en-US" dirty="0" err="1"/>
              <a:t>theWestern</a:t>
            </a:r>
            <a:r>
              <a:rPr lang="en-US" dirty="0"/>
              <a:t> Health and Social Services Trust (WHSCT)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Thirty eight patients receiving HD in the WHSCT,  and 8 age and gender matched control volunteers were recruited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Volunteers gave informed consent and non-fasting morning blood samples were collected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Blood samples were protected form light and kept at 4OC until assayed the same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8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Comet Assay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DNA Damage was measured using the Modified Comet assay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This assay uses oxidative specific DNA damage measured using bacterial enzymes: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Endonuclease III (Endo III, </a:t>
            </a:r>
            <a:r>
              <a:rPr lang="en-US" dirty="0" err="1"/>
              <a:t>recognise</a:t>
            </a:r>
            <a:r>
              <a:rPr lang="en-US" dirty="0"/>
              <a:t> pyrimidine-pyrimidine breaks)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 err="1"/>
              <a:t>Formamidepyrimidine</a:t>
            </a:r>
            <a:r>
              <a:rPr lang="en-US" dirty="0"/>
              <a:t> DNA </a:t>
            </a:r>
            <a:r>
              <a:rPr lang="en-US" dirty="0" err="1"/>
              <a:t>glycosilase</a:t>
            </a:r>
            <a:r>
              <a:rPr lang="en-US" dirty="0"/>
              <a:t> (FPG, </a:t>
            </a:r>
            <a:r>
              <a:rPr lang="en-US" dirty="0" err="1"/>
              <a:t>recognise</a:t>
            </a:r>
            <a:r>
              <a:rPr lang="en-US" dirty="0"/>
              <a:t> purine-purine breaks</a:t>
            </a:r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en-US" dirty="0"/>
              <a:t>Measurement used was  % tail DNA damage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3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of DNA Damage</a:t>
            </a:r>
            <a:endParaRPr lang="en-US" dirty="0"/>
          </a:p>
        </p:txBody>
      </p:sp>
      <p:pic>
        <p:nvPicPr>
          <p:cNvPr id="5" name="Picture 6"/>
          <p:cNvPicPr>
            <a:picLocks noGrp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0" b="14390"/>
          <a:stretch>
            <a:fillRect/>
          </a:stretch>
        </p:blipFill>
        <p:spPr bwMode="auto">
          <a:xfrm>
            <a:off x="1187624" y="2824337"/>
            <a:ext cx="6984776" cy="283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3528" y="90872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sz="24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The Comet assay is a Single Cell </a:t>
            </a:r>
            <a:r>
              <a:rPr lang="en-GB" sz="2400" dirty="0" err="1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Microelectrophoretic</a:t>
            </a:r>
            <a:r>
              <a:rPr lang="en-GB" sz="24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 method for the quantitative measurement of DNA damage and alkali labile sites</a:t>
            </a:r>
            <a:r>
              <a:rPr lang="en-GB" sz="2400" dirty="0" smtClean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.</a:t>
            </a:r>
            <a:r>
              <a:rPr lang="en-GB" sz="24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 Damaged cells have the appearance of a comet with a tail owing to extension of the DNA towards the anode</a:t>
            </a:r>
          </a:p>
          <a:p>
            <a:pPr algn="just">
              <a:defRPr/>
            </a:pPr>
            <a:endParaRPr lang="en-GB" sz="2400" dirty="0">
              <a:solidFill>
                <a:srgbClr val="002B65"/>
              </a:solidFill>
              <a:latin typeface="Arial"/>
              <a:ea typeface="ＭＳ Ｐゴシック" pitchFamily="34" charset="-128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7704" y="5750004"/>
            <a:ext cx="662473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dirty="0" smtClean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(</a:t>
            </a:r>
            <a:r>
              <a:rPr lang="en-GB" sz="2000" dirty="0" err="1" smtClean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McKelvey</a:t>
            </a:r>
            <a:r>
              <a:rPr lang="en-GB" sz="2000" dirty="0" smtClean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 </a:t>
            </a:r>
            <a:r>
              <a:rPr lang="en-GB" sz="20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Martin </a:t>
            </a:r>
            <a:r>
              <a:rPr lang="en-GB" sz="2000" i="1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et al., </a:t>
            </a:r>
            <a:r>
              <a:rPr lang="en-GB" sz="2000" dirty="0" err="1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Mut</a:t>
            </a:r>
            <a:r>
              <a:rPr lang="en-GB" sz="20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 Res </a:t>
            </a:r>
            <a:r>
              <a:rPr lang="en-GB" sz="2000" u="sng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288</a:t>
            </a:r>
            <a:r>
              <a:rPr lang="en-GB" sz="2000" dirty="0">
                <a:solidFill>
                  <a:srgbClr val="002B65"/>
                </a:solidFill>
                <a:latin typeface="Arial"/>
                <a:ea typeface="ＭＳ Ｐゴシック" pitchFamily="34" charset="-128"/>
                <a:cs typeface="Arial"/>
              </a:rPr>
              <a:t> (1993) 47-63)</a:t>
            </a:r>
            <a:r>
              <a:rPr lang="en-GB" sz="2000" dirty="0">
                <a:solidFill>
                  <a:srgbClr val="002B65"/>
                </a:solidFill>
                <a:ea typeface="ＭＳ Ｐゴシック" pitchFamily="34" charset="-128"/>
              </a:rPr>
              <a:t>.</a:t>
            </a:r>
          </a:p>
          <a:p>
            <a:pPr>
              <a:defRPr/>
            </a:pPr>
            <a:endParaRPr lang="en-GB" dirty="0">
              <a:solidFill>
                <a:srgbClr val="002B65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676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33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219256" cy="562074"/>
          </a:xfrm>
        </p:spPr>
        <p:txBody>
          <a:bodyPr/>
          <a:lstStyle/>
          <a:p>
            <a:r>
              <a:rPr lang="en-US" sz="3200" dirty="0" smtClean="0"/>
              <a:t>Table 1: Baseline Characteristics  of Participants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05357886"/>
              </p:ext>
            </p:extLst>
          </p:nvPr>
        </p:nvGraphicFramePr>
        <p:xfrm>
          <a:off x="323528" y="2780928"/>
          <a:ext cx="8207376" cy="13716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35792"/>
                <a:gridCol w="2735792"/>
                <a:gridCol w="2735792"/>
              </a:tblGrid>
              <a:tr h="0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Age (years)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 BMI (kg/m</a:t>
                      </a:r>
                      <a:r>
                        <a:rPr lang="en-GB" sz="2400" baseline="30000" dirty="0" smtClean="0"/>
                        <a:t>2</a:t>
                      </a:r>
                      <a:r>
                        <a:rPr lang="en-GB" sz="2400" dirty="0" smtClean="0"/>
                        <a:t>)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HD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64.10 ± 4.75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26.03 ± 7.15</a:t>
                      </a:r>
                      <a:endParaRPr lang="en-GB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Control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60.38 ± 4.73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24.50 ± 3.05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1520" y="4653136"/>
            <a:ext cx="8568952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Arial"/>
                <a:cs typeface="Arial"/>
              </a:rPr>
              <a:t>HD: haemodialysis; BMI: body mass index.</a:t>
            </a:r>
          </a:p>
          <a:p>
            <a:r>
              <a:rPr lang="en-GB" sz="2800" dirty="0" smtClean="0">
                <a:solidFill>
                  <a:schemeClr val="tx2"/>
                </a:solidFill>
                <a:latin typeface="Arial"/>
                <a:cs typeface="Arial"/>
              </a:rPr>
              <a:t>Data is presented as mean ±  standard deviation</a:t>
            </a:r>
            <a:endParaRPr lang="en-GB" sz="2800" dirty="0" smtClean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4717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0032295"/>
              </p:ext>
            </p:extLst>
          </p:nvPr>
        </p:nvGraphicFramePr>
        <p:xfrm>
          <a:off x="468313" y="1600200"/>
          <a:ext cx="8280400" cy="391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/>
              <a:t>Figure </a:t>
            </a:r>
            <a:r>
              <a:rPr lang="en-US" dirty="0" smtClean="0"/>
              <a:t>1 </a:t>
            </a:r>
            <a:r>
              <a:rPr lang="en-US" dirty="0"/>
              <a:t>– Total DNA damage in HD patients and control </a:t>
            </a:r>
            <a:r>
              <a:rPr lang="en-US" dirty="0" smtClean="0"/>
              <a:t>group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63688" y="5805264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Values </a:t>
            </a:r>
            <a:r>
              <a:rPr lang="en-US" sz="2000" dirty="0">
                <a:latin typeface="Arial"/>
                <a:cs typeface="Arial"/>
              </a:rPr>
              <a:t>are presented as mean ± Standard deviation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*** = p&gt;0.001</a:t>
            </a:r>
          </a:p>
        </p:txBody>
      </p:sp>
    </p:spTree>
    <p:extLst>
      <p:ext uri="{BB962C8B-B14F-4D97-AF65-F5344CB8AC3E}">
        <p14:creationId xmlns:p14="http://schemas.microsoft.com/office/powerpoint/2010/main" val="428596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8219256" cy="1296144"/>
          </a:xfrm>
        </p:spPr>
        <p:txBody>
          <a:bodyPr/>
          <a:lstStyle/>
          <a:p>
            <a:r>
              <a:rPr lang="en-US" sz="3200" dirty="0" smtClean="0"/>
              <a:t>Table 2: FPG </a:t>
            </a:r>
            <a:r>
              <a:rPr lang="en-US" sz="3200" dirty="0"/>
              <a:t>and Endo III specific DNA damage</a:t>
            </a:r>
            <a:endParaRPr lang="en-US" sz="3200" dirty="0"/>
          </a:p>
        </p:txBody>
      </p:sp>
      <p:graphicFrame>
        <p:nvGraphicFramePr>
          <p:cNvPr id="5" name="Table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3751057"/>
              </p:ext>
            </p:extLst>
          </p:nvPr>
        </p:nvGraphicFramePr>
        <p:xfrm>
          <a:off x="468313" y="1600200"/>
          <a:ext cx="8280400" cy="391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2123728" y="5733256"/>
            <a:ext cx="616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Values are presented as mean ± Standard deviation.</a:t>
            </a:r>
          </a:p>
          <a:p>
            <a:r>
              <a:rPr lang="en-US" sz="2000" dirty="0" smtClean="0"/>
              <a:t>* </a:t>
            </a:r>
            <a:r>
              <a:rPr lang="en-US" sz="2000" dirty="0"/>
              <a:t>= p=0.03**p=0.002.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5830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smtClean="0"/>
              <a:t>Summarize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/>
              <a:t>The HD </a:t>
            </a:r>
            <a:r>
              <a:rPr lang="it-IT" dirty="0" err="1"/>
              <a:t>patients</a:t>
            </a:r>
            <a:r>
              <a:rPr lang="it-IT" dirty="0"/>
              <a:t> </a:t>
            </a:r>
            <a:r>
              <a:rPr lang="it-IT" dirty="0" err="1"/>
              <a:t>had</a:t>
            </a:r>
            <a:r>
              <a:rPr lang="it-IT" dirty="0"/>
              <a:t> </a:t>
            </a:r>
            <a:r>
              <a:rPr lang="it-IT" dirty="0" err="1"/>
              <a:t>significantly</a:t>
            </a:r>
            <a:r>
              <a:rPr lang="it-IT" dirty="0"/>
              <a:t> </a:t>
            </a:r>
            <a:r>
              <a:rPr lang="it-IT" dirty="0" err="1"/>
              <a:t>elevated</a:t>
            </a:r>
            <a:r>
              <a:rPr lang="it-IT" dirty="0"/>
              <a:t> </a:t>
            </a:r>
            <a:r>
              <a:rPr lang="it-IT" dirty="0" err="1"/>
              <a:t>levels</a:t>
            </a:r>
            <a:r>
              <a:rPr lang="it-IT" dirty="0"/>
              <a:t> of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types</a:t>
            </a:r>
            <a:r>
              <a:rPr lang="it-IT" dirty="0" smtClean="0"/>
              <a:t> of DNA </a:t>
            </a:r>
            <a:r>
              <a:rPr lang="it-IT" dirty="0" err="1" smtClean="0"/>
              <a:t>damage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the control </a:t>
            </a:r>
            <a:r>
              <a:rPr lang="it-IT" dirty="0" err="1" smtClean="0"/>
              <a:t>group</a:t>
            </a:r>
            <a:r>
              <a:rPr lang="it-IT" dirty="0" smtClean="0"/>
              <a:t>:</a:t>
            </a:r>
          </a:p>
          <a:p>
            <a:pPr marL="1085850" lvl="1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 err="1"/>
              <a:t>A</a:t>
            </a:r>
            <a:r>
              <a:rPr lang="it-IT" dirty="0" err="1" smtClean="0"/>
              <a:t>lkaline</a:t>
            </a:r>
            <a:r>
              <a:rPr lang="it-IT" dirty="0" smtClean="0"/>
              <a:t> </a:t>
            </a:r>
            <a:r>
              <a:rPr lang="it-IT" dirty="0"/>
              <a:t>DNA </a:t>
            </a:r>
            <a:r>
              <a:rPr lang="it-IT" dirty="0" err="1"/>
              <a:t>damage</a:t>
            </a:r>
            <a:r>
              <a:rPr lang="it-IT" dirty="0"/>
              <a:t> (19.46 ± 8.35 vs 3.86 ± 0.99 % </a:t>
            </a:r>
            <a:r>
              <a:rPr lang="it-IT" dirty="0" err="1"/>
              <a:t>tail</a:t>
            </a:r>
            <a:r>
              <a:rPr lang="it-IT" dirty="0"/>
              <a:t> DNA, </a:t>
            </a:r>
            <a:r>
              <a:rPr lang="it-IT" dirty="0" err="1"/>
              <a:t>p</a:t>
            </a:r>
            <a:r>
              <a:rPr lang="it-IT" dirty="0"/>
              <a:t>&lt;0.05</a:t>
            </a:r>
            <a:r>
              <a:rPr lang="it-IT" dirty="0" smtClean="0"/>
              <a:t>)</a:t>
            </a:r>
          </a:p>
          <a:p>
            <a:pPr marL="1085850" lvl="1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 smtClean="0"/>
              <a:t>FPG </a:t>
            </a:r>
            <a:r>
              <a:rPr lang="it-IT" dirty="0"/>
              <a:t>(5.81 ± 6.63 vs 1.23 ± 0.39 % </a:t>
            </a:r>
            <a:r>
              <a:rPr lang="it-IT" dirty="0" err="1"/>
              <a:t>tail</a:t>
            </a:r>
            <a:r>
              <a:rPr lang="it-IT" dirty="0"/>
              <a:t> DNA, </a:t>
            </a:r>
            <a:r>
              <a:rPr lang="it-IT" dirty="0" err="1"/>
              <a:t>p</a:t>
            </a:r>
            <a:r>
              <a:rPr lang="it-IT" dirty="0"/>
              <a:t>&lt;0.0) </a:t>
            </a:r>
            <a:endParaRPr lang="it-IT" dirty="0"/>
          </a:p>
          <a:p>
            <a:pPr marL="1085850" lvl="1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 err="1" smtClean="0"/>
              <a:t>E</a:t>
            </a:r>
            <a:r>
              <a:rPr lang="it-IT" dirty="0" err="1" smtClean="0"/>
              <a:t>ndo</a:t>
            </a:r>
            <a:r>
              <a:rPr lang="it-IT" dirty="0" smtClean="0"/>
              <a:t> </a:t>
            </a:r>
            <a:r>
              <a:rPr lang="it-IT" dirty="0"/>
              <a:t>III (6.04 ± 6.11 vs 1.98 ± 0.85% </a:t>
            </a:r>
            <a:r>
              <a:rPr lang="it-IT" dirty="0" err="1"/>
              <a:t>tail</a:t>
            </a:r>
            <a:r>
              <a:rPr lang="it-IT" dirty="0"/>
              <a:t> DNA, </a:t>
            </a:r>
            <a:r>
              <a:rPr lang="it-IT" dirty="0" err="1"/>
              <a:t>p</a:t>
            </a:r>
            <a:r>
              <a:rPr lang="it-IT" dirty="0"/>
              <a:t>&lt;0.01) </a:t>
            </a:r>
            <a:endParaRPr lang="it-IT" dirty="0" smtClean="0"/>
          </a:p>
          <a:p>
            <a:pPr marL="1085850" lvl="1" indent="-342900">
              <a:buClr>
                <a:schemeClr val="tx2"/>
              </a:buClr>
              <a:buFont typeface="Wingdings" charset="2"/>
              <a:buChar char="§"/>
            </a:pPr>
            <a:endParaRPr lang="it-IT" dirty="0"/>
          </a:p>
          <a:p>
            <a:pPr marL="342900" indent="-342900">
              <a:buClr>
                <a:schemeClr val="tx2"/>
              </a:buClr>
              <a:buFont typeface="Wingdings" charset="2"/>
              <a:buChar char="§"/>
            </a:pP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observed</a:t>
            </a:r>
            <a:r>
              <a:rPr lang="it-IT" dirty="0" smtClean="0"/>
              <a:t> a positive </a:t>
            </a:r>
            <a:r>
              <a:rPr lang="it-IT" dirty="0" err="1" smtClean="0"/>
              <a:t>correlation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/>
              <a:t>the </a:t>
            </a:r>
            <a:r>
              <a:rPr lang="it-IT" dirty="0" err="1"/>
              <a:t>duration</a:t>
            </a:r>
            <a:r>
              <a:rPr lang="it-IT" dirty="0"/>
              <a:t> on </a:t>
            </a:r>
            <a:r>
              <a:rPr lang="it-IT" dirty="0" err="1"/>
              <a:t>dialysis</a:t>
            </a:r>
            <a:r>
              <a:rPr lang="it-IT" dirty="0"/>
              <a:t> (</a:t>
            </a:r>
            <a:r>
              <a:rPr lang="it-IT" dirty="0" err="1"/>
              <a:t>months</a:t>
            </a:r>
            <a:r>
              <a:rPr lang="it-IT" dirty="0"/>
              <a:t>) and </a:t>
            </a:r>
            <a:r>
              <a:rPr lang="it-IT" dirty="0" err="1"/>
              <a:t>levels</a:t>
            </a:r>
            <a:r>
              <a:rPr lang="it-IT" dirty="0"/>
              <a:t> of </a:t>
            </a:r>
            <a:r>
              <a:rPr lang="it-IT" dirty="0" err="1"/>
              <a:t>Endo</a:t>
            </a:r>
            <a:r>
              <a:rPr lang="it-IT" dirty="0"/>
              <a:t> III 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damage</a:t>
            </a:r>
            <a:r>
              <a:rPr lang="it-IT" dirty="0"/>
              <a:t> (</a:t>
            </a:r>
            <a:r>
              <a:rPr lang="it-IT" dirty="0" err="1"/>
              <a:t>p</a:t>
            </a:r>
            <a:r>
              <a:rPr lang="it-IT" dirty="0"/>
              <a:t>=0.041). </a:t>
            </a:r>
          </a:p>
          <a:p>
            <a:pPr marL="1085850" lvl="1" indent="-342900">
              <a:buClr>
                <a:schemeClr val="tx2"/>
              </a:buClr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2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Conclude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pPr marL="342900" indent="-342900">
              <a:buClr>
                <a:schemeClr val="accent1"/>
              </a:buClr>
              <a:buFont typeface="Wingdings" charset="2"/>
              <a:buChar char="§"/>
            </a:pPr>
            <a:r>
              <a:rPr lang="en-US" dirty="0"/>
              <a:t>The main finding of this study was that individuals receiving HD have increased alkaline </a:t>
            </a:r>
            <a:r>
              <a:rPr lang="en-US" dirty="0" smtClean="0"/>
              <a:t>DNA damage </a:t>
            </a:r>
            <a:r>
              <a:rPr lang="en-US" dirty="0"/>
              <a:t>and oxidative specific DNA </a:t>
            </a:r>
            <a:r>
              <a:rPr lang="en-US" dirty="0" smtClean="0"/>
              <a:t>damage</a:t>
            </a:r>
          </a:p>
          <a:p>
            <a:pPr marL="342900" indent="-342900">
              <a:buClr>
                <a:schemeClr val="accent1"/>
              </a:buClr>
              <a:buFont typeface="Wingdings" charset="2"/>
              <a:buChar char="§"/>
            </a:pPr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duration of HD is positively correlated </a:t>
            </a:r>
            <a:r>
              <a:rPr lang="en-US" dirty="0" smtClean="0"/>
              <a:t>with Endo </a:t>
            </a:r>
            <a:r>
              <a:rPr lang="en-US" dirty="0"/>
              <a:t>III specific DNA </a:t>
            </a:r>
            <a:r>
              <a:rPr lang="en-US" dirty="0" smtClean="0"/>
              <a:t>disruption</a:t>
            </a:r>
          </a:p>
          <a:p>
            <a:pPr marL="342900" indent="-342900">
              <a:buClr>
                <a:schemeClr val="accent1"/>
              </a:buClr>
              <a:buFont typeface="Wingdings" charset="2"/>
              <a:buChar char="§"/>
            </a:pPr>
            <a:r>
              <a:rPr lang="en-US" dirty="0" smtClean="0"/>
              <a:t>This </a:t>
            </a:r>
            <a:r>
              <a:rPr lang="it-IT" dirty="0" err="1" smtClean="0"/>
              <a:t>damage</a:t>
            </a:r>
            <a:r>
              <a:rPr lang="it-IT" dirty="0" smtClean="0"/>
              <a:t>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err="1"/>
              <a:t>contribute</a:t>
            </a:r>
            <a:r>
              <a:rPr lang="it-IT" dirty="0"/>
              <a:t> to the </a:t>
            </a:r>
            <a:r>
              <a:rPr lang="it-IT" dirty="0" err="1"/>
              <a:t>increased</a:t>
            </a:r>
            <a:r>
              <a:rPr lang="it-IT" dirty="0"/>
              <a:t> </a:t>
            </a:r>
            <a:r>
              <a:rPr lang="it-IT" dirty="0" err="1"/>
              <a:t>cancer</a:t>
            </a:r>
            <a:r>
              <a:rPr lang="it-IT" dirty="0"/>
              <a:t> </a:t>
            </a:r>
            <a:r>
              <a:rPr lang="it-IT" dirty="0" err="1"/>
              <a:t>risk</a:t>
            </a:r>
            <a:r>
              <a:rPr lang="it-IT" dirty="0"/>
              <a:t> </a:t>
            </a:r>
            <a:r>
              <a:rPr lang="it-IT" dirty="0" err="1"/>
              <a:t>observed</a:t>
            </a:r>
            <a:r>
              <a:rPr lang="it-IT" dirty="0"/>
              <a:t> in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patient</a:t>
            </a:r>
            <a:r>
              <a:rPr lang="it-IT" dirty="0"/>
              <a:t> </a:t>
            </a:r>
            <a:r>
              <a:rPr lang="it-IT" dirty="0" err="1" smtClean="0"/>
              <a:t>group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02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  <a:ea typeface="ＭＳ Ｐゴシック" charset="0"/>
              </a:rPr>
              <a:t>Acknowledgements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Supported by </a:t>
            </a:r>
            <a:r>
              <a:rPr lang="en-GB" dirty="0" smtClean="0">
                <a:latin typeface="Arial" charset="0"/>
                <a:ea typeface="ＭＳ Ｐゴシック" charset="0"/>
              </a:rPr>
              <a:t>grants from</a:t>
            </a:r>
          </a:p>
          <a:p>
            <a:pPr marL="1085850" lvl="1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 smtClean="0">
                <a:latin typeface="Arial" charset="0"/>
                <a:ea typeface="ＭＳ Ｐゴシック" charset="0"/>
              </a:rPr>
              <a:t>WHCST</a:t>
            </a:r>
            <a:endParaRPr lang="en-GB" dirty="0">
              <a:latin typeface="Arial" charset="0"/>
              <a:ea typeface="ＭＳ Ｐゴシック" charset="0"/>
            </a:endParaRPr>
          </a:p>
          <a:p>
            <a:pPr marL="1085850" lvl="1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Amgen / Irish </a:t>
            </a:r>
            <a:r>
              <a:rPr lang="en-GB" dirty="0" err="1">
                <a:latin typeface="Arial" charset="0"/>
                <a:ea typeface="ＭＳ Ｐゴシック" charset="0"/>
              </a:rPr>
              <a:t>Nephrological</a:t>
            </a:r>
            <a:r>
              <a:rPr lang="en-GB" dirty="0">
                <a:latin typeface="Arial" charset="0"/>
                <a:ea typeface="ＭＳ Ｐゴシック" charset="0"/>
              </a:rPr>
              <a:t> Society Research Award</a:t>
            </a:r>
          </a:p>
          <a:p>
            <a:pPr marL="342900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endParaRPr lang="en-GB" dirty="0">
              <a:latin typeface="Arial" charset="0"/>
              <a:ea typeface="ＭＳ Ｐゴシック" charset="0"/>
            </a:endParaRPr>
          </a:p>
          <a:p>
            <a:pPr marL="342900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Thanks to the research group:</a:t>
            </a:r>
          </a:p>
          <a:p>
            <a:pPr marL="342900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Dr Peter Garrett</a:t>
            </a:r>
          </a:p>
          <a:p>
            <a:pPr marL="342900" indent="-342900">
              <a:lnSpc>
                <a:spcPct val="80000"/>
              </a:lnSpc>
              <a:buClr>
                <a:schemeClr val="tx2"/>
              </a:buClr>
              <a:buFont typeface="Wingdings" charset="2"/>
              <a:buChar char="§"/>
            </a:pPr>
            <a:r>
              <a:rPr lang="en-GB" dirty="0">
                <a:latin typeface="Arial" charset="0"/>
                <a:ea typeface="ＭＳ Ｐゴシック" charset="0"/>
              </a:rPr>
              <a:t>Ms Twyla Moffitt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402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692</Words>
  <Application>Microsoft Macintosh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OXIDATIVE DNA DAMAGE IS ELEVATED IN RENAL PATIENTS UNDERGOING HAEMODIALYSIS</vt:lpstr>
      <vt:lpstr>Background</vt:lpstr>
      <vt:lpstr>Diet and HD Patients</vt:lpstr>
      <vt:lpstr>Participants</vt:lpstr>
      <vt:lpstr>Modified Comet Assay</vt:lpstr>
      <vt:lpstr>Assessment of DNA Damage</vt:lpstr>
      <vt:lpstr>Results</vt:lpstr>
      <vt:lpstr>Table 1: Baseline Characteristics  of Participants</vt:lpstr>
      <vt:lpstr> Figure 1 – Total DNA damage in HD patients and control group</vt:lpstr>
      <vt:lpstr>Table 2: FPG and Endo III specific DNA damage</vt:lpstr>
      <vt:lpstr>To Summarize</vt:lpstr>
      <vt:lpstr>To Conclude</vt:lpstr>
      <vt:lpstr>Acknowledgements</vt:lpstr>
    </vt:vector>
  </TitlesOfParts>
  <Company>AV Browne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Dunne</dc:creator>
  <cp:lastModifiedBy>Mary Hannon-Fletcher</cp:lastModifiedBy>
  <cp:revision>45</cp:revision>
  <dcterms:created xsi:type="dcterms:W3CDTF">2014-09-11T16:30:39Z</dcterms:created>
  <dcterms:modified xsi:type="dcterms:W3CDTF">2016-09-14T15:08:13Z</dcterms:modified>
</cp:coreProperties>
</file>