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7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9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11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theme/theme12.xml" ContentType="application/vnd.openxmlformats-officedocument.theme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3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4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5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1" r:id="rId1"/>
    <p:sldMasterId id="2147483907" r:id="rId2"/>
    <p:sldMasterId id="2147483753" r:id="rId3"/>
    <p:sldMasterId id="2147483765" r:id="rId4"/>
    <p:sldMasterId id="2147483768" r:id="rId5"/>
    <p:sldMasterId id="2147483780" r:id="rId6"/>
    <p:sldMasterId id="2147483792" r:id="rId7"/>
    <p:sldMasterId id="2147483795" r:id="rId8"/>
    <p:sldMasterId id="2147483807" r:id="rId9"/>
    <p:sldMasterId id="2147483819" r:id="rId10"/>
    <p:sldMasterId id="2147483822" r:id="rId11"/>
    <p:sldMasterId id="2147483834" r:id="rId12"/>
    <p:sldMasterId id="2147483846" r:id="rId13"/>
    <p:sldMasterId id="2147483880" r:id="rId14"/>
    <p:sldMasterId id="2147483892" r:id="rId15"/>
    <p:sldMasterId id="2147483904" r:id="rId16"/>
  </p:sldMasterIdLst>
  <p:notesMasterIdLst>
    <p:notesMasterId r:id="rId36"/>
  </p:notesMasterIdLst>
  <p:sldIdLst>
    <p:sldId id="256" r:id="rId17"/>
    <p:sldId id="257" r:id="rId18"/>
    <p:sldId id="272" r:id="rId19"/>
    <p:sldId id="258" r:id="rId20"/>
    <p:sldId id="260" r:id="rId21"/>
    <p:sldId id="261" r:id="rId22"/>
    <p:sldId id="262" r:id="rId23"/>
    <p:sldId id="263" r:id="rId24"/>
    <p:sldId id="267" r:id="rId25"/>
    <p:sldId id="268" r:id="rId26"/>
    <p:sldId id="269" r:id="rId27"/>
    <p:sldId id="264" r:id="rId28"/>
    <p:sldId id="265" r:id="rId29"/>
    <p:sldId id="273" r:id="rId30"/>
    <p:sldId id="266" r:id="rId31"/>
    <p:sldId id="270" r:id="rId32"/>
    <p:sldId id="271" r:id="rId33"/>
    <p:sldId id="274" r:id="rId34"/>
    <p:sldId id="275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2" d="100"/>
          <a:sy n="102" d="100"/>
        </p:scale>
        <p:origin x="-84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slide" Target="slides/slide16.xml"/><Relationship Id="rId9" Type="http://schemas.openxmlformats.org/officeDocument/2006/relationships/slideMaster" Target="slideMasters/slideMaster9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33" Type="http://schemas.openxmlformats.org/officeDocument/2006/relationships/slide" Target="slides/slide17.xml"/><Relationship Id="rId34" Type="http://schemas.openxmlformats.org/officeDocument/2006/relationships/slide" Target="slides/slide18.xml"/><Relationship Id="rId35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1E5B7-1A4C-8A45-8B42-55407A3FE88C}" type="datetimeFigureOut">
              <a:rPr lang="en-US" smtClean="0"/>
              <a:t>5/6/15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F257E-8977-5D47-9173-44AD99DAC6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2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F257E-8977-5D47-9173-44AD99DAC68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5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52632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1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20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79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10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1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85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62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8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71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50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545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83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480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315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729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96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786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2794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6739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7381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4692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412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6A2BD-22D1-284C-B1A8-4937E4C08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292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CC4C3-3A96-3C43-8CE6-DB9D52A0865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731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10151-55AA-C845-80DE-B68C1468B63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196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5A073-25C7-834E-9E82-7C160B2E10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0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0988C-C190-3C40-9A0A-DA1920BE2F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697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4D87F-F7B4-0943-BCAC-4729C196072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7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62623-8AD3-5A4F-B578-37B82E6C31F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632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FA720-63E6-1644-85D2-7F412E6D7E6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091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E6B71-E78A-064C-92FE-3C3F15FC95B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6216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6FEB2-3933-F043-8597-72BACBF03F5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5124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646DA-3370-2041-8EEC-418096D89B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382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5263284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1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206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7968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108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150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857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620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835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713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508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6A2BD-22D1-284C-B1A8-4937E4C08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292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CC4C3-3A96-3C43-8CE6-DB9D52A0865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731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10151-55AA-C845-80DE-B68C1468B63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196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5A073-25C7-834E-9E82-7C160B2E10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0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0988C-C190-3C40-9A0A-DA1920BE2F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697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4D87F-F7B4-0943-BCAC-4729C196072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702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62623-8AD3-5A4F-B578-37B82E6C31F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632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FA720-63E6-1644-85D2-7F412E6D7E6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091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E6B71-E78A-064C-92FE-3C3F15FC95B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6216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6FEB2-3933-F043-8597-72BACBF03F5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512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646DA-3370-2041-8EEC-418096D89B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382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5263284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10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2069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7968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1086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150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857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6207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8357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713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508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6A2BD-22D1-284C-B1A8-4937E4C08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292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CC4C3-3A96-3C43-8CE6-DB9D52A0865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7311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10151-55AA-C845-80DE-B68C1468B63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1963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5A073-25C7-834E-9E82-7C160B2E10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06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0988C-C190-3C40-9A0A-DA1920BE2F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697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4D87F-F7B4-0943-BCAC-4729C196072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70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62623-8AD3-5A4F-B578-37B82E6C31F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6323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FA720-63E6-1644-85D2-7F412E6D7E6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091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E6B71-E78A-064C-92FE-3C3F15FC95B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62167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6FEB2-3933-F043-8597-72BACBF03F5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512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646DA-3370-2041-8EEC-418096D89B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382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5263284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104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2069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7968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1086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1506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857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620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8357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7137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5080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6A2BD-22D1-284C-B1A8-4937E4C08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292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CC4C3-3A96-3C43-8CE6-DB9D52A0865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7311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10151-55AA-C845-80DE-B68C1468B63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196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5A073-25C7-834E-9E82-7C160B2E10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0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0988C-C190-3C40-9A0A-DA1920BE2F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6970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4D87F-F7B4-0943-BCAC-4729C196072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70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62623-8AD3-5A4F-B578-37B82E6C31F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632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FA720-63E6-1644-85D2-7F412E6D7E6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0912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E6B71-E78A-064C-92FE-3C3F15FC95B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62167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6FEB2-3933-F043-8597-72BACBF03F5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5124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646DA-3370-2041-8EEC-418096D89B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3822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143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819400"/>
            <a:ext cx="6400800" cy="1752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0" indent="0" algn="ctr">
              <a:buFont typeface="Wingdings 2" pitchFamily="18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52632844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104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82069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1475"/>
            <a:ext cx="381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7968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7108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150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8571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6207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8357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97137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5080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6A2BD-22D1-284C-B1A8-4937E4C080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02926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CC4C3-3A96-3C43-8CE6-DB9D52A0865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7311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E10151-55AA-C845-80DE-B68C1468B63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961963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5A073-25C7-834E-9E82-7C160B2E10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06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0988C-C190-3C40-9A0A-DA1920BE2F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6970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44D87F-F7B4-0943-BCAC-4729C196072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13702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C62623-8AD3-5A4F-B578-37B82E6C31F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26323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3FA720-63E6-1644-85D2-7F412E6D7E6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0912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8E6B71-E78A-064C-92FE-3C3F15FC95B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862167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6FEB2-3933-F043-8597-72BACBF03F5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5124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D646DA-3370-2041-8EEC-418096D89B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73822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1A146-3984-264C-9AF3-10C19A7F795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490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2.xml"/><Relationship Id="rId12" Type="http://schemas.openxmlformats.org/officeDocument/2006/relationships/theme" Target="../theme/theme9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72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theme" Target="../theme/theme10.xm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83.xml"/><Relationship Id="rId2" Type="http://schemas.openxmlformats.org/officeDocument/2006/relationships/slideLayout" Target="../slideLayouts/slideLayout84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5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4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6.xml"/><Relationship Id="rId12" Type="http://schemas.openxmlformats.org/officeDocument/2006/relationships/theme" Target="../theme/theme1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9.xml"/><Relationship Id="rId5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1.xml"/><Relationship Id="rId7" Type="http://schemas.openxmlformats.org/officeDocument/2006/relationships/slideLayout" Target="../slideLayouts/slideLayout102.xml"/><Relationship Id="rId8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5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heme" Target="../theme/theme13.xm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08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9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5.xml"/><Relationship Id="rId8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8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0.xml"/><Relationship Id="rId12" Type="http://schemas.openxmlformats.org/officeDocument/2006/relationships/theme" Target="../theme/theme15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0.xml"/><Relationship Id="rId2" Type="http://schemas.openxmlformats.org/officeDocument/2006/relationships/slideLayout" Target="../slideLayouts/slideLayout121.xml"/><Relationship Id="rId3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6.xml"/><Relationship Id="rId8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29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45350" y="6481763"/>
            <a:ext cx="1898650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295400" y="6477000"/>
            <a:ext cx="6172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sz="1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en-US" sz="1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charset="0"/>
        <a:buChar char="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Ø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charset="0"/>
        <a:buChar char="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7BE13-97E0-914D-9349-77E50CF9B75C}" type="datetimeFigureOut">
              <a:rPr lang="en-US" smtClean="0"/>
              <a:t>5/6/15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BAAA2-DC46-4349-B14A-15A6317B9B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34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3137C56-EEB2-3B4B-A6F6-6385FB3D3FB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225C9B1-BACA-B346-A222-7BCF1B59DA3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7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70988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45350" y="6481763"/>
            <a:ext cx="1898650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295400" y="6477000"/>
            <a:ext cx="6172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</a:rPr>
              <a:t>Mosby items and derived items © 2010, 2006 by Mosby, Inc., an affiliate of Elsevier Inc.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charset="0"/>
        <a:buChar char="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Ø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charset="0"/>
        <a:buChar char="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3137C56-EEB2-3B4B-A6F6-6385FB3D3FB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225C9B1-BACA-B346-A222-7BCF1B59DA3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7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70988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45350" y="6481763"/>
            <a:ext cx="1898650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295400" y="6477000"/>
            <a:ext cx="6172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</a:rPr>
              <a:t>Mosby items and derived items © 2010, 2006 by Mosby, Inc., an affiliate of Elsevier Inc.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charset="0"/>
        <a:buChar char="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Ø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charset="0"/>
        <a:buChar char="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3137C56-EEB2-3B4B-A6F6-6385FB3D3FB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225C9B1-BACA-B346-A222-7BCF1B59DA3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7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70988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45350" y="6481763"/>
            <a:ext cx="1898650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295400" y="6477000"/>
            <a:ext cx="6172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</a:rPr>
              <a:t>Mosby items and derived items © 2010, 2006 by Mosby, Inc., an affiliate of Elsevier Inc.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charset="0"/>
        <a:buChar char="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Ø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charset="0"/>
        <a:buChar char="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3137C56-EEB2-3B4B-A6F6-6385FB3D3FB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225C9B1-BACA-B346-A222-7BCF1B59DA3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7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70988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41475"/>
            <a:ext cx="7772400" cy="445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45350" y="6481763"/>
            <a:ext cx="1898650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81D7AF7-8412-0D41-BAB2-2D2A843B5F15}" type="slidenum">
              <a:rPr lang="en-US" smtClean="0"/>
              <a:t>‹#›</a:t>
            </a:fld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1295400" y="6477000"/>
            <a:ext cx="61722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/>
            <a:r>
              <a:rPr lang="en-US" sz="1000">
                <a:effectLst>
                  <a:outerShdw blurRad="38100" dist="38100" dir="2700000" algn="tl">
                    <a:srgbClr val="000000"/>
                  </a:outerShdw>
                </a:effectLst>
              </a:rPr>
              <a:t>Mosby items and derived items © 2010, 2006 by Mosby, Inc., an affiliate of Elsevier Inc.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ＭＳ Ｐゴシック" charset="0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 2" charset="0"/>
        <a:buChar char="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0"/>
        <a:buChar char="Ø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15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 3" charset="0"/>
        <a:buChar char="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53137C56-EEB2-3B4B-A6F6-6385FB3D3FB2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3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r>
              <a:rPr lang="en-US"/>
              <a:t>8/25/2013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7225C9B1-BACA-B346-A222-7BCF1B59DA36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079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8" y="0"/>
            <a:ext cx="9170988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</p:sldLayoutIdLst>
  <p:hf sldNum="0"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drugs.com/pro/nystatin-cream.html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bodin2006@comcast.net" TargetMode="External"/><Relationship Id="rId3" Type="http://schemas.openxmlformats.org/officeDocument/2006/relationships/hyperlink" Target="mailto:guillermo461@comcast.net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Topical Nystatin for the Prevention of Catheter-Associated Candidiasis in ELBW Infants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371600" y="4504064"/>
            <a:ext cx="6714970" cy="1752600"/>
          </a:xfrm>
        </p:spPr>
        <p:txBody>
          <a:bodyPr/>
          <a:lstStyle/>
          <a:p>
            <a:r>
              <a:rPr lang="en-US" dirty="0" smtClean="0"/>
              <a:t>Mary Beth Bodin, DNP, CRNP, NNP-BC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815" y="2654525"/>
            <a:ext cx="2276077" cy="1551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257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85832"/>
            <a:ext cx="8229600" cy="213107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 have no financial affiliations with any entities discussed in this presentation.</a:t>
            </a:r>
          </a:p>
          <a:p>
            <a:r>
              <a:rPr lang="en-US" dirty="0" smtClean="0"/>
              <a:t>A </a:t>
            </a:r>
            <a:r>
              <a:rPr lang="en-US" dirty="0" smtClean="0"/>
              <a:t>full report of this study will be published in </a:t>
            </a:r>
            <a:r>
              <a:rPr lang="en-US" i="1" dirty="0" smtClean="0"/>
              <a:t>Advances in Neonatal Care </a:t>
            </a:r>
            <a:r>
              <a:rPr lang="en-US" dirty="0" smtClean="0"/>
              <a:t>in an upcoming </a:t>
            </a:r>
            <a:r>
              <a:rPr lang="en-US" dirty="0" smtClean="0"/>
              <a:t>issue (June, 2015).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Co-investigators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65498"/>
            <a:ext cx="8229600" cy="2760133"/>
          </a:xfrm>
        </p:spPr>
        <p:txBody>
          <a:bodyPr/>
          <a:lstStyle/>
          <a:p>
            <a:r>
              <a:rPr lang="en-US" dirty="0" smtClean="0"/>
              <a:t>Guillermo Godoy, MD; Neonatologist for DCH Health System, Tuscaloosa, AL</a:t>
            </a:r>
          </a:p>
          <a:p>
            <a:r>
              <a:rPr lang="en-US" dirty="0" smtClean="0"/>
              <a:t>J.B. Philips, III, MD; Neonatologist for University of Alabama at Birmingham, Birmingham, AL</a:t>
            </a:r>
            <a:endParaRPr lang="en-US" dirty="0"/>
          </a:p>
        </p:txBody>
      </p:sp>
      <p:pic>
        <p:nvPicPr>
          <p:cNvPr id="6" name="Picture 5" descr="7288396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268" y="1423270"/>
            <a:ext cx="3334623" cy="204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96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17669"/>
            <a:ext cx="8229600" cy="272261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Catheter-associated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bloodstream infections are </a:t>
            </a:r>
            <a:r>
              <a:rPr lang="en-US" dirty="0" smtClean="0"/>
              <a:t>associated with high morbidity and mortality. </a:t>
            </a:r>
          </a:p>
          <a:p>
            <a:r>
              <a:rPr lang="en-US" dirty="0" smtClean="0"/>
              <a:t>Several prophylactic regimens </a:t>
            </a:r>
            <a:r>
              <a:rPr lang="en-US" dirty="0"/>
              <a:t>have been developed including oral administration of non-</a:t>
            </a:r>
            <a:r>
              <a:rPr lang="en-US" dirty="0" smtClean="0"/>
              <a:t>absorbable antifungals </a:t>
            </a:r>
            <a:r>
              <a:rPr lang="en-US" dirty="0"/>
              <a:t>and intravenous infusions. </a:t>
            </a:r>
            <a:endParaRPr lang="en-US" dirty="0" smtClean="0"/>
          </a:p>
          <a:p>
            <a:r>
              <a:rPr lang="en-US" dirty="0" smtClean="0"/>
              <a:t>No published reports prior to this study were found that </a:t>
            </a:r>
            <a:r>
              <a:rPr lang="en-US" dirty="0"/>
              <a:t>employed a </a:t>
            </a:r>
            <a:r>
              <a:rPr lang="en-US" dirty="0" smtClean="0"/>
              <a:t>topical regimen</a:t>
            </a:r>
            <a:r>
              <a:rPr lang="en-US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6869" y="5555171"/>
            <a:ext cx="73713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dirty="0"/>
              <a:t>Stoll BJ, Hansen N, Fanaroff AA, et al. Late-onset sepsis in very low birth weight neonates: The experience of the NICHD neonatal research network. </a:t>
            </a:r>
            <a:r>
              <a:rPr lang="en-US" sz="1200" i="1" dirty="0"/>
              <a:t>Pediatrics</a:t>
            </a:r>
            <a:r>
              <a:rPr lang="en-US" sz="1200" dirty="0"/>
              <a:t> 2002; 110:285-291</a:t>
            </a:r>
            <a:r>
              <a:rPr lang="en-US" sz="1200" dirty="0" smtClean="0"/>
              <a:t>.</a:t>
            </a:r>
          </a:p>
          <a:p>
            <a:r>
              <a:rPr lang="en-US" sz="1200" dirty="0"/>
              <a:t>Benjamin DK, Poole C, Steinbach WJ, Rowen JL, Walsh TJ. Neonatal candidemia and end-organ damage: A critical appraisal of the literature using meta-analytic techniques. </a:t>
            </a:r>
            <a:r>
              <a:rPr lang="en-US" sz="1200" i="1" dirty="0"/>
              <a:t>Pediatrics</a:t>
            </a:r>
            <a:r>
              <a:rPr lang="en-US" sz="1200" dirty="0"/>
              <a:t> 2003; 112:634-640.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3292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3303" y="2705519"/>
            <a:ext cx="7722919" cy="238440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purpose of this study was to </a:t>
            </a:r>
            <a:r>
              <a:rPr lang="en-US" dirty="0"/>
              <a:t>evaluate the effectiveness of topical Nystatin cream in </a:t>
            </a:r>
            <a:r>
              <a:rPr lang="en-US" dirty="0" smtClean="0"/>
              <a:t>preventing catheter</a:t>
            </a:r>
            <a:r>
              <a:rPr lang="en-US" dirty="0"/>
              <a:t>-associated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sepsis.</a:t>
            </a:r>
          </a:p>
        </p:txBody>
      </p:sp>
    </p:spTree>
    <p:extLst>
      <p:ext uri="{BB962C8B-B14F-4D97-AF65-F5344CB8AC3E}">
        <p14:creationId xmlns:p14="http://schemas.microsoft.com/office/powerpoint/2010/main" val="3659759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711" y="2023105"/>
            <a:ext cx="7745800" cy="3514783"/>
          </a:xfrm>
        </p:spPr>
        <p:txBody>
          <a:bodyPr>
            <a:normAutofit/>
          </a:bodyPr>
          <a:lstStyle/>
          <a:p>
            <a:r>
              <a:rPr lang="en-US" dirty="0"/>
              <a:t>A retrospective descriptive design 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ncidence </a:t>
            </a:r>
            <a:r>
              <a:rPr lang="en-US" dirty="0"/>
              <a:t>of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sepsis in Extremely Low Birth Weight </a:t>
            </a:r>
            <a:r>
              <a:rPr lang="en-US" dirty="0" smtClean="0"/>
              <a:t>Infants (</a:t>
            </a:r>
            <a:r>
              <a:rPr lang="en-US" dirty="0"/>
              <a:t>ELBW, &lt;1000 grams </a:t>
            </a:r>
            <a:r>
              <a:rPr lang="en-US" dirty="0" smtClean="0"/>
              <a:t>at birth)</a:t>
            </a:r>
          </a:p>
          <a:p>
            <a:r>
              <a:rPr lang="en-US" dirty="0"/>
              <a:t>T</a:t>
            </a:r>
            <a:r>
              <a:rPr lang="en-US" dirty="0" smtClean="0"/>
              <a:t>opical </a:t>
            </a:r>
            <a:r>
              <a:rPr lang="en-US" dirty="0"/>
              <a:t>Nystatin cream for </a:t>
            </a:r>
            <a:r>
              <a:rPr lang="en-US" i="1" dirty="0" smtClean="0"/>
              <a:t>Candida</a:t>
            </a:r>
            <a:r>
              <a:rPr lang="en-US" dirty="0" smtClean="0"/>
              <a:t> bloodstream infection </a:t>
            </a:r>
            <a:r>
              <a:rPr lang="en-US" dirty="0"/>
              <a:t>prophylaxis </a:t>
            </a:r>
            <a:endParaRPr lang="en-US" dirty="0" smtClean="0"/>
          </a:p>
          <a:p>
            <a:r>
              <a:rPr lang="en-US" dirty="0" smtClean="0"/>
              <a:t>January </a:t>
            </a:r>
            <a:r>
              <a:rPr lang="en-US" dirty="0"/>
              <a:t>1, 2000 and December 31, </a:t>
            </a:r>
            <a:r>
              <a:rPr lang="en-US" dirty="0" smtClean="0"/>
              <a:t>2010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2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037" y="3702444"/>
            <a:ext cx="8229600" cy="178073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electronic medical records of all infants less than 1,000 grams admitted to the study NICU were reviewed to establish the incidence of </a:t>
            </a:r>
            <a:r>
              <a:rPr lang="en-US" i="1" dirty="0" smtClean="0"/>
              <a:t>Candida</a:t>
            </a:r>
            <a:r>
              <a:rPr lang="en-US" dirty="0" smtClean="0"/>
              <a:t> sepsis.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MD00208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680" y="1601926"/>
            <a:ext cx="3121256" cy="162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28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072897"/>
            <a:ext cx="8229600" cy="20581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464 ELBW infants were admitted to the NICU during the study period. </a:t>
            </a:r>
            <a:r>
              <a:rPr lang="en-US" dirty="0" smtClean="0"/>
              <a:t>Three infants </a:t>
            </a:r>
            <a:r>
              <a:rPr lang="en-US" dirty="0"/>
              <a:t>(0.65%) developed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sepsis.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1447800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553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853829"/>
          </a:xfrm>
        </p:spPr>
        <p:txBody>
          <a:bodyPr/>
          <a:lstStyle/>
          <a:p>
            <a:r>
              <a:rPr lang="en-US" sz="3600" b="1" dirty="0" smtClean="0"/>
              <a:t>Demographics and Variables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for infants developing </a:t>
            </a:r>
            <a:r>
              <a:rPr lang="en-US" sz="3600" i="1" dirty="0" smtClean="0"/>
              <a:t>Candida</a:t>
            </a:r>
            <a:r>
              <a:rPr lang="en-US" sz="3600" dirty="0" smtClean="0"/>
              <a:t> sepsis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030153"/>
              </p:ext>
            </p:extLst>
          </p:nvPr>
        </p:nvGraphicFramePr>
        <p:xfrm>
          <a:off x="457201" y="2225555"/>
          <a:ext cx="8375039" cy="4480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071"/>
                <a:gridCol w="1316994"/>
                <a:gridCol w="991766"/>
                <a:gridCol w="1384328"/>
                <a:gridCol w="1269921"/>
                <a:gridCol w="1069296"/>
                <a:gridCol w="144766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Infant</a:t>
                      </a:r>
                    </a:p>
                    <a:p>
                      <a:r>
                        <a:rPr lang="en-US" dirty="0" smtClean="0"/>
                        <a:t>(n=3)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Estimated Gestational</a:t>
                      </a:r>
                      <a:r>
                        <a:rPr lang="en-US" baseline="0" dirty="0" smtClean="0"/>
                        <a:t> age &amp; weight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Age at Diagnosis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Organism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Length of Stay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Outcome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 weeks</a:t>
                      </a:r>
                    </a:p>
                    <a:p>
                      <a:r>
                        <a:rPr lang="en-US" dirty="0" smtClean="0"/>
                        <a:t>808 grams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 6/7 weeks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Candida parapsilos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 months and 6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Discharged to</a:t>
                      </a:r>
                      <a:r>
                        <a:rPr lang="en-US" baseline="0" dirty="0" smtClean="0"/>
                        <a:t> home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 4/7 weeks</a:t>
                      </a:r>
                    </a:p>
                    <a:p>
                      <a:r>
                        <a:rPr lang="en-US" dirty="0" smtClean="0"/>
                        <a:t>525 grams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 1/7 weeks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Candida </a:t>
                      </a:r>
                      <a:r>
                        <a:rPr lang="en-US" i="1" dirty="0" err="1" smtClean="0"/>
                        <a:t>lusitaniae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 months and 14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Transfer for G-tube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 3/7 weeks</a:t>
                      </a:r>
                    </a:p>
                    <a:p>
                      <a:r>
                        <a:rPr lang="en-US" dirty="0" smtClean="0"/>
                        <a:t>480</a:t>
                      </a:r>
                      <a:r>
                        <a:rPr lang="en-US" baseline="0" dirty="0" smtClean="0"/>
                        <a:t> grams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Female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 3/7 weeks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Candida albicans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 weeks and 4 days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Expired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864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818" y="1641475"/>
            <a:ext cx="7772400" cy="4239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Risk factors for </a:t>
            </a:r>
            <a:r>
              <a:rPr lang="en-US" dirty="0" smtClean="0"/>
              <a:t>all three infants included</a:t>
            </a:r>
            <a:r>
              <a:rPr lang="en-US" dirty="0"/>
              <a:t>:</a:t>
            </a:r>
          </a:p>
          <a:p>
            <a:pPr lvl="0"/>
            <a:r>
              <a:rPr lang="en-US" dirty="0" smtClean="0"/>
              <a:t>extreme prematurity </a:t>
            </a:r>
          </a:p>
          <a:p>
            <a:pPr lvl="0"/>
            <a:r>
              <a:rPr lang="en-US" dirty="0" smtClean="0"/>
              <a:t>resuscitation </a:t>
            </a:r>
            <a:r>
              <a:rPr lang="en-US" dirty="0"/>
              <a:t>including endotracheal </a:t>
            </a:r>
            <a:r>
              <a:rPr lang="en-US" dirty="0" smtClean="0"/>
              <a:t>intubation</a:t>
            </a:r>
          </a:p>
          <a:p>
            <a:pPr lvl="0"/>
            <a:r>
              <a:rPr lang="en-US" dirty="0" smtClean="0"/>
              <a:t>invasive </a:t>
            </a:r>
            <a:r>
              <a:rPr lang="en-US" dirty="0"/>
              <a:t>central </a:t>
            </a:r>
            <a:r>
              <a:rPr lang="en-US" dirty="0" smtClean="0"/>
              <a:t>lines</a:t>
            </a:r>
          </a:p>
          <a:p>
            <a:pPr lvl="0"/>
            <a:r>
              <a:rPr lang="en-US" dirty="0" smtClean="0"/>
              <a:t>prophylactic </a:t>
            </a:r>
            <a:r>
              <a:rPr lang="en-US" dirty="0"/>
              <a:t>antibiotics on admission.</a:t>
            </a:r>
          </a:p>
          <a:p>
            <a:pPr marL="0" lvl="0" indent="0">
              <a:buNone/>
            </a:pPr>
            <a:r>
              <a:rPr lang="en-US" dirty="0"/>
              <a:t>*</a:t>
            </a:r>
            <a:r>
              <a:rPr lang="en-US" dirty="0" smtClean="0"/>
              <a:t>Infant 3 had the additional risk factor of prenatal maternal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infection (vaginal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0656" y="6200722"/>
            <a:ext cx="640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200" dirty="0" err="1"/>
              <a:t>Saiman</a:t>
            </a:r>
            <a:r>
              <a:rPr lang="en-US" sz="1200" dirty="0"/>
              <a:t> L, Ludington E, </a:t>
            </a:r>
            <a:r>
              <a:rPr lang="en-US" sz="1200" dirty="0" err="1"/>
              <a:t>Pfaller</a:t>
            </a:r>
            <a:r>
              <a:rPr lang="en-US" sz="1200" dirty="0"/>
              <a:t> M, et al. Risk factors for candidemia in neonatal intensive care unit patients. </a:t>
            </a:r>
            <a:r>
              <a:rPr lang="en-US" sz="1200" i="1" dirty="0" err="1"/>
              <a:t>Pediatr</a:t>
            </a:r>
            <a:r>
              <a:rPr lang="en-US" sz="1200" i="1" dirty="0"/>
              <a:t> Infect Dis J</a:t>
            </a:r>
            <a:r>
              <a:rPr lang="en-US" sz="1200" dirty="0"/>
              <a:t> 2000; 19:319-324.</a:t>
            </a:r>
          </a:p>
        </p:txBody>
      </p:sp>
    </p:spTree>
    <p:extLst>
      <p:ext uri="{BB962C8B-B14F-4D97-AF65-F5344CB8AC3E}">
        <p14:creationId xmlns:p14="http://schemas.microsoft.com/office/powerpoint/2010/main" val="1709960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 &amp; 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207" y="1646756"/>
            <a:ext cx="7772400" cy="4454525"/>
          </a:xfrm>
        </p:spPr>
        <p:txBody>
          <a:bodyPr>
            <a:normAutofit/>
          </a:bodyPr>
          <a:lstStyle/>
          <a:p>
            <a:r>
              <a:rPr lang="en-US" dirty="0" smtClean="0"/>
              <a:t>Using </a:t>
            </a:r>
            <a:r>
              <a:rPr lang="en-US" dirty="0"/>
              <a:t>historical clinical data to examine the possible effects of using a Nystatin cream protocol to reduce </a:t>
            </a:r>
            <a:r>
              <a:rPr lang="en-US" i="1" dirty="0" smtClean="0"/>
              <a:t>Candida </a:t>
            </a:r>
            <a:r>
              <a:rPr lang="en-US" dirty="0"/>
              <a:t>colonization was a strength.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major limitation was the lack of information related to the incidence of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bloodstream infection in the study NICU prior to implementation of the Nystatin protocol. </a:t>
            </a:r>
          </a:p>
        </p:txBody>
      </p:sp>
    </p:spTree>
    <p:extLst>
      <p:ext uri="{BB962C8B-B14F-4D97-AF65-F5344CB8AC3E}">
        <p14:creationId xmlns:p14="http://schemas.microsoft.com/office/powerpoint/2010/main" val="3176745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272" y="2089183"/>
            <a:ext cx="8229600" cy="3303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These data demonstrate that a topical Nystatin cream protocol </a:t>
            </a:r>
            <a:r>
              <a:rPr lang="en-US" dirty="0" smtClean="0"/>
              <a:t>is associated </a:t>
            </a:r>
            <a:r>
              <a:rPr lang="en-US" dirty="0"/>
              <a:t>with a very low rate of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sepsis in ELBW infants with </a:t>
            </a:r>
            <a:r>
              <a:rPr lang="en-US" dirty="0" smtClean="0"/>
              <a:t>central catheters</a:t>
            </a:r>
            <a:r>
              <a:rPr lang="en-US" dirty="0"/>
              <a:t>. Use of this protocol may contribute to a decrease in the morbidity </a:t>
            </a:r>
            <a:r>
              <a:rPr lang="en-US" dirty="0" smtClean="0"/>
              <a:t>and mortality </a:t>
            </a:r>
            <a:r>
              <a:rPr lang="en-US" dirty="0"/>
              <a:t>associated with catheter-associated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infections in ELBW infants.</a:t>
            </a:r>
          </a:p>
        </p:txBody>
      </p:sp>
    </p:spTree>
    <p:extLst>
      <p:ext uri="{BB962C8B-B14F-4D97-AF65-F5344CB8AC3E}">
        <p14:creationId xmlns:p14="http://schemas.microsoft.com/office/powerpoint/2010/main" val="1722863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426416"/>
            <a:ext cx="7772400" cy="3781994"/>
          </a:xfrm>
        </p:spPr>
        <p:txBody>
          <a:bodyPr/>
          <a:lstStyle/>
          <a:p>
            <a:r>
              <a:rPr lang="en-US" sz="2400" dirty="0"/>
              <a:t>Before generalizations can be made as to the safety and efficacy as compared to enteral and parenteral prophylactic treatments and in other institutions, large multi-centered randomized controlled trials are required. </a:t>
            </a:r>
            <a:endParaRPr lang="en-US" sz="24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authors </a:t>
            </a:r>
            <a:r>
              <a:rPr lang="en-US" sz="2400" dirty="0" smtClean="0"/>
              <a:t>of the study suggest </a:t>
            </a:r>
            <a:r>
              <a:rPr lang="en-US" sz="2400" dirty="0"/>
              <a:t>further investigation of the safety of this protocol in the ELBW population.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743" y="1447029"/>
            <a:ext cx="2241834" cy="180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0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Topical Nystatin Protocol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142" y="1641475"/>
            <a:ext cx="7772400" cy="2031381"/>
          </a:xfrm>
        </p:spPr>
        <p:txBody>
          <a:bodyPr/>
          <a:lstStyle/>
          <a:p>
            <a:pPr marL="0" lvl="0" indent="0">
              <a:buNone/>
            </a:pPr>
            <a:r>
              <a:rPr lang="en-US" sz="2400" dirty="0">
                <a:effectLst/>
              </a:rPr>
              <a:t>For all infants with a central venous or arterial access catheter, apply a thin layer of </a:t>
            </a:r>
            <a:r>
              <a:rPr lang="en-US" sz="2400" dirty="0" smtClean="0">
                <a:effectLst/>
              </a:rPr>
              <a:t>Nystatin </a:t>
            </a:r>
            <a:r>
              <a:rPr lang="en-US" sz="2400" dirty="0">
                <a:effectLst/>
              </a:rPr>
              <a:t>Cream (100,000 USP units per gram) to the axilla, groin, neck, and behind the ears once a day until the access device is removed</a:t>
            </a:r>
            <a:r>
              <a:rPr lang="en-US" sz="2400" dirty="0" smtClean="0">
                <a:effectLst/>
              </a:rPr>
              <a:t>.</a:t>
            </a:r>
            <a:endParaRPr lang="en-US" sz="2400" dirty="0"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644" y="4016114"/>
            <a:ext cx="3051059" cy="227655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 bwMode="auto">
          <a:xfrm flipH="1">
            <a:off x="5262734" y="4656861"/>
            <a:ext cx="91526" cy="3661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>
            <a:off x="4988156" y="4759838"/>
            <a:ext cx="80085" cy="38902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4587731" y="5549331"/>
            <a:ext cx="171611" cy="33181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/>
          <p:nvPr/>
        </p:nvCxnSpPr>
        <p:spPr bwMode="auto">
          <a:xfrm flipH="1" flipV="1">
            <a:off x="3866965" y="5549331"/>
            <a:ext cx="297459" cy="4462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Straight Arrow Connector 13"/>
          <p:cNvCxnSpPr/>
          <p:nvPr/>
        </p:nvCxnSpPr>
        <p:spPr bwMode="auto">
          <a:xfrm flipH="1">
            <a:off x="3969932" y="4759838"/>
            <a:ext cx="194492" cy="46911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667816" y="4496674"/>
            <a:ext cx="171611" cy="5263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976015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/>
              <a:t>Stoll BJ, Hansen N, Fanaroff AA, et al. Late-onset sepsis in very low birth weight neonates: The experience of the NICHD neonatal research network. </a:t>
            </a:r>
            <a:r>
              <a:rPr lang="en-US" i="1" dirty="0"/>
              <a:t>Pediatrics</a:t>
            </a:r>
            <a:r>
              <a:rPr lang="en-US" dirty="0"/>
              <a:t> 2002; 110:285-291.</a:t>
            </a:r>
          </a:p>
          <a:p>
            <a:pPr lvl="0"/>
            <a:r>
              <a:rPr lang="en-US" dirty="0"/>
              <a:t>Kaufman D, Boyle R, Hazen KC, </a:t>
            </a:r>
            <a:r>
              <a:rPr lang="en-US" dirty="0" err="1"/>
              <a:t>Patrie</a:t>
            </a:r>
            <a:r>
              <a:rPr lang="en-US" dirty="0"/>
              <a:t> JT, Robinson M, </a:t>
            </a:r>
            <a:r>
              <a:rPr lang="en-US" dirty="0" err="1"/>
              <a:t>Donowitz</a:t>
            </a:r>
            <a:r>
              <a:rPr lang="en-US" dirty="0"/>
              <a:t> LG. Fluconazole prophylaxis against fungal colonization and infection in preterm infants. </a:t>
            </a:r>
            <a:r>
              <a:rPr lang="en-US" i="1" dirty="0"/>
              <a:t>N </a:t>
            </a:r>
            <a:r>
              <a:rPr lang="en-US" i="1" dirty="0" err="1"/>
              <a:t>Engl</a:t>
            </a:r>
            <a:r>
              <a:rPr lang="en-US" i="1" dirty="0"/>
              <a:t> J Med</a:t>
            </a:r>
            <a:r>
              <a:rPr lang="en-US" dirty="0"/>
              <a:t> 2001; 345:1660-6.</a:t>
            </a:r>
          </a:p>
          <a:p>
            <a:pPr lvl="0"/>
            <a:r>
              <a:rPr lang="en-US" dirty="0"/>
              <a:t>Benjamin DK, Poole C, Steinbach WJ, Rowen JL, Walsh TJ. Neonatal candidemia and end-organ damage: A critical appraisal of the literature using meta-analytic techniques. </a:t>
            </a:r>
            <a:r>
              <a:rPr lang="en-US" i="1" dirty="0"/>
              <a:t>Pediatrics</a:t>
            </a:r>
            <a:r>
              <a:rPr lang="en-US" dirty="0"/>
              <a:t> 2003; 112:634-640.</a:t>
            </a:r>
          </a:p>
          <a:p>
            <a:pPr lvl="0"/>
            <a:r>
              <a:rPr lang="en-US" dirty="0" err="1"/>
              <a:t>Saiman</a:t>
            </a:r>
            <a:r>
              <a:rPr lang="en-US" dirty="0"/>
              <a:t> L, Ludington E, </a:t>
            </a:r>
            <a:r>
              <a:rPr lang="en-US" dirty="0" err="1"/>
              <a:t>Pfaller</a:t>
            </a:r>
            <a:r>
              <a:rPr lang="en-US" dirty="0"/>
              <a:t> M, et al. Risk factors for candidemia in neonatal intensive care unit patients. </a:t>
            </a:r>
            <a:r>
              <a:rPr lang="en-US" i="1" dirty="0" err="1"/>
              <a:t>Pediatr</a:t>
            </a:r>
            <a:r>
              <a:rPr lang="en-US" i="1" dirty="0"/>
              <a:t> Infect Dis J</a:t>
            </a:r>
            <a:r>
              <a:rPr lang="en-US" dirty="0"/>
              <a:t> 2000; 19:319-324.</a:t>
            </a:r>
          </a:p>
          <a:p>
            <a:pPr lvl="0"/>
            <a:r>
              <a:rPr lang="en-US" dirty="0"/>
              <a:t>Austin N, Darlow BA, McGuire W. Prophylactic oral/topical non-Absorbed antifungal agents to prevent invasive fungal infection in very low birth weight infants. </a:t>
            </a:r>
            <a:r>
              <a:rPr lang="en-US" i="1" dirty="0"/>
              <a:t>Cochrane Database of Systematic Reviews 2013</a:t>
            </a:r>
            <a:r>
              <a:rPr lang="en-US" dirty="0"/>
              <a:t>: CD003478</a:t>
            </a:r>
            <a:r>
              <a:rPr lang="en-US" i="1" dirty="0"/>
              <a:t>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117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/>
              <a:t>Austin N, McGuire, W. Prophylactic systemic </a:t>
            </a:r>
            <a:r>
              <a:rPr lang="en-US" dirty="0" err="1"/>
              <a:t>antfungal</a:t>
            </a:r>
            <a:r>
              <a:rPr lang="en-US" dirty="0"/>
              <a:t> agents to prevent mortality and morbidity in very low birth weight infants. </a:t>
            </a:r>
            <a:r>
              <a:rPr lang="en-US" i="1" dirty="0"/>
              <a:t>Cochrane Database of Systematic Reviews 2013</a:t>
            </a:r>
            <a:r>
              <a:rPr lang="en-US" dirty="0"/>
              <a:t>: CD003850</a:t>
            </a:r>
            <a:r>
              <a:rPr lang="en-US" i="1" dirty="0"/>
              <a:t>.</a:t>
            </a:r>
            <a:endParaRPr lang="en-US" dirty="0"/>
          </a:p>
          <a:p>
            <a:pPr lvl="0"/>
            <a:r>
              <a:rPr lang="en-US" dirty="0" smtClean="0"/>
              <a:t>Benjamin </a:t>
            </a:r>
            <a:r>
              <a:rPr lang="en-US" dirty="0"/>
              <a:t>DK, </a:t>
            </a:r>
            <a:r>
              <a:rPr lang="en-US" dirty="0" err="1"/>
              <a:t>Hudak</a:t>
            </a:r>
            <a:r>
              <a:rPr lang="en-US" dirty="0"/>
              <a:t> ML, </a:t>
            </a:r>
            <a:r>
              <a:rPr lang="en-US" dirty="0" err="1"/>
              <a:t>Duara</a:t>
            </a:r>
            <a:r>
              <a:rPr lang="en-US" dirty="0"/>
              <a:t> S, et al. Effect of fluconazole prophylaxis on candidiasis and mortality in premature infants. A randomized clinical trial. </a:t>
            </a:r>
            <a:r>
              <a:rPr lang="en-US" i="1" dirty="0"/>
              <a:t>JAMA</a:t>
            </a:r>
            <a:r>
              <a:rPr lang="en-US" dirty="0"/>
              <a:t>. 2014; 311:1742-1749. </a:t>
            </a:r>
          </a:p>
          <a:p>
            <a:pPr lvl="0"/>
            <a:r>
              <a:rPr lang="en-US" dirty="0" err="1"/>
              <a:t>Mersal</a:t>
            </a:r>
            <a:r>
              <a:rPr lang="en-US" dirty="0"/>
              <a:t> A, </a:t>
            </a:r>
            <a:r>
              <a:rPr lang="en-US" dirty="0" err="1"/>
              <a:t>Alzahrani</a:t>
            </a:r>
            <a:r>
              <a:rPr lang="en-US" dirty="0"/>
              <a:t> I, </a:t>
            </a:r>
            <a:r>
              <a:rPr lang="en-US" dirty="0" err="1"/>
              <a:t>Azzouri</a:t>
            </a:r>
            <a:r>
              <a:rPr lang="en-US" dirty="0"/>
              <a:t> M, et al. Oral Nystatin Versus Intravenous Fluconazole as Neonatal Antifungal Prophylaxis: Non-inferiority Trial. </a:t>
            </a:r>
            <a:r>
              <a:rPr lang="en-US" i="1" dirty="0"/>
              <a:t>Journal of Clinical Neonatology</a:t>
            </a:r>
            <a:r>
              <a:rPr lang="en-US" dirty="0"/>
              <a:t>, 2013; 2: 88-92. </a:t>
            </a:r>
          </a:p>
          <a:p>
            <a:pPr lvl="0"/>
            <a:r>
              <a:rPr lang="en-US" dirty="0"/>
              <a:t>Burwell LA, Kaufman D, Blakely J, Stoll BJ, Fridkin, SK.  Antifungal prophylaxis to prevent neonatal candidiasis: A survey of perinatal physician practices. </a:t>
            </a:r>
            <a:r>
              <a:rPr lang="en-US" i="1" dirty="0"/>
              <a:t>Pediatrics</a:t>
            </a:r>
            <a:r>
              <a:rPr lang="en-US" dirty="0"/>
              <a:t>, 2006; 118: e1019-e1026. </a:t>
            </a:r>
          </a:p>
          <a:p>
            <a:pPr lvl="0"/>
            <a:r>
              <a:rPr lang="en-US" dirty="0" err="1"/>
              <a:t>Chicella</a:t>
            </a:r>
            <a:r>
              <a:rPr lang="en-US" dirty="0"/>
              <a:t> MF, Woodruff  ED, Desai MM. A review of </a:t>
            </a:r>
            <a:r>
              <a:rPr lang="en-US" i="1" dirty="0" smtClean="0"/>
              <a:t>Candida</a:t>
            </a:r>
            <a:r>
              <a:rPr lang="en-US" dirty="0" smtClean="0"/>
              <a:t> </a:t>
            </a:r>
            <a:r>
              <a:rPr lang="en-US" dirty="0"/>
              <a:t>prophylaxis in the neonatal intensive care population. </a:t>
            </a:r>
            <a:r>
              <a:rPr lang="en-US" i="1" dirty="0"/>
              <a:t>J </a:t>
            </a:r>
            <a:r>
              <a:rPr lang="en-US" i="1" dirty="0" err="1"/>
              <a:t>Pediatr</a:t>
            </a:r>
            <a:r>
              <a:rPr lang="en-US" i="1" dirty="0"/>
              <a:t> </a:t>
            </a:r>
            <a:r>
              <a:rPr lang="en-US" i="1" dirty="0" err="1"/>
              <a:t>Pharmacol</a:t>
            </a:r>
            <a:r>
              <a:rPr lang="en-US" i="1" dirty="0"/>
              <a:t> </a:t>
            </a:r>
            <a:r>
              <a:rPr lang="en-US" i="1" dirty="0" err="1"/>
              <a:t>Ther</a:t>
            </a:r>
            <a:r>
              <a:rPr lang="en-US" dirty="0"/>
              <a:t>, 2012; 16:237-245</a:t>
            </a:r>
            <a:r>
              <a:rPr lang="en-US" dirty="0" smtClean="0"/>
              <a:t>.</a:t>
            </a:r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152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/>
              <a:t>Kaufman, DA. Fungal Infections in Preterm Infants. Medscape: diseases &amp; Procedures.  Obtained from http://</a:t>
            </a:r>
            <a:r>
              <a:rPr lang="en-US" dirty="0" err="1"/>
              <a:t>emedicine.medscape.com</a:t>
            </a:r>
            <a:r>
              <a:rPr lang="en-US" dirty="0"/>
              <a:t>/article/980487-overview</a:t>
            </a:r>
          </a:p>
          <a:p>
            <a:pPr lvl="0"/>
            <a:r>
              <a:rPr lang="en-US" dirty="0"/>
              <a:t>Qualitest Pharmaceuticals (2009), Nystatin Cream, drug monograph.  Obtained from:  </a:t>
            </a:r>
            <a:r>
              <a:rPr lang="en-US" u="sng" dirty="0">
                <a:hlinkClick r:id="rId2"/>
              </a:rPr>
              <a:t>http://www.drugs.com/pro/nystatin-cream.html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Lund C, </a:t>
            </a:r>
            <a:r>
              <a:rPr lang="en-US" dirty="0" err="1"/>
              <a:t>Kuller</a:t>
            </a:r>
            <a:r>
              <a:rPr lang="en-US" dirty="0"/>
              <a:t> J, Lane A, Lott, J W, Raines DA. Neonatal skin care: The scientific basis for practice. </a:t>
            </a:r>
            <a:r>
              <a:rPr lang="en-US" i="1" dirty="0"/>
              <a:t>Neonatal Network</a:t>
            </a:r>
            <a:r>
              <a:rPr lang="en-US" dirty="0"/>
              <a:t>, 1999; 18:15-26.</a:t>
            </a:r>
          </a:p>
          <a:p>
            <a:pPr lvl="0"/>
            <a:r>
              <a:rPr lang="en-US" dirty="0" err="1"/>
              <a:t>Visscher</a:t>
            </a:r>
            <a:r>
              <a:rPr lang="en-US" dirty="0"/>
              <a:t> MO. Update on the use of topical agents in neonates. </a:t>
            </a:r>
            <a:r>
              <a:rPr lang="en-US" i="1" dirty="0"/>
              <a:t>Newborn &amp; Infant Nursing Reviews</a:t>
            </a:r>
            <a:r>
              <a:rPr lang="en-US" dirty="0"/>
              <a:t>, 2009; 9:31-47.</a:t>
            </a:r>
          </a:p>
          <a:p>
            <a:r>
              <a:rPr lang="en-US" dirty="0"/>
              <a:t> </a:t>
            </a:r>
            <a:r>
              <a:rPr lang="en-US" dirty="0" err="1"/>
              <a:t>Sarvikivi</a:t>
            </a:r>
            <a:r>
              <a:rPr lang="en-US" dirty="0"/>
              <a:t> E, </a:t>
            </a:r>
            <a:r>
              <a:rPr lang="en-US" dirty="0" err="1"/>
              <a:t>Lyytikaimen</a:t>
            </a:r>
            <a:r>
              <a:rPr lang="en-US" dirty="0"/>
              <a:t> O, </a:t>
            </a:r>
            <a:r>
              <a:rPr lang="en-US" dirty="0" err="1"/>
              <a:t>Soll</a:t>
            </a:r>
            <a:r>
              <a:rPr lang="en-US" dirty="0"/>
              <a:t>, DR, et al. Emergence of fluconazole resistance in a </a:t>
            </a:r>
            <a:r>
              <a:rPr lang="en-US" i="1" dirty="0" smtClean="0"/>
              <a:t>Candida </a:t>
            </a:r>
            <a:r>
              <a:rPr lang="en-US" i="1" dirty="0" err="1"/>
              <a:t>parapsilosis</a:t>
            </a:r>
            <a:r>
              <a:rPr lang="en-US" dirty="0"/>
              <a:t> strain that caused infections in a neonatal intensive care unit. </a:t>
            </a:r>
            <a:r>
              <a:rPr lang="en-US" i="1" dirty="0"/>
              <a:t>J </a:t>
            </a:r>
            <a:r>
              <a:rPr lang="en-US" i="1" dirty="0" err="1"/>
              <a:t>Clin</a:t>
            </a:r>
            <a:r>
              <a:rPr lang="en-US" i="1" dirty="0"/>
              <a:t> </a:t>
            </a:r>
            <a:r>
              <a:rPr lang="en-US" i="1" dirty="0" err="1"/>
              <a:t>Microbiol</a:t>
            </a:r>
            <a:r>
              <a:rPr lang="en-US" dirty="0"/>
              <a:t>, 2005; 43:2729-2735.</a:t>
            </a:r>
            <a:r>
              <a:rPr lang="en-US" dirty="0" smtClean="0">
                <a:effectLst/>
              </a:rPr>
              <a:t> </a:t>
            </a:r>
          </a:p>
          <a:p>
            <a:pPr lvl="0"/>
            <a:r>
              <a:rPr lang="en-US" dirty="0"/>
              <a:t>Nystatin/ Pricing. </a:t>
            </a:r>
            <a:r>
              <a:rPr lang="en-US" dirty="0" err="1"/>
              <a:t>Epocrates</a:t>
            </a:r>
            <a:r>
              <a:rPr lang="en-US" dirty="0"/>
              <a:t>: an </a:t>
            </a:r>
            <a:r>
              <a:rPr lang="en-US" dirty="0" err="1"/>
              <a:t>athenahealth</a:t>
            </a:r>
            <a:r>
              <a:rPr lang="en-US" dirty="0"/>
              <a:t> company. </a:t>
            </a:r>
            <a:r>
              <a:rPr lang="en-US" dirty="0" err="1"/>
              <a:t>Epocrates</a:t>
            </a:r>
            <a:r>
              <a:rPr lang="en-US" dirty="0"/>
              <a:t> for </a:t>
            </a:r>
            <a:r>
              <a:rPr lang="en-US" dirty="0" err="1"/>
              <a:t>iPad</a:t>
            </a:r>
            <a:r>
              <a:rPr lang="en-US" dirty="0"/>
              <a:t> 2014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29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939" y="2161391"/>
            <a:ext cx="6681383" cy="323037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Mary Beth Bodin, DNP, CRNP, NNP-BC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sbodin2006@comcast.net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205-657-2985 (cell</a:t>
            </a:r>
            <a:r>
              <a:rPr lang="en-US" dirty="0" smtClean="0"/>
              <a:t>)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Dr. Guillermo Godoy, MD, Neonatologist</a:t>
            </a:r>
          </a:p>
          <a:p>
            <a:pPr marL="0" indent="0" algn="ctr">
              <a:buNone/>
            </a:pPr>
            <a:r>
              <a:rPr lang="en-US" dirty="0" smtClean="0">
                <a:hlinkClick r:id="rId3"/>
              </a:rPr>
              <a:t>guillermo461@comcast.net</a:t>
            </a: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424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Questions??</a:t>
            </a:r>
            <a:endParaRPr lang="en-US" dirty="0"/>
          </a:p>
        </p:txBody>
      </p:sp>
      <p:pic>
        <p:nvPicPr>
          <p:cNvPr id="4" name="Content Placeholder 3" descr="j0315598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28" b="98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18703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hapter 1 Slides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Chapter 1 Slides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2_Chapter 1 Slides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3_Chapter 1 Slides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4_Chapter 1 Slides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Chapter 1 Slides.thmx</Template>
  <TotalTime>155</TotalTime>
  <Words>1334</Words>
  <Application>Microsoft Macintosh PowerPoint</Application>
  <PresentationFormat>On-screen Show (4:3)</PresentationFormat>
  <Paragraphs>105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16</vt:i4>
      </vt:variant>
      <vt:variant>
        <vt:lpstr>Slide Titles</vt:lpstr>
      </vt:variant>
      <vt:variant>
        <vt:i4>19</vt:i4>
      </vt:variant>
    </vt:vector>
  </HeadingPairs>
  <TitlesOfParts>
    <vt:vector size="35" baseType="lpstr">
      <vt:lpstr>Chapter 1 Slides</vt:lpstr>
      <vt:lpstr>10_Custom Design</vt:lpstr>
      <vt:lpstr>Custom Design</vt:lpstr>
      <vt:lpstr>2_Custom Design</vt:lpstr>
      <vt:lpstr>1_Chapter 1 Slides</vt:lpstr>
      <vt:lpstr>1_Custom Design</vt:lpstr>
      <vt:lpstr>3_Custom Design</vt:lpstr>
      <vt:lpstr>2_Chapter 1 Slides</vt:lpstr>
      <vt:lpstr>4_Custom Design</vt:lpstr>
      <vt:lpstr>5_Custom Design</vt:lpstr>
      <vt:lpstr>3_Chapter 1 Slides</vt:lpstr>
      <vt:lpstr>6_Custom Design</vt:lpstr>
      <vt:lpstr>7_Custom Design</vt:lpstr>
      <vt:lpstr>4_Chapter 1 Slides</vt:lpstr>
      <vt:lpstr>8_Custom Design</vt:lpstr>
      <vt:lpstr>9_Custom Design</vt:lpstr>
      <vt:lpstr>Topical Nystatin for the Prevention of Catheter-Associated Candidiasis in ELBW Infants </vt:lpstr>
      <vt:lpstr>Disclosures</vt:lpstr>
      <vt:lpstr>Co-investigators</vt:lpstr>
      <vt:lpstr>Background</vt:lpstr>
      <vt:lpstr>Purpose</vt:lpstr>
      <vt:lpstr>Research Design</vt:lpstr>
      <vt:lpstr>Methods</vt:lpstr>
      <vt:lpstr>Results</vt:lpstr>
      <vt:lpstr>Demographics and Variables for infants developing Candida sepsis</vt:lpstr>
      <vt:lpstr>Risk Factors </vt:lpstr>
      <vt:lpstr>Strengths &amp; Limitations</vt:lpstr>
      <vt:lpstr>Conclusions</vt:lpstr>
      <vt:lpstr>Future Research</vt:lpstr>
      <vt:lpstr>Topical Nystatin Protocol</vt:lpstr>
      <vt:lpstr>References</vt:lpstr>
      <vt:lpstr>References</vt:lpstr>
      <vt:lpstr>References</vt:lpstr>
      <vt:lpstr>Contact Information</vt:lpstr>
      <vt:lpstr>Questions??</vt:lpstr>
    </vt:vector>
  </TitlesOfParts>
  <Company>UAB School of Nursing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Topical Nystatin for the Prevention of Catheter-Associated Candidiasis in ELBW Infants </dc:title>
  <dc:creator>Mary Beth Bodin</dc:creator>
  <cp:lastModifiedBy>Mary Beth Bodin</cp:lastModifiedBy>
  <cp:revision>22</cp:revision>
  <dcterms:created xsi:type="dcterms:W3CDTF">2015-01-26T16:12:48Z</dcterms:created>
  <dcterms:modified xsi:type="dcterms:W3CDTF">2015-05-06T15:25:55Z</dcterms:modified>
</cp:coreProperties>
</file>