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8" r:id="rId2"/>
    <p:sldId id="269" r:id="rId3"/>
    <p:sldId id="256" r:id="rId4"/>
    <p:sldId id="257" r:id="rId5"/>
    <p:sldId id="258" r:id="rId6"/>
    <p:sldId id="261" r:id="rId7"/>
    <p:sldId id="260" r:id="rId8"/>
    <p:sldId id="262" r:id="rId9"/>
    <p:sldId id="263" r:id="rId10"/>
    <p:sldId id="264" r:id="rId11"/>
    <p:sldId id="265" r:id="rId12"/>
    <p:sldId id="266" r:id="rId13"/>
    <p:sldId id="267"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velette Jackson" initials="MJ" lastIdx="1" clrIdx="0">
    <p:extLst>
      <p:ext uri="{19B8F6BF-5375-455C-9EA6-DF929625EA0E}">
        <p15:presenceInfo xmlns="" xmlns:p15="http://schemas.microsoft.com/office/powerpoint/2012/main" userId="9611b5802a05958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0" d="100"/>
          <a:sy n="60" d="100"/>
        </p:scale>
        <p:origin x="-1104" y="-3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07-07T19:58:56.293" idx="1">
    <p:pos x="10" y="10"/>
    <p:text/>
    <p:extLst>
      <p:ext uri="{C676402C-5697-4E1C-873F-D02D1690AC5C}">
        <p15:threadingInfo xmlns="" xmlns:p15="http://schemas.microsoft.com/office/powerpoint/2012/main" timeZoneBias="30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10/10/2014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2" y="428625"/>
            <a:ext cx="10915649" cy="1143000"/>
          </a:xfrm>
          <a:ln w="3175"/>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a:t>
            </a:r>
            <a:endParaRPr lang="en-US" sz="3600" b="1" dirty="0">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346257" y="1214658"/>
            <a:ext cx="8955397" cy="5091549"/>
          </a:xfrm>
        </p:spPr>
        <p:txBody>
          <a:bodyPr>
            <a:normAutofit/>
          </a:bodyPr>
          <a:lstStyle/>
          <a:p>
            <a:pPr algn="just">
              <a:buFont typeface="Arial" charset="0"/>
              <a:buNone/>
              <a:defRPr/>
            </a:pPr>
            <a:r>
              <a:rPr lang="en-US" sz="2000" dirty="0" smtClean="0">
                <a:latin typeface="+mj-lt"/>
              </a:rPr>
              <a:t>      </a:t>
            </a:r>
            <a:r>
              <a:rPr lang="en-US" sz="2000" dirty="0" smtClean="0">
                <a:effectLst>
                  <a:outerShdw blurRad="38100" dist="38100" dir="2700000" algn="tl">
                    <a:srgbClr val="000000">
                      <a:alpha val="43137"/>
                    </a:srgbClr>
                  </a:outerShdw>
                </a:effectLst>
                <a:latin typeface="+mj-lt"/>
              </a:rPr>
              <a:t>OMICS Group International is an amalgamation of </a:t>
            </a:r>
            <a:r>
              <a:rPr lang="en-US" sz="2000" dirty="0" smtClean="0">
                <a:effectLst>
                  <a:outerShdw blurRad="38100" dist="38100" dir="2700000" algn="tl">
                    <a:srgbClr val="000000">
                      <a:alpha val="43137"/>
                    </a:srgbClr>
                  </a:outerShdw>
                </a:effectLst>
                <a:latin typeface="+mj-lt"/>
                <a:hlinkClick r:id="rId2" tooltip="Open Access publications"/>
              </a:rPr>
              <a:t>Open Access publications</a:t>
            </a:r>
            <a:r>
              <a:rPr lang="en-US" sz="2000" dirty="0" smtClean="0">
                <a:effectLst>
                  <a:outerShdw blurRad="38100" dist="38100" dir="2700000" algn="tl">
                    <a:srgbClr val="000000">
                      <a:alpha val="43137"/>
                    </a:srgbClr>
                  </a:outerShdw>
                </a:effectLst>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effectLst>
                  <a:outerShdw blurRad="38100" dist="38100" dir="2700000" algn="tl">
                    <a:srgbClr val="000000">
                      <a:alpha val="43137"/>
                    </a:srgbClr>
                  </a:outerShdw>
                </a:effectLst>
                <a:latin typeface="+mj-lt"/>
                <a:hlinkClick r:id="rId3" tooltip="scholarly journals"/>
              </a:rPr>
              <a:t>scholarly journals</a:t>
            </a:r>
            <a:r>
              <a:rPr lang="en-US" sz="2000" dirty="0" smtClean="0">
                <a:effectLst>
                  <a:outerShdw blurRad="38100" dist="38100" dir="2700000" algn="tl">
                    <a:srgbClr val="000000">
                      <a:alpha val="43137"/>
                    </a:srgbClr>
                  </a:outerShdw>
                </a:effectLst>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effectLst>
                  <a:outerShdw blurRad="38100" dist="38100" dir="2700000" algn="tl">
                    <a:srgbClr val="000000">
                      <a:alpha val="43137"/>
                    </a:srgbClr>
                  </a:outerShdw>
                </a:effectLst>
                <a:latin typeface="+mj-lt"/>
                <a:hlinkClick r:id="rId4" tooltip="International conferences"/>
              </a:rPr>
              <a:t>International conferences</a:t>
            </a:r>
            <a:r>
              <a:rPr lang="en-US" sz="2000" dirty="0" smtClean="0">
                <a:effectLst>
                  <a:outerShdw blurRad="38100" dist="38100" dir="2700000" algn="tl">
                    <a:srgbClr val="000000">
                      <a:alpha val="43137"/>
                    </a:srgbClr>
                  </a:outerShdw>
                </a:effectLst>
                <a:latin typeface="+mj-lt"/>
              </a:rPr>
              <a:t> annually across the globe, where knowledge transfer takes place through debates, round table discussions, poster presentations, workshops, symposia and exhibitions</a:t>
            </a:r>
            <a:r>
              <a:rPr lang="en-US" sz="1800" dirty="0" smtClean="0">
                <a:effectLst>
                  <a:outerShdw blurRad="38100" dist="38100" dir="2700000" algn="tl">
                    <a:srgbClr val="000000">
                      <a:alpha val="43137"/>
                    </a:srgbClr>
                  </a:outerShdw>
                </a:effectLst>
                <a:latin typeface="+mj-lt"/>
              </a:rPr>
              <a:t>.</a:t>
            </a:r>
            <a:endParaRPr lang="en-US" sz="18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731940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285750"/>
            <a:ext cx="10972800" cy="1143000"/>
          </a:xfrm>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04497" y="1008993"/>
            <a:ext cx="9065172" cy="5044965"/>
          </a:xfrm>
        </p:spPr>
        <p:txBody>
          <a:bodyPr/>
          <a:lstStyle/>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International is a pioneer and leading science event organizer, which publishes around 400 open access journals and conducts over 300 Medical, Clinical, Engineering, Life Sciences, </a:t>
            </a:r>
            <a:r>
              <a:rPr lang="en-US" sz="2000" dirty="0" err="1" smtClean="0">
                <a:effectLst>
                  <a:outerShdw blurRad="38100" dist="38100" dir="2700000" algn="tl">
                    <a:srgbClr val="000000">
                      <a:alpha val="43137"/>
                    </a:srgbClr>
                  </a:outerShdw>
                </a:effectLst>
                <a:latin typeface="+mj-lt"/>
              </a:rPr>
              <a:t>Phrama</a:t>
            </a:r>
            <a:r>
              <a:rPr lang="en-US" sz="2000" dirty="0" smtClean="0">
                <a:effectLst>
                  <a:outerShdw blurRad="38100" dist="38100" dir="2700000" algn="tl">
                    <a:srgbClr val="000000">
                      <a:alpha val="43137"/>
                    </a:srgbClr>
                  </a:outerShdw>
                </a:effectLst>
                <a:latin typeface="+mj-lt"/>
              </a:rPr>
              <a:t> scientific conferences all over the globe annually with the support of more than 1000 scientific associations and 30,000 editorial board members and 3.5 million followers to its credit.</a:t>
            </a:r>
            <a:br>
              <a:rPr lang="en-US" sz="2000" dirty="0" smtClean="0">
                <a:effectLst>
                  <a:outerShdw blurRad="38100" dist="38100" dir="2700000" algn="tl">
                    <a:srgbClr val="000000">
                      <a:alpha val="43137"/>
                    </a:srgbClr>
                  </a:outerShdw>
                </a:effectLst>
                <a:latin typeface="+mj-lt"/>
              </a:rPr>
            </a:br>
            <a:endParaRPr lang="en-US" sz="2000" dirty="0" smtClean="0">
              <a:effectLst>
                <a:outerShdw blurRad="38100" dist="38100" dir="2700000" algn="tl">
                  <a:srgbClr val="000000">
                    <a:alpha val="43137"/>
                  </a:srgbClr>
                </a:outerShdw>
              </a:effectLst>
              <a:latin typeface="+mj-lt"/>
            </a:endParaRPr>
          </a:p>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defRPr/>
            </a:pPr>
            <a:endParaRPr lang="en-US" dirty="0"/>
          </a:p>
        </p:txBody>
      </p:sp>
    </p:spTree>
    <p:extLst>
      <p:ext uri="{BB962C8B-B14F-4D97-AF65-F5344CB8AC3E}">
        <p14:creationId xmlns:p14="http://schemas.microsoft.com/office/powerpoint/2010/main" val="1854884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E-LOTS</a:t>
            </a:r>
            <a:endParaRPr lang="en-US" dirty="0"/>
          </a:p>
        </p:txBody>
      </p:sp>
      <p:sp>
        <p:nvSpPr>
          <p:cNvPr id="3" name="Subtitle 2"/>
          <p:cNvSpPr>
            <a:spLocks noGrp="1"/>
          </p:cNvSpPr>
          <p:nvPr>
            <p:ph type="subTitle" idx="1"/>
          </p:nvPr>
        </p:nvSpPr>
        <p:spPr/>
        <p:txBody>
          <a:bodyPr/>
          <a:lstStyle/>
          <a:p>
            <a:pPr algn="ctr"/>
            <a:r>
              <a:rPr lang="en-US" dirty="0" smtClean="0"/>
              <a:t>Epidemic of Losing Our </a:t>
            </a:r>
            <a:r>
              <a:rPr lang="en-US" dirty="0"/>
              <a:t>T</a:t>
            </a:r>
            <a:r>
              <a:rPr lang="en-US" dirty="0" smtClean="0"/>
              <a:t>erminal </a:t>
            </a:r>
            <a:r>
              <a:rPr lang="en-US" dirty="0"/>
              <a:t>S</a:t>
            </a:r>
            <a:r>
              <a:rPr lang="en-US" dirty="0" smtClean="0"/>
              <a:t>trands…</a:t>
            </a:r>
          </a:p>
          <a:p>
            <a:pPr algn="ctr"/>
            <a:r>
              <a:rPr lang="en-US" dirty="0" smtClean="0"/>
              <a:t>Marvelette L. Jackson</a:t>
            </a:r>
            <a:endParaRPr lang="en-US" dirty="0"/>
          </a:p>
        </p:txBody>
      </p:sp>
    </p:spTree>
    <p:extLst>
      <p:ext uri="{BB962C8B-B14F-4D97-AF65-F5344CB8AC3E}">
        <p14:creationId xmlns:p14="http://schemas.microsoft.com/office/powerpoint/2010/main" val="3331046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0721" y="2685524"/>
            <a:ext cx="6096000" cy="1569660"/>
          </a:xfrm>
          <a:prstGeom prst="rect">
            <a:avLst/>
          </a:prstGeom>
        </p:spPr>
        <p:txBody>
          <a:bodyPr>
            <a:spAutoFit/>
          </a:bodyPr>
          <a:lstStyle/>
          <a:p>
            <a:pPr algn="ct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Epidemic of Losing Our Terminal Strands is a rapidly growing epidemic without discrimination in today</a:t>
            </a:r>
            <a:r>
              <a:rPr lang="fr-FR" sz="2400" dirty="0">
                <a:solidFill>
                  <a:srgbClr val="000000"/>
                </a:solidFill>
                <a:latin typeface="Arial Unicode MS" panose="020B0604020202020204" pitchFamily="34" charset="-128"/>
              </a:rPr>
              <a:t>’</a:t>
            </a: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s society</a:t>
            </a:r>
            <a:r>
              <a:rPr lang="en-US" sz="2400" dirty="0" smtClean="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a:t>
            </a:r>
          </a:p>
          <a:p>
            <a:endPar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354993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644170"/>
            <a:ext cx="6096000" cy="2308324"/>
          </a:xfrm>
          <a:prstGeom prst="rect">
            <a:avLst/>
          </a:prstGeom>
        </p:spPr>
        <p:txBody>
          <a:bodyPr>
            <a:spAutoFit/>
          </a:bodyPr>
          <a:lstStyle/>
          <a:p>
            <a:pPr lvl="0"/>
            <a:r>
              <a:rPr lang="en-US" sz="2400" dirty="0" smtClean="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 </a:t>
            </a: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Recent studies have shown that more than 70 million people are suffering from hair </a:t>
            </a:r>
            <a:r>
              <a:rPr lang="en-US" sz="2400" dirty="0" smtClean="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loss.</a:t>
            </a:r>
          </a:p>
          <a:p>
            <a:pPr marL="342900" lvl="0" indent="-342900">
              <a:buFont typeface="Wingdings" panose="05000000000000000000" pitchFamily="2" charset="2"/>
              <a:buChar char="Ø"/>
            </a:pPr>
            <a:endPar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endParaRPr>
          </a:p>
          <a:p>
            <a:pPr marL="342900" lvl="0" indent="-342900">
              <a:buFont typeface="Wingdings" panose="05000000000000000000" pitchFamily="2" charset="2"/>
              <a:buChar char="Ø"/>
            </a:pPr>
            <a:r>
              <a:rPr lang="en-US" sz="2400" dirty="0" smtClean="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There </a:t>
            </a: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are over 75 different </a:t>
            </a:r>
            <a:r>
              <a:rPr lang="en-US" sz="2400" dirty="0" smtClean="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types of alopecia.</a:t>
            </a:r>
          </a:p>
          <a:p>
            <a:pPr lvl="0"/>
            <a:endPar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endParaRPr>
          </a:p>
          <a:p>
            <a:pPr marL="342900" lvl="0" indent="-342900">
              <a:buFont typeface="Wingdings" panose="05000000000000000000" pitchFamily="2" charset="2"/>
              <a:buChar char="Ø"/>
            </a:pPr>
            <a:r>
              <a:rPr lang="en-US" sz="2400" dirty="0" smtClean="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There </a:t>
            </a: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are 36 different types of diseases.</a:t>
            </a:r>
          </a:p>
        </p:txBody>
      </p:sp>
    </p:spTree>
    <p:extLst>
      <p:ext uri="{BB962C8B-B14F-4D97-AF65-F5344CB8AC3E}">
        <p14:creationId xmlns:p14="http://schemas.microsoft.com/office/powerpoint/2010/main" val="2195766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spcBef>
                <a:spcPts val="0"/>
              </a:spcBef>
            </a:pPr>
            <a:r>
              <a:rPr lang="en-US" sz="40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TrichoScience Clinic, USA has concluded;</a:t>
            </a: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
            </a:r>
            <a:b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br>
            <a:endParaRPr lang="en-US" dirty="0"/>
          </a:p>
        </p:txBody>
      </p:sp>
      <p:sp>
        <p:nvSpPr>
          <p:cNvPr id="3" name="Content Placeholder 2"/>
          <p:cNvSpPr>
            <a:spLocks noGrp="1"/>
          </p:cNvSpPr>
          <p:nvPr>
            <p:ph idx="1"/>
          </p:nvPr>
        </p:nvSpPr>
        <p:spPr/>
        <p:txBody>
          <a:bodyPr/>
          <a:lstStyle/>
          <a:p>
            <a:pPr lvl="0">
              <a:spcBef>
                <a:spcPts val="0"/>
              </a:spcBef>
              <a:buClrTx/>
              <a:buSzTx/>
              <a:buFont typeface="Wingdings" panose="05000000000000000000" pitchFamily="2" charset="2"/>
              <a:buChar char="Ø"/>
            </a:pP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Harsh styling choices</a:t>
            </a:r>
          </a:p>
          <a:p>
            <a:pPr lvl="0">
              <a:spcBef>
                <a:spcPts val="0"/>
              </a:spcBef>
              <a:buClrTx/>
              <a:buSzTx/>
              <a:buFont typeface="Wingdings" panose="05000000000000000000" pitchFamily="2" charset="2"/>
              <a:buChar char="Ø"/>
            </a:pP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 Poor nutrition</a:t>
            </a:r>
          </a:p>
          <a:p>
            <a:pPr lvl="0">
              <a:spcBef>
                <a:spcPts val="0"/>
              </a:spcBef>
              <a:buClrTx/>
              <a:buSzTx/>
              <a:buFont typeface="Wingdings" panose="05000000000000000000" pitchFamily="2" charset="2"/>
              <a:buChar char="Ø"/>
            </a:pP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 Genetics </a:t>
            </a:r>
          </a:p>
          <a:p>
            <a:pPr marL="0" lvl="0" indent="0">
              <a:spcBef>
                <a:spcPts val="0"/>
              </a:spcBef>
              <a:buClrTx/>
              <a:buSzTx/>
              <a:buNone/>
            </a:pP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 All play a large role in </a:t>
            </a:r>
            <a:r>
              <a:rPr lang="en-US" sz="2400" b="1"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E-LOTS</a:t>
            </a: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a:t>
            </a:r>
            <a:endParaRPr lang="en-US" sz="2400" dirty="0">
              <a:solidFill>
                <a:prstClr val="black"/>
              </a:solidFill>
            </a:endParaRPr>
          </a:p>
          <a:p>
            <a:endParaRPr lang="en-US" sz="3200" dirty="0"/>
          </a:p>
        </p:txBody>
      </p:sp>
    </p:spTree>
    <p:extLst>
      <p:ext uri="{BB962C8B-B14F-4D97-AF65-F5344CB8AC3E}">
        <p14:creationId xmlns:p14="http://schemas.microsoft.com/office/powerpoint/2010/main" val="1435162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Styling Choices….</a:t>
            </a:r>
            <a:br>
              <a:rPr lang="en-US" dirty="0" smtClean="0"/>
            </a:br>
            <a:endParaRPr lang="en-US" dirty="0"/>
          </a:p>
        </p:txBody>
      </p:sp>
      <p:sp>
        <p:nvSpPr>
          <p:cNvPr id="6" name="Content Placeholder 5"/>
          <p:cNvSpPr>
            <a:spLocks noGrp="1"/>
          </p:cNvSpPr>
          <p:nvPr>
            <p:ph idx="1"/>
          </p:nvPr>
        </p:nvSpPr>
        <p:spPr/>
        <p:txBody>
          <a:bodyPr/>
          <a:lstStyle/>
          <a:p>
            <a:pPr>
              <a:buFont typeface="Wingdings" panose="05000000000000000000" pitchFamily="2" charset="2"/>
              <a:buChar char="Ø"/>
            </a:pPr>
            <a:r>
              <a:rPr lang="en-US" dirty="0" smtClean="0"/>
              <a:t>Build-up- residue from shampoo, tap water, conditioners, styling products etc.,…</a:t>
            </a:r>
          </a:p>
          <a:p>
            <a:r>
              <a:rPr lang="en-US" dirty="0" smtClean="0"/>
              <a:t>Dryness- lack of water moisture.</a:t>
            </a:r>
          </a:p>
          <a:p>
            <a:r>
              <a:rPr lang="en-US" dirty="0" smtClean="0"/>
              <a:t>Swelling- hair shaft swelling caused by colors, bleaches, perms relaxers, etc.,…</a:t>
            </a:r>
          </a:p>
          <a:p>
            <a:r>
              <a:rPr lang="en-US" dirty="0" smtClean="0"/>
              <a:t>Exposure to heat- direct and indirect; (sun light and hot styling tools).</a:t>
            </a:r>
            <a:endParaRPr lang="en-US" dirty="0"/>
          </a:p>
        </p:txBody>
      </p:sp>
    </p:spTree>
    <p:extLst>
      <p:ext uri="{BB962C8B-B14F-4D97-AF65-F5344CB8AC3E}">
        <p14:creationId xmlns:p14="http://schemas.microsoft.com/office/powerpoint/2010/main" val="3031959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Nutrition</a:t>
            </a:r>
            <a:endParaRPr lang="en-US" dirty="0"/>
          </a:p>
        </p:txBody>
      </p:sp>
      <p:sp>
        <p:nvSpPr>
          <p:cNvPr id="3" name="Content Placeholder 2"/>
          <p:cNvSpPr>
            <a:spLocks noGrp="1"/>
          </p:cNvSpPr>
          <p:nvPr>
            <p:ph idx="1"/>
          </p:nvPr>
        </p:nvSpPr>
        <p:spPr/>
        <p:txBody>
          <a:bodyPr>
            <a:normAutofit/>
          </a:bodyPr>
          <a:lstStyle/>
          <a:p>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V</a:t>
            </a:r>
            <a:r>
              <a:rPr lang="en-US" sz="2400" dirty="0" smtClean="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itamin </a:t>
            </a: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and mineral </a:t>
            </a:r>
            <a:r>
              <a:rPr lang="en-US" sz="2400" dirty="0" smtClean="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supplements </a:t>
            </a: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stimulate follicular hair growth however, a diet lacking healthy plant based nutrients could counteract the benefits of the supplements. </a:t>
            </a:r>
            <a:endParaRPr lang="en-US" sz="2400" dirty="0" smtClean="0">
              <a:solidFill>
                <a:srgbClr val="000000"/>
              </a:solidFill>
              <a:latin typeface="Calibri" panose="020F0502020204030204" pitchFamily="34" charset="0"/>
              <a:ea typeface="Arial Unicode MS" panose="020B0604020202020204" pitchFamily="34" charset="-128"/>
              <a:cs typeface="Arial Unicode MS" panose="020B0604020202020204" pitchFamily="34" charset="-128"/>
            </a:endParaRPr>
          </a:p>
          <a:p>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Digested food is absorbed into the blood stream and nourishes the womb of every terminal hair strand. </a:t>
            </a:r>
            <a:endParaRPr lang="en-US" sz="2400" dirty="0" smtClean="0">
              <a:solidFill>
                <a:srgbClr val="000000"/>
              </a:solidFill>
              <a:latin typeface="Calibri" panose="020F0502020204030204" pitchFamily="34" charset="0"/>
              <a:ea typeface="Arial Unicode MS" panose="020B0604020202020204" pitchFamily="34" charset="-128"/>
              <a:cs typeface="Arial Unicode MS" panose="020B0604020202020204" pitchFamily="34" charset="-128"/>
            </a:endParaRPr>
          </a:p>
          <a:p>
            <a:r>
              <a:rPr lang="en-US" sz="2400" dirty="0" smtClean="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Chemically </a:t>
            </a:r>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processed food containing imitation fatty oils will clog the follicular womb thereby suffocating terminal strands and eventually cause hair loss.</a:t>
            </a:r>
            <a:endParaRPr lang="en-US" sz="2400" dirty="0"/>
          </a:p>
        </p:txBody>
      </p:sp>
    </p:spTree>
    <p:extLst>
      <p:ext uri="{BB962C8B-B14F-4D97-AF65-F5344CB8AC3E}">
        <p14:creationId xmlns:p14="http://schemas.microsoft.com/office/powerpoint/2010/main" val="4118960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Heredity</a:t>
            </a:r>
            <a:endParaRPr lang="en-US" dirty="0"/>
          </a:p>
        </p:txBody>
      </p:sp>
      <p:sp>
        <p:nvSpPr>
          <p:cNvPr id="3" name="Content Placeholder 2"/>
          <p:cNvSpPr>
            <a:spLocks noGrp="1"/>
          </p:cNvSpPr>
          <p:nvPr>
            <p:ph idx="1"/>
          </p:nvPr>
        </p:nvSpPr>
        <p:spPr/>
        <p:txBody>
          <a:bodyPr>
            <a:normAutofit/>
          </a:bodyPr>
          <a:lstStyle/>
          <a:p>
            <a:r>
              <a:rPr lang="en-US" sz="2400" dirty="0" smtClean="0"/>
              <a:t>Male/Female pattern baldness.</a:t>
            </a:r>
          </a:p>
          <a:p>
            <a:r>
              <a:rPr lang="en-US" sz="2400" dirty="0" smtClean="0"/>
              <a:t>Sensitivity to </a:t>
            </a:r>
            <a:r>
              <a:rPr lang="en-US" sz="2400" dirty="0" err="1" smtClean="0"/>
              <a:t>Dihydrotestosterone</a:t>
            </a:r>
            <a:r>
              <a:rPr lang="en-US" sz="2400" dirty="0" smtClean="0"/>
              <a:t> (DHT)</a:t>
            </a:r>
          </a:p>
          <a:p>
            <a:r>
              <a:rPr lang="en-US" sz="2400" dirty="0" smtClean="0"/>
              <a:t>Receding hairline and thinning crown</a:t>
            </a:r>
            <a:endParaRPr lang="en-US" sz="2400" dirty="0"/>
          </a:p>
        </p:txBody>
      </p:sp>
    </p:spTree>
    <p:extLst>
      <p:ext uri="{BB962C8B-B14F-4D97-AF65-F5344CB8AC3E}">
        <p14:creationId xmlns:p14="http://schemas.microsoft.com/office/powerpoint/2010/main" val="739758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3213557"/>
            <a:ext cx="6096000" cy="2062103"/>
          </a:xfrm>
          <a:prstGeom prst="rect">
            <a:avLst/>
          </a:prstGeom>
        </p:spPr>
        <p:txBody>
          <a:bodyPr>
            <a:spAutoFit/>
          </a:bodyPr>
          <a:lstStyle/>
          <a:p>
            <a:pPr algn="ctr"/>
            <a:r>
              <a:rPr lang="en-US" sz="32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Hair is one of the body</a:t>
            </a:r>
            <a:r>
              <a:rPr lang="fr-FR" sz="3200" dirty="0">
                <a:solidFill>
                  <a:srgbClr val="000000"/>
                </a:solidFill>
                <a:latin typeface="Arial Unicode MS" panose="020B0604020202020204" pitchFamily="34" charset="-128"/>
              </a:rPr>
              <a:t>’</a:t>
            </a:r>
            <a:r>
              <a:rPr lang="en-US" sz="32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s most metabolically-active tissues, often reflecting the first signs of internal disturbance. </a:t>
            </a:r>
            <a:endParaRPr lang="en-US" sz="3200" dirty="0"/>
          </a:p>
        </p:txBody>
      </p:sp>
    </p:spTree>
    <p:extLst>
      <p:ext uri="{BB962C8B-B14F-4D97-AF65-F5344CB8AC3E}">
        <p14:creationId xmlns:p14="http://schemas.microsoft.com/office/powerpoint/2010/main" val="2142488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35086" y="3199043"/>
            <a:ext cx="6096000" cy="1384995"/>
          </a:xfrm>
          <a:prstGeom prst="rect">
            <a:avLst/>
          </a:prstGeom>
        </p:spPr>
        <p:txBody>
          <a:bodyPr>
            <a:spAutoFit/>
          </a:bodyPr>
          <a:lstStyle/>
          <a:p>
            <a:r>
              <a:rPr lang="en-US" sz="28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The hair and scalp are equally as important as other areas of the body in the overall assessment of your health.</a:t>
            </a:r>
            <a:endParaRPr lang="en-US" sz="2800" dirty="0"/>
          </a:p>
        </p:txBody>
      </p:sp>
    </p:spTree>
    <p:extLst>
      <p:ext uri="{BB962C8B-B14F-4D97-AF65-F5344CB8AC3E}">
        <p14:creationId xmlns:p14="http://schemas.microsoft.com/office/powerpoint/2010/main" val="4211620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With the inclusion of this factor in the </a:t>
            </a:r>
            <a:r>
              <a:rPr lang="en-US" sz="2400" dirty="0" smtClean="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overall health examination;</a:t>
            </a:r>
            <a:endParaRPr lang="en-US" sz="2400" dirty="0"/>
          </a:p>
        </p:txBody>
      </p:sp>
      <p:sp>
        <p:nvSpPr>
          <p:cNvPr id="3" name="Content Placeholder 2"/>
          <p:cNvSpPr>
            <a:spLocks noGrp="1"/>
          </p:cNvSpPr>
          <p:nvPr>
            <p:ph idx="1"/>
          </p:nvPr>
        </p:nvSpPr>
        <p:spPr>
          <a:xfrm>
            <a:off x="677334" y="2117046"/>
            <a:ext cx="8596668" cy="3880773"/>
          </a:xfrm>
        </p:spPr>
        <p:txBody>
          <a:bodyPr/>
          <a:lstStyle/>
          <a:p>
            <a:r>
              <a:rPr lang="en-US" sz="2400" dirty="0" smtClean="0"/>
              <a:t>Allows for early detection of medical conditions.</a:t>
            </a:r>
          </a:p>
          <a:p>
            <a:r>
              <a:rPr lang="en-US" sz="2400" dirty="0" smtClean="0"/>
              <a:t>Medical conditions can be treated much sooner.</a:t>
            </a:r>
          </a:p>
          <a:p>
            <a:pPr marL="0" indent="0">
              <a:buNone/>
            </a:pPr>
            <a:endParaRPr lang="en-US" dirty="0" smtClean="0"/>
          </a:p>
        </p:txBody>
      </p:sp>
    </p:spTree>
    <p:extLst>
      <p:ext uri="{BB962C8B-B14F-4D97-AF65-F5344CB8AC3E}">
        <p14:creationId xmlns:p14="http://schemas.microsoft.com/office/powerpoint/2010/main" val="2784077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3213557"/>
            <a:ext cx="6096000" cy="2308324"/>
          </a:xfrm>
          <a:prstGeom prst="rect">
            <a:avLst/>
          </a:prstGeom>
        </p:spPr>
        <p:txBody>
          <a:bodyPr>
            <a:spAutoFit/>
          </a:bodyPr>
          <a:lstStyle/>
          <a:p>
            <a:pPr algn="ctr"/>
            <a:r>
              <a:rPr lang="en-US" sz="3600" dirty="0">
                <a:solidFill>
                  <a:srgbClr val="000000"/>
                </a:solidFill>
                <a:latin typeface="Calibri" panose="020F0502020204030204" pitchFamily="34" charset="0"/>
                <a:ea typeface="Arial Unicode MS" panose="020B0604020202020204" pitchFamily="34" charset="-128"/>
                <a:cs typeface="Arial Unicode MS" panose="020B0604020202020204" pitchFamily="34" charset="-128"/>
              </a:rPr>
              <a:t>This science is very important and rapidly growing with an esteemed place in the health care and beauty industries.</a:t>
            </a:r>
            <a:endParaRPr lang="en-US" sz="3600" dirty="0"/>
          </a:p>
        </p:txBody>
      </p:sp>
    </p:spTree>
    <p:extLst>
      <p:ext uri="{BB962C8B-B14F-4D97-AF65-F5344CB8AC3E}">
        <p14:creationId xmlns:p14="http://schemas.microsoft.com/office/powerpoint/2010/main" val="3764431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2" y="428625"/>
            <a:ext cx="10915649" cy="1143000"/>
          </a:xfrm>
          <a:ln w="3175"/>
        </p:spPr>
        <p:txBody>
          <a:bodyPr/>
          <a:lstStyle/>
          <a:p>
            <a:pPr>
              <a:defRPr/>
            </a:pPr>
            <a:r>
              <a:rPr lang="en-US" sz="3600" b="1" dirty="0" smtClean="0">
                <a:latin typeface="Baskerville Old Face" pitchFamily="18" charset="0"/>
              </a:rPr>
              <a:t>Lets Meet again at Cosmetology-2015</a:t>
            </a:r>
            <a:endParaRPr lang="en-US" sz="3600" b="1" dirty="0">
              <a:latin typeface="Baskerville Old Face" pitchFamily="18" charset="0"/>
            </a:endParaRPr>
          </a:p>
        </p:txBody>
      </p:sp>
      <p:sp>
        <p:nvSpPr>
          <p:cNvPr id="3" name="Content Placeholder 2"/>
          <p:cNvSpPr>
            <a:spLocks noGrp="1"/>
          </p:cNvSpPr>
          <p:nvPr>
            <p:ph idx="1"/>
          </p:nvPr>
        </p:nvSpPr>
        <p:spPr>
          <a:xfrm>
            <a:off x="212482" y="1691055"/>
            <a:ext cx="10668000" cy="3643313"/>
          </a:xfrm>
          <a:ln w="19050">
            <a:solidFill>
              <a:srgbClr val="002060"/>
            </a:solidFill>
          </a:ln>
        </p:spPr>
        <p:txBody>
          <a:bodyPr>
            <a:normAutofit/>
          </a:bodyPr>
          <a:lstStyle/>
          <a:p>
            <a:pPr algn="ctr">
              <a:buFont typeface="Arial" charset="0"/>
              <a:buNone/>
              <a:defRPr/>
            </a:pPr>
            <a:r>
              <a:rPr lang="en-US" sz="2800" b="1" dirty="0" smtClean="0"/>
              <a:t>4</a:t>
            </a:r>
            <a:r>
              <a:rPr lang="en-US" sz="2800" b="1" baseline="30000" dirty="0" smtClean="0"/>
              <a:t>th</a:t>
            </a:r>
            <a:r>
              <a:rPr lang="en-US" sz="2800" b="1" dirty="0"/>
              <a:t> International Conference and Expo </a:t>
            </a:r>
            <a:endParaRPr lang="en-US" sz="2800" b="1" dirty="0" smtClean="0"/>
          </a:p>
          <a:p>
            <a:pPr algn="ctr">
              <a:buFont typeface="Arial" charset="0"/>
              <a:buNone/>
              <a:defRPr/>
            </a:pPr>
            <a:r>
              <a:rPr lang="en-US" sz="2800" b="1" dirty="0" smtClean="0"/>
              <a:t>On</a:t>
            </a:r>
            <a:r>
              <a:rPr lang="en-US" sz="2800" b="1" dirty="0"/>
              <a:t/>
            </a:r>
            <a:br>
              <a:rPr lang="en-US" sz="2800" b="1" dirty="0"/>
            </a:br>
            <a:r>
              <a:rPr lang="en-US" sz="2800" b="1" dirty="0"/>
              <a:t>Cosmetology &amp; </a:t>
            </a:r>
            <a:r>
              <a:rPr lang="en-US" sz="2800" b="1" dirty="0" smtClean="0"/>
              <a:t>Trichology</a:t>
            </a:r>
          </a:p>
          <a:p>
            <a:pPr algn="ctr">
              <a:buFont typeface="Arial" charset="0"/>
              <a:buNone/>
              <a:defRPr/>
            </a:pP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June 22-24, </a:t>
            </a:r>
            <a:r>
              <a:rPr lang="en-US" sz="2400" b="1" smtClean="0">
                <a:solidFill>
                  <a:schemeClr val="accent2">
                    <a:lumMod val="50000"/>
                  </a:schemeClr>
                </a:solidFill>
                <a:effectLst>
                  <a:outerShdw blurRad="38100" dist="38100" dir="2700000" algn="tl">
                    <a:srgbClr val="000000">
                      <a:alpha val="43137"/>
                    </a:srgbClr>
                  </a:outerShdw>
                </a:effectLst>
                <a:latin typeface="Arial Black" pitchFamily="34" charset="0"/>
              </a:rPr>
              <a:t>2015 </a:t>
            </a:r>
            <a:r>
              <a:rPr lang="en-US" sz="2400" b="1">
                <a:solidFill>
                  <a:schemeClr val="accent2">
                    <a:lumMod val="50000"/>
                  </a:schemeClr>
                </a:solidFill>
                <a:effectLst>
                  <a:outerShdw blurRad="38100" dist="38100" dir="2700000" algn="tl">
                    <a:srgbClr val="000000">
                      <a:alpha val="43137"/>
                    </a:srgbClr>
                  </a:outerShdw>
                </a:effectLst>
                <a:latin typeface="Arial Black" pitchFamily="34" charset="0"/>
              </a:rPr>
              <a:t>Philadelphia, </a:t>
            </a: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USA</a:t>
            </a:r>
          </a:p>
          <a:p>
            <a:pPr algn="ctr">
              <a:buFont typeface="Arial" charset="0"/>
              <a:buNone/>
              <a:defRPr/>
            </a:pPr>
            <a:r>
              <a:rPr lang="en-US" sz="2400" b="1" dirty="0" smtClean="0">
                <a:solidFill>
                  <a:srgbClr val="C00000"/>
                </a:solidFill>
                <a:effectLst>
                  <a:outerShdw blurRad="38100" dist="38100" dir="2700000" algn="tl">
                    <a:srgbClr val="000000">
                      <a:alpha val="43137"/>
                    </a:srgbClr>
                  </a:outerShdw>
                </a:effectLst>
              </a:rPr>
              <a:t>Theme: </a:t>
            </a:r>
            <a:r>
              <a:rPr lang="en-US" sz="2400" dirty="0"/>
              <a:t>Cosmetology and Trichology: Tracking and Tackling its </a:t>
            </a:r>
            <a:r>
              <a:rPr lang="en-US" sz="2400" dirty="0" smtClean="0"/>
              <a:t>Consequences</a:t>
            </a:r>
          </a:p>
          <a:p>
            <a:pPr algn="ctr">
              <a:buFont typeface="Arial" charset="0"/>
              <a:buNone/>
              <a:defRPr/>
            </a:pPr>
            <a:r>
              <a:rPr lang="en-US" sz="2400" b="1" i="1" dirty="0">
                <a:effectLst>
                  <a:outerShdw blurRad="38100" dist="38100" dir="2700000" algn="tl">
                    <a:srgbClr val="000000">
                      <a:alpha val="43137"/>
                    </a:srgbClr>
                  </a:outerShdw>
                </a:effectLst>
              </a:rPr>
              <a:t>Website</a:t>
            </a:r>
            <a:r>
              <a:rPr lang="en-US" sz="2400" b="1" i="1" dirty="0" smtClean="0">
                <a:effectLst>
                  <a:outerShdw blurRad="38100" dist="38100" dir="2700000" algn="tl">
                    <a:srgbClr val="000000">
                      <a:alpha val="43137"/>
                    </a:srgbClr>
                  </a:outerShdw>
                </a:effectLst>
              </a:rPr>
              <a:t>: </a:t>
            </a:r>
            <a:r>
              <a:rPr lang="en-US" sz="2400" b="1" i="1" dirty="0" smtClean="0">
                <a:effectLst>
                  <a:outerShdw blurRad="38100" dist="38100" dir="2700000" algn="tl">
                    <a:srgbClr val="000000">
                      <a:alpha val="43137"/>
                    </a:srgbClr>
                  </a:outerShdw>
                </a:effectLst>
                <a:hlinkClick r:id="rId2"/>
              </a:rPr>
              <a:t>http</a:t>
            </a:r>
            <a:r>
              <a:rPr lang="en-US" sz="2400" b="1" i="1" dirty="0">
                <a:effectLst>
                  <a:outerShdw blurRad="38100" dist="38100" dir="2700000" algn="tl">
                    <a:srgbClr val="000000">
                      <a:alpha val="43137"/>
                    </a:srgbClr>
                  </a:outerShdw>
                </a:effectLst>
                <a:hlinkClick r:id="rId2"/>
              </a:rPr>
              <a:t>://cosmetology-trichology.conferenceseries.com</a:t>
            </a:r>
            <a:r>
              <a:rPr lang="en-US" sz="2400" b="1" i="1" dirty="0" smtClean="0">
                <a:effectLst>
                  <a:outerShdw blurRad="38100" dist="38100" dir="2700000" algn="tl">
                    <a:srgbClr val="000000">
                      <a:alpha val="43137"/>
                    </a:srgbClr>
                  </a:outerShdw>
                </a:effectLst>
                <a:hlinkClick r:id="rId2"/>
              </a:rPr>
              <a:t>/</a:t>
            </a:r>
            <a:endParaRPr lang="en-US" sz="2400" b="1" i="1" dirty="0" smtClean="0">
              <a:effectLst>
                <a:outerShdw blurRad="38100" dist="38100" dir="2700000" algn="tl">
                  <a:srgbClr val="000000">
                    <a:alpha val="43137"/>
                  </a:srgbClr>
                </a:outerShdw>
              </a:effectLst>
            </a:endParaRPr>
          </a:p>
          <a:p>
            <a:pPr algn="ctr">
              <a:buFont typeface="Arial" charset="0"/>
              <a:buNone/>
              <a:defRPr/>
            </a:pP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330524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108</TotalTime>
  <Words>353</Words>
  <Application>Microsoft Office PowerPoint</Application>
  <PresentationFormat>Custom</PresentationFormat>
  <Paragraphs>44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About OMICS Group</vt:lpstr>
      <vt:lpstr>About OMICS Group Conferences</vt:lpstr>
      <vt:lpstr>E-LOTS</vt:lpstr>
      <vt:lpstr>PowerPoint Presentation</vt:lpstr>
      <vt:lpstr>PowerPoint Presentation</vt:lpstr>
      <vt:lpstr>TrichoScience Clinic, USA has concluded; </vt:lpstr>
      <vt:lpstr>Styling Choices…. </vt:lpstr>
      <vt:lpstr>Nutrition</vt:lpstr>
      <vt:lpstr>Heredity</vt:lpstr>
      <vt:lpstr>PowerPoint Presentation</vt:lpstr>
      <vt:lpstr>PowerPoint Presentation</vt:lpstr>
      <vt:lpstr>With the inclusion of this factor in the overall health examination;</vt:lpstr>
      <vt:lpstr>PowerPoint Presentation</vt:lpstr>
      <vt:lpstr>Lets Meet again at Cosmetology-2015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E-LOTS</dc:title>
  <dc:creator>Marvelette Jackson</dc:creator>
  <cp:lastModifiedBy>Syeda Aeliya Fatima Zaidi</cp:lastModifiedBy>
  <cp:revision>13</cp:revision>
  <dcterms:created xsi:type="dcterms:W3CDTF">2014-07-07T23:37:00Z</dcterms:created>
  <dcterms:modified xsi:type="dcterms:W3CDTF">2014-10-10T05:28:54Z</dcterms:modified>
</cp:coreProperties>
</file>