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7" r:id="rId2"/>
    <p:sldId id="310" r:id="rId3"/>
    <p:sldId id="318" r:id="rId4"/>
    <p:sldId id="315" r:id="rId5"/>
    <p:sldId id="300" r:id="rId6"/>
    <p:sldId id="309" r:id="rId7"/>
    <p:sldId id="259" r:id="rId8"/>
    <p:sldId id="303" r:id="rId9"/>
    <p:sldId id="314" r:id="rId10"/>
    <p:sldId id="304" r:id="rId11"/>
    <p:sldId id="312" r:id="rId12"/>
    <p:sldId id="305" r:id="rId13"/>
    <p:sldId id="306" r:id="rId14"/>
    <p:sldId id="316" r:id="rId15"/>
    <p:sldId id="313" r:id="rId16"/>
    <p:sldId id="274" r:id="rId17"/>
    <p:sldId id="298" r:id="rId18"/>
    <p:sldId id="317" r:id="rId19"/>
    <p:sldId id="278" r:id="rId20"/>
    <p:sldId id="319" r:id="rId21"/>
    <p:sldId id="320" r:id="rId22"/>
    <p:sldId id="301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A7F"/>
    <a:srgbClr val="0051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24" autoAdjust="0"/>
    <p:restoredTop sz="94660"/>
  </p:normalViewPr>
  <p:slideViewPr>
    <p:cSldViewPr>
      <p:cViewPr varScale="1">
        <p:scale>
          <a:sx n="76" d="100"/>
          <a:sy n="76" d="100"/>
        </p:scale>
        <p:origin x="-653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7B99F1-3433-489E-B7D1-FCA807E6F10E}" type="datetimeFigureOut">
              <a:rPr lang="en-US" smtClean="0"/>
              <a:t>10/21/2016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2E1F7B-8DFA-40AE-BA42-966CD0EF13B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686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612DF-BCF5-44D6-8F86-03C45687E00D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09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612DF-BCF5-44D6-8F86-03C45687E00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637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FAR: NCAR comparable role to ETH Zurich in AR5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612DF-BCF5-44D6-8F86-03C45687E00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773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FAR: NCAR comparable role to ETH Zurich in AR5</a:t>
            </a: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612DF-BCF5-44D6-8F86-03C45687E00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7732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612DF-BCF5-44D6-8F86-03C45687E00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6374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612DF-BCF5-44D6-8F86-03C45687E00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6374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612DF-BCF5-44D6-8F86-03C45687E00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6374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612DF-BCF5-44D6-8F86-03C45687E00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637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gemeine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anchor="ctr" anchorCtr="0"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4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29.-31.08.2016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6" name="Foliennummernplatzhalter 8"/>
          <p:cNvSpPr>
            <a:spLocks noGrp="1"/>
          </p:cNvSpPr>
          <p:nvPr>
            <p:ph type="sldNum" sz="quarter" idx="4"/>
          </p:nvPr>
        </p:nvSpPr>
        <p:spPr>
          <a:xfrm>
            <a:off x="8388424" y="6596390"/>
            <a:ext cx="758997" cy="261610"/>
          </a:xfrm>
          <a:prstGeom prst="rect">
            <a:avLst/>
          </a:prstGeom>
        </p:spPr>
        <p:txBody>
          <a:bodyPr vert="horz" lIns="180000" tIns="45720" rIns="180000" bIns="45720" rtlCol="0" anchor="ctr"/>
          <a:lstStyle>
            <a:lvl1pPr algn="r">
              <a:defRPr sz="1100">
                <a:solidFill>
                  <a:srgbClr val="F6F6F6"/>
                </a:solidFill>
                <a:latin typeface="Calibri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BA4D798F-BC53-4B2C-AF0B-B02A7EE5497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584775"/>
          </a:xfrm>
          <a:prstGeom prst="rect">
            <a:avLst/>
          </a:prstGeom>
          <a:solidFill>
            <a:srgbClr val="F6F6F6"/>
          </a:solidFill>
        </p:spPr>
        <p:txBody>
          <a:bodyPr lIns="180000" rIns="180000"/>
          <a:lstStyle>
            <a:lvl1pPr algn="r">
              <a:defRPr sz="3200">
                <a:solidFill>
                  <a:srgbClr val="00519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8" name="Fußzeilenplatzhalter 5"/>
          <p:cNvSpPr txBox="1">
            <a:spLocks/>
          </p:cNvSpPr>
          <p:nvPr userDrawn="1"/>
        </p:nvSpPr>
        <p:spPr>
          <a:xfrm>
            <a:off x="179512" y="6597352"/>
            <a:ext cx="2160240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>
                <a:solidFill>
                  <a:srgbClr val="F6F6F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dirty="0" smtClean="0"/>
              <a:t>M. Stockhause,</a:t>
            </a:r>
            <a:r>
              <a:rPr lang="de-DE" baseline="0" dirty="0" smtClean="0"/>
              <a:t> M. Lautenschlager</a:t>
            </a:r>
            <a:endParaRPr lang="en-US" dirty="0"/>
          </a:p>
        </p:txBody>
      </p:sp>
      <p:sp>
        <p:nvSpPr>
          <p:cNvPr id="10" name="Fußzeilenplatzhalter 5"/>
          <p:cNvSpPr>
            <a:spLocks noGrp="1"/>
          </p:cNvSpPr>
          <p:nvPr>
            <p:ph type="ftr" sz="quarter" idx="3"/>
          </p:nvPr>
        </p:nvSpPr>
        <p:spPr>
          <a:xfrm>
            <a:off x="2339752" y="6597352"/>
            <a:ext cx="4757029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F6F6F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Future Earth-PROVIA-IPCC Workshop</a:t>
            </a:r>
          </a:p>
        </p:txBody>
      </p:sp>
    </p:spTree>
    <p:extLst>
      <p:ext uri="{BB962C8B-B14F-4D97-AF65-F5344CB8AC3E}">
        <p14:creationId xmlns:p14="http://schemas.microsoft.com/office/powerpoint/2010/main" val="62015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terabschni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:\doc\Vorlagen\Powerpoint\DKRZ Logo Einzelne Schwinge-238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0800000">
            <a:off x="1831643" y="4256039"/>
            <a:ext cx="7312357" cy="226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:\doc\Vorlagen\Powerpoint\DKRZ Logo Einzelne Schwinge-238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403176"/>
            <a:ext cx="7312357" cy="226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645024"/>
            <a:ext cx="6400800" cy="1536576"/>
          </a:xfrm>
        </p:spPr>
        <p:txBody>
          <a:bodyPr/>
          <a:lstStyle>
            <a:lvl1pPr marL="0" indent="0" algn="ctr">
              <a:buNone/>
              <a:defRPr>
                <a:solidFill>
                  <a:srgbClr val="00519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1520" y="1915344"/>
            <a:ext cx="8537615" cy="1440160"/>
          </a:xfrm>
          <a:prstGeom prst="rect">
            <a:avLst/>
          </a:prstGeom>
        </p:spPr>
        <p:txBody>
          <a:bodyPr wrap="square">
            <a:noAutofit/>
          </a:bodyPr>
          <a:lstStyle>
            <a:lvl1pPr algn="ctr">
              <a:defRPr>
                <a:solidFill>
                  <a:srgbClr val="00519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10" name="Foliennummernplatzhalter 8"/>
          <p:cNvSpPr>
            <a:spLocks noGrp="1"/>
          </p:cNvSpPr>
          <p:nvPr>
            <p:ph type="sldNum" sz="quarter" idx="4"/>
          </p:nvPr>
        </p:nvSpPr>
        <p:spPr>
          <a:xfrm>
            <a:off x="8388424" y="6596390"/>
            <a:ext cx="758997" cy="261610"/>
          </a:xfrm>
          <a:prstGeom prst="rect">
            <a:avLst/>
          </a:prstGeom>
        </p:spPr>
        <p:txBody>
          <a:bodyPr vert="horz" lIns="180000" tIns="45720" rIns="180000" bIns="45720" rtlCol="0" anchor="ctr"/>
          <a:lstStyle>
            <a:lvl1pPr algn="r">
              <a:defRPr sz="1100">
                <a:solidFill>
                  <a:srgbClr val="F6F6F6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BA4D798F-BC53-4B2C-AF0B-B02A7EE54970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5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29.-31.08.2016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6" name="Fußzeilenplatzhalter 5"/>
          <p:cNvSpPr txBox="1">
            <a:spLocks/>
          </p:cNvSpPr>
          <p:nvPr userDrawn="1"/>
        </p:nvSpPr>
        <p:spPr>
          <a:xfrm>
            <a:off x="179512" y="6597352"/>
            <a:ext cx="2160240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>
                <a:solidFill>
                  <a:srgbClr val="F6F6F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dirty="0" smtClean="0"/>
              <a:t>M. Stockhause,</a:t>
            </a:r>
            <a:r>
              <a:rPr lang="de-DE" baseline="0" dirty="0" smtClean="0"/>
              <a:t> M. Lautenschlager</a:t>
            </a:r>
            <a:endParaRPr lang="en-US" dirty="0"/>
          </a:p>
        </p:txBody>
      </p:sp>
      <p:sp>
        <p:nvSpPr>
          <p:cNvPr id="17" name="Fußzeilenplatzhalter 5"/>
          <p:cNvSpPr>
            <a:spLocks noGrp="1"/>
          </p:cNvSpPr>
          <p:nvPr>
            <p:ph type="ftr" sz="quarter" idx="3"/>
          </p:nvPr>
        </p:nvSpPr>
        <p:spPr>
          <a:xfrm>
            <a:off x="2339752" y="6597352"/>
            <a:ext cx="4757029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F6F6F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Future Earth-PROVIA-IPCC Workshop</a:t>
            </a:r>
          </a:p>
        </p:txBody>
      </p:sp>
    </p:spTree>
    <p:extLst>
      <p:ext uri="{BB962C8B-B14F-4D97-AF65-F5344CB8AC3E}">
        <p14:creationId xmlns:p14="http://schemas.microsoft.com/office/powerpoint/2010/main" val="2746079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:\doc\Vorlagen\Powerpoint\DKRZ Logo Einzelne Schwinge-238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0800000">
            <a:off x="1831643" y="4256039"/>
            <a:ext cx="7312357" cy="226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717032"/>
            <a:ext cx="6400800" cy="1464568"/>
          </a:xfrm>
        </p:spPr>
        <p:txBody>
          <a:bodyPr>
            <a:normAutofit/>
          </a:bodyPr>
          <a:lstStyle>
            <a:lvl1pPr marL="0" indent="0" algn="ctr">
              <a:buNone/>
              <a:defRPr sz="2400" baseline="0">
                <a:solidFill>
                  <a:srgbClr val="00519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51520" y="2204864"/>
            <a:ext cx="8537615" cy="1440160"/>
          </a:xfrm>
          <a:prstGeom prst="rect">
            <a:avLst/>
          </a:prstGeom>
        </p:spPr>
        <p:txBody>
          <a:bodyPr wrap="square">
            <a:noAutofit/>
          </a:bodyPr>
          <a:lstStyle>
            <a:lvl1pPr algn="ctr">
              <a:defRPr>
                <a:solidFill>
                  <a:srgbClr val="00519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5" name="Textfeld 4"/>
          <p:cNvSpPr txBox="1"/>
          <p:nvPr userDrawn="1"/>
        </p:nvSpPr>
        <p:spPr>
          <a:xfrm>
            <a:off x="1906911" y="5373216"/>
            <a:ext cx="5328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dirty="0">
                <a:solidFill>
                  <a:srgbClr val="005191"/>
                </a:solidFill>
                <a:ea typeface="CMU Sans Serif" pitchFamily="50" charset="0"/>
                <a:cs typeface="Vijaya" panose="020B0604020202020204" pitchFamily="34" charset="0"/>
              </a:rPr>
              <a:t>Martina </a:t>
            </a:r>
            <a:r>
              <a:rPr lang="de-DE" sz="1600" dirty="0" smtClean="0">
                <a:solidFill>
                  <a:srgbClr val="005191"/>
                </a:solidFill>
                <a:ea typeface="CMU Sans Serif" pitchFamily="50" charset="0"/>
                <a:cs typeface="Vijaya" panose="020B0604020202020204" pitchFamily="34" charset="0"/>
              </a:rPr>
              <a:t>Stockhause, Michael Lautenschlager</a:t>
            </a:r>
            <a:endParaRPr lang="de-DE" sz="1600" dirty="0">
              <a:solidFill>
                <a:srgbClr val="005191"/>
              </a:solidFill>
              <a:ea typeface="CMU Sans Serif" pitchFamily="50" charset="0"/>
              <a:cs typeface="Vijaya" panose="020B0604020202020204" pitchFamily="34" charset="0"/>
            </a:endParaRPr>
          </a:p>
          <a:p>
            <a:pPr algn="ctr"/>
            <a:r>
              <a:rPr lang="de-DE" sz="1600" dirty="0">
                <a:solidFill>
                  <a:srgbClr val="005191"/>
                </a:solidFill>
                <a:ea typeface="CMU Sans Serif" pitchFamily="50" charset="0"/>
                <a:cs typeface="Vijaya" panose="020B0604020202020204" pitchFamily="34" charset="0"/>
              </a:rPr>
              <a:t>Deutsches Klimarechenzentrum (DKRZ)</a:t>
            </a:r>
            <a:endParaRPr lang="en-US" sz="1600" dirty="0">
              <a:solidFill>
                <a:srgbClr val="005191"/>
              </a:solidFill>
              <a:ea typeface="CMU Sans Serif" pitchFamily="50" charset="0"/>
              <a:cs typeface="Vijay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743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96752"/>
            <a:ext cx="8229600" cy="5112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0" y="0"/>
            <a:ext cx="9144000" cy="332656"/>
          </a:xfrm>
          <a:prstGeom prst="rect">
            <a:avLst/>
          </a:prstGeom>
          <a:solidFill>
            <a:srgbClr val="005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0" y="6597352"/>
            <a:ext cx="9144000" cy="260648"/>
          </a:xfrm>
          <a:prstGeom prst="rect">
            <a:avLst/>
          </a:prstGeom>
          <a:solidFill>
            <a:srgbClr val="0051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621" y="37412"/>
            <a:ext cx="958032" cy="257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0"/>
          <a:stretch/>
        </p:blipFill>
        <p:spPr>
          <a:xfrm>
            <a:off x="0" y="-1"/>
            <a:ext cx="432407" cy="333882"/>
          </a:xfrm>
          <a:prstGeom prst="rect">
            <a:avLst/>
          </a:prstGeom>
        </p:spPr>
      </p:pic>
      <p:sp>
        <p:nvSpPr>
          <p:cNvPr id="9" name="Fußzeilenplatzhalter 5"/>
          <p:cNvSpPr>
            <a:spLocks noGrp="1"/>
          </p:cNvSpPr>
          <p:nvPr>
            <p:ph type="ftr" sz="quarter" idx="3"/>
          </p:nvPr>
        </p:nvSpPr>
        <p:spPr>
          <a:xfrm>
            <a:off x="2047220" y="6597352"/>
            <a:ext cx="5049561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F6F6F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Future Earth-PROVIA-IPCC Workshop, 29.-31.08.2016</a:t>
            </a:r>
          </a:p>
        </p:txBody>
      </p:sp>
    </p:spTree>
    <p:extLst>
      <p:ext uri="{BB962C8B-B14F-4D97-AF65-F5344CB8AC3E}">
        <p14:creationId xmlns:p14="http://schemas.microsoft.com/office/powerpoint/2010/main" val="4077103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5191"/>
        </a:buClr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5191"/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5191"/>
        </a:buClr>
        <a:buFont typeface="Calibri" pitchFamily="34" charset="0"/>
        <a:buChar char="‒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371600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1828800" indent="0" algn="l" defTabSz="914400" rtl="0" eaLnBrk="1" latinLnBrk="0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6.jpeg"/><Relationship Id="rId7" Type="http://schemas.openxmlformats.org/officeDocument/2006/relationships/image" Target="../media/image21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27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ipcc.wdc-climate.de/" TargetMode="External"/><Relationship Id="rId2" Type="http://schemas.openxmlformats.org/officeDocument/2006/relationships/hyperlink" Target="http://ipcc-data.org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hyperlink" Target="http://doi.org/10.5281/zenodo.35178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ipcc.ch/activities/pdf/ar6_schedule.pdf" TargetMode="Externa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251520" y="2132856"/>
            <a:ext cx="8537615" cy="1440160"/>
          </a:xfrm>
        </p:spPr>
        <p:txBody>
          <a:bodyPr/>
          <a:lstStyle/>
          <a:p>
            <a:r>
              <a:rPr lang="en-US" sz="3200" dirty="0" smtClean="0"/>
              <a:t>The role of climate model data and long-term</a:t>
            </a:r>
            <a:br>
              <a:rPr lang="en-US" sz="3200" dirty="0" smtClean="0"/>
            </a:br>
            <a:r>
              <a:rPr lang="en-US" sz="3200" dirty="0" smtClean="0"/>
              <a:t>data archives in climate change research</a:t>
            </a:r>
            <a:endParaRPr lang="en-US" sz="3200" dirty="0"/>
          </a:p>
        </p:txBody>
      </p:sp>
      <p:sp>
        <p:nvSpPr>
          <p:cNvPr id="7" name="Textfeld 6"/>
          <p:cNvSpPr txBox="1"/>
          <p:nvPr/>
        </p:nvSpPr>
        <p:spPr>
          <a:xfrm>
            <a:off x="2479346" y="3620888"/>
            <a:ext cx="41372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5191"/>
                </a:solidFill>
              </a:rPr>
              <a:t>World Conference on Climate Change</a:t>
            </a:r>
            <a:br>
              <a:rPr lang="en-US" sz="2000" dirty="0" smtClean="0">
                <a:solidFill>
                  <a:srgbClr val="005191"/>
                </a:solidFill>
              </a:rPr>
            </a:br>
            <a:r>
              <a:rPr lang="en-US" sz="2000" dirty="0" smtClean="0">
                <a:solidFill>
                  <a:srgbClr val="005191"/>
                </a:solidFill>
              </a:rPr>
              <a:t>October 24-26, 2016 Valencia, Spain</a:t>
            </a:r>
            <a:endParaRPr lang="en-US" sz="2000" dirty="0">
              <a:solidFill>
                <a:srgbClr val="0051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2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Observations and Models (1)</a:t>
            </a:r>
            <a:endParaRPr lang="en-US" dirty="0"/>
          </a:p>
        </p:txBody>
      </p:sp>
      <p:sp>
        <p:nvSpPr>
          <p:cNvPr id="7" name="Textfeld 6"/>
          <p:cNvSpPr txBox="1"/>
          <p:nvPr/>
        </p:nvSpPr>
        <p:spPr>
          <a:xfrm>
            <a:off x="395536" y="1268760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2800" dirty="0" smtClean="0">
                <a:solidFill>
                  <a:schemeClr val="tx2"/>
                </a:solidFill>
              </a:rPr>
              <a:t>Characteristics of Observations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9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8388424" y="6596390"/>
            <a:ext cx="758997" cy="261610"/>
          </a:xfrm>
        </p:spPr>
        <p:txBody>
          <a:bodyPr/>
          <a:lstStyle/>
          <a:p>
            <a:fld id="{BA4D798F-BC53-4B2C-AF0B-B02A7EE54970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6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06.-09.12.2016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7" name="Fußzeilenplatzhalter 5"/>
          <p:cNvSpPr>
            <a:spLocks noGrp="1"/>
          </p:cNvSpPr>
          <p:nvPr>
            <p:ph type="ftr" sz="quarter" idx="3"/>
          </p:nvPr>
        </p:nvSpPr>
        <p:spPr>
          <a:xfrm>
            <a:off x="2339752" y="6597352"/>
            <a:ext cx="4757029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F6F6F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ESGF Conference 2016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368588"/>
            <a:ext cx="2710157" cy="1988404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8"/>
          <a:stretch/>
        </p:blipFill>
        <p:spPr>
          <a:xfrm>
            <a:off x="2195736" y="3840440"/>
            <a:ext cx="1676400" cy="2468880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36" y="3840440"/>
            <a:ext cx="1676400" cy="2468880"/>
          </a:xfrm>
          <a:prstGeom prst="rect">
            <a:avLst/>
          </a:prstGeom>
        </p:spPr>
      </p:pic>
      <p:sp>
        <p:nvSpPr>
          <p:cNvPr id="28" name="Textfeld 27"/>
          <p:cNvSpPr txBox="1"/>
          <p:nvPr/>
        </p:nvSpPr>
        <p:spPr>
          <a:xfrm>
            <a:off x="395536" y="1772816"/>
            <a:ext cx="53285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dirty="0" smtClean="0"/>
              <a:t>Diverse: different instruments measuring different parameters 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dirty="0" smtClean="0"/>
              <a:t>Discrete: certain spatial-temporal coverage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dirty="0" smtClean="0"/>
              <a:t>Continuously extended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dirty="0" smtClean="0"/>
              <a:t>No future information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4139952" y="3573016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2800" dirty="0" smtClean="0">
                <a:solidFill>
                  <a:schemeClr val="tx2"/>
                </a:solidFill>
              </a:rPr>
              <a:t>Observation Data Management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4207259" y="4005064"/>
            <a:ext cx="461321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i="1" dirty="0">
                <a:sym typeface="Wingdings" panose="05000000000000000000" pitchFamily="2" charset="2"/>
              </a:rPr>
              <a:t>Big </a:t>
            </a:r>
            <a:r>
              <a:rPr lang="en-US" sz="2000" b="1" i="1" dirty="0" smtClean="0">
                <a:sym typeface="Wingdings" panose="05000000000000000000" pitchFamily="2" charset="2"/>
              </a:rPr>
              <a:t>Data: </a:t>
            </a:r>
            <a:r>
              <a:rPr lang="en-US" sz="2000" dirty="0" smtClean="0">
                <a:sym typeface="Wingdings" panose="05000000000000000000" pitchFamily="2" charset="2"/>
              </a:rPr>
              <a:t>many different parameters and data formats</a:t>
            </a:r>
            <a:endParaRPr lang="en-US" sz="2000" dirty="0"/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dirty="0" smtClean="0"/>
              <a:t>Products for different research purposes, esp. satellite data</a:t>
            </a:r>
            <a:br>
              <a:rPr lang="en-US" sz="2000" dirty="0" smtClean="0"/>
            </a:br>
            <a:r>
              <a:rPr lang="en-US" sz="2000" dirty="0" smtClean="0">
                <a:sym typeface="Wingdings" panose="05000000000000000000" pitchFamily="2" charset="2"/>
              </a:rPr>
              <a:t> new versions: reprocessing with improved algorithms</a:t>
            </a:r>
            <a:endParaRPr lang="en-US" sz="2000" dirty="0" smtClean="0"/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dirty="0" smtClean="0"/>
              <a:t>Description on measurement conditions and provenance required</a:t>
            </a:r>
          </a:p>
        </p:txBody>
      </p:sp>
    </p:spTree>
    <p:extLst>
      <p:ext uri="{BB962C8B-B14F-4D97-AF65-F5344CB8AC3E}">
        <p14:creationId xmlns:p14="http://schemas.microsoft.com/office/powerpoint/2010/main" val="319908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Observations and Models (2)</a:t>
            </a:r>
            <a:endParaRPr lang="en-US" dirty="0"/>
          </a:p>
        </p:txBody>
      </p:sp>
      <p:sp>
        <p:nvSpPr>
          <p:cNvPr id="7" name="Textfeld 6"/>
          <p:cNvSpPr txBox="1"/>
          <p:nvPr/>
        </p:nvSpPr>
        <p:spPr>
          <a:xfrm>
            <a:off x="323528" y="1052736"/>
            <a:ext cx="5648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2800" dirty="0" smtClean="0">
                <a:solidFill>
                  <a:schemeClr val="tx2"/>
                </a:solidFill>
              </a:rPr>
              <a:t>Characteristics of Climate Model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9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8388424" y="6596390"/>
            <a:ext cx="758997" cy="261610"/>
          </a:xfrm>
        </p:spPr>
        <p:txBody>
          <a:bodyPr/>
          <a:lstStyle/>
          <a:p>
            <a:fld id="{BA4D798F-BC53-4B2C-AF0B-B02A7EE54970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6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06.-09.12.2016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7" name="Fußzeilenplatzhalter 5"/>
          <p:cNvSpPr>
            <a:spLocks noGrp="1"/>
          </p:cNvSpPr>
          <p:nvPr>
            <p:ph type="ftr" sz="quarter" idx="3"/>
          </p:nvPr>
        </p:nvSpPr>
        <p:spPr>
          <a:xfrm>
            <a:off x="2339752" y="6597352"/>
            <a:ext cx="4757029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F6F6F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ESGF Conference 2016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429896"/>
            <a:ext cx="2743200" cy="1783080"/>
          </a:xfrm>
          <a:prstGeom prst="rect">
            <a:avLst/>
          </a:prstGeom>
        </p:spPr>
      </p:pic>
      <p:sp>
        <p:nvSpPr>
          <p:cNvPr id="28" name="Textfeld 27"/>
          <p:cNvSpPr txBox="1"/>
          <p:nvPr/>
        </p:nvSpPr>
        <p:spPr>
          <a:xfrm>
            <a:off x="395536" y="1556792"/>
            <a:ext cx="53285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dirty="0" smtClean="0"/>
              <a:t>Relatively </a:t>
            </a:r>
            <a:r>
              <a:rPr lang="en-US" sz="2000" dirty="0"/>
              <a:t>homogeneous, with standardized formats and naming conventions, e.g. CF </a:t>
            </a:r>
            <a:endParaRPr lang="en-US" sz="2000" dirty="0" smtClean="0"/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Static (Once created and many times </a:t>
            </a:r>
            <a:r>
              <a:rPr lang="en-US" sz="2000" dirty="0" smtClean="0"/>
              <a:t>analyzed)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dirty="0" smtClean="0"/>
              <a:t>4D data for many parameters as mean </a:t>
            </a:r>
            <a:r>
              <a:rPr lang="en-US" sz="2000" dirty="0"/>
              <a:t>values for grid cells over a</a:t>
            </a:r>
            <a:r>
              <a:rPr lang="en-US" sz="2000" dirty="0" smtClean="0"/>
              <a:t> time interval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dirty="0" smtClean="0"/>
              <a:t>Future projections and scientific questions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3779912" y="3573016"/>
            <a:ext cx="4590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2800" dirty="0" smtClean="0">
                <a:solidFill>
                  <a:schemeClr val="tx2"/>
                </a:solidFill>
              </a:rPr>
              <a:t>Model Data Management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3851920" y="4077072"/>
            <a:ext cx="51125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i="1" dirty="0" smtClean="0">
                <a:sym typeface="Wingdings" panose="05000000000000000000" pitchFamily="2" charset="2"/>
              </a:rPr>
              <a:t>High Volume Data: </a:t>
            </a:r>
            <a:r>
              <a:rPr lang="en-US" sz="2000" dirty="0" err="1" smtClean="0"/>
              <a:t>PBytes</a:t>
            </a:r>
            <a:r>
              <a:rPr lang="en-US" sz="2000" dirty="0" smtClean="0"/>
              <a:t> of homogeneous data created</a:t>
            </a:r>
          </a:p>
          <a:p>
            <a:pPr marL="285750" lvl="1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dirty="0" smtClean="0"/>
              <a:t>New data versions are rare </a:t>
            </a:r>
            <a:br>
              <a:rPr lang="en-US" sz="2000" dirty="0" smtClean="0"/>
            </a:br>
            <a:r>
              <a:rPr lang="en-US" sz="2000" dirty="0" smtClean="0">
                <a:sym typeface="Wingdings" panose="05000000000000000000" pitchFamily="2" charset="2"/>
              </a:rPr>
              <a:t> for post-processed datasets</a:t>
            </a:r>
            <a:endParaRPr lang="en-US" sz="2000" dirty="0" smtClean="0"/>
          </a:p>
          <a:p>
            <a:pPr marL="285750" lvl="1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dirty="0" smtClean="0"/>
              <a:t>Data access of data subsets</a:t>
            </a:r>
          </a:p>
          <a:p>
            <a:pPr marL="285750" lvl="1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dirty="0" smtClean="0"/>
              <a:t>Detailed description of data subsets required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842732"/>
            <a:ext cx="3048000" cy="203454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493468" y="6195851"/>
            <a:ext cx="5304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800"/>
              </a:spcBef>
              <a:buClr>
                <a:schemeClr val="accent1">
                  <a:lumMod val="75000"/>
                </a:schemeClr>
              </a:buClr>
            </a:pPr>
            <a:r>
              <a:rPr lang="en-US" b="1" dirty="0">
                <a:solidFill>
                  <a:schemeClr val="tx2"/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Reanalysis </a:t>
            </a:r>
            <a:r>
              <a:rPr lang="en-US" dirty="0" smtClean="0"/>
              <a:t>Models for observation data assimilation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32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68052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 smtClean="0">
                <a:solidFill>
                  <a:schemeClr val="tx2"/>
                </a:solidFill>
              </a:rPr>
              <a:t>IPCC Data Distribution Centre (DDC)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ISENES2 Workshop on ESM Workflows 2016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A4D798F-BC53-4B2C-AF0B-B02A7EE54970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28.09.2016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35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IPCC DDC and TGICA</a:t>
            </a:r>
            <a:endParaRPr lang="en-US" dirty="0"/>
          </a:p>
        </p:txBody>
      </p:sp>
      <p:sp>
        <p:nvSpPr>
          <p:cNvPr id="7" name="Textfeld 6"/>
          <p:cNvSpPr txBox="1"/>
          <p:nvPr/>
        </p:nvSpPr>
        <p:spPr>
          <a:xfrm>
            <a:off x="395536" y="4509120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5191"/>
                </a:solidFill>
              </a:rPr>
              <a:t>IPCC TGICA </a:t>
            </a:r>
            <a:br>
              <a:rPr lang="en-US" sz="2800" dirty="0" smtClean="0">
                <a:solidFill>
                  <a:srgbClr val="005191"/>
                </a:solidFill>
              </a:rPr>
            </a:br>
            <a:r>
              <a:rPr lang="en-US" sz="2000" dirty="0" smtClean="0">
                <a:solidFill>
                  <a:srgbClr val="005191"/>
                </a:solidFill>
              </a:rPr>
              <a:t>(Task </a:t>
            </a:r>
            <a:r>
              <a:rPr lang="en-US" sz="2000" dirty="0">
                <a:solidFill>
                  <a:srgbClr val="005191"/>
                </a:solidFill>
              </a:rPr>
              <a:t>Group on Data and Scenario </a:t>
            </a:r>
            <a:r>
              <a:rPr lang="en-US" sz="2000" dirty="0" smtClean="0">
                <a:solidFill>
                  <a:srgbClr val="005191"/>
                </a:solidFill>
              </a:rPr>
              <a:t>Support for </a:t>
            </a:r>
            <a:r>
              <a:rPr lang="en-US" sz="2000" dirty="0">
                <a:solidFill>
                  <a:srgbClr val="005191"/>
                </a:solidFill>
              </a:rPr>
              <a:t>Impact and Climate </a:t>
            </a:r>
            <a:r>
              <a:rPr lang="en-US" sz="2000" dirty="0" smtClean="0">
                <a:solidFill>
                  <a:srgbClr val="005191"/>
                </a:solidFill>
              </a:rPr>
              <a:t>Analysis)</a:t>
            </a:r>
            <a:endParaRPr lang="en-US" sz="1600" dirty="0">
              <a:solidFill>
                <a:srgbClr val="005191"/>
              </a:solidFill>
            </a:endParaRPr>
          </a:p>
        </p:txBody>
      </p:sp>
      <p:sp>
        <p:nvSpPr>
          <p:cNvPr id="9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8388424" y="6596390"/>
            <a:ext cx="758997" cy="261610"/>
          </a:xfrm>
        </p:spPr>
        <p:txBody>
          <a:bodyPr/>
          <a:lstStyle/>
          <a:p>
            <a:fld id="{BA4D798F-BC53-4B2C-AF0B-B02A7EE54970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extfeld 4"/>
          <p:cNvSpPr txBox="1"/>
          <p:nvPr/>
        </p:nvSpPr>
        <p:spPr>
          <a:xfrm>
            <a:off x="395536" y="980728"/>
            <a:ext cx="763824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5191"/>
                </a:solidFill>
              </a:rPr>
              <a:t>IPCC DDC (Data Distribution Centre) – ipcc-data.org</a:t>
            </a:r>
            <a:r>
              <a:rPr lang="en-US" sz="3200" dirty="0">
                <a:solidFill>
                  <a:srgbClr val="005191"/>
                </a:solidFill>
              </a:rPr>
              <a:t/>
            </a:r>
            <a:br>
              <a:rPr lang="en-US" sz="3200" dirty="0">
                <a:solidFill>
                  <a:srgbClr val="005191"/>
                </a:solidFill>
              </a:rPr>
            </a:br>
            <a:r>
              <a:rPr lang="en-US" sz="2000" dirty="0" smtClean="0">
                <a:solidFill>
                  <a:srgbClr val="005191"/>
                </a:solidFill>
              </a:rPr>
              <a:t>jointly managed by: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352" y="2442611"/>
            <a:ext cx="837340" cy="611223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2479359"/>
            <a:ext cx="1551728" cy="551160"/>
          </a:xfrm>
          <a:prstGeom prst="rect">
            <a:avLst/>
          </a:prstGeom>
        </p:spPr>
      </p:pic>
      <p:sp>
        <p:nvSpPr>
          <p:cNvPr id="13" name="Textfeld 12"/>
          <p:cNvSpPr txBox="1"/>
          <p:nvPr/>
        </p:nvSpPr>
        <p:spPr>
          <a:xfrm>
            <a:off x="395536" y="1772816"/>
            <a:ext cx="604867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dirty="0" smtClean="0">
                <a:solidFill>
                  <a:schemeClr val="tx2"/>
                </a:solidFill>
              </a:rPr>
              <a:t>British </a:t>
            </a:r>
            <a:r>
              <a:rPr lang="en-US" sz="2000" dirty="0">
                <a:solidFill>
                  <a:schemeClr val="tx2"/>
                </a:solidFill>
              </a:rPr>
              <a:t>Atmospheric Data Centre (BADC</a:t>
            </a:r>
            <a:r>
              <a:rPr lang="en-US" sz="2000" dirty="0" smtClean="0">
                <a:solidFill>
                  <a:schemeClr val="tx2"/>
                </a:solidFill>
              </a:rPr>
              <a:t>):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err="1" smtClean="0"/>
              <a:t>Climatologies</a:t>
            </a:r>
            <a:endParaRPr lang="en-US" sz="2000" dirty="0"/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2"/>
                </a:solidFill>
              </a:rPr>
              <a:t>World Data Center Climate (WDCC) </a:t>
            </a:r>
            <a:r>
              <a:rPr lang="en-US" sz="2000" dirty="0" smtClean="0">
                <a:solidFill>
                  <a:schemeClr val="tx2"/>
                </a:solidFill>
              </a:rPr>
              <a:t>at DKRZ: </a:t>
            </a:r>
            <a:br>
              <a:rPr lang="en-US" sz="2000" dirty="0" smtClean="0">
                <a:solidFill>
                  <a:schemeClr val="tx2"/>
                </a:solidFill>
              </a:rPr>
            </a:br>
            <a:r>
              <a:rPr lang="en-US" sz="2000" dirty="0" smtClean="0"/>
              <a:t>Reference Data Archive for climate model output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2"/>
                </a:solidFill>
              </a:rPr>
              <a:t>Center for International Earth Science Information Network (CIESIN</a:t>
            </a:r>
            <a:r>
              <a:rPr lang="en-US" sz="2000" dirty="0" smtClean="0">
                <a:solidFill>
                  <a:schemeClr val="tx2"/>
                </a:solidFill>
              </a:rPr>
              <a:t>) at Columbia University: </a:t>
            </a:r>
            <a:br>
              <a:rPr lang="en-US" sz="2000" dirty="0" smtClean="0">
                <a:solidFill>
                  <a:schemeClr val="tx2"/>
                </a:solidFill>
              </a:rPr>
            </a:br>
            <a:r>
              <a:rPr lang="en-US" sz="2000" dirty="0" smtClean="0"/>
              <a:t>social-economic data archive</a:t>
            </a:r>
            <a:endParaRPr lang="en-US" sz="2000" dirty="0"/>
          </a:p>
        </p:txBody>
      </p:sp>
      <p:sp>
        <p:nvSpPr>
          <p:cNvPr id="14" name="Textfeld 13"/>
          <p:cNvSpPr txBox="1"/>
          <p:nvPr/>
        </p:nvSpPr>
        <p:spPr>
          <a:xfrm>
            <a:off x="395536" y="5229200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dirty="0" smtClean="0"/>
              <a:t>Oversees IPCC DDCs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dirty="0" smtClean="0"/>
              <a:t>Enables </a:t>
            </a:r>
            <a:r>
              <a:rPr lang="en-US" sz="2000" dirty="0"/>
              <a:t>research and sharing of information across the </a:t>
            </a:r>
            <a:r>
              <a:rPr lang="en-US" sz="2000" dirty="0" smtClean="0"/>
              <a:t>IPCC </a:t>
            </a:r>
            <a:r>
              <a:rPr lang="en-US" sz="2000" dirty="0"/>
              <a:t>Working Groups</a:t>
            </a:r>
            <a:endParaRPr lang="en-US" sz="2000" dirty="0" smtClean="0"/>
          </a:p>
        </p:txBody>
      </p:sp>
      <p:sp>
        <p:nvSpPr>
          <p:cNvPr id="16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06.-09.12.2016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8" name="Fußzeilenplatzhalter 5"/>
          <p:cNvSpPr>
            <a:spLocks noGrp="1"/>
          </p:cNvSpPr>
          <p:nvPr>
            <p:ph type="ftr" sz="quarter" idx="3"/>
          </p:nvPr>
        </p:nvSpPr>
        <p:spPr>
          <a:xfrm>
            <a:off x="2339752" y="6597352"/>
            <a:ext cx="4757029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F6F6F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ESGF Conference 2016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844824"/>
            <a:ext cx="2033016" cy="52578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352" y="3162692"/>
            <a:ext cx="1844040" cy="502920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663" y="3162709"/>
            <a:ext cx="643809" cy="528254"/>
          </a:xfrm>
          <a:prstGeom prst="rect">
            <a:avLst/>
          </a:prstGeom>
        </p:spPr>
      </p:pic>
      <p:sp>
        <p:nvSpPr>
          <p:cNvPr id="17" name="Textfeld 16"/>
          <p:cNvSpPr txBox="1"/>
          <p:nvPr/>
        </p:nvSpPr>
        <p:spPr>
          <a:xfrm>
            <a:off x="367809" y="3952220"/>
            <a:ext cx="57377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5191"/>
                </a:solidFill>
                <a:sym typeface="Wingdings" panose="05000000000000000000" pitchFamily="2" charset="2"/>
              </a:rPr>
              <a:t> Certified ICSU World Data System (WDS) members</a:t>
            </a:r>
            <a:endParaRPr lang="en-US" dirty="0">
              <a:solidFill>
                <a:srgbClr val="005191"/>
              </a:solidFill>
            </a:endParaRPr>
          </a:p>
        </p:txBody>
      </p:sp>
      <p:pic>
        <p:nvPicPr>
          <p:cNvPr id="20" name="Grafik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663" y="3792275"/>
            <a:ext cx="1298361" cy="720000"/>
          </a:xfrm>
          <a:prstGeom prst="rect">
            <a:avLst/>
          </a:prstGeom>
        </p:spPr>
      </p:pic>
      <p:sp>
        <p:nvSpPr>
          <p:cNvPr id="21" name="Textfeld 20"/>
          <p:cNvSpPr txBox="1"/>
          <p:nvPr/>
        </p:nvSpPr>
        <p:spPr>
          <a:xfrm>
            <a:off x="371759" y="5877272"/>
            <a:ext cx="7930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5191"/>
                </a:solidFill>
                <a:sym typeface="Wingdings" panose="05000000000000000000" pitchFamily="2" charset="2"/>
              </a:rPr>
              <a:t> Mandate and structure of TGICA are currently under review by the IPCC</a:t>
            </a:r>
            <a:endParaRPr lang="en-US" dirty="0">
              <a:solidFill>
                <a:srgbClr val="00519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5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IPCC DDC</a:t>
            </a:r>
            <a:endParaRPr lang="en-US" dirty="0"/>
          </a:p>
        </p:txBody>
      </p:sp>
      <p:sp>
        <p:nvSpPr>
          <p:cNvPr id="9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8388424" y="6596390"/>
            <a:ext cx="758997" cy="261610"/>
          </a:xfrm>
        </p:spPr>
        <p:txBody>
          <a:bodyPr/>
          <a:lstStyle/>
          <a:p>
            <a:fld id="{BA4D798F-BC53-4B2C-AF0B-B02A7EE54970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4" name="Textfeld 13"/>
          <p:cNvSpPr txBox="1"/>
          <p:nvPr/>
        </p:nvSpPr>
        <p:spPr>
          <a:xfrm>
            <a:off x="395536" y="1700808"/>
            <a:ext cx="8280920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2"/>
                </a:solidFill>
              </a:rPr>
              <a:t>1995:</a:t>
            </a:r>
            <a:r>
              <a:rPr lang="en-US" sz="2400" dirty="0" smtClean="0"/>
              <a:t> IPCC SAR climate model data long-term archived</a:t>
            </a:r>
          </a:p>
          <a:p>
            <a:pPr marL="285750" indent="-285750">
              <a:spcBef>
                <a:spcPts val="60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2"/>
                </a:solidFill>
              </a:rPr>
              <a:t>1998:</a:t>
            </a:r>
            <a:r>
              <a:rPr lang="en-US" sz="2400" dirty="0" smtClean="0"/>
              <a:t> IPCC DDC formally established</a:t>
            </a:r>
          </a:p>
          <a:p>
            <a:pPr marL="285750" indent="-285750">
              <a:spcBef>
                <a:spcPts val="60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2"/>
                </a:solidFill>
              </a:rPr>
              <a:t>2008:</a:t>
            </a:r>
            <a:r>
              <a:rPr lang="en-US" sz="2400" dirty="0" smtClean="0"/>
              <a:t> parts of FAR data added to DDC </a:t>
            </a:r>
          </a:p>
          <a:p>
            <a:pPr marL="285750" indent="-285750">
              <a:spcBef>
                <a:spcPts val="60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2"/>
                </a:solidFill>
              </a:rPr>
              <a:t>2013/14:</a:t>
            </a:r>
            <a:r>
              <a:rPr lang="en-US" sz="2400" dirty="0" smtClean="0"/>
              <a:t> IPCC DDC AR5 data long-term archival</a:t>
            </a:r>
            <a:endParaRPr lang="en-US" sz="2400" dirty="0"/>
          </a:p>
          <a:p>
            <a:pPr marL="285750" indent="-285750">
              <a:spcBef>
                <a:spcPts val="60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2"/>
                </a:solidFill>
              </a:rPr>
              <a:t>2016:</a:t>
            </a:r>
            <a:r>
              <a:rPr lang="en-US" sz="2400" dirty="0" smtClean="0"/>
              <a:t> IPCC Task Force built for transformation of the organization of IPCC data and information to serve the needs of the IPCC during and beyond AR6. </a:t>
            </a:r>
          </a:p>
          <a:p>
            <a:pPr marL="285750" indent="-285750">
              <a:spcBef>
                <a:spcPts val="600"/>
              </a:spcBef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2"/>
                </a:solidFill>
              </a:rPr>
              <a:t>2020/21:</a:t>
            </a:r>
            <a:r>
              <a:rPr lang="en-US" sz="2400" dirty="0" smtClean="0"/>
              <a:t> IPCC DDC AR6 long-term archival</a:t>
            </a:r>
            <a:endParaRPr lang="en-US" sz="2400" dirty="0"/>
          </a:p>
        </p:txBody>
      </p:sp>
      <p:sp>
        <p:nvSpPr>
          <p:cNvPr id="16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06.-09.12.2016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8" name="Fußzeilenplatzhalter 5"/>
          <p:cNvSpPr>
            <a:spLocks noGrp="1"/>
          </p:cNvSpPr>
          <p:nvPr>
            <p:ph type="ftr" sz="quarter" idx="3"/>
          </p:nvPr>
        </p:nvSpPr>
        <p:spPr>
          <a:xfrm>
            <a:off x="2339752" y="6597352"/>
            <a:ext cx="4757029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F6F6F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ESGF Conference 2016</a:t>
            </a:r>
          </a:p>
        </p:txBody>
      </p:sp>
    </p:spTree>
    <p:extLst>
      <p:ext uri="{BB962C8B-B14F-4D97-AF65-F5344CB8AC3E}">
        <p14:creationId xmlns:p14="http://schemas.microsoft.com/office/powerpoint/2010/main" val="594062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IPCC DDC Reference Data Archive</a:t>
            </a:r>
            <a:endParaRPr lang="en-US" dirty="0"/>
          </a:p>
        </p:txBody>
      </p:sp>
      <p:sp>
        <p:nvSpPr>
          <p:cNvPr id="7" name="Textfeld 6"/>
          <p:cNvSpPr txBox="1"/>
          <p:nvPr/>
        </p:nvSpPr>
        <p:spPr>
          <a:xfrm>
            <a:off x="683568" y="1196752"/>
            <a:ext cx="7848872" cy="156966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3200" dirty="0" smtClean="0">
                <a:solidFill>
                  <a:srgbClr val="005191"/>
                </a:solidFill>
              </a:rPr>
              <a:t>The IPCC DDC provides data on the long-term for an interd</a:t>
            </a:r>
            <a:r>
              <a:rPr lang="en-US" sz="3200" dirty="0" smtClean="0">
                <a:solidFill>
                  <a:schemeClr val="tx2"/>
                </a:solidFill>
              </a:rPr>
              <a:t>is</a:t>
            </a:r>
            <a:r>
              <a:rPr lang="en-US" sz="3200" dirty="0" smtClean="0">
                <a:solidFill>
                  <a:srgbClr val="005191"/>
                </a:solidFill>
              </a:rPr>
              <a:t>ciplinary user community</a:t>
            </a:r>
            <a:br>
              <a:rPr lang="en-US" sz="3200" dirty="0" smtClean="0">
                <a:solidFill>
                  <a:srgbClr val="005191"/>
                </a:solidFill>
              </a:rPr>
            </a:br>
            <a:r>
              <a:rPr lang="en-US" sz="3200" dirty="0" smtClean="0">
                <a:solidFill>
                  <a:srgbClr val="005191"/>
                </a:solidFill>
              </a:rPr>
              <a:t>in support of the IPCC Authors.</a:t>
            </a:r>
          </a:p>
        </p:txBody>
      </p:sp>
      <p:sp>
        <p:nvSpPr>
          <p:cNvPr id="9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8388424" y="6596390"/>
            <a:ext cx="758997" cy="261610"/>
          </a:xfrm>
        </p:spPr>
        <p:txBody>
          <a:bodyPr/>
          <a:lstStyle/>
          <a:p>
            <a:fld id="{BA4D798F-BC53-4B2C-AF0B-B02A7EE54970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06.-09.12.2016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1" name="Fußzeilenplatzhalter 5"/>
          <p:cNvSpPr>
            <a:spLocks noGrp="1"/>
          </p:cNvSpPr>
          <p:nvPr>
            <p:ph type="ftr" sz="quarter" idx="3"/>
          </p:nvPr>
        </p:nvSpPr>
        <p:spPr>
          <a:xfrm>
            <a:off x="2339752" y="6597352"/>
            <a:ext cx="4757029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F6F6F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ESGF Conference 2016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683568" y="3184807"/>
            <a:ext cx="7848872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2400" dirty="0" smtClean="0">
                <a:solidFill>
                  <a:schemeClr val="tx2"/>
                </a:solidFill>
              </a:rPr>
              <a:t>Long-term: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>archival with second data copy in an established data center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2400" dirty="0" smtClean="0">
                <a:solidFill>
                  <a:schemeClr val="tx2"/>
                </a:solidFill>
              </a:rPr>
              <a:t>Interdisciplinary Use: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>add information to the data for a creator-independent usage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2400" dirty="0" smtClean="0">
                <a:solidFill>
                  <a:schemeClr val="tx2"/>
                </a:solidFill>
              </a:rPr>
              <a:t>IPCC Author Support: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>provide a reliable, up-to-date and easily-accessible CMIP6 data pool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16647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uppieren 63"/>
          <p:cNvGrpSpPr/>
          <p:nvPr/>
        </p:nvGrpSpPr>
        <p:grpSpPr>
          <a:xfrm>
            <a:off x="3472749" y="2433847"/>
            <a:ext cx="5112327" cy="3969879"/>
            <a:chOff x="3688773" y="2555612"/>
            <a:chExt cx="5112327" cy="3969879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47" name="Freihandform 46"/>
            <p:cNvSpPr/>
            <p:nvPr/>
          </p:nvSpPr>
          <p:spPr>
            <a:xfrm>
              <a:off x="3688773" y="2930236"/>
              <a:ext cx="5112327" cy="3595255"/>
            </a:xfrm>
            <a:custGeom>
              <a:avLst/>
              <a:gdLst>
                <a:gd name="connsiteX0" fmla="*/ 218209 w 5112327"/>
                <a:gd name="connsiteY0" fmla="*/ 0 h 3595255"/>
                <a:gd name="connsiteX1" fmla="*/ 83127 w 5112327"/>
                <a:gd name="connsiteY1" fmla="*/ 62346 h 3595255"/>
                <a:gd name="connsiteX2" fmla="*/ 0 w 5112327"/>
                <a:gd name="connsiteY2" fmla="*/ 290946 h 3595255"/>
                <a:gd name="connsiteX3" fmla="*/ 0 w 5112327"/>
                <a:gd name="connsiteY3" fmla="*/ 2182091 h 3595255"/>
                <a:gd name="connsiteX4" fmla="*/ 72736 w 5112327"/>
                <a:gd name="connsiteY4" fmla="*/ 2244437 h 3595255"/>
                <a:gd name="connsiteX5" fmla="*/ 2535382 w 5112327"/>
                <a:gd name="connsiteY5" fmla="*/ 2244437 h 3595255"/>
                <a:gd name="connsiteX6" fmla="*/ 2628900 w 5112327"/>
                <a:gd name="connsiteY6" fmla="*/ 2286000 h 3595255"/>
                <a:gd name="connsiteX7" fmla="*/ 2660072 w 5112327"/>
                <a:gd name="connsiteY7" fmla="*/ 2379519 h 3595255"/>
                <a:gd name="connsiteX8" fmla="*/ 2660072 w 5112327"/>
                <a:gd name="connsiteY8" fmla="*/ 3449782 h 3595255"/>
                <a:gd name="connsiteX9" fmla="*/ 2701636 w 5112327"/>
                <a:gd name="connsiteY9" fmla="*/ 3553691 h 3595255"/>
                <a:gd name="connsiteX10" fmla="*/ 2784763 w 5112327"/>
                <a:gd name="connsiteY10" fmla="*/ 3584864 h 3595255"/>
                <a:gd name="connsiteX11" fmla="*/ 4946072 w 5112327"/>
                <a:gd name="connsiteY11" fmla="*/ 3595255 h 3595255"/>
                <a:gd name="connsiteX12" fmla="*/ 5018809 w 5112327"/>
                <a:gd name="connsiteY12" fmla="*/ 3564082 h 3595255"/>
                <a:gd name="connsiteX13" fmla="*/ 5112327 w 5112327"/>
                <a:gd name="connsiteY13" fmla="*/ 3418609 h 3595255"/>
                <a:gd name="connsiteX14" fmla="*/ 5091545 w 5112327"/>
                <a:gd name="connsiteY14" fmla="*/ 145473 h 3595255"/>
                <a:gd name="connsiteX15" fmla="*/ 5039591 w 5112327"/>
                <a:gd name="connsiteY15" fmla="*/ 83128 h 3595255"/>
                <a:gd name="connsiteX16" fmla="*/ 4914900 w 5112327"/>
                <a:gd name="connsiteY16" fmla="*/ 31173 h 3595255"/>
                <a:gd name="connsiteX17" fmla="*/ 4914900 w 5112327"/>
                <a:gd name="connsiteY17" fmla="*/ 31173 h 3595255"/>
                <a:gd name="connsiteX0" fmla="*/ 218209 w 5112327"/>
                <a:gd name="connsiteY0" fmla="*/ 0 h 3595255"/>
                <a:gd name="connsiteX1" fmla="*/ 83127 w 5112327"/>
                <a:gd name="connsiteY1" fmla="*/ 62346 h 3595255"/>
                <a:gd name="connsiteX2" fmla="*/ 0 w 5112327"/>
                <a:gd name="connsiteY2" fmla="*/ 218209 h 3595255"/>
                <a:gd name="connsiteX3" fmla="*/ 0 w 5112327"/>
                <a:gd name="connsiteY3" fmla="*/ 2182091 h 3595255"/>
                <a:gd name="connsiteX4" fmla="*/ 72736 w 5112327"/>
                <a:gd name="connsiteY4" fmla="*/ 2244437 h 3595255"/>
                <a:gd name="connsiteX5" fmla="*/ 2535382 w 5112327"/>
                <a:gd name="connsiteY5" fmla="*/ 2244437 h 3595255"/>
                <a:gd name="connsiteX6" fmla="*/ 2628900 w 5112327"/>
                <a:gd name="connsiteY6" fmla="*/ 2286000 h 3595255"/>
                <a:gd name="connsiteX7" fmla="*/ 2660072 w 5112327"/>
                <a:gd name="connsiteY7" fmla="*/ 2379519 h 3595255"/>
                <a:gd name="connsiteX8" fmla="*/ 2660072 w 5112327"/>
                <a:gd name="connsiteY8" fmla="*/ 3449782 h 3595255"/>
                <a:gd name="connsiteX9" fmla="*/ 2701636 w 5112327"/>
                <a:gd name="connsiteY9" fmla="*/ 3553691 h 3595255"/>
                <a:gd name="connsiteX10" fmla="*/ 2784763 w 5112327"/>
                <a:gd name="connsiteY10" fmla="*/ 3584864 h 3595255"/>
                <a:gd name="connsiteX11" fmla="*/ 4946072 w 5112327"/>
                <a:gd name="connsiteY11" fmla="*/ 3595255 h 3595255"/>
                <a:gd name="connsiteX12" fmla="*/ 5018809 w 5112327"/>
                <a:gd name="connsiteY12" fmla="*/ 3564082 h 3595255"/>
                <a:gd name="connsiteX13" fmla="*/ 5112327 w 5112327"/>
                <a:gd name="connsiteY13" fmla="*/ 3418609 h 3595255"/>
                <a:gd name="connsiteX14" fmla="*/ 5091545 w 5112327"/>
                <a:gd name="connsiteY14" fmla="*/ 145473 h 3595255"/>
                <a:gd name="connsiteX15" fmla="*/ 5039591 w 5112327"/>
                <a:gd name="connsiteY15" fmla="*/ 83128 h 3595255"/>
                <a:gd name="connsiteX16" fmla="*/ 4914900 w 5112327"/>
                <a:gd name="connsiteY16" fmla="*/ 31173 h 3595255"/>
                <a:gd name="connsiteX17" fmla="*/ 4914900 w 5112327"/>
                <a:gd name="connsiteY17" fmla="*/ 31173 h 3595255"/>
                <a:gd name="connsiteX0" fmla="*/ 218209 w 5112327"/>
                <a:gd name="connsiteY0" fmla="*/ 0 h 3595255"/>
                <a:gd name="connsiteX1" fmla="*/ 83127 w 5112327"/>
                <a:gd name="connsiteY1" fmla="*/ 62346 h 3595255"/>
                <a:gd name="connsiteX2" fmla="*/ 0 w 5112327"/>
                <a:gd name="connsiteY2" fmla="*/ 218209 h 3595255"/>
                <a:gd name="connsiteX3" fmla="*/ 0 w 5112327"/>
                <a:gd name="connsiteY3" fmla="*/ 2182091 h 3595255"/>
                <a:gd name="connsiteX4" fmla="*/ 72736 w 5112327"/>
                <a:gd name="connsiteY4" fmla="*/ 2244437 h 3595255"/>
                <a:gd name="connsiteX5" fmla="*/ 2535382 w 5112327"/>
                <a:gd name="connsiteY5" fmla="*/ 2244437 h 3595255"/>
                <a:gd name="connsiteX6" fmla="*/ 2628900 w 5112327"/>
                <a:gd name="connsiteY6" fmla="*/ 2286000 h 3595255"/>
                <a:gd name="connsiteX7" fmla="*/ 2660072 w 5112327"/>
                <a:gd name="connsiteY7" fmla="*/ 2379519 h 3595255"/>
                <a:gd name="connsiteX8" fmla="*/ 2660072 w 5112327"/>
                <a:gd name="connsiteY8" fmla="*/ 3449782 h 3595255"/>
                <a:gd name="connsiteX9" fmla="*/ 2701636 w 5112327"/>
                <a:gd name="connsiteY9" fmla="*/ 3553691 h 3595255"/>
                <a:gd name="connsiteX10" fmla="*/ 2784763 w 5112327"/>
                <a:gd name="connsiteY10" fmla="*/ 3584864 h 3595255"/>
                <a:gd name="connsiteX11" fmla="*/ 4946072 w 5112327"/>
                <a:gd name="connsiteY11" fmla="*/ 3595255 h 3595255"/>
                <a:gd name="connsiteX12" fmla="*/ 5018809 w 5112327"/>
                <a:gd name="connsiteY12" fmla="*/ 3564082 h 3595255"/>
                <a:gd name="connsiteX13" fmla="*/ 5112327 w 5112327"/>
                <a:gd name="connsiteY13" fmla="*/ 3418609 h 3595255"/>
                <a:gd name="connsiteX14" fmla="*/ 5091545 w 5112327"/>
                <a:gd name="connsiteY14" fmla="*/ 145473 h 3595255"/>
                <a:gd name="connsiteX15" fmla="*/ 5039591 w 5112327"/>
                <a:gd name="connsiteY15" fmla="*/ 83128 h 3595255"/>
                <a:gd name="connsiteX16" fmla="*/ 4914900 w 5112327"/>
                <a:gd name="connsiteY16" fmla="*/ 31173 h 3595255"/>
                <a:gd name="connsiteX17" fmla="*/ 4914900 w 5112327"/>
                <a:gd name="connsiteY17" fmla="*/ 31173 h 3595255"/>
                <a:gd name="connsiteX18" fmla="*/ 218209 w 5112327"/>
                <a:gd name="connsiteY18" fmla="*/ 0 h 3595255"/>
                <a:gd name="connsiteX0" fmla="*/ 218209 w 5112327"/>
                <a:gd name="connsiteY0" fmla="*/ 0 h 3595255"/>
                <a:gd name="connsiteX1" fmla="*/ 83127 w 5112327"/>
                <a:gd name="connsiteY1" fmla="*/ 62346 h 3595255"/>
                <a:gd name="connsiteX2" fmla="*/ 0 w 5112327"/>
                <a:gd name="connsiteY2" fmla="*/ 218209 h 3595255"/>
                <a:gd name="connsiteX3" fmla="*/ 0 w 5112327"/>
                <a:gd name="connsiteY3" fmla="*/ 2182091 h 3595255"/>
                <a:gd name="connsiteX4" fmla="*/ 72736 w 5112327"/>
                <a:gd name="connsiteY4" fmla="*/ 2244437 h 3595255"/>
                <a:gd name="connsiteX5" fmla="*/ 2535382 w 5112327"/>
                <a:gd name="connsiteY5" fmla="*/ 2244437 h 3595255"/>
                <a:gd name="connsiteX6" fmla="*/ 2628900 w 5112327"/>
                <a:gd name="connsiteY6" fmla="*/ 2286000 h 3595255"/>
                <a:gd name="connsiteX7" fmla="*/ 2660072 w 5112327"/>
                <a:gd name="connsiteY7" fmla="*/ 2379519 h 3595255"/>
                <a:gd name="connsiteX8" fmla="*/ 2660072 w 5112327"/>
                <a:gd name="connsiteY8" fmla="*/ 3449782 h 3595255"/>
                <a:gd name="connsiteX9" fmla="*/ 2701636 w 5112327"/>
                <a:gd name="connsiteY9" fmla="*/ 3553691 h 3595255"/>
                <a:gd name="connsiteX10" fmla="*/ 2784763 w 5112327"/>
                <a:gd name="connsiteY10" fmla="*/ 3584864 h 3595255"/>
                <a:gd name="connsiteX11" fmla="*/ 4946072 w 5112327"/>
                <a:gd name="connsiteY11" fmla="*/ 3595255 h 3595255"/>
                <a:gd name="connsiteX12" fmla="*/ 5018809 w 5112327"/>
                <a:gd name="connsiteY12" fmla="*/ 3564082 h 3595255"/>
                <a:gd name="connsiteX13" fmla="*/ 5112327 w 5112327"/>
                <a:gd name="connsiteY13" fmla="*/ 3418609 h 3595255"/>
                <a:gd name="connsiteX14" fmla="*/ 5091545 w 5112327"/>
                <a:gd name="connsiteY14" fmla="*/ 145473 h 3595255"/>
                <a:gd name="connsiteX15" fmla="*/ 5039591 w 5112327"/>
                <a:gd name="connsiteY15" fmla="*/ 83128 h 3595255"/>
                <a:gd name="connsiteX16" fmla="*/ 4914900 w 5112327"/>
                <a:gd name="connsiteY16" fmla="*/ 31173 h 3595255"/>
                <a:gd name="connsiteX17" fmla="*/ 4914900 w 5112327"/>
                <a:gd name="connsiteY17" fmla="*/ 31173 h 3595255"/>
                <a:gd name="connsiteX18" fmla="*/ 4904509 w 5112327"/>
                <a:gd name="connsiteY18" fmla="*/ 31173 h 3595255"/>
                <a:gd name="connsiteX19" fmla="*/ 218209 w 5112327"/>
                <a:gd name="connsiteY19" fmla="*/ 0 h 3595255"/>
                <a:gd name="connsiteX0" fmla="*/ 218209 w 5112327"/>
                <a:gd name="connsiteY0" fmla="*/ 0 h 3595255"/>
                <a:gd name="connsiteX1" fmla="*/ 83127 w 5112327"/>
                <a:gd name="connsiteY1" fmla="*/ 62346 h 3595255"/>
                <a:gd name="connsiteX2" fmla="*/ 0 w 5112327"/>
                <a:gd name="connsiteY2" fmla="*/ 218209 h 3595255"/>
                <a:gd name="connsiteX3" fmla="*/ 0 w 5112327"/>
                <a:gd name="connsiteY3" fmla="*/ 2182091 h 3595255"/>
                <a:gd name="connsiteX4" fmla="*/ 72736 w 5112327"/>
                <a:gd name="connsiteY4" fmla="*/ 2244437 h 3595255"/>
                <a:gd name="connsiteX5" fmla="*/ 2535382 w 5112327"/>
                <a:gd name="connsiteY5" fmla="*/ 2244437 h 3595255"/>
                <a:gd name="connsiteX6" fmla="*/ 2628900 w 5112327"/>
                <a:gd name="connsiteY6" fmla="*/ 2286000 h 3595255"/>
                <a:gd name="connsiteX7" fmla="*/ 2660072 w 5112327"/>
                <a:gd name="connsiteY7" fmla="*/ 2379519 h 3595255"/>
                <a:gd name="connsiteX8" fmla="*/ 2660072 w 5112327"/>
                <a:gd name="connsiteY8" fmla="*/ 3449782 h 3595255"/>
                <a:gd name="connsiteX9" fmla="*/ 2701636 w 5112327"/>
                <a:gd name="connsiteY9" fmla="*/ 3553691 h 3595255"/>
                <a:gd name="connsiteX10" fmla="*/ 2784763 w 5112327"/>
                <a:gd name="connsiteY10" fmla="*/ 3584864 h 3595255"/>
                <a:gd name="connsiteX11" fmla="*/ 4946072 w 5112327"/>
                <a:gd name="connsiteY11" fmla="*/ 3595255 h 3595255"/>
                <a:gd name="connsiteX12" fmla="*/ 5018809 w 5112327"/>
                <a:gd name="connsiteY12" fmla="*/ 3564082 h 3595255"/>
                <a:gd name="connsiteX13" fmla="*/ 5112327 w 5112327"/>
                <a:gd name="connsiteY13" fmla="*/ 3418609 h 3595255"/>
                <a:gd name="connsiteX14" fmla="*/ 5091545 w 5112327"/>
                <a:gd name="connsiteY14" fmla="*/ 145473 h 3595255"/>
                <a:gd name="connsiteX15" fmla="*/ 5039591 w 5112327"/>
                <a:gd name="connsiteY15" fmla="*/ 83128 h 3595255"/>
                <a:gd name="connsiteX16" fmla="*/ 4914900 w 5112327"/>
                <a:gd name="connsiteY16" fmla="*/ 31173 h 3595255"/>
                <a:gd name="connsiteX17" fmla="*/ 4914900 w 5112327"/>
                <a:gd name="connsiteY17" fmla="*/ 31173 h 3595255"/>
                <a:gd name="connsiteX18" fmla="*/ 4904509 w 5112327"/>
                <a:gd name="connsiteY18" fmla="*/ 31173 h 3595255"/>
                <a:gd name="connsiteX19" fmla="*/ 218209 w 5112327"/>
                <a:gd name="connsiteY19" fmla="*/ 0 h 3595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112327" h="3595255">
                  <a:moveTo>
                    <a:pt x="218209" y="0"/>
                  </a:moveTo>
                  <a:lnTo>
                    <a:pt x="83127" y="62346"/>
                  </a:lnTo>
                  <a:lnTo>
                    <a:pt x="0" y="218209"/>
                  </a:lnTo>
                  <a:lnTo>
                    <a:pt x="0" y="2182091"/>
                  </a:lnTo>
                  <a:lnTo>
                    <a:pt x="72736" y="2244437"/>
                  </a:lnTo>
                  <a:lnTo>
                    <a:pt x="2535382" y="2244437"/>
                  </a:lnTo>
                  <a:lnTo>
                    <a:pt x="2628900" y="2286000"/>
                  </a:lnTo>
                  <a:lnTo>
                    <a:pt x="2660072" y="2379519"/>
                  </a:lnTo>
                  <a:lnTo>
                    <a:pt x="2660072" y="3449782"/>
                  </a:lnTo>
                  <a:lnTo>
                    <a:pt x="2701636" y="3553691"/>
                  </a:lnTo>
                  <a:lnTo>
                    <a:pt x="2784763" y="3584864"/>
                  </a:lnTo>
                  <a:lnTo>
                    <a:pt x="4946072" y="3595255"/>
                  </a:lnTo>
                  <a:lnTo>
                    <a:pt x="5018809" y="3564082"/>
                  </a:lnTo>
                  <a:lnTo>
                    <a:pt x="5112327" y="3418609"/>
                  </a:lnTo>
                  <a:lnTo>
                    <a:pt x="5091545" y="145473"/>
                  </a:lnTo>
                  <a:lnTo>
                    <a:pt x="5039591" y="83128"/>
                  </a:lnTo>
                  <a:lnTo>
                    <a:pt x="4914900" y="31173"/>
                  </a:lnTo>
                  <a:lnTo>
                    <a:pt x="4914900" y="31173"/>
                  </a:lnTo>
                  <a:lnTo>
                    <a:pt x="4904509" y="31173"/>
                  </a:lnTo>
                  <a:cubicBezTo>
                    <a:pt x="4807527" y="-20781"/>
                    <a:pt x="1780309" y="10391"/>
                    <a:pt x="218209" y="0"/>
                  </a:cubicBezTo>
                  <a:close/>
                </a:path>
              </a:pathLst>
            </a:cu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Textfeld 71"/>
            <p:cNvSpPr txBox="1"/>
            <p:nvPr/>
          </p:nvSpPr>
          <p:spPr>
            <a:xfrm>
              <a:off x="4957275" y="2555612"/>
              <a:ext cx="24183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b="1" dirty="0" smtClean="0">
                  <a:solidFill>
                    <a:schemeClr val="tx2"/>
                  </a:solidFill>
                </a:rPr>
                <a:t>IPCC DDC AR6 Services</a:t>
              </a:r>
              <a:endParaRPr lang="de-DE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A4D798F-BC53-4B2C-AF0B-B02A7EE54970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IPCC DDC Services for AR6</a:t>
            </a:r>
            <a:endParaRPr lang="en-US" dirty="0"/>
          </a:p>
        </p:txBody>
      </p:sp>
      <p:sp>
        <p:nvSpPr>
          <p:cNvPr id="11" name="Textfeld 10"/>
          <p:cNvSpPr txBox="1"/>
          <p:nvPr/>
        </p:nvSpPr>
        <p:spPr>
          <a:xfrm>
            <a:off x="3679554" y="3020944"/>
            <a:ext cx="1810378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CMIP Data Pool at DKRZ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12" name="Zylinder 11"/>
          <p:cNvSpPr/>
          <p:nvPr/>
        </p:nvSpPr>
        <p:spPr>
          <a:xfrm>
            <a:off x="3828659" y="6056929"/>
            <a:ext cx="1512168" cy="296416"/>
          </a:xfrm>
          <a:prstGeom prst="can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 smtClean="0"/>
              <a:t>Analysis Input</a:t>
            </a:r>
            <a:endParaRPr lang="de-DE" sz="1200" b="1" dirty="0"/>
          </a:p>
        </p:txBody>
      </p:sp>
      <p:sp>
        <p:nvSpPr>
          <p:cNvPr id="13" name="Zylinder 12"/>
          <p:cNvSpPr/>
          <p:nvPr/>
        </p:nvSpPr>
        <p:spPr>
          <a:xfrm>
            <a:off x="3828659" y="5819710"/>
            <a:ext cx="1512168" cy="309227"/>
          </a:xfrm>
          <a:prstGeom prst="can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/>
              <a:t>Derived Products</a:t>
            </a:r>
            <a:endParaRPr lang="en-US" sz="1200" b="1" dirty="0"/>
          </a:p>
        </p:txBody>
      </p:sp>
      <p:sp>
        <p:nvSpPr>
          <p:cNvPr id="14" name="Zylinder 13"/>
          <p:cNvSpPr/>
          <p:nvPr/>
        </p:nvSpPr>
        <p:spPr>
          <a:xfrm>
            <a:off x="3828659" y="5485580"/>
            <a:ext cx="1512168" cy="406138"/>
          </a:xfrm>
          <a:prstGeom prst="can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CORDEX </a:t>
            </a:r>
            <a:endParaRPr lang="de-DE" dirty="0"/>
          </a:p>
        </p:txBody>
      </p:sp>
      <p:sp>
        <p:nvSpPr>
          <p:cNvPr id="15" name="Zylinder 14"/>
          <p:cNvSpPr/>
          <p:nvPr/>
        </p:nvSpPr>
        <p:spPr>
          <a:xfrm>
            <a:off x="3828659" y="4955614"/>
            <a:ext cx="1512168" cy="648072"/>
          </a:xfrm>
          <a:prstGeom prst="can">
            <a:avLst>
              <a:gd name="adj" fmla="val 12173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CMIP5 </a:t>
            </a:r>
            <a:endParaRPr lang="de-DE" dirty="0"/>
          </a:p>
        </p:txBody>
      </p:sp>
      <p:sp>
        <p:nvSpPr>
          <p:cNvPr id="16" name="Zylinder 15"/>
          <p:cNvSpPr/>
          <p:nvPr/>
        </p:nvSpPr>
        <p:spPr>
          <a:xfrm>
            <a:off x="3828659" y="3947502"/>
            <a:ext cx="1512168" cy="1156085"/>
          </a:xfrm>
          <a:prstGeom prst="can">
            <a:avLst>
              <a:gd name="adj" fmla="val 133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CMIP6</a:t>
            </a:r>
            <a:br>
              <a:rPr lang="de-DE" dirty="0" smtClean="0"/>
            </a:br>
            <a:r>
              <a:rPr lang="de-DE" dirty="0" smtClean="0"/>
              <a:t>(</a:t>
            </a:r>
            <a:r>
              <a:rPr lang="de-DE" dirty="0" err="1" smtClean="0"/>
              <a:t>subset</a:t>
            </a:r>
            <a:r>
              <a:rPr lang="de-DE" dirty="0" smtClean="0"/>
              <a:t>) </a:t>
            </a:r>
            <a:endParaRPr lang="de-DE" dirty="0"/>
          </a:p>
        </p:txBody>
      </p:sp>
      <p:cxnSp>
        <p:nvCxnSpPr>
          <p:cNvPr id="23" name="Gerade Verbindung mit Pfeil 22"/>
          <p:cNvCxnSpPr>
            <a:stCxn id="16" idx="4"/>
            <a:endCxn id="63" idx="2"/>
          </p:cNvCxnSpPr>
          <p:nvPr/>
        </p:nvCxnSpPr>
        <p:spPr>
          <a:xfrm>
            <a:off x="5340827" y="4525545"/>
            <a:ext cx="1219241" cy="4427"/>
          </a:xfrm>
          <a:prstGeom prst="straightConnector1">
            <a:avLst/>
          </a:prstGeom>
          <a:ln w="152400" cap="flat">
            <a:solidFill>
              <a:srgbClr val="002060"/>
            </a:solidFill>
            <a:tailEnd type="arrow" w="sm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0" name="Textfeld 39"/>
          <p:cNvSpPr txBox="1"/>
          <p:nvPr/>
        </p:nvSpPr>
        <p:spPr>
          <a:xfrm>
            <a:off x="2915816" y="1756158"/>
            <a:ext cx="3321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IPCC Author</a:t>
            </a:r>
            <a:endParaRPr lang="en-US" dirty="0"/>
          </a:p>
        </p:txBody>
      </p:sp>
      <p:cxnSp>
        <p:nvCxnSpPr>
          <p:cNvPr id="61" name="Gerade Verbindung mit Pfeil 60"/>
          <p:cNvCxnSpPr>
            <a:stCxn id="54" idx="0"/>
          </p:cNvCxnSpPr>
          <p:nvPr/>
        </p:nvCxnSpPr>
        <p:spPr>
          <a:xfrm flipV="1">
            <a:off x="7348839" y="2133567"/>
            <a:ext cx="0" cy="893441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5" name="Textfeld 64"/>
          <p:cNvSpPr txBox="1"/>
          <p:nvPr/>
        </p:nvSpPr>
        <p:spPr>
          <a:xfrm>
            <a:off x="467544" y="3019203"/>
            <a:ext cx="2055512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Earth System Grid Federation (ESGF)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68" name="Picture 3" descr="C:\Users\Martina Stockhause\AppData\Local\Microsoft\Windows\Temporary Internet Files\Content.IE5\6KNJRDW2\MC900433941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052736"/>
            <a:ext cx="685800" cy="685800"/>
          </a:xfrm>
          <a:prstGeom prst="rect">
            <a:avLst/>
          </a:prstGeom>
          <a:noFill/>
          <a:effectLst/>
          <a:scene3d>
            <a:camera prst="orthographicFront">
              <a:rot lat="0" lon="10799977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2" descr="C:\Users\Martina Stockhause\AppData\Local\Microsoft\Windows\Temporary Internet Files\Content.IE5\XW5OGTWT\MC900433942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939" y="1074987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Textfeld 69"/>
          <p:cNvSpPr txBox="1"/>
          <p:nvPr/>
        </p:nvSpPr>
        <p:spPr>
          <a:xfrm>
            <a:off x="6560068" y="1756158"/>
            <a:ext cx="1577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IPCC DDC User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099323"/>
            <a:ext cx="2024000" cy="1861334"/>
          </a:xfrm>
          <a:prstGeom prst="rect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</p:pic>
      <p:cxnSp>
        <p:nvCxnSpPr>
          <p:cNvPr id="41" name="Gerade Verbindung mit Pfeil 40"/>
          <p:cNvCxnSpPr>
            <a:endCxn id="16" idx="2"/>
          </p:cNvCxnSpPr>
          <p:nvPr/>
        </p:nvCxnSpPr>
        <p:spPr>
          <a:xfrm>
            <a:off x="2595064" y="4525545"/>
            <a:ext cx="1233595" cy="0"/>
          </a:xfrm>
          <a:prstGeom prst="straightConnector1">
            <a:avLst/>
          </a:prstGeom>
          <a:ln w="152400" cap="rnd">
            <a:solidFill>
              <a:srgbClr val="002060"/>
            </a:solidFill>
            <a:tailEnd type="arrow" w="sm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42" name="Picture 3" descr="C:\Users\Martina Stockhause\AppData\Local\Microsoft\Windows\Temporary Internet Files\Content.IE5\6KNJRDW2\MC900433941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052736"/>
            <a:ext cx="685800" cy="685800"/>
          </a:xfrm>
          <a:prstGeom prst="rect">
            <a:avLst/>
          </a:prstGeom>
          <a:noFill/>
          <a:effectLst/>
          <a:scene3d>
            <a:camera prst="orthographicFront">
              <a:rot lat="0" lon="10799977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feld 42"/>
          <p:cNvSpPr txBox="1"/>
          <p:nvPr/>
        </p:nvSpPr>
        <p:spPr>
          <a:xfrm>
            <a:off x="483300" y="1751013"/>
            <a:ext cx="20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Data Creator</a:t>
            </a:r>
            <a:endParaRPr lang="en-US" dirty="0"/>
          </a:p>
        </p:txBody>
      </p:sp>
      <p:cxnSp>
        <p:nvCxnSpPr>
          <p:cNvPr id="44" name="Gerade Verbindung mit Pfeil 43"/>
          <p:cNvCxnSpPr>
            <a:stCxn id="43" idx="2"/>
            <a:endCxn id="65" idx="0"/>
          </p:cNvCxnSpPr>
          <p:nvPr/>
        </p:nvCxnSpPr>
        <p:spPr>
          <a:xfrm>
            <a:off x="1495300" y="2120345"/>
            <a:ext cx="0" cy="898858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9" name="Gerade Verbindung mit Pfeil 48"/>
          <p:cNvCxnSpPr>
            <a:stCxn id="40" idx="2"/>
            <a:endCxn id="11" idx="0"/>
          </p:cNvCxnSpPr>
          <p:nvPr/>
        </p:nvCxnSpPr>
        <p:spPr>
          <a:xfrm>
            <a:off x="4576531" y="2125490"/>
            <a:ext cx="8212" cy="895454"/>
          </a:xfrm>
          <a:prstGeom prst="straightConnector1">
            <a:avLst/>
          </a:prstGeom>
          <a:ln>
            <a:solidFill>
              <a:srgbClr val="002060"/>
            </a:solidFill>
            <a:headEnd type="arrow"/>
            <a:tailEnd type="non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54" name="Textfeld 53"/>
          <p:cNvSpPr txBox="1"/>
          <p:nvPr/>
        </p:nvSpPr>
        <p:spPr>
          <a:xfrm>
            <a:off x="6237246" y="3027008"/>
            <a:ext cx="2223186" cy="64633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IPCC DDC Reference Data Archive at DKRZ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57" name="Zylinder 56"/>
          <p:cNvSpPr/>
          <p:nvPr/>
        </p:nvSpPr>
        <p:spPr>
          <a:xfrm>
            <a:off x="6560068" y="6061356"/>
            <a:ext cx="1512168" cy="296416"/>
          </a:xfrm>
          <a:prstGeom prst="can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AR2</a:t>
            </a:r>
            <a:endParaRPr lang="de-DE" sz="1600" dirty="0"/>
          </a:p>
        </p:txBody>
      </p:sp>
      <p:sp>
        <p:nvSpPr>
          <p:cNvPr id="58" name="Zylinder 57"/>
          <p:cNvSpPr/>
          <p:nvPr/>
        </p:nvSpPr>
        <p:spPr>
          <a:xfrm>
            <a:off x="6560068" y="5824137"/>
            <a:ext cx="1512168" cy="309227"/>
          </a:xfrm>
          <a:prstGeom prst="can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AR3</a:t>
            </a:r>
            <a:endParaRPr lang="en-US" sz="1600" dirty="0"/>
          </a:p>
        </p:txBody>
      </p:sp>
      <p:sp>
        <p:nvSpPr>
          <p:cNvPr id="59" name="Zylinder 58"/>
          <p:cNvSpPr/>
          <p:nvPr/>
        </p:nvSpPr>
        <p:spPr>
          <a:xfrm>
            <a:off x="6560068" y="5490007"/>
            <a:ext cx="1512168" cy="406138"/>
          </a:xfrm>
          <a:prstGeom prst="can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AR4 </a:t>
            </a:r>
            <a:endParaRPr lang="de-DE" dirty="0"/>
          </a:p>
        </p:txBody>
      </p:sp>
      <p:sp>
        <p:nvSpPr>
          <p:cNvPr id="62" name="Zylinder 61"/>
          <p:cNvSpPr/>
          <p:nvPr/>
        </p:nvSpPr>
        <p:spPr>
          <a:xfrm>
            <a:off x="6560068" y="4960041"/>
            <a:ext cx="1512168" cy="648072"/>
          </a:xfrm>
          <a:prstGeom prst="can">
            <a:avLst>
              <a:gd name="adj" fmla="val 12173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AR5</a:t>
            </a:r>
            <a:endParaRPr lang="de-DE" dirty="0"/>
          </a:p>
        </p:txBody>
      </p:sp>
      <p:sp>
        <p:nvSpPr>
          <p:cNvPr id="63" name="Zylinder 62"/>
          <p:cNvSpPr/>
          <p:nvPr/>
        </p:nvSpPr>
        <p:spPr>
          <a:xfrm>
            <a:off x="6560068" y="3951929"/>
            <a:ext cx="1512168" cy="1156085"/>
          </a:xfrm>
          <a:prstGeom prst="can">
            <a:avLst>
              <a:gd name="adj" fmla="val 133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AR6</a:t>
            </a:r>
            <a:endParaRPr lang="de-DE" dirty="0"/>
          </a:p>
        </p:txBody>
      </p:sp>
      <p:sp>
        <p:nvSpPr>
          <p:cNvPr id="73" name="Textfeld 72"/>
          <p:cNvSpPr txBox="1"/>
          <p:nvPr/>
        </p:nvSpPr>
        <p:spPr>
          <a:xfrm>
            <a:off x="2654919" y="4406860"/>
            <a:ext cx="7649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Replication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74" name="Textfeld 73"/>
          <p:cNvSpPr txBox="1"/>
          <p:nvPr/>
        </p:nvSpPr>
        <p:spPr>
          <a:xfrm>
            <a:off x="5292080" y="4416716"/>
            <a:ext cx="11929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Long-Term Archival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75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06.-09.12.2016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76" name="Fußzeilenplatzhalter 5"/>
          <p:cNvSpPr>
            <a:spLocks noGrp="1"/>
          </p:cNvSpPr>
          <p:nvPr>
            <p:ph type="ftr" sz="quarter" idx="3"/>
          </p:nvPr>
        </p:nvSpPr>
        <p:spPr>
          <a:xfrm>
            <a:off x="2339752" y="6597352"/>
            <a:ext cx="4757029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F6F6F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ESGF Conference 2016</a:t>
            </a:r>
          </a:p>
        </p:txBody>
      </p:sp>
    </p:spTree>
    <p:extLst>
      <p:ext uri="{BB962C8B-B14F-4D97-AF65-F5344CB8AC3E}">
        <p14:creationId xmlns:p14="http://schemas.microsoft.com/office/powerpoint/2010/main" val="147065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68052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 smtClean="0">
                <a:solidFill>
                  <a:schemeClr val="tx2"/>
                </a:solidFill>
              </a:rPr>
              <a:t>Data Management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ISENES2 Workshop on ESM Workflows 2016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A4D798F-BC53-4B2C-AF0B-B02A7EE54970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28.09.2016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56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CMIP Data Pool</a:t>
            </a:r>
            <a:endParaRPr lang="en-US" dirty="0"/>
          </a:p>
        </p:txBody>
      </p:sp>
      <p:sp>
        <p:nvSpPr>
          <p:cNvPr id="7" name="Textfeld 6"/>
          <p:cNvSpPr txBox="1"/>
          <p:nvPr/>
        </p:nvSpPr>
        <p:spPr>
          <a:xfrm>
            <a:off x="467544" y="1116000"/>
            <a:ext cx="7848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3200" dirty="0" smtClean="0">
                <a:solidFill>
                  <a:schemeClr val="tx2"/>
                </a:solidFill>
              </a:rPr>
              <a:t>Replicate to build CMIP Data </a:t>
            </a:r>
            <a:r>
              <a:rPr lang="en-US" sz="3200" dirty="0">
                <a:solidFill>
                  <a:schemeClr val="tx2"/>
                </a:solidFill>
              </a:rPr>
              <a:t>P</a:t>
            </a:r>
            <a:r>
              <a:rPr lang="en-US" sz="3200" dirty="0" smtClean="0">
                <a:solidFill>
                  <a:schemeClr val="tx2"/>
                </a:solidFill>
              </a:rPr>
              <a:t>ool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9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8388424" y="6596390"/>
            <a:ext cx="758997" cy="261610"/>
          </a:xfrm>
        </p:spPr>
        <p:txBody>
          <a:bodyPr/>
          <a:lstStyle/>
          <a:p>
            <a:fld id="{BA4D798F-BC53-4B2C-AF0B-B02A7EE54970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771" y="1246323"/>
            <a:ext cx="2254685" cy="2254685"/>
          </a:xfrm>
          <a:prstGeom prst="rect">
            <a:avLst/>
          </a:prstGeom>
        </p:spPr>
      </p:pic>
      <p:sp>
        <p:nvSpPr>
          <p:cNvPr id="25" name="Textfeld 24"/>
          <p:cNvSpPr txBox="1"/>
          <p:nvPr/>
        </p:nvSpPr>
        <p:spPr>
          <a:xfrm>
            <a:off x="539552" y="2420888"/>
            <a:ext cx="2736304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Timely automated update of evolving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Provide easy and script-based access to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User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Coordination nationally and internationally</a:t>
            </a:r>
            <a:endParaRPr lang="en-US" dirty="0"/>
          </a:p>
        </p:txBody>
      </p:sp>
      <p:sp>
        <p:nvSpPr>
          <p:cNvPr id="32" name="Textfeld 31"/>
          <p:cNvSpPr txBox="1"/>
          <p:nvPr/>
        </p:nvSpPr>
        <p:spPr>
          <a:xfrm>
            <a:off x="3428300" y="2420888"/>
            <a:ext cx="2799884" cy="2031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/>
              <a:t>Synda</a:t>
            </a:r>
            <a:r>
              <a:rPr lang="en-US" dirty="0" smtClean="0"/>
              <a:t> tool used based on ESGF </a:t>
            </a:r>
            <a:r>
              <a:rPr lang="en-US" dirty="0"/>
              <a:t>Search </a:t>
            </a:r>
            <a:r>
              <a:rPr lang="en-US" dirty="0" smtClean="0"/>
              <a:t>API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User accounts on Linux machine provided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Request tracker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Task group built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28" name="Textfeld 27"/>
          <p:cNvSpPr txBox="1"/>
          <p:nvPr/>
        </p:nvSpPr>
        <p:spPr>
          <a:xfrm>
            <a:off x="3347864" y="2060848"/>
            <a:ext cx="1789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Implementation: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508286" y="2060848"/>
            <a:ext cx="1272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Challenges: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6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06.-09.12.2016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7" name="Fußzeilenplatzhalter 5"/>
          <p:cNvSpPr>
            <a:spLocks noGrp="1"/>
          </p:cNvSpPr>
          <p:nvPr>
            <p:ph type="ftr" sz="quarter" idx="3"/>
          </p:nvPr>
        </p:nvSpPr>
        <p:spPr>
          <a:xfrm>
            <a:off x="2339752" y="6597352"/>
            <a:ext cx="4757029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F6F6F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ESGF Conference 2016</a:t>
            </a:r>
          </a:p>
        </p:txBody>
      </p:sp>
    </p:spTree>
    <p:extLst>
      <p:ext uri="{BB962C8B-B14F-4D97-AF65-F5344CB8AC3E}">
        <p14:creationId xmlns:p14="http://schemas.microsoft.com/office/powerpoint/2010/main" val="7751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6" descr="C:\Users\Martina Stockhause\AppData\Local\Microsoft\Windows\Temporary Internet Files\Content.IE5\TQLZTQQU\Martha_Washington_First_Spouse_Coin_reverse[1].jpg"/>
          <p:cNvPicPr>
            <a:picLocks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60000">
            <a:off x="7655946" y="5442667"/>
            <a:ext cx="900001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Principles of Long-Term Archival (1)</a:t>
            </a:r>
            <a:endParaRPr lang="en-US" dirty="0"/>
          </a:p>
        </p:txBody>
      </p:sp>
      <p:sp>
        <p:nvSpPr>
          <p:cNvPr id="7" name="Textfeld 6"/>
          <p:cNvSpPr txBox="1"/>
          <p:nvPr/>
        </p:nvSpPr>
        <p:spPr>
          <a:xfrm>
            <a:off x="467544" y="1116000"/>
            <a:ext cx="7848872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3200" dirty="0" smtClean="0">
                <a:solidFill>
                  <a:schemeClr val="tx2"/>
                </a:solidFill>
              </a:rPr>
              <a:t>Gather </a:t>
            </a:r>
            <a:r>
              <a:rPr lang="en-US" sz="3200" dirty="0">
                <a:solidFill>
                  <a:schemeClr val="tx2"/>
                </a:solidFill>
              </a:rPr>
              <a:t>what you </a:t>
            </a:r>
            <a:r>
              <a:rPr lang="en-US" sz="3200" dirty="0" smtClean="0">
                <a:solidFill>
                  <a:schemeClr val="tx2"/>
                </a:solidFill>
              </a:rPr>
              <a:t>can…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3200" dirty="0" smtClean="0">
                <a:solidFill>
                  <a:schemeClr val="tx2"/>
                </a:solidFill>
              </a:rPr>
              <a:t>…as long as it is available.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9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8388424" y="6596390"/>
            <a:ext cx="758997" cy="261610"/>
          </a:xfrm>
        </p:spPr>
        <p:txBody>
          <a:bodyPr/>
          <a:lstStyle/>
          <a:p>
            <a:fld id="{BA4D798F-BC53-4B2C-AF0B-B02A7EE54970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4" t="3536" r="3529" b="3443"/>
          <a:stretch/>
        </p:blipFill>
        <p:spPr>
          <a:xfrm>
            <a:off x="6228184" y="1440000"/>
            <a:ext cx="2254685" cy="2286000"/>
          </a:xfrm>
          <a:prstGeom prst="rect">
            <a:avLst/>
          </a:prstGeom>
        </p:spPr>
      </p:pic>
      <p:grpSp>
        <p:nvGrpSpPr>
          <p:cNvPr id="16" name="Gruppieren 15"/>
          <p:cNvGrpSpPr>
            <a:grpSpLocks/>
          </p:cNvGrpSpPr>
          <p:nvPr/>
        </p:nvGrpSpPr>
        <p:grpSpPr>
          <a:xfrm rot="-660000">
            <a:off x="778523" y="5148376"/>
            <a:ext cx="900001" cy="900000"/>
            <a:chOff x="796674" y="5072352"/>
            <a:chExt cx="1110525" cy="1110525"/>
          </a:xfrm>
        </p:grpSpPr>
        <p:pic>
          <p:nvPicPr>
            <p:cNvPr id="20" name="Picture 6" descr="C:\Users\Martina Stockhause\AppData\Local\Microsoft\Windows\Temporary Internet Files\Content.IE5\TQLZTQQU\Martha_Washington_First_Spouse_Coin_reverse[1].jp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6674" y="5072352"/>
              <a:ext cx="1110525" cy="1110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67762" y="5487915"/>
              <a:ext cx="768350" cy="279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5" name="Gruppieren 14"/>
          <p:cNvGrpSpPr>
            <a:grpSpLocks/>
          </p:cNvGrpSpPr>
          <p:nvPr/>
        </p:nvGrpSpPr>
        <p:grpSpPr>
          <a:xfrm rot="360000">
            <a:off x="2264994" y="5663926"/>
            <a:ext cx="900001" cy="900000"/>
            <a:chOff x="1118456" y="3288506"/>
            <a:chExt cx="1110525" cy="1110525"/>
          </a:xfrm>
        </p:grpSpPr>
        <p:pic>
          <p:nvPicPr>
            <p:cNvPr id="1030" name="Picture 6" descr="C:\Users\Martina Stockhause\AppData\Local\Microsoft\Windows\Temporary Internet Files\Content.IE5\TQLZTQQU\Martha_Washington_First_Spouse_Coin_reverse[1].jp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8456" y="3288506"/>
              <a:ext cx="1110525" cy="1110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feld 2"/>
            <p:cNvSpPr txBox="1"/>
            <p:nvPr/>
          </p:nvSpPr>
          <p:spPr>
            <a:xfrm>
              <a:off x="1242563" y="3636203"/>
              <a:ext cx="862317" cy="4177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cs typeface="Carlito" panose="020F0502020204030204" pitchFamily="34" charset="0"/>
                </a:rPr>
                <a:t>errata</a:t>
              </a:r>
              <a:endParaRPr lang="en-US" sz="1600" b="1" dirty="0">
                <a:cs typeface="Carlito" panose="020F0502020204030204" pitchFamily="34" charset="0"/>
              </a:endParaRPr>
            </a:p>
          </p:txBody>
        </p:sp>
      </p:grpSp>
      <p:grpSp>
        <p:nvGrpSpPr>
          <p:cNvPr id="14" name="Gruppieren 13"/>
          <p:cNvGrpSpPr>
            <a:grpSpLocks/>
          </p:cNvGrpSpPr>
          <p:nvPr/>
        </p:nvGrpSpPr>
        <p:grpSpPr>
          <a:xfrm rot="-180000">
            <a:off x="3558713" y="4952630"/>
            <a:ext cx="899999" cy="900000"/>
            <a:chOff x="3144040" y="4483532"/>
            <a:chExt cx="1110525" cy="1110525"/>
          </a:xfrm>
        </p:grpSpPr>
        <p:pic>
          <p:nvPicPr>
            <p:cNvPr id="19" name="Picture 6" descr="C:\Users\Martina Stockhause\AppData\Local\Microsoft\Windows\Temporary Internet Files\Content.IE5\TQLZTQQU\Martha_Washington_First_Spouse_Coin_reverse[1].jp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4040" y="4483532"/>
              <a:ext cx="1110525" cy="1110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feld 9"/>
            <p:cNvSpPr txBox="1"/>
            <p:nvPr/>
          </p:nvSpPr>
          <p:spPr>
            <a:xfrm>
              <a:off x="3187246" y="4829920"/>
              <a:ext cx="1024116" cy="4177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cs typeface="Carlito" panose="020F0502020204030204" pitchFamily="34" charset="0"/>
                </a:rPr>
                <a:t>citation</a:t>
              </a:r>
              <a:endParaRPr lang="en-US" sz="1600" b="1" dirty="0">
                <a:cs typeface="Carlito" panose="020F0502020204030204" pitchFamily="34" charset="0"/>
              </a:endParaRPr>
            </a:p>
          </p:txBody>
        </p:sp>
      </p:grpSp>
      <p:grpSp>
        <p:nvGrpSpPr>
          <p:cNvPr id="5" name="Gruppieren 4"/>
          <p:cNvGrpSpPr>
            <a:grpSpLocks/>
          </p:cNvGrpSpPr>
          <p:nvPr/>
        </p:nvGrpSpPr>
        <p:grpSpPr>
          <a:xfrm rot="300000">
            <a:off x="6724084" y="4748829"/>
            <a:ext cx="900001" cy="900000"/>
            <a:chOff x="5508104" y="3994694"/>
            <a:chExt cx="1110525" cy="1110525"/>
          </a:xfrm>
        </p:grpSpPr>
        <p:pic>
          <p:nvPicPr>
            <p:cNvPr id="23" name="Picture 6" descr="C:\Users\Martina Stockhause\AppData\Local\Microsoft\Windows\Temporary Internet Files\Content.IE5\TQLZTQQU\Martha_Washington_First_Spouse_Coin_reverse[1].jp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8104" y="3994694"/>
              <a:ext cx="1110525" cy="1110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feld 11"/>
            <p:cNvSpPr txBox="1"/>
            <p:nvPr/>
          </p:nvSpPr>
          <p:spPr>
            <a:xfrm>
              <a:off x="5650761" y="4189174"/>
              <a:ext cx="825209" cy="7215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cs typeface="Carlito" panose="020F0502020204030204" pitchFamily="34" charset="0"/>
                </a:rPr>
                <a:t>r</a:t>
              </a:r>
              <a:r>
                <a:rPr lang="en-US" sz="1600" b="1" dirty="0" smtClean="0">
                  <a:cs typeface="Carlito" panose="020F0502020204030204" pitchFamily="34" charset="0"/>
                </a:rPr>
                <a:t>efer-</a:t>
              </a:r>
              <a:br>
                <a:rPr lang="en-US" sz="1600" b="1" dirty="0" smtClean="0">
                  <a:cs typeface="Carlito" panose="020F0502020204030204" pitchFamily="34" charset="0"/>
                </a:rPr>
              </a:br>
              <a:r>
                <a:rPr lang="en-US" sz="1600" b="1" dirty="0" err="1" smtClean="0">
                  <a:cs typeface="Carlito" panose="020F0502020204030204" pitchFamily="34" charset="0"/>
                </a:rPr>
                <a:t>ences</a:t>
              </a:r>
              <a:endParaRPr lang="en-US" sz="1600" b="1" dirty="0">
                <a:cs typeface="Carlito" panose="020F0502020204030204" pitchFamily="34" charset="0"/>
              </a:endParaRPr>
            </a:p>
          </p:txBody>
        </p:sp>
      </p:grpSp>
      <p:grpSp>
        <p:nvGrpSpPr>
          <p:cNvPr id="6" name="Gruppieren 5"/>
          <p:cNvGrpSpPr>
            <a:grpSpLocks/>
          </p:cNvGrpSpPr>
          <p:nvPr/>
        </p:nvGrpSpPr>
        <p:grpSpPr>
          <a:xfrm>
            <a:off x="5023237" y="5301206"/>
            <a:ext cx="899999" cy="900000"/>
            <a:chOff x="3144041" y="2768058"/>
            <a:chExt cx="1110525" cy="1110525"/>
          </a:xfrm>
        </p:grpSpPr>
        <p:pic>
          <p:nvPicPr>
            <p:cNvPr id="22" name="Picture 6" descr="C:\Users\Martina Stockhause\AppData\Local\Microsoft\Windows\Temporary Internet Files\Content.IE5\TQLZTQQU\Martha_Washington_First_Spouse_Coin_reverse[1].jpg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4041" y="2768058"/>
              <a:ext cx="1110525" cy="1110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feld 12"/>
            <p:cNvSpPr txBox="1"/>
            <p:nvPr/>
          </p:nvSpPr>
          <p:spPr>
            <a:xfrm>
              <a:off x="3174099" y="3123266"/>
              <a:ext cx="1012486" cy="4177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 smtClean="0">
                  <a:cs typeface="Carlito" panose="020F0502020204030204" pitchFamily="34" charset="0"/>
                </a:rPr>
                <a:t>ESMVal</a:t>
              </a:r>
              <a:endParaRPr lang="en-US" sz="1600" b="1" dirty="0">
                <a:cs typeface="Carlito" panose="020F0502020204030204" pitchFamily="34" charset="0"/>
              </a:endParaRPr>
            </a:p>
          </p:txBody>
        </p:sp>
      </p:grpSp>
      <p:sp>
        <p:nvSpPr>
          <p:cNvPr id="25" name="Textfeld 24"/>
          <p:cNvSpPr txBox="1"/>
          <p:nvPr/>
        </p:nvSpPr>
        <p:spPr>
          <a:xfrm>
            <a:off x="539552" y="2924944"/>
            <a:ext cx="2448272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Ancillary metadata is </a:t>
            </a:r>
          </a:p>
          <a:p>
            <a:r>
              <a:rPr lang="en-US" dirty="0"/>
              <a:t>d</a:t>
            </a:r>
            <a:r>
              <a:rPr lang="en-US" dirty="0" smtClean="0"/>
              <a:t>iverse in respect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Granularity,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Format,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Access,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Stability.</a:t>
            </a:r>
            <a:endParaRPr lang="en-US" dirty="0"/>
          </a:p>
        </p:txBody>
      </p:sp>
      <p:sp>
        <p:nvSpPr>
          <p:cNvPr id="32" name="Textfeld 31"/>
          <p:cNvSpPr txBox="1"/>
          <p:nvPr/>
        </p:nvSpPr>
        <p:spPr>
          <a:xfrm>
            <a:off x="3203848" y="2924944"/>
            <a:ext cx="2719387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Registration of ancillary metadata URL in relation to the data by metadata</a:t>
            </a:r>
          </a:p>
          <a:p>
            <a:r>
              <a:rPr lang="en-US" dirty="0" smtClean="0"/>
              <a:t>providers.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3131840" y="2564904"/>
            <a:ext cx="1876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Implementation: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508286" y="2564904"/>
            <a:ext cx="2233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chemeClr val="tx2"/>
                </a:solidFill>
              </a:rPr>
              <a:t>Metadata </a:t>
            </a:r>
            <a:r>
              <a:rPr lang="en-US" b="1" dirty="0" smtClean="0">
                <a:solidFill>
                  <a:schemeClr val="tx2"/>
                </a:solidFill>
              </a:rPr>
              <a:t>challenges: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6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06.-09.12.2016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7" name="Fußzeilenplatzhalter 5"/>
          <p:cNvSpPr>
            <a:spLocks noGrp="1"/>
          </p:cNvSpPr>
          <p:nvPr>
            <p:ph type="ftr" sz="quarter" idx="3"/>
          </p:nvPr>
        </p:nvSpPr>
        <p:spPr>
          <a:xfrm>
            <a:off x="2339752" y="6597352"/>
            <a:ext cx="4757029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F6F6F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ESGF Conference 2016</a:t>
            </a:r>
          </a:p>
        </p:txBody>
      </p:sp>
    </p:spTree>
    <p:extLst>
      <p:ext uri="{BB962C8B-B14F-4D97-AF65-F5344CB8AC3E}">
        <p14:creationId xmlns:p14="http://schemas.microsoft.com/office/powerpoint/2010/main" val="111045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Principals of Long-Term </a:t>
            </a:r>
            <a:r>
              <a:rPr lang="en-US" dirty="0"/>
              <a:t>Archival </a:t>
            </a:r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7" name="Textfeld 6"/>
          <p:cNvSpPr txBox="1"/>
          <p:nvPr/>
        </p:nvSpPr>
        <p:spPr>
          <a:xfrm>
            <a:off x="468000" y="1116000"/>
            <a:ext cx="7848872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3200" dirty="0">
                <a:solidFill>
                  <a:schemeClr val="tx2"/>
                </a:solidFill>
              </a:rPr>
              <a:t>Automate what you </a:t>
            </a:r>
            <a:r>
              <a:rPr lang="en-US" sz="3200" dirty="0" smtClean="0">
                <a:solidFill>
                  <a:schemeClr val="tx2"/>
                </a:solidFill>
              </a:rPr>
              <a:t>can…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3200" dirty="0" smtClean="0">
                <a:solidFill>
                  <a:schemeClr val="tx2"/>
                </a:solidFill>
              </a:rPr>
              <a:t>…for a timely archival.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9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8388424" y="6596390"/>
            <a:ext cx="758997" cy="261610"/>
          </a:xfrm>
        </p:spPr>
        <p:txBody>
          <a:bodyPr/>
          <a:lstStyle/>
          <a:p>
            <a:fld id="{BA4D798F-BC53-4B2C-AF0B-B02A7EE54970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2" r="10387"/>
          <a:stretch/>
        </p:blipFill>
        <p:spPr>
          <a:xfrm>
            <a:off x="6228000" y="1440000"/>
            <a:ext cx="2305878" cy="2286000"/>
          </a:xfrm>
          <a:prstGeom prst="rect">
            <a:avLst/>
          </a:prstGeom>
        </p:spPr>
      </p:pic>
      <p:grpSp>
        <p:nvGrpSpPr>
          <p:cNvPr id="12" name="Gruppieren 11"/>
          <p:cNvGrpSpPr>
            <a:grpSpLocks/>
          </p:cNvGrpSpPr>
          <p:nvPr/>
        </p:nvGrpSpPr>
        <p:grpSpPr>
          <a:xfrm rot="-660000">
            <a:off x="545141" y="4370693"/>
            <a:ext cx="900001" cy="900000"/>
            <a:chOff x="796674" y="5072352"/>
            <a:chExt cx="1110525" cy="1110525"/>
          </a:xfrm>
        </p:grpSpPr>
        <p:pic>
          <p:nvPicPr>
            <p:cNvPr id="13" name="Picture 6" descr="C:\Users\Martina Stockhause\AppData\Local\Microsoft\Windows\Temporary Internet Files\Content.IE5\TQLZTQQU\Martha_Washington_First_Spouse_Coin_reverse[1].jp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6674" y="5072352"/>
              <a:ext cx="1110525" cy="1110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67762" y="5487915"/>
              <a:ext cx="768350" cy="279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5" name="Gruppieren 14"/>
          <p:cNvGrpSpPr>
            <a:grpSpLocks/>
          </p:cNvGrpSpPr>
          <p:nvPr/>
        </p:nvGrpSpPr>
        <p:grpSpPr>
          <a:xfrm rot="360000">
            <a:off x="748768" y="5306924"/>
            <a:ext cx="900001" cy="900000"/>
            <a:chOff x="1118456" y="3288506"/>
            <a:chExt cx="1110525" cy="1110525"/>
          </a:xfrm>
        </p:grpSpPr>
        <p:pic>
          <p:nvPicPr>
            <p:cNvPr id="16" name="Picture 6" descr="C:\Users\Martina Stockhause\AppData\Local\Microsoft\Windows\Temporary Internet Files\Content.IE5\TQLZTQQU\Martha_Washington_First_Spouse_Coin_reverse[1].jp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8456" y="3288506"/>
              <a:ext cx="1110525" cy="1110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feld 16"/>
            <p:cNvSpPr txBox="1"/>
            <p:nvPr/>
          </p:nvSpPr>
          <p:spPr>
            <a:xfrm>
              <a:off x="1242563" y="3636203"/>
              <a:ext cx="862317" cy="4177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cs typeface="Carlito" panose="020F0502020204030204" pitchFamily="34" charset="0"/>
                </a:rPr>
                <a:t>errata</a:t>
              </a:r>
              <a:endParaRPr lang="en-US" sz="1600" b="1" dirty="0">
                <a:cs typeface="Carlito" panose="020F0502020204030204" pitchFamily="34" charset="0"/>
              </a:endParaRPr>
            </a:p>
          </p:txBody>
        </p:sp>
      </p:grpSp>
      <p:grpSp>
        <p:nvGrpSpPr>
          <p:cNvPr id="18" name="Gruppieren 17"/>
          <p:cNvGrpSpPr>
            <a:grpSpLocks/>
          </p:cNvGrpSpPr>
          <p:nvPr/>
        </p:nvGrpSpPr>
        <p:grpSpPr>
          <a:xfrm rot="-180000">
            <a:off x="1574807" y="4422912"/>
            <a:ext cx="899999" cy="900000"/>
            <a:chOff x="3144040" y="4483532"/>
            <a:chExt cx="1110525" cy="1110525"/>
          </a:xfrm>
        </p:grpSpPr>
        <p:pic>
          <p:nvPicPr>
            <p:cNvPr id="19" name="Picture 6" descr="C:\Users\Martina Stockhause\AppData\Local\Microsoft\Windows\Temporary Internet Files\Content.IE5\TQLZTQQU\Martha_Washington_First_Spouse_Coin_reverse[1].jp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4040" y="4483532"/>
              <a:ext cx="1110525" cy="1110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feld 19"/>
            <p:cNvSpPr txBox="1"/>
            <p:nvPr/>
          </p:nvSpPr>
          <p:spPr>
            <a:xfrm>
              <a:off x="3187246" y="4829920"/>
              <a:ext cx="1024116" cy="4177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cs typeface="Carlito" panose="020F0502020204030204" pitchFamily="34" charset="0"/>
                </a:rPr>
                <a:t>citation</a:t>
              </a:r>
              <a:endParaRPr lang="en-US" sz="1600" b="1" dirty="0">
                <a:cs typeface="Carlito" panose="020F0502020204030204" pitchFamily="34" charset="0"/>
              </a:endParaRPr>
            </a:p>
          </p:txBody>
        </p:sp>
      </p:grpSp>
      <p:grpSp>
        <p:nvGrpSpPr>
          <p:cNvPr id="21" name="Gruppieren 20"/>
          <p:cNvGrpSpPr>
            <a:grpSpLocks/>
          </p:cNvGrpSpPr>
          <p:nvPr/>
        </p:nvGrpSpPr>
        <p:grpSpPr>
          <a:xfrm rot="300000">
            <a:off x="2552003" y="4541237"/>
            <a:ext cx="900001" cy="900000"/>
            <a:chOff x="5508104" y="3994694"/>
            <a:chExt cx="1110525" cy="1110525"/>
          </a:xfrm>
        </p:grpSpPr>
        <p:pic>
          <p:nvPicPr>
            <p:cNvPr id="22" name="Picture 6" descr="C:\Users\Martina Stockhause\AppData\Local\Microsoft\Windows\Temporary Internet Files\Content.IE5\TQLZTQQU\Martha_Washington_First_Spouse_Coin_reverse[1].jp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8104" y="3994694"/>
              <a:ext cx="1110525" cy="1110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feld 22"/>
            <p:cNvSpPr txBox="1"/>
            <p:nvPr/>
          </p:nvSpPr>
          <p:spPr>
            <a:xfrm>
              <a:off x="5650761" y="4189174"/>
              <a:ext cx="825209" cy="7215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cs typeface="Carlito" panose="020F0502020204030204" pitchFamily="34" charset="0"/>
                </a:rPr>
                <a:t>r</a:t>
              </a:r>
              <a:r>
                <a:rPr lang="en-US" sz="1600" b="1" dirty="0" smtClean="0">
                  <a:cs typeface="Carlito" panose="020F0502020204030204" pitchFamily="34" charset="0"/>
                </a:rPr>
                <a:t>efer-</a:t>
              </a:r>
              <a:br>
                <a:rPr lang="en-US" sz="1600" b="1" dirty="0" smtClean="0">
                  <a:cs typeface="Carlito" panose="020F0502020204030204" pitchFamily="34" charset="0"/>
                </a:rPr>
              </a:br>
              <a:r>
                <a:rPr lang="en-US" sz="1600" b="1" dirty="0" err="1" smtClean="0">
                  <a:cs typeface="Carlito" panose="020F0502020204030204" pitchFamily="34" charset="0"/>
                </a:rPr>
                <a:t>ences</a:t>
              </a:r>
              <a:endParaRPr lang="en-US" sz="1600" b="1" dirty="0">
                <a:cs typeface="Carlito" panose="020F0502020204030204" pitchFamily="34" charset="0"/>
              </a:endParaRPr>
            </a:p>
          </p:txBody>
        </p:sp>
      </p:grpSp>
      <p:grpSp>
        <p:nvGrpSpPr>
          <p:cNvPr id="24" name="Gruppieren 23"/>
          <p:cNvGrpSpPr>
            <a:grpSpLocks/>
          </p:cNvGrpSpPr>
          <p:nvPr/>
        </p:nvGrpSpPr>
        <p:grpSpPr>
          <a:xfrm>
            <a:off x="1804614" y="5382386"/>
            <a:ext cx="899999" cy="900000"/>
            <a:chOff x="3144041" y="2768058"/>
            <a:chExt cx="1110525" cy="1110525"/>
          </a:xfrm>
        </p:grpSpPr>
        <p:pic>
          <p:nvPicPr>
            <p:cNvPr id="25" name="Picture 6" descr="C:\Users\Martina Stockhause\AppData\Local\Microsoft\Windows\Temporary Internet Files\Content.IE5\TQLZTQQU\Martha_Washington_First_Spouse_Coin_reverse[1].jp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4041" y="2768058"/>
              <a:ext cx="1110525" cy="1110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feld 25"/>
            <p:cNvSpPr txBox="1"/>
            <p:nvPr/>
          </p:nvSpPr>
          <p:spPr>
            <a:xfrm>
              <a:off x="3174099" y="3123266"/>
              <a:ext cx="1012486" cy="4177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 smtClean="0">
                  <a:cs typeface="Carlito" panose="020F0502020204030204" pitchFamily="34" charset="0"/>
                </a:rPr>
                <a:t>ESMVal</a:t>
              </a:r>
              <a:endParaRPr lang="en-US" sz="1600" b="1" dirty="0">
                <a:cs typeface="Carlito" panose="020F0502020204030204" pitchFamily="34" charset="0"/>
              </a:endParaRPr>
            </a:p>
          </p:txBody>
        </p:sp>
      </p:grpSp>
      <p:pic>
        <p:nvPicPr>
          <p:cNvPr id="2051" name="Picture 3" descr="C:\Users\Martina Stockhause\AppData\Local\Microsoft\Windows\Temporary Internet Files\Content.IE5\9I4OR5VS\Professors_cube[1].jp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440" y="4149080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feld 26"/>
          <p:cNvSpPr txBox="1"/>
          <p:nvPr/>
        </p:nvSpPr>
        <p:spPr>
          <a:xfrm>
            <a:off x="536168" y="2649686"/>
            <a:ext cx="5259968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Automated access, interpretation and mapping of</a:t>
            </a:r>
          </a:p>
          <a:p>
            <a:r>
              <a:rPr lang="en-US" dirty="0" smtClean="0"/>
              <a:t>metadata sorts the different pieces of metadata in the</a:t>
            </a:r>
          </a:p>
          <a:p>
            <a:r>
              <a:rPr lang="en-US" dirty="0"/>
              <a:t>h</a:t>
            </a:r>
            <a:r>
              <a:rPr lang="en-US" dirty="0" smtClean="0"/>
              <a:t>ierarchical structure of the LTA metadata schema.</a:t>
            </a:r>
            <a:endParaRPr lang="en-US" dirty="0"/>
          </a:p>
        </p:txBody>
      </p:sp>
      <p:grpSp>
        <p:nvGrpSpPr>
          <p:cNvPr id="28" name="Gruppieren 27"/>
          <p:cNvGrpSpPr>
            <a:grpSpLocks/>
          </p:cNvGrpSpPr>
          <p:nvPr/>
        </p:nvGrpSpPr>
        <p:grpSpPr>
          <a:xfrm rot="-660000">
            <a:off x="7712757" y="5081511"/>
            <a:ext cx="184731" cy="338554"/>
            <a:chOff x="5493513" y="3505588"/>
            <a:chExt cx="1139713" cy="2088737"/>
          </a:xfrm>
        </p:grpSpPr>
        <p:pic>
          <p:nvPicPr>
            <p:cNvPr id="29" name="Picture 6" descr="C:\Users\Martina Stockhause\AppData\Local\Microsoft\Windows\Temporary Internet Files\Content.IE5\TQLZTQQU\Martha_Washington_First_Spouse_Coin_reverse[1].jpg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8104" y="3994694"/>
              <a:ext cx="1110525" cy="1110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feld 29"/>
            <p:cNvSpPr txBox="1"/>
            <p:nvPr/>
          </p:nvSpPr>
          <p:spPr>
            <a:xfrm>
              <a:off x="5493513" y="3505588"/>
              <a:ext cx="1139713" cy="20887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600" b="1" dirty="0">
                <a:cs typeface="Carlito" panose="020F0502020204030204" pitchFamily="34" charset="0"/>
              </a:endParaRPr>
            </a:p>
          </p:txBody>
        </p:sp>
      </p:grpSp>
      <p:pic>
        <p:nvPicPr>
          <p:cNvPr id="32" name="Picture 6" descr="C:\Users\Martina Stockhause\AppData\Local\Microsoft\Windows\Temporary Internet Files\Content.IE5\TQLZTQQU\Martha_Washington_First_Spouse_Coin_reverse[1].jp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000">
            <a:off x="6683075" y="5572337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C:\Users\Martina Stockhause\AppData\Local\Microsoft\Windows\Temporary Internet Files\Content.IE5\TQLZTQQU\Martha_Washington_First_Spouse_Coin_reverse[1].jp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380000">
            <a:off x="7205729" y="4665668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6" descr="C:\Users\Martina Stockhause\AppData\Local\Microsoft\Windows\Temporary Internet Files\Content.IE5\TQLZTQQU\Martha_Washington_First_Spouse_Coin_reverse[1].jp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40000">
            <a:off x="7458667" y="548766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6" descr="C:\Users\Martina Stockhause\AppData\Local\Microsoft\Windows\Temporary Internet Files\Content.IE5\TQLZTQQU\Martha_Washington_First_Spouse_Coin_reverse[1].jp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000">
            <a:off x="6678488" y="5081240"/>
            <a:ext cx="178724" cy="17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6" descr="C:\Users\Martina Stockhause\AppData\Local\Microsoft\Windows\Temporary Internet Files\Content.IE5\TQLZTQQU\Martha_Washington_First_Spouse_Coin_reverse[1].jp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40000">
            <a:off x="7916477" y="5580257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4" name="Gerade Verbindung mit Pfeil 43"/>
          <p:cNvCxnSpPr/>
          <p:nvPr/>
        </p:nvCxnSpPr>
        <p:spPr>
          <a:xfrm>
            <a:off x="4274509" y="5250788"/>
            <a:ext cx="1233595" cy="0"/>
          </a:xfrm>
          <a:prstGeom prst="straightConnector1">
            <a:avLst/>
          </a:prstGeom>
          <a:ln w="152400" cap="rnd">
            <a:solidFill>
              <a:srgbClr val="002060"/>
            </a:solidFill>
            <a:tailEnd type="arrow" w="sm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5" name="Textfeld 44"/>
          <p:cNvSpPr txBox="1"/>
          <p:nvPr/>
        </p:nvSpPr>
        <p:spPr>
          <a:xfrm>
            <a:off x="4360540" y="5138129"/>
            <a:ext cx="6463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Mapping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6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06.-09.12.2016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47" name="Fußzeilenplatzhalter 5"/>
          <p:cNvSpPr>
            <a:spLocks noGrp="1"/>
          </p:cNvSpPr>
          <p:nvPr>
            <p:ph type="ftr" sz="quarter" idx="3"/>
          </p:nvPr>
        </p:nvSpPr>
        <p:spPr>
          <a:xfrm>
            <a:off x="2339752" y="6597352"/>
            <a:ext cx="4757029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F6F6F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ESGF Conference 2016</a:t>
            </a:r>
          </a:p>
        </p:txBody>
      </p:sp>
    </p:spTree>
    <p:extLst>
      <p:ext uri="{BB962C8B-B14F-4D97-AF65-F5344CB8AC3E}">
        <p14:creationId xmlns:p14="http://schemas.microsoft.com/office/powerpoint/2010/main" val="7751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Principals of Long-Term </a:t>
            </a:r>
            <a:r>
              <a:rPr lang="en-US" dirty="0"/>
              <a:t>Archival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7" name="Textfeld 6"/>
          <p:cNvSpPr txBox="1"/>
          <p:nvPr/>
        </p:nvSpPr>
        <p:spPr>
          <a:xfrm>
            <a:off x="468000" y="1116000"/>
            <a:ext cx="7848872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3200" dirty="0">
                <a:solidFill>
                  <a:schemeClr val="tx2"/>
                </a:solidFill>
              </a:rPr>
              <a:t>Check everything </a:t>
            </a:r>
            <a:r>
              <a:rPr lang="en-US" sz="3200" dirty="0" smtClean="0">
                <a:solidFill>
                  <a:schemeClr val="tx2"/>
                </a:solidFill>
              </a:rPr>
              <a:t>at least twice…</a:t>
            </a:r>
          </a:p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3200" dirty="0" smtClean="0">
                <a:solidFill>
                  <a:schemeClr val="tx2"/>
                </a:solidFill>
              </a:rPr>
              <a:t>…before archival. 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9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8388424" y="6596390"/>
            <a:ext cx="758997" cy="261610"/>
          </a:xfrm>
        </p:spPr>
        <p:txBody>
          <a:bodyPr/>
          <a:lstStyle/>
          <a:p>
            <a:fld id="{BA4D798F-BC53-4B2C-AF0B-B02A7EE54970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000" y="1440000"/>
            <a:ext cx="2286000" cy="2873829"/>
          </a:xfrm>
          <a:prstGeom prst="rect">
            <a:avLst/>
          </a:prstGeom>
        </p:spPr>
      </p:pic>
      <p:pic>
        <p:nvPicPr>
          <p:cNvPr id="3074" name="Picture 2" descr="C:\Users\Martina Stockhause\AppData\Local\Microsoft\Windows\Temporary Internet Files\Content.IE5\DJ99ATAS\Greek_coin_tetradrachme_panathenaic_games-2[1]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019" y="5519248"/>
            <a:ext cx="999236" cy="92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C:\Users\Martina Stockhause\AppData\Local\Microsoft\Windows\Temporary Internet Files\Content.IE5\DJ99ATAS\S43Qy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80000">
            <a:off x="8223610" y="5460367"/>
            <a:ext cx="565709" cy="56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Gruppieren 33"/>
          <p:cNvGrpSpPr>
            <a:grpSpLocks/>
          </p:cNvGrpSpPr>
          <p:nvPr/>
        </p:nvGrpSpPr>
        <p:grpSpPr>
          <a:xfrm rot="-660000">
            <a:off x="778523" y="5148376"/>
            <a:ext cx="900001" cy="900000"/>
            <a:chOff x="796674" y="5072352"/>
            <a:chExt cx="1110525" cy="1110525"/>
          </a:xfrm>
        </p:grpSpPr>
        <p:pic>
          <p:nvPicPr>
            <p:cNvPr id="35" name="Picture 6" descr="C:\Users\Martina Stockhause\AppData\Local\Microsoft\Windows\Temporary Internet Files\Content.IE5\TQLZTQQU\Martha_Washington_First_Spouse_Coin_reverse[1].jpg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6674" y="5072352"/>
              <a:ext cx="1110525" cy="1110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67762" y="5487915"/>
              <a:ext cx="768350" cy="279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7" name="Gruppieren 36"/>
          <p:cNvGrpSpPr>
            <a:grpSpLocks/>
          </p:cNvGrpSpPr>
          <p:nvPr/>
        </p:nvGrpSpPr>
        <p:grpSpPr>
          <a:xfrm rot="360000">
            <a:off x="2264994" y="5663926"/>
            <a:ext cx="900001" cy="900000"/>
            <a:chOff x="1118456" y="3288506"/>
            <a:chExt cx="1110525" cy="1110525"/>
          </a:xfrm>
        </p:grpSpPr>
        <p:pic>
          <p:nvPicPr>
            <p:cNvPr id="38" name="Picture 6" descr="C:\Users\Martina Stockhause\AppData\Local\Microsoft\Windows\Temporary Internet Files\Content.IE5\TQLZTQQU\Martha_Washington_First_Spouse_Coin_reverse[1].jpg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8456" y="3288506"/>
              <a:ext cx="1110525" cy="1110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" name="Textfeld 38"/>
            <p:cNvSpPr txBox="1"/>
            <p:nvPr/>
          </p:nvSpPr>
          <p:spPr>
            <a:xfrm>
              <a:off x="1242563" y="3636203"/>
              <a:ext cx="862317" cy="4177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cs typeface="Carlito" panose="020F0502020204030204" pitchFamily="34" charset="0"/>
                </a:rPr>
                <a:t>errata</a:t>
              </a:r>
              <a:endParaRPr lang="en-US" sz="1600" b="1" dirty="0">
                <a:cs typeface="Carlito" panose="020F0502020204030204" pitchFamily="34" charset="0"/>
              </a:endParaRPr>
            </a:p>
          </p:txBody>
        </p:sp>
      </p:grpSp>
      <p:grpSp>
        <p:nvGrpSpPr>
          <p:cNvPr id="40" name="Gruppieren 39"/>
          <p:cNvGrpSpPr>
            <a:grpSpLocks/>
          </p:cNvGrpSpPr>
          <p:nvPr/>
        </p:nvGrpSpPr>
        <p:grpSpPr>
          <a:xfrm rot="-180000">
            <a:off x="3558713" y="4952630"/>
            <a:ext cx="899999" cy="900000"/>
            <a:chOff x="3144040" y="4483532"/>
            <a:chExt cx="1110525" cy="1110525"/>
          </a:xfrm>
        </p:grpSpPr>
        <p:pic>
          <p:nvPicPr>
            <p:cNvPr id="41" name="Picture 6" descr="C:\Users\Martina Stockhause\AppData\Local\Microsoft\Windows\Temporary Internet Files\Content.IE5\TQLZTQQU\Martha_Washington_First_Spouse_Coin_reverse[1].jpg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4040" y="4483532"/>
              <a:ext cx="1110525" cy="1110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Textfeld 41"/>
            <p:cNvSpPr txBox="1"/>
            <p:nvPr/>
          </p:nvSpPr>
          <p:spPr>
            <a:xfrm>
              <a:off x="3187246" y="4829920"/>
              <a:ext cx="1024116" cy="4177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cs typeface="Carlito" panose="020F0502020204030204" pitchFamily="34" charset="0"/>
                </a:rPr>
                <a:t>citation</a:t>
              </a:r>
              <a:endParaRPr lang="en-US" sz="1600" b="1" dirty="0">
                <a:cs typeface="Carlito" panose="020F0502020204030204" pitchFamily="34" charset="0"/>
              </a:endParaRPr>
            </a:p>
          </p:txBody>
        </p:sp>
      </p:grpSp>
      <p:grpSp>
        <p:nvGrpSpPr>
          <p:cNvPr id="43" name="Gruppieren 42"/>
          <p:cNvGrpSpPr>
            <a:grpSpLocks/>
          </p:cNvGrpSpPr>
          <p:nvPr/>
        </p:nvGrpSpPr>
        <p:grpSpPr>
          <a:xfrm rot="300000">
            <a:off x="6724084" y="4748829"/>
            <a:ext cx="900001" cy="900000"/>
            <a:chOff x="5508104" y="3994694"/>
            <a:chExt cx="1110525" cy="1110525"/>
          </a:xfrm>
        </p:grpSpPr>
        <p:pic>
          <p:nvPicPr>
            <p:cNvPr id="44" name="Picture 6" descr="C:\Users\Martina Stockhause\AppData\Local\Microsoft\Windows\Temporary Internet Files\Content.IE5\TQLZTQQU\Martha_Washington_First_Spouse_Coin_reverse[1].jpg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8104" y="3994694"/>
              <a:ext cx="1110525" cy="1110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Textfeld 44"/>
            <p:cNvSpPr txBox="1"/>
            <p:nvPr/>
          </p:nvSpPr>
          <p:spPr>
            <a:xfrm>
              <a:off x="5650761" y="4189174"/>
              <a:ext cx="825209" cy="7215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cs typeface="Carlito" panose="020F0502020204030204" pitchFamily="34" charset="0"/>
                </a:rPr>
                <a:t>r</a:t>
              </a:r>
              <a:r>
                <a:rPr lang="en-US" sz="1600" b="1" dirty="0" smtClean="0">
                  <a:cs typeface="Carlito" panose="020F0502020204030204" pitchFamily="34" charset="0"/>
                </a:rPr>
                <a:t>efer-</a:t>
              </a:r>
              <a:br>
                <a:rPr lang="en-US" sz="1600" b="1" dirty="0" smtClean="0">
                  <a:cs typeface="Carlito" panose="020F0502020204030204" pitchFamily="34" charset="0"/>
                </a:rPr>
              </a:br>
              <a:r>
                <a:rPr lang="en-US" sz="1600" b="1" dirty="0" err="1" smtClean="0">
                  <a:cs typeface="Carlito" panose="020F0502020204030204" pitchFamily="34" charset="0"/>
                </a:rPr>
                <a:t>ences</a:t>
              </a:r>
              <a:endParaRPr lang="en-US" sz="1600" b="1" dirty="0">
                <a:cs typeface="Carlito" panose="020F0502020204030204" pitchFamily="34" charset="0"/>
              </a:endParaRPr>
            </a:p>
          </p:txBody>
        </p:sp>
      </p:grpSp>
      <p:grpSp>
        <p:nvGrpSpPr>
          <p:cNvPr id="46" name="Gruppieren 45"/>
          <p:cNvGrpSpPr>
            <a:grpSpLocks/>
          </p:cNvGrpSpPr>
          <p:nvPr/>
        </p:nvGrpSpPr>
        <p:grpSpPr>
          <a:xfrm>
            <a:off x="5023237" y="5301206"/>
            <a:ext cx="899999" cy="900000"/>
            <a:chOff x="3144041" y="2768058"/>
            <a:chExt cx="1110525" cy="1110525"/>
          </a:xfrm>
        </p:grpSpPr>
        <p:pic>
          <p:nvPicPr>
            <p:cNvPr id="47" name="Picture 6" descr="C:\Users\Martina Stockhause\AppData\Local\Microsoft\Windows\Temporary Internet Files\Content.IE5\TQLZTQQU\Martha_Washington_First_Spouse_Coin_reverse[1].jpg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4041" y="2768058"/>
              <a:ext cx="1110525" cy="1110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extfeld 47"/>
            <p:cNvSpPr txBox="1"/>
            <p:nvPr/>
          </p:nvSpPr>
          <p:spPr>
            <a:xfrm>
              <a:off x="3174099" y="3123266"/>
              <a:ext cx="1012486" cy="4177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 smtClean="0">
                  <a:cs typeface="Carlito" panose="020F0502020204030204" pitchFamily="34" charset="0"/>
                </a:rPr>
                <a:t>ESMVal</a:t>
              </a:r>
              <a:endParaRPr lang="en-US" sz="1600" b="1" dirty="0">
                <a:cs typeface="Carlito" panose="020F0502020204030204" pitchFamily="34" charset="0"/>
              </a:endParaRPr>
            </a:p>
          </p:txBody>
        </p:sp>
      </p:grpSp>
      <p:pic>
        <p:nvPicPr>
          <p:cNvPr id="26" name="Picture 2" descr="C:\Users\Martina Stockhause\AppData\Local\Microsoft\Windows\Temporary Internet Files\Content.IE5\DJ99ATAS\1024px-Light_green_check.svg[1]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947" y="4740187"/>
            <a:ext cx="390144" cy="39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Martina Stockhause\AppData\Local\Microsoft\Windows\Temporary Internet Files\Content.IE5\DJ99ATAS\1024px-Light_green_check.svg[1]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912" y="5187514"/>
            <a:ext cx="390144" cy="39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Martina Stockhause\AppData\Local\Microsoft\Windows\Temporary Internet Files\Content.IE5\DJ99ATAS\1024px-Light_green_check.svg[1]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958" y="5031473"/>
            <a:ext cx="390144" cy="39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C:\Users\Martina Stockhause\AppData\Local\Microsoft\Windows\Temporary Internet Files\Content.IE5\DJ99ATAS\1024px-Light_green_check.svg[1]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976" y="5619353"/>
            <a:ext cx="390144" cy="39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Martina Stockhause\AppData\Local\Microsoft\Windows\Temporary Internet Files\Content.IE5\DJ99ATAS\1024px-Light_green_check.svg[1]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840" y="4875707"/>
            <a:ext cx="390144" cy="39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feld 48"/>
          <p:cNvSpPr txBox="1"/>
          <p:nvPr/>
        </p:nvSpPr>
        <p:spPr>
          <a:xfrm>
            <a:off x="536168" y="2649686"/>
            <a:ext cx="5400888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The automated process is interrupted at several stages in order to ensure metadata consistency. </a:t>
            </a:r>
            <a:endParaRPr lang="en-US" dirty="0"/>
          </a:p>
          <a:p>
            <a:r>
              <a:rPr lang="en-US" dirty="0" smtClean="0"/>
              <a:t>After archival such a quality assurance is unfeasible.</a:t>
            </a:r>
            <a:endParaRPr lang="en-US" dirty="0"/>
          </a:p>
        </p:txBody>
      </p:sp>
      <p:sp>
        <p:nvSpPr>
          <p:cNvPr id="50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06.-09.12.2016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1" name="Fußzeilenplatzhalter 5"/>
          <p:cNvSpPr>
            <a:spLocks noGrp="1"/>
          </p:cNvSpPr>
          <p:nvPr>
            <p:ph type="ftr" sz="quarter" idx="3"/>
          </p:nvPr>
        </p:nvSpPr>
        <p:spPr>
          <a:xfrm>
            <a:off x="2339752" y="6597352"/>
            <a:ext cx="4757029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F6F6F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ESGF Conference 2016</a:t>
            </a:r>
          </a:p>
        </p:txBody>
      </p:sp>
    </p:spTree>
    <p:extLst>
      <p:ext uri="{BB962C8B-B14F-4D97-AF65-F5344CB8AC3E}">
        <p14:creationId xmlns:p14="http://schemas.microsoft.com/office/powerpoint/2010/main" val="7751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68052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 smtClean="0">
                <a:solidFill>
                  <a:schemeClr val="tx2"/>
                </a:solidFill>
              </a:rPr>
              <a:t>Data Usage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ISENES2 Workshop on ESM Workflows 2016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A4D798F-BC53-4B2C-AF0B-B02A7EE54970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28.09.2016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0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IPCC DDC Users</a:t>
            </a:r>
            <a:endParaRPr lang="en-US" dirty="0"/>
          </a:p>
        </p:txBody>
      </p:sp>
      <p:sp>
        <p:nvSpPr>
          <p:cNvPr id="9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8388424" y="6596390"/>
            <a:ext cx="758997" cy="261610"/>
          </a:xfrm>
        </p:spPr>
        <p:txBody>
          <a:bodyPr/>
          <a:lstStyle/>
          <a:p>
            <a:fld id="{BA4D798F-BC53-4B2C-AF0B-B02A7EE54970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8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06.-09.12.2016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1" name="Fußzeilenplatzhalter 5"/>
          <p:cNvSpPr>
            <a:spLocks noGrp="1"/>
          </p:cNvSpPr>
          <p:nvPr>
            <p:ph type="ftr" sz="quarter" idx="3"/>
          </p:nvPr>
        </p:nvSpPr>
        <p:spPr>
          <a:xfrm>
            <a:off x="2339752" y="6597352"/>
            <a:ext cx="4757029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F6F6F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ESGF Conference 2016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539552" y="1248573"/>
            <a:ext cx="7848872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sz="2400" dirty="0">
                <a:solidFill>
                  <a:schemeClr val="tx2"/>
                </a:solidFill>
              </a:rPr>
              <a:t>Climate </a:t>
            </a:r>
            <a:r>
              <a:rPr lang="en-US" sz="2400" dirty="0" smtClean="0">
                <a:solidFill>
                  <a:schemeClr val="tx2"/>
                </a:solidFill>
              </a:rPr>
              <a:t>researchers like IPCC WG I Authors:</a:t>
            </a:r>
            <a:r>
              <a:rPr lang="en-US" sz="2400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familiar with data formats and tools to analyze the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skills to interpret and use data without additional services</a:t>
            </a:r>
            <a:endParaRPr lang="en-US" sz="2400" dirty="0"/>
          </a:p>
          <a:p>
            <a:pPr>
              <a:spcBef>
                <a:spcPts val="1200"/>
              </a:spcBef>
            </a:pPr>
            <a:r>
              <a:rPr lang="en-US" sz="2400" dirty="0">
                <a:solidFill>
                  <a:schemeClr val="tx2"/>
                </a:solidFill>
              </a:rPr>
              <a:t>Climate </a:t>
            </a:r>
            <a:r>
              <a:rPr lang="en-US" sz="2400" dirty="0" smtClean="0">
                <a:solidFill>
                  <a:schemeClr val="tx2"/>
                </a:solidFill>
              </a:rPr>
              <a:t>impact researchers like IPCC WG III Authors:</a:t>
            </a:r>
            <a:r>
              <a:rPr lang="en-US" sz="2400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need information on data formats and analysis tools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</a:t>
            </a:r>
            <a:r>
              <a:rPr lang="en-US" sz="2400" dirty="0" smtClean="0"/>
              <a:t>eed more information on how to use the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additional at technical services requested like derived climate parameters, data </a:t>
            </a:r>
            <a:r>
              <a:rPr lang="en-US" sz="2400" dirty="0" err="1" smtClean="0"/>
              <a:t>regridding</a:t>
            </a:r>
            <a:r>
              <a:rPr lang="en-US" sz="2400" dirty="0" smtClean="0"/>
              <a:t> </a:t>
            </a:r>
          </a:p>
          <a:p>
            <a:pPr>
              <a:spcBef>
                <a:spcPts val="1200"/>
              </a:spcBef>
            </a:pPr>
            <a:r>
              <a:rPr lang="en-US" sz="2400" dirty="0" smtClean="0">
                <a:solidFill>
                  <a:schemeClr val="tx2"/>
                </a:solidFill>
              </a:rPr>
              <a:t>Policy advisors:</a:t>
            </a:r>
            <a:r>
              <a:rPr lang="en-US" sz="2400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</a:t>
            </a:r>
            <a:r>
              <a:rPr lang="en-US" sz="2400" dirty="0" smtClean="0"/>
              <a:t>eed assistance on data formats, tools and data interpretation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Personnel as well as technical services required, ideally a climate service center with trained personnel</a:t>
            </a:r>
          </a:p>
        </p:txBody>
      </p:sp>
    </p:spTree>
    <p:extLst>
      <p:ext uri="{BB962C8B-B14F-4D97-AF65-F5344CB8AC3E}">
        <p14:creationId xmlns:p14="http://schemas.microsoft.com/office/powerpoint/2010/main" val="247982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A4D798F-BC53-4B2C-AF0B-B02A7EE54970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IPCC </a:t>
            </a:r>
            <a:r>
              <a:rPr lang="en-US" dirty="0"/>
              <a:t>DDC</a:t>
            </a:r>
            <a:r>
              <a:rPr lang="en-US" dirty="0" smtClean="0"/>
              <a:t>: AR5 Reference Archive</a:t>
            </a:r>
            <a:endParaRPr lang="en-US" dirty="0"/>
          </a:p>
        </p:txBody>
      </p:sp>
      <p:pic>
        <p:nvPicPr>
          <p:cNvPr id="2050" name="Grafik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789040"/>
            <a:ext cx="5759450" cy="2703512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899592" y="915825"/>
            <a:ext cx="7200800" cy="71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rgbClr val="005191"/>
                </a:solidFill>
                <a:ea typeface="Times New Roman" pitchFamily="18" charset="0"/>
                <a:cs typeface="Times New Roman" pitchFamily="18" charset="0"/>
              </a:rPr>
              <a:t>The DDC Reference Archive </a:t>
            </a:r>
            <a:r>
              <a:rPr lang="en-US" altLang="en-US" sz="2000" dirty="0">
                <a:solidFill>
                  <a:srgbClr val="943634"/>
                </a:solidFill>
                <a:ea typeface="Times New Roman" pitchFamily="18" charset="0"/>
                <a:cs typeface="Times New Roman" pitchFamily="18" charset="0"/>
              </a:rPr>
              <a:t>/ The IPCC WG1 Archive</a:t>
            </a:r>
            <a:endParaRPr lang="en-US" altLang="en-US" sz="2000" dirty="0">
              <a:solidFill>
                <a:srgbClr val="4F81BD"/>
              </a:solidFill>
              <a:ea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5834664"/>
              </p:ext>
            </p:extLst>
          </p:nvPr>
        </p:nvGraphicFramePr>
        <p:xfrm>
          <a:off x="971600" y="1484784"/>
          <a:ext cx="7200800" cy="1999989"/>
        </p:xfrm>
        <a:graphic>
          <a:graphicData uri="http://schemas.openxmlformats.org/drawingml/2006/table">
            <a:tbl>
              <a:tblPr firstRow="1" firstCol="1" bandRow="1"/>
              <a:tblGrid>
                <a:gridCol w="1224277"/>
                <a:gridCol w="1728051"/>
                <a:gridCol w="4248472"/>
              </a:tblGrid>
              <a:tr h="2262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Experiments: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365F9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101 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en-US" sz="1400">
                          <a:solidFill>
                            <a:srgbClr val="365F9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>
                          <a:solidFill>
                            <a:srgbClr val="943634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78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different experiments / scenarios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2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Variables: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365F9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605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en-US" sz="1400" dirty="0">
                          <a:solidFill>
                            <a:srgbClr val="943634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123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different variables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(628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requested 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variables)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44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400">
                        <a:effectLst/>
                        <a:latin typeface="Calibri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57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Size: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365F9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1.6 </a:t>
                      </a:r>
                      <a:r>
                        <a:rPr lang="en-US" sz="1400" dirty="0" err="1" smtClean="0">
                          <a:solidFill>
                            <a:srgbClr val="365F9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PByte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/ </a:t>
                      </a:r>
                      <a:r>
                        <a:rPr lang="en-US" sz="1400" dirty="0" smtClean="0">
                          <a:solidFill>
                            <a:srgbClr val="943634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100 </a:t>
                      </a:r>
                      <a:r>
                        <a:rPr lang="en-US" sz="1400" dirty="0" err="1" smtClean="0">
                          <a:solidFill>
                            <a:srgbClr val="943634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TByte</a:t>
                      </a:r>
                      <a:endParaRPr lang="en-US" sz="14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(all AR</a:t>
                      </a:r>
                      <a:r>
                        <a:rPr lang="en-US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data: 1.7 </a:t>
                      </a:r>
                      <a:r>
                        <a:rPr lang="en-US" sz="1400" baseline="0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PByte</a:t>
                      </a:r>
                      <a:r>
                        <a:rPr lang="en-US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2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Models: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365F9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60 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en-US" sz="1400">
                          <a:solidFill>
                            <a:srgbClr val="943634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58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participating models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2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Institutes: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365F9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27 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en-US" sz="1400">
                          <a:solidFill>
                            <a:srgbClr val="943634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participating institutes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2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Simulations: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365F9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1145 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en-US" sz="1400">
                          <a:solidFill>
                            <a:srgbClr val="943634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952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provided simulations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20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Variables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: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365F91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818795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en-US" sz="1400" dirty="0">
                          <a:solidFill>
                            <a:srgbClr val="943634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93247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provided variables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9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06.-09.12.2016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0" name="Fußzeilenplatzhalter 5"/>
          <p:cNvSpPr>
            <a:spLocks noGrp="1"/>
          </p:cNvSpPr>
          <p:nvPr>
            <p:ph type="ftr" sz="quarter" idx="3"/>
          </p:nvPr>
        </p:nvSpPr>
        <p:spPr>
          <a:xfrm>
            <a:off x="2339752" y="6597352"/>
            <a:ext cx="4757029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F6F6F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ESGF Conference 2016</a:t>
            </a:r>
          </a:p>
        </p:txBody>
      </p:sp>
    </p:spTree>
    <p:extLst>
      <p:ext uri="{BB962C8B-B14F-4D97-AF65-F5344CB8AC3E}">
        <p14:creationId xmlns:p14="http://schemas.microsoft.com/office/powerpoint/2010/main" val="2397993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A4D798F-BC53-4B2C-AF0B-B02A7EE54970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IPCC-DDC: </a:t>
            </a:r>
            <a:r>
              <a:rPr lang="en-US" dirty="0"/>
              <a:t>Usage </a:t>
            </a:r>
            <a:r>
              <a:rPr lang="en-US" dirty="0" smtClean="0"/>
              <a:t>(1)</a:t>
            </a:r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9" r="13585" b="2739"/>
          <a:stretch/>
        </p:blipFill>
        <p:spPr>
          <a:xfrm>
            <a:off x="323525" y="1412776"/>
            <a:ext cx="8471097" cy="5126447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8" name="Textfeld 7"/>
          <p:cNvSpPr txBox="1"/>
          <p:nvPr/>
        </p:nvSpPr>
        <p:spPr>
          <a:xfrm>
            <a:off x="4783215" y="2689177"/>
            <a:ext cx="7475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1 </a:t>
            </a:r>
            <a:r>
              <a:rPr lang="en-US" sz="1400" b="1" dirty="0" err="1" smtClean="0"/>
              <a:t>PByte</a:t>
            </a:r>
            <a:endParaRPr lang="en-US" sz="1400" b="1" dirty="0"/>
          </a:p>
        </p:txBody>
      </p:sp>
      <p:sp>
        <p:nvSpPr>
          <p:cNvPr id="9" name="Textfeld 8"/>
          <p:cNvSpPr txBox="1"/>
          <p:nvPr/>
        </p:nvSpPr>
        <p:spPr>
          <a:xfrm>
            <a:off x="4788024" y="4149082"/>
            <a:ext cx="739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1 </a:t>
            </a:r>
            <a:r>
              <a:rPr lang="en-US" sz="1400" b="1" dirty="0" err="1"/>
              <a:t>T</a:t>
            </a:r>
            <a:r>
              <a:rPr lang="en-US" sz="1400" b="1" dirty="0" err="1" smtClean="0"/>
              <a:t>Byte</a:t>
            </a:r>
            <a:endParaRPr lang="en-US" sz="1400" b="1" dirty="0"/>
          </a:p>
        </p:txBody>
      </p:sp>
      <p:sp>
        <p:nvSpPr>
          <p:cNvPr id="10" name="Rechteck 9"/>
          <p:cNvSpPr/>
          <p:nvPr/>
        </p:nvSpPr>
        <p:spPr>
          <a:xfrm>
            <a:off x="241662" y="1000835"/>
            <a:ext cx="586147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solidFill>
                  <a:srgbClr val="005191"/>
                </a:solidFill>
              </a:rPr>
              <a:t>Reference Archive for Climate Model </a:t>
            </a:r>
            <a:r>
              <a:rPr lang="en-US" sz="2200" dirty="0" smtClean="0">
                <a:solidFill>
                  <a:srgbClr val="005191"/>
                </a:solidFill>
              </a:rPr>
              <a:t>Output Data</a:t>
            </a:r>
            <a:endParaRPr lang="en-US" sz="2200" dirty="0">
              <a:solidFill>
                <a:srgbClr val="005191"/>
              </a:solidFill>
            </a:endParaRPr>
          </a:p>
        </p:txBody>
      </p:sp>
      <p:sp>
        <p:nvSpPr>
          <p:cNvPr id="12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06.-09.12.2016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4" name="Fußzeilenplatzhalter 5"/>
          <p:cNvSpPr>
            <a:spLocks noGrp="1"/>
          </p:cNvSpPr>
          <p:nvPr>
            <p:ph type="ftr" sz="quarter" idx="3"/>
          </p:nvPr>
        </p:nvSpPr>
        <p:spPr>
          <a:xfrm>
            <a:off x="2339752" y="6597352"/>
            <a:ext cx="4757029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F6F6F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ESGF Conference 2016</a:t>
            </a:r>
          </a:p>
        </p:txBody>
      </p:sp>
    </p:spTree>
    <p:extLst>
      <p:ext uri="{BB962C8B-B14F-4D97-AF65-F5344CB8AC3E}">
        <p14:creationId xmlns:p14="http://schemas.microsoft.com/office/powerpoint/2010/main" val="109002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A4D798F-BC53-4B2C-AF0B-B02A7EE54970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IPCC-DDC Usage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2" name="Textfeld 1"/>
          <p:cNvSpPr txBox="1"/>
          <p:nvPr/>
        </p:nvSpPr>
        <p:spPr>
          <a:xfrm>
            <a:off x="179512" y="1582921"/>
            <a:ext cx="39604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702 Active DDC Users in 2015: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42% located in developing </a:t>
            </a:r>
            <a:r>
              <a:rPr lang="en-US" dirty="0"/>
              <a:t>and economy-in-transition countries </a:t>
            </a:r>
            <a:r>
              <a:rPr lang="en-US" dirty="0" smtClean="0"/>
              <a:t>(Africa, Asia, South America) 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endParaRPr lang="en-US" dirty="0" smtClean="0"/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15 users requested regional data on storage media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6" r="4711" b="8335"/>
          <a:stretch/>
        </p:blipFill>
        <p:spPr>
          <a:xfrm>
            <a:off x="218466" y="3932976"/>
            <a:ext cx="4281526" cy="2520360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0" name="Textfeld 9"/>
          <p:cNvSpPr txBox="1"/>
          <p:nvPr/>
        </p:nvSpPr>
        <p:spPr>
          <a:xfrm>
            <a:off x="4572000" y="3959185"/>
            <a:ext cx="4499992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Download Counts per Continent in 2015: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69 % of downloads from users in developing and economy-in-transition countries (59 % Asia)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/>
              <a:t>average download </a:t>
            </a:r>
            <a:r>
              <a:rPr lang="en-US" dirty="0" smtClean="0"/>
              <a:t>count per user </a:t>
            </a:r>
            <a:r>
              <a:rPr lang="en-US" dirty="0"/>
              <a:t>= 2 </a:t>
            </a:r>
            <a:r>
              <a:rPr lang="en-US" dirty="0" smtClean="0"/>
              <a:t>800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Asian and African users were the most active with average download numbers</a:t>
            </a:r>
            <a:br>
              <a:rPr lang="en-US" dirty="0" smtClean="0"/>
            </a:br>
            <a:r>
              <a:rPr lang="en-US" dirty="0" smtClean="0"/>
              <a:t>per user of 5 000 and 4 600.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" r="2884" b="12884"/>
          <a:stretch/>
        </p:blipFill>
        <p:spPr>
          <a:xfrm>
            <a:off x="4572000" y="1388434"/>
            <a:ext cx="4316714" cy="2472614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8" name="Rechteck 7"/>
          <p:cNvSpPr/>
          <p:nvPr/>
        </p:nvSpPr>
        <p:spPr>
          <a:xfrm>
            <a:off x="107504" y="1000835"/>
            <a:ext cx="586147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Reference Archive for Climate Model </a:t>
            </a:r>
            <a:r>
              <a:rPr lang="en-US" sz="2200" dirty="0" smtClean="0">
                <a:solidFill>
                  <a:schemeClr val="accent1">
                    <a:lumMod val="75000"/>
                  </a:schemeClr>
                </a:solidFill>
              </a:rPr>
              <a:t>Output Data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473060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457200" y="4677207"/>
            <a:ext cx="8229600" cy="1992153"/>
          </a:xfrm>
        </p:spPr>
        <p:txBody>
          <a:bodyPr>
            <a:noAutofit/>
          </a:bodyPr>
          <a:lstStyle/>
          <a:p>
            <a:pPr marL="0" indent="0">
              <a:buNone/>
              <a:tabLst>
                <a:tab pos="3949700" algn="l"/>
              </a:tabLst>
            </a:pPr>
            <a:r>
              <a:rPr lang="de-DE" sz="2000" dirty="0" smtClean="0">
                <a:solidFill>
                  <a:schemeClr val="tx2"/>
                </a:solidFill>
              </a:rPr>
              <a:t>IPCC DDC: 	</a:t>
            </a:r>
            <a:r>
              <a:rPr lang="de-DE" sz="2000" dirty="0" smtClean="0">
                <a:solidFill>
                  <a:schemeClr val="tx2"/>
                </a:solidFill>
                <a:hlinkClick r:id="rId2"/>
              </a:rPr>
              <a:t>http://ipcc-data.org</a:t>
            </a:r>
            <a:r>
              <a:rPr lang="de-DE" sz="2000" dirty="0" smtClean="0">
                <a:solidFill>
                  <a:schemeClr val="tx2"/>
                </a:solidFill>
              </a:rPr>
              <a:t> </a:t>
            </a:r>
          </a:p>
          <a:p>
            <a:pPr marL="0" indent="0">
              <a:buNone/>
              <a:tabLst>
                <a:tab pos="3949700" algn="l"/>
              </a:tabLst>
            </a:pPr>
            <a:r>
              <a:rPr lang="de-DE" sz="2000" dirty="0" smtClean="0">
                <a:solidFill>
                  <a:schemeClr val="tx2"/>
                </a:solidFill>
              </a:rPr>
              <a:t>DDC at DKRZ:	</a:t>
            </a:r>
            <a:r>
              <a:rPr lang="en-US" sz="2000" dirty="0" smtClean="0">
                <a:hlinkClick r:id="rId3"/>
              </a:rPr>
              <a:t>http://ipcc.wdc-climate.de</a:t>
            </a:r>
            <a:r>
              <a:rPr lang="en-US" sz="2000" dirty="0" smtClean="0"/>
              <a:t> 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1400" dirty="0"/>
              <a:t>M. </a:t>
            </a:r>
            <a:r>
              <a:rPr lang="en-US" sz="1400" dirty="0" err="1"/>
              <a:t>Stockhause</a:t>
            </a:r>
            <a:r>
              <a:rPr lang="en-US" sz="1400" dirty="0"/>
              <a:t>, F. Toussaint, M. </a:t>
            </a:r>
            <a:r>
              <a:rPr lang="en-US" sz="1400" dirty="0" err="1"/>
              <a:t>Lautenschlager</a:t>
            </a:r>
            <a:r>
              <a:rPr lang="en-US" sz="1400" dirty="0"/>
              <a:t> (2015): CMIP6 Data Citation and LTA. </a:t>
            </a:r>
            <a:r>
              <a:rPr lang="en-US" sz="1400" dirty="0" smtClean="0"/>
              <a:t>WIP </a:t>
            </a:r>
            <a:r>
              <a:rPr lang="en-US" sz="1400" dirty="0"/>
              <a:t>white paper. </a:t>
            </a:r>
            <a:r>
              <a:rPr 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Zenodo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hlinkClick r:id="rId4"/>
              </a:rPr>
              <a:t>doi:10.5281/zenodo.35178</a:t>
            </a:r>
            <a:r>
              <a:rPr 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endParaRPr lang="en-US" sz="14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A4D798F-BC53-4B2C-AF0B-B02A7EE54970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06.-09.12.2016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9" name="Fußzeilenplatzhalter 5"/>
          <p:cNvSpPr>
            <a:spLocks noGrp="1"/>
          </p:cNvSpPr>
          <p:nvPr>
            <p:ph type="ftr" sz="quarter" idx="3"/>
          </p:nvPr>
        </p:nvSpPr>
        <p:spPr>
          <a:xfrm>
            <a:off x="2339752" y="6597352"/>
            <a:ext cx="4757029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F6F6F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ESGF Conference 2016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902261"/>
            <a:ext cx="5135880" cy="3630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216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Observations and Models in Climate (3)</a:t>
            </a:r>
            <a:endParaRPr lang="en-US" dirty="0"/>
          </a:p>
        </p:txBody>
      </p:sp>
      <p:sp>
        <p:nvSpPr>
          <p:cNvPr id="7" name="Textfeld 6"/>
          <p:cNvSpPr txBox="1"/>
          <p:nvPr/>
        </p:nvSpPr>
        <p:spPr>
          <a:xfrm>
            <a:off x="395535" y="1097510"/>
            <a:ext cx="8320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3200" dirty="0" smtClean="0">
                <a:solidFill>
                  <a:schemeClr val="tx2"/>
                </a:solidFill>
              </a:rPr>
              <a:t>Use of Observations for Models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9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8388424" y="6596390"/>
            <a:ext cx="758997" cy="261610"/>
          </a:xfrm>
        </p:spPr>
        <p:txBody>
          <a:bodyPr/>
          <a:lstStyle/>
          <a:p>
            <a:fld id="{BA4D798F-BC53-4B2C-AF0B-B02A7EE54970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6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06.-09.12.2016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7" name="Fußzeilenplatzhalter 5"/>
          <p:cNvSpPr>
            <a:spLocks noGrp="1"/>
          </p:cNvSpPr>
          <p:nvPr>
            <p:ph type="ftr" sz="quarter" idx="3"/>
          </p:nvPr>
        </p:nvSpPr>
        <p:spPr>
          <a:xfrm>
            <a:off x="2339752" y="6597352"/>
            <a:ext cx="4757029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F6F6F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ESGF Conference 2016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395536" y="1628800"/>
            <a:ext cx="832022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2"/>
                </a:solidFill>
              </a:rPr>
              <a:t>Model verification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2"/>
                </a:solidFill>
              </a:rPr>
              <a:t>Regional climate model forcing</a:t>
            </a:r>
            <a:endParaRPr lang="en-US" sz="2000" b="1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>
              <a:spcBef>
                <a:spcPts val="1800"/>
              </a:spcBef>
              <a:buClr>
                <a:schemeClr val="accent1">
                  <a:lumMod val="75000"/>
                </a:schemeClr>
              </a:buClr>
            </a:pPr>
            <a:r>
              <a:rPr lang="en-US" sz="2000" b="1" dirty="0" smtClean="0">
                <a:solidFill>
                  <a:schemeClr val="tx2"/>
                </a:solidFill>
                <a:sym typeface="Wingdings" panose="05000000000000000000" pitchFamily="2" charset="2"/>
              </a:rPr>
              <a:t></a:t>
            </a:r>
            <a:r>
              <a:rPr lang="en-US" sz="2000" dirty="0" smtClean="0">
                <a:sym typeface="Wingdings" panose="05000000000000000000" pitchFamily="2" charset="2"/>
              </a:rPr>
              <a:t> </a:t>
            </a:r>
            <a:r>
              <a:rPr lang="en-US" sz="2000" dirty="0" smtClean="0"/>
              <a:t>Models applied for data assimilation, e.g. using 4D-Var technique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chemeClr val="tx2"/>
                </a:solidFill>
              </a:rPr>
              <a:t>Reanalysis Data </a:t>
            </a:r>
            <a:r>
              <a:rPr lang="en-US" sz="2000" dirty="0"/>
              <a:t>provide gridded data, </a:t>
            </a:r>
            <a:r>
              <a:rPr lang="en-US" sz="2000" dirty="0" smtClean="0"/>
              <a:t>e.g</a:t>
            </a:r>
            <a:r>
              <a:rPr lang="en-US" sz="2000" dirty="0"/>
              <a:t>. </a:t>
            </a:r>
            <a:r>
              <a:rPr lang="en-US" sz="2000" dirty="0" smtClean="0"/>
              <a:t>from ECMWF or </a:t>
            </a:r>
            <a:r>
              <a:rPr lang="en-US" sz="2000" dirty="0"/>
              <a:t>NCEP/NCAR </a:t>
            </a:r>
            <a:endParaRPr lang="en-US" sz="2000" dirty="0" smtClean="0"/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b="1" dirty="0" smtClean="0">
                <a:solidFill>
                  <a:schemeClr val="tx2"/>
                </a:solidFill>
              </a:rPr>
              <a:t>Obs4MIPs</a:t>
            </a:r>
            <a:r>
              <a:rPr lang="en-US" sz="2000" b="1" dirty="0">
                <a:solidFill>
                  <a:schemeClr val="tx2"/>
                </a:solidFill>
              </a:rPr>
              <a:t>:</a:t>
            </a:r>
            <a:r>
              <a:rPr lang="en-US" sz="2000" dirty="0"/>
              <a:t> make observational products more accessible for climate model </a:t>
            </a:r>
            <a:r>
              <a:rPr lang="en-US" sz="2000" dirty="0" err="1" smtClean="0"/>
              <a:t>intercomparison</a:t>
            </a:r>
            <a:endParaRPr lang="en-US" sz="2000" dirty="0">
              <a:solidFill>
                <a:schemeClr val="tx2"/>
              </a:solidFill>
              <a:sym typeface="Wingdings" panose="05000000000000000000" pitchFamily="2" charset="2"/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395536" y="4005064"/>
            <a:ext cx="83202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  <a:spcAft>
                <a:spcPts val="600"/>
              </a:spcAft>
            </a:pPr>
            <a:r>
              <a:rPr lang="en-US" sz="3200" dirty="0" smtClean="0">
                <a:solidFill>
                  <a:schemeClr val="tx2"/>
                </a:solidFill>
              </a:rPr>
              <a:t>Use of Models for Observations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395536" y="4509120"/>
            <a:ext cx="832022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dirty="0" smtClean="0">
                <a:sym typeface="Wingdings" panose="05000000000000000000" pitchFamily="2" charset="2"/>
              </a:rPr>
              <a:t>Find knowledge gaps to trigger observations, e.g. in the deep sea</a:t>
            </a:r>
          </a:p>
          <a:p>
            <a:pPr marL="285750" lvl="1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dirty="0" smtClean="0">
                <a:sym typeface="Wingdings" panose="05000000000000000000" pitchFamily="2" charset="2"/>
              </a:rPr>
              <a:t>Plan measurements and campaigns, e.g.</a:t>
            </a:r>
            <a:br>
              <a:rPr lang="en-US" sz="2000" dirty="0" smtClean="0">
                <a:sym typeface="Wingdings" panose="05000000000000000000" pitchFamily="2" charset="2"/>
              </a:rPr>
            </a:br>
            <a:r>
              <a:rPr lang="en-US" sz="2000" dirty="0" smtClean="0">
                <a:sym typeface="Wingdings" panose="05000000000000000000" pitchFamily="2" charset="2"/>
              </a:rPr>
              <a:t>e</a:t>
            </a:r>
            <a:r>
              <a:rPr lang="en-US" sz="2000" dirty="0" smtClean="0"/>
              <a:t>xplore expected value ranges for measurement parameters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dirty="0" smtClean="0"/>
              <a:t>Use model for measurement set up and planning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000" dirty="0" smtClean="0"/>
              <a:t>Many others…</a:t>
            </a:r>
          </a:p>
        </p:txBody>
      </p:sp>
    </p:spTree>
    <p:extLst>
      <p:ext uri="{BB962C8B-B14F-4D97-AF65-F5344CB8AC3E}">
        <p14:creationId xmlns:p14="http://schemas.microsoft.com/office/powerpoint/2010/main" val="3039556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IPCC </a:t>
            </a:r>
            <a:r>
              <a:rPr lang="en-US" dirty="0" smtClean="0"/>
              <a:t>AR6: Timeframe</a:t>
            </a:r>
            <a:endParaRPr lang="en-US" dirty="0"/>
          </a:p>
        </p:txBody>
      </p:sp>
      <p:sp>
        <p:nvSpPr>
          <p:cNvPr id="7" name="Textfeld 6"/>
          <p:cNvSpPr txBox="1"/>
          <p:nvPr/>
        </p:nvSpPr>
        <p:spPr>
          <a:xfrm>
            <a:off x="442442" y="1354410"/>
            <a:ext cx="8306022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2400" dirty="0">
                <a:solidFill>
                  <a:srgbClr val="005191"/>
                </a:solidFill>
              </a:rPr>
              <a:t>U</a:t>
            </a:r>
            <a:r>
              <a:rPr lang="en-US" sz="2400" dirty="0" smtClean="0">
                <a:solidFill>
                  <a:srgbClr val="005191"/>
                </a:solidFill>
              </a:rPr>
              <a:t>pdated timeframe for IPCC AR6 from 16</a:t>
            </a:r>
            <a:r>
              <a:rPr lang="en-US" sz="2400" baseline="30000" dirty="0" smtClean="0">
                <a:solidFill>
                  <a:srgbClr val="005191"/>
                </a:solidFill>
              </a:rPr>
              <a:t>th</a:t>
            </a:r>
            <a:r>
              <a:rPr lang="en-US" sz="2400" dirty="0" smtClean="0">
                <a:solidFill>
                  <a:srgbClr val="005191"/>
                </a:solidFill>
              </a:rPr>
              <a:t> </a:t>
            </a:r>
            <a:r>
              <a:rPr lang="en-US" sz="2400" dirty="0">
                <a:solidFill>
                  <a:srgbClr val="005191"/>
                </a:solidFill>
              </a:rPr>
              <a:t>September 2016 </a:t>
            </a:r>
            <a:r>
              <a:rPr lang="en-US" sz="2000" dirty="0"/>
              <a:t>(</a:t>
            </a:r>
            <a:r>
              <a:rPr lang="en-US" sz="2000" dirty="0">
                <a:hlinkClick r:id="rId2"/>
              </a:rPr>
              <a:t>http://</a:t>
            </a:r>
            <a:r>
              <a:rPr lang="en-US" sz="2000" dirty="0" smtClean="0">
                <a:hlinkClick r:id="rId2"/>
              </a:rPr>
              <a:t>ipcc.ch/activities/pdf/ar6_schedule.pdf</a:t>
            </a:r>
            <a:r>
              <a:rPr lang="en-US" sz="2000" dirty="0" smtClean="0"/>
              <a:t>):</a:t>
            </a:r>
            <a:br>
              <a:rPr lang="en-US" sz="2000" dirty="0" smtClean="0"/>
            </a:br>
            <a:endParaRPr lang="en-US" sz="2000" dirty="0" smtClean="0"/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05/2017: AR6 Scoping Meeting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09/2017: IPCC approval of AR6 outline 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/>
              <a:t>02/2018: Decision on selection of authors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05/2019: WG I AR6 first-order draft expert review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b="1" dirty="0" smtClean="0"/>
              <a:t>03/2020: WG I AR6 second-order draft expert review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dirty="0" smtClean="0"/>
              <a:t>04/2021: WG I AR6 IPCC acceptance/adoption/approval at IPCC-53</a:t>
            </a:r>
          </a:p>
        </p:txBody>
      </p:sp>
      <p:sp>
        <p:nvSpPr>
          <p:cNvPr id="9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8388424" y="6596390"/>
            <a:ext cx="758997" cy="261610"/>
          </a:xfrm>
        </p:spPr>
        <p:txBody>
          <a:bodyPr/>
          <a:lstStyle/>
          <a:p>
            <a:fld id="{BA4D798F-BC53-4B2C-AF0B-B02A7EE54970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0" name="Fußzeilenplatzhalter 5"/>
          <p:cNvSpPr>
            <a:spLocks noGrp="1"/>
          </p:cNvSpPr>
          <p:nvPr>
            <p:ph type="ftr" sz="quarter" idx="3"/>
          </p:nvPr>
        </p:nvSpPr>
        <p:spPr>
          <a:xfrm>
            <a:off x="2339752" y="6597352"/>
            <a:ext cx="4757029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F6F6F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ISENES2 Workshop on ESM Workflows 2016</a:t>
            </a:r>
            <a:endParaRPr lang="en-US" dirty="0" smtClean="0"/>
          </a:p>
        </p:txBody>
      </p:sp>
      <p:sp>
        <p:nvSpPr>
          <p:cNvPr id="8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28.09.2016</a:t>
            </a:r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85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Experiences from AR5</a:t>
            </a:r>
            <a:endParaRPr lang="en-US" dirty="0"/>
          </a:p>
        </p:txBody>
      </p:sp>
      <p:sp>
        <p:nvSpPr>
          <p:cNvPr id="7" name="Textfeld 6"/>
          <p:cNvSpPr txBox="1"/>
          <p:nvPr/>
        </p:nvSpPr>
        <p:spPr>
          <a:xfrm>
            <a:off x="611561" y="1196752"/>
            <a:ext cx="7848872" cy="487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5191"/>
                </a:solidFill>
              </a:rPr>
              <a:t>CMIP5 data infrastructure was under development during data distribution: </a:t>
            </a:r>
            <a:endParaRPr lang="en-US" sz="2400" dirty="0">
              <a:solidFill>
                <a:srgbClr val="005191"/>
              </a:solidFill>
            </a:endParaRPr>
          </a:p>
          <a:p>
            <a:pPr marL="720725" lvl="2" indent="-263525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Missing version management </a:t>
            </a:r>
          </a:p>
          <a:p>
            <a:pPr marL="720725" lvl="2" indent="-263525">
              <a:spcAft>
                <a:spcPts val="300"/>
              </a:spcAft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  <a:t>	 </a:t>
            </a:r>
            <a:r>
              <a:rPr lang="en-US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  <a:t>intransparent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  <a:t> data changes </a:t>
            </a:r>
            <a:endParaRPr lang="en-US" sz="2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720725" lvl="2" indent="-263525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Complicated authentication/authorization solution</a:t>
            </a:r>
          </a:p>
          <a:p>
            <a:pPr marL="720725" lvl="2" indent="-263525">
              <a:spcAft>
                <a:spcPts val="300"/>
              </a:spcAft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	</a:t>
            </a: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  <a:t> data access barrier</a:t>
            </a:r>
          </a:p>
          <a:p>
            <a:pPr marL="720725" lvl="2" indent="-263525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  <a:t>Script-based access under development and not matching user requirements</a:t>
            </a:r>
          </a:p>
          <a:p>
            <a:pPr marL="457200" indent="-457200">
              <a:buFont typeface="Wingdings"/>
              <a:buChar char="à"/>
            </a:pPr>
            <a:r>
              <a:rPr lang="en-US" sz="2400" dirty="0" smtClean="0">
                <a:solidFill>
                  <a:srgbClr val="005191"/>
                </a:solidFill>
              </a:rPr>
              <a:t>ETH Zurich set up and managed a data repository to support the work of the IPCC WG1 authors</a:t>
            </a:r>
          </a:p>
          <a:p>
            <a:pPr marL="457200" indent="-457200">
              <a:buFont typeface="Wingdings"/>
              <a:buChar char="à"/>
            </a:pPr>
            <a:r>
              <a:rPr lang="en-US" sz="2400" dirty="0" smtClean="0">
                <a:solidFill>
                  <a:srgbClr val="005191"/>
                </a:solidFill>
              </a:rPr>
              <a:t>IPCC DDC long-term archived two data collections for AR5</a:t>
            </a:r>
            <a:endParaRPr lang="en-US" sz="2400" dirty="0">
              <a:solidFill>
                <a:srgbClr val="005191"/>
              </a:solidFill>
            </a:endParaRPr>
          </a:p>
          <a:p>
            <a:pPr marL="457200" indent="-457200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5191"/>
                </a:solidFill>
              </a:rPr>
              <a:t>No communication between IPCC WGs and IPCC DDC/TGICA</a:t>
            </a:r>
          </a:p>
        </p:txBody>
      </p:sp>
      <p:sp>
        <p:nvSpPr>
          <p:cNvPr id="9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8388424" y="6596390"/>
            <a:ext cx="758997" cy="261610"/>
          </a:xfrm>
        </p:spPr>
        <p:txBody>
          <a:bodyPr/>
          <a:lstStyle/>
          <a:p>
            <a:fld id="{BA4D798F-BC53-4B2C-AF0B-B02A7EE54970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8" name="Datumsplatzhalter 4"/>
          <p:cNvSpPr>
            <a:spLocks noGrp="1"/>
          </p:cNvSpPr>
          <p:nvPr>
            <p:ph type="dt" sz="half" idx="2"/>
          </p:nvPr>
        </p:nvSpPr>
        <p:spPr>
          <a:xfrm>
            <a:off x="7236296" y="6597352"/>
            <a:ext cx="1053480" cy="2616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F6F6F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smtClean="0">
                <a:latin typeface="Calibri" pitchFamily="34" charset="0"/>
              </a:rPr>
              <a:t>06.-09.12.2016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1" name="Fußzeilenplatzhalter 5"/>
          <p:cNvSpPr>
            <a:spLocks noGrp="1"/>
          </p:cNvSpPr>
          <p:nvPr>
            <p:ph type="ftr" sz="quarter" idx="3"/>
          </p:nvPr>
        </p:nvSpPr>
        <p:spPr>
          <a:xfrm>
            <a:off x="2339752" y="6597352"/>
            <a:ext cx="4757029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F6F6F6"/>
                </a:solidFill>
                <a:latin typeface="Calibri" pitchFamily="34" charset="0"/>
                <a:ea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ESGF Conference 2016</a:t>
            </a:r>
          </a:p>
        </p:txBody>
      </p:sp>
    </p:spTree>
    <p:extLst>
      <p:ext uri="{BB962C8B-B14F-4D97-AF65-F5344CB8AC3E}">
        <p14:creationId xmlns:p14="http://schemas.microsoft.com/office/powerpoint/2010/main" val="261814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llgemeine Präsentation DKRZ 2012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1119</Words>
  <Application>Microsoft Office PowerPoint</Application>
  <PresentationFormat>Bildschirmpräsentation (4:3)</PresentationFormat>
  <Paragraphs>272</Paragraphs>
  <Slides>22</Slides>
  <Notes>8</Notes>
  <HiddenSlides>3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3" baseType="lpstr">
      <vt:lpstr>Allgemeine Präsentation DKRZ 2012</vt:lpstr>
      <vt:lpstr>The role of climate model data and long-term data archives in climate change research</vt:lpstr>
      <vt:lpstr>Observations and Models (1)</vt:lpstr>
      <vt:lpstr>Observations and Models (2)</vt:lpstr>
      <vt:lpstr>PowerPoint-Präsentation</vt:lpstr>
      <vt:lpstr>IPCC DDC and TGICA</vt:lpstr>
      <vt:lpstr>History of IPCC DDC</vt:lpstr>
      <vt:lpstr>IPCC DDC Reference Data Archive</vt:lpstr>
      <vt:lpstr>IPCC DDC Services for AR6</vt:lpstr>
      <vt:lpstr>PowerPoint-Präsentation</vt:lpstr>
      <vt:lpstr>CMIP Data Pool</vt:lpstr>
      <vt:lpstr>Principles of Long-Term Archival (1)</vt:lpstr>
      <vt:lpstr>Principals of Long-Term Archival (2)</vt:lpstr>
      <vt:lpstr>Principals of Long-Term Archival (3)</vt:lpstr>
      <vt:lpstr>PowerPoint-Präsentation</vt:lpstr>
      <vt:lpstr>IPCC DDC Users</vt:lpstr>
      <vt:lpstr>IPCC DDC: AR5 Reference Archive</vt:lpstr>
      <vt:lpstr>IPCC-DDC: Usage (1)</vt:lpstr>
      <vt:lpstr>IPCC-DDC Usage (3)</vt:lpstr>
      <vt:lpstr> </vt:lpstr>
      <vt:lpstr>Observations and Models in Climate (3)</vt:lpstr>
      <vt:lpstr>IPCC AR6: Timeframe</vt:lpstr>
      <vt:lpstr>Experiences from AR5</vt:lpstr>
    </vt:vector>
  </TitlesOfParts>
  <Company>DKRZ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Citation Service for CMIP6 and IPCC DDC Aspects</dc:title>
  <dc:creator>Martina Stockhause</dc:creator>
  <cp:lastModifiedBy>Martina Stockhause</cp:lastModifiedBy>
  <cp:revision>238</cp:revision>
  <dcterms:created xsi:type="dcterms:W3CDTF">2016-05-23T13:57:13Z</dcterms:created>
  <dcterms:modified xsi:type="dcterms:W3CDTF">2016-10-21T12:12:45Z</dcterms:modified>
</cp:coreProperties>
</file>