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9" r:id="rId13"/>
    <p:sldId id="340" r:id="rId14"/>
    <p:sldId id="342" r:id="rId15"/>
    <p:sldId id="258" r:id="rId16"/>
    <p:sldId id="343" r:id="rId17"/>
    <p:sldId id="344" r:id="rId18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D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2102" autoAdjust="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0550B6-3EEE-4EDB-95B4-C9EEFA14AD82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857FAED-2ADF-43F3-9373-74E618313C00}">
      <dgm:prSet phldrT="[Text]"/>
      <dgm:spPr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noProof="0" dirty="0" smtClean="0">
              <a:latin typeface="Book Antiqua" panose="02040602050305030304" pitchFamily="18" charset="0"/>
            </a:rPr>
            <a:t>2.5 million people in need of care</a:t>
          </a:r>
          <a:endParaRPr lang="en-US" noProof="0" dirty="0">
            <a:latin typeface="Book Antiqua" panose="02040602050305030304" pitchFamily="18" charset="0"/>
          </a:endParaRPr>
        </a:p>
      </dgm:t>
    </dgm:pt>
    <dgm:pt modelId="{24216373-DC06-4839-A718-CC8FF0086F88}" type="parTrans" cxnId="{E3CFC807-EA89-43CB-B229-3755AE088A88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65FEE19F-E26B-4421-AAE4-E7E7C93BE327}" type="sibTrans" cxnId="{E3CFC807-EA89-43CB-B229-3755AE088A88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63CF1E3E-B4D7-470D-B9DA-F4AE16CD6CE1}">
      <dgm:prSet phldrT="[Text]"/>
      <dgm:spPr/>
      <dgm:t>
        <a:bodyPr/>
        <a:lstStyle/>
        <a:p>
          <a:r>
            <a:rPr lang="en-US" noProof="0" dirty="0" smtClean="0">
              <a:latin typeface="Book Antiqua" panose="02040602050305030304" pitchFamily="18" charset="0"/>
            </a:rPr>
            <a:t>Informal care: 1.76 million people (70%)</a:t>
          </a:r>
          <a:endParaRPr lang="en-US" noProof="0" dirty="0">
            <a:latin typeface="Book Antiqua" panose="02040602050305030304" pitchFamily="18" charset="0"/>
          </a:endParaRPr>
        </a:p>
      </dgm:t>
    </dgm:pt>
    <dgm:pt modelId="{1D17930B-5436-488D-B0AF-56F291DE7ECC}" type="parTrans" cxnId="{6223C244-1E37-4AD8-BC56-AA7147A8FE7F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7D6C9BDC-63D3-4849-99C6-00AF4BC1C98D}" type="sibTrans" cxnId="{6223C244-1E37-4AD8-BC56-AA7147A8FE7F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7CCE2BAF-F288-4224-AFBD-8A05E7086835}">
      <dgm:prSet phldrT="[Text]"/>
      <dgm:spPr/>
      <dgm:t>
        <a:bodyPr/>
        <a:lstStyle/>
        <a:p>
          <a:r>
            <a:rPr lang="en-US" noProof="0" dirty="0" smtClean="0">
              <a:latin typeface="Book Antiqua" panose="02040602050305030304" pitchFamily="18" charset="0"/>
            </a:rPr>
            <a:t>Family caregivers unassisted:</a:t>
          </a:r>
        </a:p>
        <a:p>
          <a:r>
            <a:rPr lang="en-US" noProof="0" dirty="0" smtClean="0">
              <a:latin typeface="Book Antiqua" panose="02040602050305030304" pitchFamily="18" charset="0"/>
            </a:rPr>
            <a:t>1.18 million people</a:t>
          </a:r>
          <a:endParaRPr lang="en-US" noProof="0" dirty="0">
            <a:latin typeface="Book Antiqua" panose="02040602050305030304" pitchFamily="18" charset="0"/>
          </a:endParaRPr>
        </a:p>
      </dgm:t>
    </dgm:pt>
    <dgm:pt modelId="{58F0CC35-DBBB-4799-A805-A8791CDDFB49}" type="parTrans" cxnId="{3FC46A3D-E189-4CDD-A205-56DE2DCB11E0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6CA41F57-3117-4E17-9280-E67559932554}" type="sibTrans" cxnId="{3FC46A3D-E189-4CDD-A205-56DE2DCB11E0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1A0459D2-9222-4674-B997-841CBDF4BC50}">
      <dgm:prSet phldrT="[Text]"/>
      <dgm:spPr/>
      <dgm:t>
        <a:bodyPr/>
        <a:lstStyle/>
        <a:p>
          <a:r>
            <a:rPr lang="en-US" noProof="0" dirty="0" smtClean="0">
              <a:latin typeface="Book Antiqua" panose="02040602050305030304" pitchFamily="18" charset="0"/>
            </a:rPr>
            <a:t>Together with mobile nursing services:</a:t>
          </a:r>
        </a:p>
        <a:p>
          <a:r>
            <a:rPr lang="en-US" noProof="0" dirty="0" smtClean="0">
              <a:latin typeface="Book Antiqua" panose="02040602050305030304" pitchFamily="18" charset="0"/>
            </a:rPr>
            <a:t>576,000 people</a:t>
          </a:r>
          <a:endParaRPr lang="en-US" noProof="0" dirty="0">
            <a:latin typeface="Book Antiqua" panose="02040602050305030304" pitchFamily="18" charset="0"/>
          </a:endParaRPr>
        </a:p>
      </dgm:t>
    </dgm:pt>
    <dgm:pt modelId="{A6DFEBF4-7884-411B-A314-EE2D494C7695}" type="parTrans" cxnId="{DDEE0FF6-A62C-4C40-A958-9535322B5545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66696A67-6A7E-46EA-B8DE-54EC024F248E}" type="sibTrans" cxnId="{DDEE0FF6-A62C-4C40-A958-9535322B5545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CDDD0FAF-ABD3-4DE9-818A-680ED8DBD5E4}">
      <dgm:prSet phldrT="[Text]"/>
      <dgm:spPr/>
      <dgm:t>
        <a:bodyPr/>
        <a:lstStyle/>
        <a:p>
          <a:r>
            <a:rPr lang="en-US" noProof="0" dirty="0" smtClean="0">
              <a:latin typeface="Book Antiqua" panose="02040602050305030304" pitchFamily="18" charset="0"/>
            </a:rPr>
            <a:t>Residential care:</a:t>
          </a:r>
        </a:p>
        <a:p>
          <a:r>
            <a:rPr lang="en-US" noProof="0" dirty="0" smtClean="0">
              <a:latin typeface="Book Antiqua" panose="02040602050305030304" pitchFamily="18" charset="0"/>
            </a:rPr>
            <a:t>743,000 people (30%)</a:t>
          </a:r>
          <a:endParaRPr lang="en-US" noProof="0" dirty="0">
            <a:latin typeface="Book Antiqua" panose="02040602050305030304" pitchFamily="18" charset="0"/>
          </a:endParaRPr>
        </a:p>
      </dgm:t>
    </dgm:pt>
    <dgm:pt modelId="{E1A96A2C-BEE8-4180-BD57-888816FBC3A5}" type="parTrans" cxnId="{6C38BA84-E6BF-4644-BAF0-46B144F1D7E5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BB3E11D0-B06D-498E-BDAE-4C4635CD9757}" type="sibTrans" cxnId="{6C38BA84-E6BF-4644-BAF0-46B144F1D7E5}">
      <dgm:prSet/>
      <dgm:spPr/>
      <dgm:t>
        <a:bodyPr/>
        <a:lstStyle/>
        <a:p>
          <a:endParaRPr lang="de-DE">
            <a:latin typeface="Book Antiqua" panose="02040602050305030304" pitchFamily="18" charset="0"/>
          </a:endParaRPr>
        </a:p>
      </dgm:t>
    </dgm:pt>
    <dgm:pt modelId="{E7721EA6-428A-4AEB-9F51-5B85BC21D585}" type="pres">
      <dgm:prSet presAssocID="{430550B6-3EEE-4EDB-95B4-C9EEFA14AD8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90E6B9D7-3C9F-4CF0-AE83-76AA2B2BB2C1}" type="pres">
      <dgm:prSet presAssocID="{8857FAED-2ADF-43F3-9373-74E618313C00}" presName="vertOne" presStyleCnt="0"/>
      <dgm:spPr/>
    </dgm:pt>
    <dgm:pt modelId="{0257C731-B397-4B66-916A-A6B7FED38249}" type="pres">
      <dgm:prSet presAssocID="{8857FAED-2ADF-43F3-9373-74E618313C0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19015F9-6AE4-4A25-B42B-73D01EE22F67}" type="pres">
      <dgm:prSet presAssocID="{8857FAED-2ADF-43F3-9373-74E618313C00}" presName="parTransOne" presStyleCnt="0"/>
      <dgm:spPr/>
    </dgm:pt>
    <dgm:pt modelId="{0E2C6DBE-2AE6-43F1-A6C5-93298C3FDDE6}" type="pres">
      <dgm:prSet presAssocID="{8857FAED-2ADF-43F3-9373-74E618313C00}" presName="horzOne" presStyleCnt="0"/>
      <dgm:spPr/>
    </dgm:pt>
    <dgm:pt modelId="{6EAB2022-3A10-4925-918C-6D2197F8853F}" type="pres">
      <dgm:prSet presAssocID="{63CF1E3E-B4D7-470D-B9DA-F4AE16CD6CE1}" presName="vertTwo" presStyleCnt="0"/>
      <dgm:spPr/>
    </dgm:pt>
    <dgm:pt modelId="{A9B769BE-6C6D-443E-B52E-A37BACE00DFE}" type="pres">
      <dgm:prSet presAssocID="{63CF1E3E-B4D7-470D-B9DA-F4AE16CD6CE1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5E85226-6C08-4660-B669-9ABC76104468}" type="pres">
      <dgm:prSet presAssocID="{63CF1E3E-B4D7-470D-B9DA-F4AE16CD6CE1}" presName="parTransTwo" presStyleCnt="0"/>
      <dgm:spPr/>
    </dgm:pt>
    <dgm:pt modelId="{D7502D4B-AC67-4DE5-B854-704FA2D64C4A}" type="pres">
      <dgm:prSet presAssocID="{63CF1E3E-B4D7-470D-B9DA-F4AE16CD6CE1}" presName="horzTwo" presStyleCnt="0"/>
      <dgm:spPr/>
    </dgm:pt>
    <dgm:pt modelId="{7D150187-4EAE-4264-9109-7867D2801161}" type="pres">
      <dgm:prSet presAssocID="{7CCE2BAF-F288-4224-AFBD-8A05E7086835}" presName="vertThree" presStyleCnt="0"/>
      <dgm:spPr/>
    </dgm:pt>
    <dgm:pt modelId="{4B6CE357-65D9-4E35-B4B3-06D3AD552E71}" type="pres">
      <dgm:prSet presAssocID="{7CCE2BAF-F288-4224-AFBD-8A05E7086835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E413AC4-6880-4C7C-8756-16D444548A21}" type="pres">
      <dgm:prSet presAssocID="{7CCE2BAF-F288-4224-AFBD-8A05E7086835}" presName="horzThree" presStyleCnt="0"/>
      <dgm:spPr/>
    </dgm:pt>
    <dgm:pt modelId="{989E96B9-751D-4AD2-823F-00860C273E1E}" type="pres">
      <dgm:prSet presAssocID="{6CA41F57-3117-4E17-9280-E67559932554}" presName="sibSpaceThree" presStyleCnt="0"/>
      <dgm:spPr/>
    </dgm:pt>
    <dgm:pt modelId="{09808B09-A0CC-471A-9B4D-261B9B3B78E4}" type="pres">
      <dgm:prSet presAssocID="{1A0459D2-9222-4674-B997-841CBDF4BC50}" presName="vertThree" presStyleCnt="0"/>
      <dgm:spPr/>
    </dgm:pt>
    <dgm:pt modelId="{99A42AE3-6AD8-479D-9725-E1F59F2DFF39}" type="pres">
      <dgm:prSet presAssocID="{1A0459D2-9222-4674-B997-841CBDF4BC50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B6996DB-D6FE-4688-A699-1797CE560CB1}" type="pres">
      <dgm:prSet presAssocID="{1A0459D2-9222-4674-B997-841CBDF4BC50}" presName="horzThree" presStyleCnt="0"/>
      <dgm:spPr/>
    </dgm:pt>
    <dgm:pt modelId="{966015BB-0F64-43B5-84A0-0329057E7A7A}" type="pres">
      <dgm:prSet presAssocID="{7D6C9BDC-63D3-4849-99C6-00AF4BC1C98D}" presName="sibSpaceTwo" presStyleCnt="0"/>
      <dgm:spPr/>
    </dgm:pt>
    <dgm:pt modelId="{FBD8A6DF-52F0-4097-9886-E976EE9DA859}" type="pres">
      <dgm:prSet presAssocID="{CDDD0FAF-ABD3-4DE9-818A-680ED8DBD5E4}" presName="vertTwo" presStyleCnt="0"/>
      <dgm:spPr/>
    </dgm:pt>
    <dgm:pt modelId="{313C31CC-EBD4-4E7F-9143-0231AFE16349}" type="pres">
      <dgm:prSet presAssocID="{CDDD0FAF-ABD3-4DE9-818A-680ED8DBD5E4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69FD646-6364-43EF-A7BC-2A584B7791C7}" type="pres">
      <dgm:prSet presAssocID="{CDDD0FAF-ABD3-4DE9-818A-680ED8DBD5E4}" presName="horzTwo" presStyleCnt="0"/>
      <dgm:spPr/>
    </dgm:pt>
  </dgm:ptLst>
  <dgm:cxnLst>
    <dgm:cxn modelId="{3FC46A3D-E189-4CDD-A205-56DE2DCB11E0}" srcId="{63CF1E3E-B4D7-470D-B9DA-F4AE16CD6CE1}" destId="{7CCE2BAF-F288-4224-AFBD-8A05E7086835}" srcOrd="0" destOrd="0" parTransId="{58F0CC35-DBBB-4799-A805-A8791CDDFB49}" sibTransId="{6CA41F57-3117-4E17-9280-E67559932554}"/>
    <dgm:cxn modelId="{ABAC4786-3600-4583-A991-64524F4F0CFB}" type="presOf" srcId="{7CCE2BAF-F288-4224-AFBD-8A05E7086835}" destId="{4B6CE357-65D9-4E35-B4B3-06D3AD552E71}" srcOrd="0" destOrd="0" presId="urn:microsoft.com/office/officeart/2005/8/layout/hierarchy4"/>
    <dgm:cxn modelId="{DDEE0FF6-A62C-4C40-A958-9535322B5545}" srcId="{63CF1E3E-B4D7-470D-B9DA-F4AE16CD6CE1}" destId="{1A0459D2-9222-4674-B997-841CBDF4BC50}" srcOrd="1" destOrd="0" parTransId="{A6DFEBF4-7884-411B-A314-EE2D494C7695}" sibTransId="{66696A67-6A7E-46EA-B8DE-54EC024F248E}"/>
    <dgm:cxn modelId="{2F525FF2-BF24-4143-B250-25369C75F229}" type="presOf" srcId="{63CF1E3E-B4D7-470D-B9DA-F4AE16CD6CE1}" destId="{A9B769BE-6C6D-443E-B52E-A37BACE00DFE}" srcOrd="0" destOrd="0" presId="urn:microsoft.com/office/officeart/2005/8/layout/hierarchy4"/>
    <dgm:cxn modelId="{C3CBA0DB-51F3-4B9D-A3D0-EAF6413C310B}" type="presOf" srcId="{1A0459D2-9222-4674-B997-841CBDF4BC50}" destId="{99A42AE3-6AD8-479D-9725-E1F59F2DFF39}" srcOrd="0" destOrd="0" presId="urn:microsoft.com/office/officeart/2005/8/layout/hierarchy4"/>
    <dgm:cxn modelId="{9016C660-1504-4001-BF00-9EE66B27F1EE}" type="presOf" srcId="{8857FAED-2ADF-43F3-9373-74E618313C00}" destId="{0257C731-B397-4B66-916A-A6B7FED38249}" srcOrd="0" destOrd="0" presId="urn:microsoft.com/office/officeart/2005/8/layout/hierarchy4"/>
    <dgm:cxn modelId="{6C38BA84-E6BF-4644-BAF0-46B144F1D7E5}" srcId="{8857FAED-2ADF-43F3-9373-74E618313C00}" destId="{CDDD0FAF-ABD3-4DE9-818A-680ED8DBD5E4}" srcOrd="1" destOrd="0" parTransId="{E1A96A2C-BEE8-4180-BD57-888816FBC3A5}" sibTransId="{BB3E11D0-B06D-498E-BDAE-4C4635CD9757}"/>
    <dgm:cxn modelId="{6223C244-1E37-4AD8-BC56-AA7147A8FE7F}" srcId="{8857FAED-2ADF-43F3-9373-74E618313C00}" destId="{63CF1E3E-B4D7-470D-B9DA-F4AE16CD6CE1}" srcOrd="0" destOrd="0" parTransId="{1D17930B-5436-488D-B0AF-56F291DE7ECC}" sibTransId="{7D6C9BDC-63D3-4849-99C6-00AF4BC1C98D}"/>
    <dgm:cxn modelId="{9EBFEE94-510B-4C3E-809B-4D226B06B9B0}" type="presOf" srcId="{430550B6-3EEE-4EDB-95B4-C9EEFA14AD82}" destId="{E7721EA6-428A-4AEB-9F51-5B85BC21D585}" srcOrd="0" destOrd="0" presId="urn:microsoft.com/office/officeart/2005/8/layout/hierarchy4"/>
    <dgm:cxn modelId="{99D38B87-EEB0-48C8-B141-728EF638B059}" type="presOf" srcId="{CDDD0FAF-ABD3-4DE9-818A-680ED8DBD5E4}" destId="{313C31CC-EBD4-4E7F-9143-0231AFE16349}" srcOrd="0" destOrd="0" presId="urn:microsoft.com/office/officeart/2005/8/layout/hierarchy4"/>
    <dgm:cxn modelId="{E3CFC807-EA89-43CB-B229-3755AE088A88}" srcId="{430550B6-3EEE-4EDB-95B4-C9EEFA14AD82}" destId="{8857FAED-2ADF-43F3-9373-74E618313C00}" srcOrd="0" destOrd="0" parTransId="{24216373-DC06-4839-A718-CC8FF0086F88}" sibTransId="{65FEE19F-E26B-4421-AAE4-E7E7C93BE327}"/>
    <dgm:cxn modelId="{7093336B-F1DE-4502-A224-02488E23B2F3}" type="presParOf" srcId="{E7721EA6-428A-4AEB-9F51-5B85BC21D585}" destId="{90E6B9D7-3C9F-4CF0-AE83-76AA2B2BB2C1}" srcOrd="0" destOrd="0" presId="urn:microsoft.com/office/officeart/2005/8/layout/hierarchy4"/>
    <dgm:cxn modelId="{ADE8B06D-6623-47D1-8669-3E18C4B79FA4}" type="presParOf" srcId="{90E6B9D7-3C9F-4CF0-AE83-76AA2B2BB2C1}" destId="{0257C731-B397-4B66-916A-A6B7FED38249}" srcOrd="0" destOrd="0" presId="urn:microsoft.com/office/officeart/2005/8/layout/hierarchy4"/>
    <dgm:cxn modelId="{314CB0B2-2794-487E-AE7F-3D49B000472F}" type="presParOf" srcId="{90E6B9D7-3C9F-4CF0-AE83-76AA2B2BB2C1}" destId="{D19015F9-6AE4-4A25-B42B-73D01EE22F67}" srcOrd="1" destOrd="0" presId="urn:microsoft.com/office/officeart/2005/8/layout/hierarchy4"/>
    <dgm:cxn modelId="{4D513C7A-76FB-4600-A455-8E005F6F70FA}" type="presParOf" srcId="{90E6B9D7-3C9F-4CF0-AE83-76AA2B2BB2C1}" destId="{0E2C6DBE-2AE6-43F1-A6C5-93298C3FDDE6}" srcOrd="2" destOrd="0" presId="urn:microsoft.com/office/officeart/2005/8/layout/hierarchy4"/>
    <dgm:cxn modelId="{00880C9E-4BBA-4F32-8E72-33971F6B3822}" type="presParOf" srcId="{0E2C6DBE-2AE6-43F1-A6C5-93298C3FDDE6}" destId="{6EAB2022-3A10-4925-918C-6D2197F8853F}" srcOrd="0" destOrd="0" presId="urn:microsoft.com/office/officeart/2005/8/layout/hierarchy4"/>
    <dgm:cxn modelId="{EA0F891B-5DF9-41ED-91F6-1C9CD7AACFD9}" type="presParOf" srcId="{6EAB2022-3A10-4925-918C-6D2197F8853F}" destId="{A9B769BE-6C6D-443E-B52E-A37BACE00DFE}" srcOrd="0" destOrd="0" presId="urn:microsoft.com/office/officeart/2005/8/layout/hierarchy4"/>
    <dgm:cxn modelId="{27AB278F-356F-409F-8014-1179F392F782}" type="presParOf" srcId="{6EAB2022-3A10-4925-918C-6D2197F8853F}" destId="{65E85226-6C08-4660-B669-9ABC76104468}" srcOrd="1" destOrd="0" presId="urn:microsoft.com/office/officeart/2005/8/layout/hierarchy4"/>
    <dgm:cxn modelId="{1EF662D0-04D6-4C45-B9EB-7947AFAD7BC5}" type="presParOf" srcId="{6EAB2022-3A10-4925-918C-6D2197F8853F}" destId="{D7502D4B-AC67-4DE5-B854-704FA2D64C4A}" srcOrd="2" destOrd="0" presId="urn:microsoft.com/office/officeart/2005/8/layout/hierarchy4"/>
    <dgm:cxn modelId="{FCFF5A11-F65C-429A-A940-2B75BDC287AA}" type="presParOf" srcId="{D7502D4B-AC67-4DE5-B854-704FA2D64C4A}" destId="{7D150187-4EAE-4264-9109-7867D2801161}" srcOrd="0" destOrd="0" presId="urn:microsoft.com/office/officeart/2005/8/layout/hierarchy4"/>
    <dgm:cxn modelId="{56CB815B-0662-4664-8BCA-6FBC6685AC09}" type="presParOf" srcId="{7D150187-4EAE-4264-9109-7867D2801161}" destId="{4B6CE357-65D9-4E35-B4B3-06D3AD552E71}" srcOrd="0" destOrd="0" presId="urn:microsoft.com/office/officeart/2005/8/layout/hierarchy4"/>
    <dgm:cxn modelId="{198567B1-A151-447C-A12B-79A270D9CFE6}" type="presParOf" srcId="{7D150187-4EAE-4264-9109-7867D2801161}" destId="{5E413AC4-6880-4C7C-8756-16D444548A21}" srcOrd="1" destOrd="0" presId="urn:microsoft.com/office/officeart/2005/8/layout/hierarchy4"/>
    <dgm:cxn modelId="{EF1335BB-FA30-480D-AE9C-6D86449E43ED}" type="presParOf" srcId="{D7502D4B-AC67-4DE5-B854-704FA2D64C4A}" destId="{989E96B9-751D-4AD2-823F-00860C273E1E}" srcOrd="1" destOrd="0" presId="urn:microsoft.com/office/officeart/2005/8/layout/hierarchy4"/>
    <dgm:cxn modelId="{9DB18372-5E9A-490E-9D62-1403B7F093E9}" type="presParOf" srcId="{D7502D4B-AC67-4DE5-B854-704FA2D64C4A}" destId="{09808B09-A0CC-471A-9B4D-261B9B3B78E4}" srcOrd="2" destOrd="0" presId="urn:microsoft.com/office/officeart/2005/8/layout/hierarchy4"/>
    <dgm:cxn modelId="{BD5764F7-066C-462D-B9A9-FC6B8C4BB5C0}" type="presParOf" srcId="{09808B09-A0CC-471A-9B4D-261B9B3B78E4}" destId="{99A42AE3-6AD8-479D-9725-E1F59F2DFF39}" srcOrd="0" destOrd="0" presId="urn:microsoft.com/office/officeart/2005/8/layout/hierarchy4"/>
    <dgm:cxn modelId="{4A71006C-55FF-4602-AB77-606F9CD07F1B}" type="presParOf" srcId="{09808B09-A0CC-471A-9B4D-261B9B3B78E4}" destId="{AB6996DB-D6FE-4688-A699-1797CE560CB1}" srcOrd="1" destOrd="0" presId="urn:microsoft.com/office/officeart/2005/8/layout/hierarchy4"/>
    <dgm:cxn modelId="{2B6FD654-7A02-4D2E-98C5-B81106D422A5}" type="presParOf" srcId="{0E2C6DBE-2AE6-43F1-A6C5-93298C3FDDE6}" destId="{966015BB-0F64-43B5-84A0-0329057E7A7A}" srcOrd="1" destOrd="0" presId="urn:microsoft.com/office/officeart/2005/8/layout/hierarchy4"/>
    <dgm:cxn modelId="{9AF0F0B9-3372-4453-A997-B2847CCDDC19}" type="presParOf" srcId="{0E2C6DBE-2AE6-43F1-A6C5-93298C3FDDE6}" destId="{FBD8A6DF-52F0-4097-9886-E976EE9DA859}" srcOrd="2" destOrd="0" presId="urn:microsoft.com/office/officeart/2005/8/layout/hierarchy4"/>
    <dgm:cxn modelId="{721AE9BF-0A95-4E3B-8E84-8113E0D688C0}" type="presParOf" srcId="{FBD8A6DF-52F0-4097-9886-E976EE9DA859}" destId="{313C31CC-EBD4-4E7F-9143-0231AFE16349}" srcOrd="0" destOrd="0" presId="urn:microsoft.com/office/officeart/2005/8/layout/hierarchy4"/>
    <dgm:cxn modelId="{FF12F246-FEF0-4052-8A47-32AC196AEAA8}" type="presParOf" srcId="{FBD8A6DF-52F0-4097-9886-E976EE9DA859}" destId="{369FD646-6364-43EF-A7BC-2A584B7791C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57C731-B397-4B66-916A-A6B7FED38249}">
      <dsp:nvSpPr>
        <dsp:cNvPr id="0" name=""/>
        <dsp:cNvSpPr/>
      </dsp:nvSpPr>
      <dsp:spPr>
        <a:xfrm>
          <a:off x="999" y="289"/>
          <a:ext cx="8710968" cy="110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noProof="0" dirty="0" smtClean="0">
              <a:latin typeface="Book Antiqua" panose="02040602050305030304" pitchFamily="18" charset="0"/>
            </a:rPr>
            <a:t>2.5 million people in need of care</a:t>
          </a:r>
          <a:endParaRPr lang="en-US" sz="4400" kern="1200" noProof="0" dirty="0">
            <a:latin typeface="Book Antiqua" panose="02040602050305030304" pitchFamily="18" charset="0"/>
          </a:endParaRPr>
        </a:p>
      </dsp:txBody>
      <dsp:txXfrm>
        <a:off x="33232" y="32522"/>
        <a:ext cx="8646502" cy="1036046"/>
      </dsp:txXfrm>
    </dsp:sp>
    <dsp:sp modelId="{A9B769BE-6C6D-443E-B52E-A37BACE00DFE}">
      <dsp:nvSpPr>
        <dsp:cNvPr id="0" name=""/>
        <dsp:cNvSpPr/>
      </dsp:nvSpPr>
      <dsp:spPr>
        <a:xfrm>
          <a:off x="999" y="1249943"/>
          <a:ext cx="5690274" cy="110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>
              <a:latin typeface="Book Antiqua" panose="02040602050305030304" pitchFamily="18" charset="0"/>
            </a:rPr>
            <a:t>Informal care: 1.76 million people (70%)</a:t>
          </a:r>
          <a:endParaRPr lang="en-US" sz="2100" kern="1200" noProof="0" dirty="0">
            <a:latin typeface="Book Antiqua" panose="02040602050305030304" pitchFamily="18" charset="0"/>
          </a:endParaRPr>
        </a:p>
      </dsp:txBody>
      <dsp:txXfrm>
        <a:off x="33232" y="1282176"/>
        <a:ext cx="5625808" cy="1036046"/>
      </dsp:txXfrm>
    </dsp:sp>
    <dsp:sp modelId="{4B6CE357-65D9-4E35-B4B3-06D3AD552E71}">
      <dsp:nvSpPr>
        <dsp:cNvPr id="0" name=""/>
        <dsp:cNvSpPr/>
      </dsp:nvSpPr>
      <dsp:spPr>
        <a:xfrm>
          <a:off x="999" y="2499597"/>
          <a:ext cx="2786618" cy="110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>
              <a:latin typeface="Book Antiqua" panose="02040602050305030304" pitchFamily="18" charset="0"/>
            </a:rPr>
            <a:t>Family caregivers unassisted: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>
              <a:latin typeface="Book Antiqua" panose="02040602050305030304" pitchFamily="18" charset="0"/>
            </a:rPr>
            <a:t>1.18 million people</a:t>
          </a:r>
          <a:endParaRPr lang="en-US" sz="1800" kern="1200" noProof="0" dirty="0">
            <a:latin typeface="Book Antiqua" panose="02040602050305030304" pitchFamily="18" charset="0"/>
          </a:endParaRPr>
        </a:p>
      </dsp:txBody>
      <dsp:txXfrm>
        <a:off x="33232" y="2531830"/>
        <a:ext cx="2722152" cy="1036046"/>
      </dsp:txXfrm>
    </dsp:sp>
    <dsp:sp modelId="{99A42AE3-6AD8-479D-9725-E1F59F2DFF39}">
      <dsp:nvSpPr>
        <dsp:cNvPr id="0" name=""/>
        <dsp:cNvSpPr/>
      </dsp:nvSpPr>
      <dsp:spPr>
        <a:xfrm>
          <a:off x="2904655" y="2499597"/>
          <a:ext cx="2786618" cy="110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>
              <a:latin typeface="Book Antiqua" panose="02040602050305030304" pitchFamily="18" charset="0"/>
            </a:rPr>
            <a:t>Together with mobile nursing services: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>
              <a:latin typeface="Book Antiqua" panose="02040602050305030304" pitchFamily="18" charset="0"/>
            </a:rPr>
            <a:t>576,000 people</a:t>
          </a:r>
          <a:endParaRPr lang="en-US" sz="1800" kern="1200" noProof="0" dirty="0">
            <a:latin typeface="Book Antiqua" panose="02040602050305030304" pitchFamily="18" charset="0"/>
          </a:endParaRPr>
        </a:p>
      </dsp:txBody>
      <dsp:txXfrm>
        <a:off x="2936888" y="2531830"/>
        <a:ext cx="2722152" cy="1036046"/>
      </dsp:txXfrm>
    </dsp:sp>
    <dsp:sp modelId="{313C31CC-EBD4-4E7F-9143-0231AFE16349}">
      <dsp:nvSpPr>
        <dsp:cNvPr id="0" name=""/>
        <dsp:cNvSpPr/>
      </dsp:nvSpPr>
      <dsp:spPr>
        <a:xfrm>
          <a:off x="5925350" y="1249943"/>
          <a:ext cx="2786618" cy="1100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>
              <a:latin typeface="Book Antiqua" panose="02040602050305030304" pitchFamily="18" charset="0"/>
            </a:rPr>
            <a:t>Residential care: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noProof="0" dirty="0" smtClean="0">
              <a:latin typeface="Book Antiqua" panose="02040602050305030304" pitchFamily="18" charset="0"/>
            </a:rPr>
            <a:t>743,000 people (30%)</a:t>
          </a:r>
          <a:endParaRPr lang="en-US" sz="2100" kern="1200" noProof="0" dirty="0">
            <a:latin typeface="Book Antiqua" panose="02040602050305030304" pitchFamily="18" charset="0"/>
          </a:endParaRPr>
        </a:p>
      </dsp:txBody>
      <dsp:txXfrm>
        <a:off x="5957583" y="1282176"/>
        <a:ext cx="2722152" cy="1036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C7974-849B-4671-A87D-98DA8E05F430}" type="datetimeFigureOut">
              <a:rPr lang="de-DE" smtClean="0"/>
              <a:t>05.10.2015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EAB93-99F3-4050-B94B-3F048BBEA9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139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1B280B2-4EA5-4929-BAEE-FBE144968E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83568" y="6356350"/>
            <a:ext cx="53362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Book Antiqua" pitchFamily="18" charset="0"/>
              </a:defRPr>
            </a:lvl1pPr>
          </a:lstStyle>
          <a:p>
            <a:r>
              <a:rPr lang="de-DE" dirty="0" smtClean="0"/>
              <a:t>Erlangen, 24.10.2014			Dr. Martin </a:t>
            </a:r>
            <a:r>
              <a:rPr lang="de-DE" dirty="0" err="1" smtClean="0"/>
              <a:t>Pallauf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1B280B2-4EA5-4929-BAEE-FBE144968E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83568" y="6356350"/>
            <a:ext cx="53362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Book Antiqua" pitchFamily="18" charset="0"/>
              </a:defRPr>
            </a:lvl1pPr>
          </a:lstStyle>
          <a:p>
            <a:r>
              <a:rPr lang="de-DE" dirty="0" smtClean="0"/>
              <a:t>Erlangen, 24.10.2014			Dr. Martin </a:t>
            </a:r>
            <a:r>
              <a:rPr lang="de-DE" dirty="0" err="1" smtClean="0"/>
              <a:t>Pallauf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7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1B280B2-4EA5-4929-BAEE-FBE144968E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83568" y="6356350"/>
            <a:ext cx="53362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Book Antiqua" pitchFamily="18" charset="0"/>
              </a:defRPr>
            </a:lvl1pPr>
          </a:lstStyle>
          <a:p>
            <a:r>
              <a:rPr lang="de-DE" dirty="0" smtClean="0"/>
              <a:t>Erlangen, 24.10.2014			Dr. Martin </a:t>
            </a:r>
            <a:r>
              <a:rPr lang="de-DE" dirty="0" err="1" smtClean="0"/>
              <a:t>Pallauf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2348880"/>
            <a:ext cx="8280920" cy="4176464"/>
          </a:xfrm>
        </p:spPr>
        <p:txBody>
          <a:bodyPr anchor="t">
            <a:noAutofit/>
          </a:bodyPr>
          <a:lstStyle/>
          <a:p>
            <a:pPr>
              <a:spcAft>
                <a:spcPts val="1800"/>
              </a:spcAft>
            </a:pPr>
            <a:r>
              <a:rPr lang="en-US" sz="3600" b="1" dirty="0" smtClean="0">
                <a:latin typeface="Book Antiqua" pitchFamily="18" charset="0"/>
              </a:rPr>
              <a:t>Paternalism in families – burdens of caregivers of elderly family members</a:t>
            </a:r>
            <a:r>
              <a:rPr lang="en-US" sz="4000" dirty="0" smtClean="0">
                <a:latin typeface="Book Antiqua" pitchFamily="18" charset="0"/>
              </a:rPr>
              <a:t/>
            </a:r>
            <a:br>
              <a:rPr lang="en-US" sz="4000" dirty="0" smtClean="0">
                <a:latin typeface="Book Antiqua" pitchFamily="18" charset="0"/>
              </a:rPr>
            </a:br>
            <a:r>
              <a:rPr lang="en-US" sz="3600" dirty="0" smtClean="0">
                <a:latin typeface="Book Antiqua" pitchFamily="18" charset="0"/>
              </a:rPr>
              <a:t/>
            </a:r>
            <a:br>
              <a:rPr lang="en-US" sz="36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4</a:t>
            </a:r>
            <a:r>
              <a:rPr lang="en-US" sz="2400" baseline="30000" dirty="0" smtClean="0">
                <a:latin typeface="Book Antiqua" pitchFamily="18" charset="0"/>
              </a:rPr>
              <a:t>th</a:t>
            </a:r>
            <a:r>
              <a:rPr lang="en-US" sz="2400" dirty="0" smtClean="0">
                <a:latin typeface="Book Antiqua" pitchFamily="18" charset="0"/>
              </a:rPr>
              <a:t> International Conference on Nursing &amp; Healthcare</a:t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2400" dirty="0">
                <a:latin typeface="Book Antiqua" pitchFamily="18" charset="0"/>
              </a:rPr>
              <a:t/>
            </a:r>
            <a:br>
              <a:rPr lang="en-US" sz="2400" dirty="0">
                <a:latin typeface="Book Antiqua" pitchFamily="18" charset="0"/>
              </a:rPr>
            </a:br>
            <a:r>
              <a:rPr lang="en-US" sz="2400" dirty="0">
                <a:latin typeface="Book Antiqua" pitchFamily="18" charset="0"/>
              </a:rPr>
              <a:t>Dr. Martin </a:t>
            </a:r>
            <a:r>
              <a:rPr lang="en-US" sz="2400" dirty="0" err="1">
                <a:latin typeface="Book Antiqua" pitchFamily="18" charset="0"/>
              </a:rPr>
              <a:t>Pallauf</a:t>
            </a:r>
            <a:r>
              <a:rPr lang="en-US" sz="2400" dirty="0">
                <a:latin typeface="Book Antiqua" pitchFamily="18" charset="0"/>
              </a:rPr>
              <a:t/>
            </a:r>
            <a:br>
              <a:rPr lang="en-US" sz="2400" dirty="0">
                <a:latin typeface="Book Antiqua" pitchFamily="18" charset="0"/>
              </a:rPr>
            </a:br>
            <a:r>
              <a:rPr lang="en-US" sz="2000" dirty="0" smtClean="0">
                <a:latin typeface="Book Antiqua" pitchFamily="18" charset="0"/>
              </a:rPr>
              <a:t>(together with Dr. Benjamin Schmidt)</a:t>
            </a:r>
            <a:r>
              <a:rPr lang="en-US" sz="2400" dirty="0" smtClean="0">
                <a:latin typeface="Book Antiqua" pitchFamily="18" charset="0"/>
              </a:rPr>
              <a:t/>
            </a:r>
            <a:br>
              <a:rPr lang="en-US" sz="2400" dirty="0" smtClean="0">
                <a:latin typeface="Book Antiqua" pitchFamily="18" charset="0"/>
              </a:rPr>
            </a:br>
            <a:r>
              <a:rPr lang="en-US" sz="3200" dirty="0" smtClean="0">
                <a:latin typeface="Book Antiqua" pitchFamily="18" charset="0"/>
              </a:rPr>
              <a:t/>
            </a:r>
            <a:br>
              <a:rPr lang="en-US" sz="3200" dirty="0" smtClean="0">
                <a:latin typeface="Book Antiqua" pitchFamily="18" charset="0"/>
              </a:rPr>
            </a:br>
            <a:r>
              <a:rPr lang="en-US" sz="2400" dirty="0" smtClean="0">
                <a:latin typeface="Book Antiqua" pitchFamily="18" charset="0"/>
              </a:rPr>
              <a:t>San Francisco, </a:t>
            </a:r>
            <a:r>
              <a:rPr lang="en-US" sz="2400" dirty="0" smtClean="0">
                <a:latin typeface="Book Antiqua" pitchFamily="18" charset="0"/>
              </a:rPr>
              <a:t>October 5, 2015</a:t>
            </a:r>
            <a:endParaRPr lang="en-US" sz="2400" dirty="0">
              <a:latin typeface="Book Antiqua" pitchFamily="18" charset="0"/>
            </a:endParaRPr>
          </a:p>
        </p:txBody>
      </p:sp>
      <p:pic>
        <p:nvPicPr>
          <p:cNvPr id="6" name="Picture 3" descr="hall-titel"/>
          <p:cNvPicPr>
            <a:picLocks noChangeAspect="1" noChangeArrowheads="1"/>
          </p:cNvPicPr>
          <p:nvPr/>
        </p:nvPicPr>
        <p:blipFill>
          <a:blip r:embed="rId2" cstate="print"/>
          <a:srcRect l="23871" t="12599"/>
          <a:stretch>
            <a:fillRect/>
          </a:stretch>
        </p:blipFill>
        <p:spPr bwMode="auto">
          <a:xfrm>
            <a:off x="0" y="-28575"/>
            <a:ext cx="9140825" cy="20066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32" y="16671"/>
            <a:ext cx="2574293" cy="863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671"/>
            <a:ext cx="1944216" cy="764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Family-Sociological </a:t>
            </a:r>
            <a:r>
              <a:rPr lang="en-US" sz="3600" b="1" dirty="0">
                <a:latin typeface="Book Antiqua" pitchFamily="18" charset="0"/>
              </a:rPr>
              <a:t>P</a:t>
            </a:r>
            <a:r>
              <a:rPr lang="en-US" sz="3600" b="1" dirty="0" smtClean="0">
                <a:latin typeface="Book Antiqua" pitchFamily="18" charset="0"/>
              </a:rPr>
              <a:t>erspective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784976" cy="4320480"/>
          </a:xfrm>
        </p:spPr>
        <p:txBody>
          <a:bodyPr/>
          <a:lstStyle/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600" dirty="0" smtClean="0">
                <a:latin typeface="Book Antiqua" panose="02040602050305030304" pitchFamily="18" charset="0"/>
              </a:rPr>
              <a:t>Family-socialization: from the „whole house“ to the nuclear family (statistical appearance). </a:t>
            </a:r>
            <a:r>
              <a:rPr lang="en-US" sz="1600" dirty="0" smtClean="0">
                <a:latin typeface="Book Antiqua" panose="02040602050305030304" pitchFamily="18" charset="0"/>
              </a:rPr>
              <a:t>(</a:t>
            </a:r>
            <a:r>
              <a:rPr lang="en-US" sz="1600" dirty="0" err="1" smtClean="0">
                <a:latin typeface="Book Antiqua" panose="02040602050305030304" pitchFamily="18" charset="0"/>
              </a:rPr>
              <a:t>Peukert</a:t>
            </a:r>
            <a:r>
              <a:rPr lang="en-US" sz="1600" dirty="0" smtClean="0">
                <a:latin typeface="Book Antiqua" panose="02040602050305030304" pitchFamily="18" charset="0"/>
              </a:rPr>
              <a:t> 2008; Rosenbaum 1982; Brunner 1978)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600" dirty="0" smtClean="0">
                <a:latin typeface="Book Antiqua" panose="02040602050305030304" pitchFamily="18" charset="0"/>
              </a:rPr>
              <a:t>Multi-local and multi-generational families. </a:t>
            </a:r>
            <a:r>
              <a:rPr lang="en-US" sz="1600" dirty="0" smtClean="0">
                <a:latin typeface="Book Antiqua" panose="02040602050305030304" pitchFamily="18" charset="0"/>
              </a:rPr>
              <a:t>(Bertram 2000)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600" dirty="0" smtClean="0">
                <a:latin typeface="Book Antiqua" panose="02040602050305030304" pitchFamily="18" charset="0"/>
              </a:rPr>
              <a:t>Socio-demographic changes: beanpole families. </a:t>
            </a:r>
            <a:r>
              <a:rPr lang="en-US" sz="1600" dirty="0" smtClean="0">
                <a:latin typeface="Book Antiqua" panose="02040602050305030304" pitchFamily="18" charset="0"/>
              </a:rPr>
              <a:t>(Rosenthal, Burton 1990; </a:t>
            </a:r>
            <a:r>
              <a:rPr lang="en-US" sz="1600" dirty="0" err="1" smtClean="0">
                <a:latin typeface="Book Antiqua" panose="02040602050305030304" pitchFamily="18" charset="0"/>
              </a:rPr>
              <a:t>Schattovits</a:t>
            </a:r>
            <a:r>
              <a:rPr lang="en-US" sz="1600" dirty="0" smtClean="0">
                <a:latin typeface="Book Antiqua" panose="02040602050305030304" pitchFamily="18" charset="0"/>
              </a:rPr>
              <a:t> 2000; Hoff 2006)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600" dirty="0" smtClean="0">
                <a:latin typeface="Book Antiqua" panose="02040602050305030304" pitchFamily="18" charset="0"/>
              </a:rPr>
              <a:t>Sociopolitical influences: subsidiarity principle, social security, pension reform. </a:t>
            </a:r>
            <a:r>
              <a:rPr lang="en-US" sz="1600" dirty="0" smtClean="0">
                <a:latin typeface="Book Antiqua" panose="02040602050305030304" pitchFamily="18" charset="0"/>
              </a:rPr>
              <a:t>(Rosenbaum, </a:t>
            </a:r>
            <a:r>
              <a:rPr lang="en-US" sz="1600" dirty="0" err="1" smtClean="0">
                <a:latin typeface="Book Antiqua" panose="02040602050305030304" pitchFamily="18" charset="0"/>
              </a:rPr>
              <a:t>Timm</a:t>
            </a:r>
            <a:r>
              <a:rPr lang="en-US" sz="1600" dirty="0" smtClean="0">
                <a:latin typeface="Book Antiqua" panose="02040602050305030304" pitchFamily="18" charset="0"/>
              </a:rPr>
              <a:t> 2008)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600" dirty="0" smtClean="0">
                <a:latin typeface="Book Antiqua" panose="02040602050305030304" pitchFamily="18" charset="0"/>
              </a:rPr>
              <a:t>Autonomy of generations: resources – support. </a:t>
            </a:r>
            <a:r>
              <a:rPr lang="en-US" sz="1600" dirty="0" smtClean="0">
                <a:latin typeface="Book Antiqua" panose="02040602050305030304" pitchFamily="18" charset="0"/>
              </a:rPr>
              <a:t>(</a:t>
            </a:r>
            <a:r>
              <a:rPr lang="en-US" sz="1600" dirty="0" err="1" smtClean="0">
                <a:latin typeface="Book Antiqua" panose="02040602050305030304" pitchFamily="18" charset="0"/>
              </a:rPr>
              <a:t>Attias-Donfut</a:t>
            </a:r>
            <a:r>
              <a:rPr lang="en-US" sz="1600" dirty="0" smtClean="0">
                <a:latin typeface="Book Antiqua" panose="02040602050305030304" pitchFamily="18" charset="0"/>
              </a:rPr>
              <a:t> 2000)</a:t>
            </a:r>
            <a:endParaRPr lang="en-US" sz="16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2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35666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Psychological Perspective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784976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 smtClean="0">
                <a:latin typeface="Book Antiqua" panose="02040602050305030304" pitchFamily="18" charset="0"/>
              </a:rPr>
              <a:t>Paternalism</a:t>
            </a:r>
            <a:r>
              <a:rPr lang="en-US" sz="1800" b="1" dirty="0" smtClean="0">
                <a:latin typeface="Book Antiqua" panose="02040602050305030304" pitchFamily="18" charset="0"/>
              </a:rPr>
              <a:t> </a:t>
            </a:r>
            <a:r>
              <a:rPr lang="en-US" sz="1200" dirty="0" smtClean="0">
                <a:latin typeface="Book Antiqua" panose="02040602050305030304" pitchFamily="18" charset="0"/>
              </a:rPr>
              <a:t>(Grill </a:t>
            </a:r>
            <a:r>
              <a:rPr lang="en-US" sz="1200" dirty="0">
                <a:latin typeface="Book Antiqua" panose="02040602050305030304" pitchFamily="18" charset="0"/>
              </a:rPr>
              <a:t>2010; May 2001</a:t>
            </a:r>
            <a:r>
              <a:rPr lang="en-US" sz="1200" dirty="0" smtClean="0">
                <a:latin typeface="Book Antiqua" panose="02040602050305030304" pitchFamily="18" charset="0"/>
              </a:rPr>
              <a:t>; </a:t>
            </a:r>
            <a:r>
              <a:rPr lang="en-US" sz="1200" dirty="0" err="1" smtClean="0">
                <a:latin typeface="Book Antiqua" panose="02040602050305030304" pitchFamily="18" charset="0"/>
              </a:rPr>
              <a:t>Wicclair</a:t>
            </a:r>
            <a:r>
              <a:rPr lang="en-US" sz="1200" dirty="0" smtClean="0">
                <a:latin typeface="Book Antiqua" panose="02040602050305030304" pitchFamily="18" charset="0"/>
              </a:rPr>
              <a:t> 1993; </a:t>
            </a:r>
            <a:r>
              <a:rPr lang="en-US" sz="1200" dirty="0" err="1" smtClean="0">
                <a:latin typeface="Book Antiqua" panose="02040602050305030304" pitchFamily="18" charset="0"/>
              </a:rPr>
              <a:t>Cicirelli</a:t>
            </a:r>
            <a:r>
              <a:rPr lang="en-US" sz="1200" dirty="0" smtClean="0">
                <a:latin typeface="Book Antiqua" panose="02040602050305030304" pitchFamily="18" charset="0"/>
              </a:rPr>
              <a:t> 2003</a:t>
            </a:r>
            <a:r>
              <a:rPr lang="en-US" sz="1200" dirty="0">
                <a:latin typeface="Book Antiqua" panose="02040602050305030304" pitchFamily="18" charset="0"/>
              </a:rPr>
              <a:t>)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Paternal </a:t>
            </a:r>
            <a:r>
              <a:rPr lang="en-US" sz="1800" dirty="0">
                <a:latin typeface="Book Antiqua" panose="02040602050305030304" pitchFamily="18" charset="0"/>
              </a:rPr>
              <a:t>action: </a:t>
            </a:r>
            <a:r>
              <a:rPr lang="en-US" sz="1800" dirty="0" smtClean="0">
                <a:latin typeface="Book Antiqua" panose="02040602050305030304" pitchFamily="18" charset="0"/>
              </a:rPr>
              <a:t>patriarchy </a:t>
            </a:r>
            <a:r>
              <a:rPr lang="en-US" sz="1800" dirty="0">
                <a:latin typeface="Book Antiqua" panose="02040602050305030304" pitchFamily="18" charset="0"/>
              </a:rPr>
              <a:t>(pater-father; </a:t>
            </a:r>
            <a:r>
              <a:rPr lang="en-US" sz="1800" dirty="0" err="1">
                <a:latin typeface="Book Antiqua" panose="02040602050305030304" pitchFamily="18" charset="0"/>
              </a:rPr>
              <a:t>archy</a:t>
            </a:r>
            <a:r>
              <a:rPr lang="en-US" sz="1800" dirty="0">
                <a:latin typeface="Book Antiqua" panose="02040602050305030304" pitchFamily="18" charset="0"/>
              </a:rPr>
              <a:t>-rule).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Violent </a:t>
            </a:r>
            <a:r>
              <a:rPr lang="en-US" sz="1800" dirty="0">
                <a:latin typeface="Book Antiqua" panose="02040602050305030304" pitchFamily="18" charset="0"/>
              </a:rPr>
              <a:t>intervention in </a:t>
            </a:r>
            <a:r>
              <a:rPr lang="en-US" sz="1800" dirty="0" smtClean="0">
                <a:latin typeface="Book Antiqua" panose="02040602050305030304" pitchFamily="18" charset="0"/>
              </a:rPr>
              <a:t>personal </a:t>
            </a:r>
            <a:r>
              <a:rPr lang="en-US" sz="1800" dirty="0">
                <a:latin typeface="Book Antiqua" panose="02040602050305030304" pitchFamily="18" charset="0"/>
              </a:rPr>
              <a:t>freedom and autonomy.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For </a:t>
            </a:r>
            <a:r>
              <a:rPr lang="en-US" sz="1800" dirty="0">
                <a:latin typeface="Book Antiqua" panose="02040602050305030304" pitchFamily="18" charset="0"/>
              </a:rPr>
              <a:t>the benefit of another person.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Medical </a:t>
            </a:r>
            <a:r>
              <a:rPr lang="en-US" sz="1800" dirty="0">
                <a:latin typeface="Book Antiqua" panose="02040602050305030304" pitchFamily="18" charset="0"/>
              </a:rPr>
              <a:t>Ethics – between two poles: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smtClean="0">
                <a:latin typeface="Book Antiqua" panose="02040602050305030304" pitchFamily="18" charset="0"/>
              </a:rPr>
              <a:t>	lack </a:t>
            </a:r>
            <a:r>
              <a:rPr lang="en-US" sz="1800" dirty="0">
                <a:latin typeface="Book Antiqua" panose="02040602050305030304" pitchFamily="18" charset="0"/>
              </a:rPr>
              <a:t>of capacity to </a:t>
            </a:r>
            <a:r>
              <a:rPr lang="en-US" sz="1800" dirty="0" smtClean="0">
                <a:latin typeface="Book Antiqua" panose="02040602050305030304" pitchFamily="18" charset="0"/>
              </a:rPr>
              <a:t>consent and self-fulfillment.</a:t>
            </a:r>
            <a:endParaRPr lang="en-US" sz="18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Informal </a:t>
            </a:r>
            <a:r>
              <a:rPr lang="en-US" sz="1800" dirty="0">
                <a:latin typeface="Book Antiqua" panose="02040602050305030304" pitchFamily="18" charset="0"/>
              </a:rPr>
              <a:t>care - between two poles: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 smtClean="0">
                <a:latin typeface="Book Antiqua" panose="02040602050305030304" pitchFamily="18" charset="0"/>
              </a:rPr>
              <a:t>	autonomy and paternalism</a:t>
            </a:r>
            <a:r>
              <a:rPr lang="en-US" sz="1800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 smtClean="0">
                <a:latin typeface="Book Antiqua" panose="02040602050305030304" pitchFamily="18" charset="0"/>
              </a:rPr>
              <a:t>Closely linked to dependency</a:t>
            </a:r>
            <a:r>
              <a:rPr lang="en-US" sz="1800" dirty="0"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dirty="0">
                <a:latin typeface="Book Antiqua" panose="02040602050305030304" pitchFamily="18" charset="0"/>
              </a:rPr>
              <a:t> </a:t>
            </a:r>
            <a:r>
              <a:rPr lang="en-US" sz="1800" b="1" dirty="0">
                <a:latin typeface="Book Antiqua" panose="02040602050305030304" pitchFamily="18" charset="0"/>
              </a:rPr>
              <a:t>Conflicts within emotional bonds and loyalties.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b="1" dirty="0">
                <a:latin typeface="Book Antiqua" panose="02040602050305030304" pitchFamily="18" charset="0"/>
              </a:rPr>
              <a:t> Parentification.</a:t>
            </a:r>
          </a:p>
          <a:p>
            <a:pPr>
              <a:lnSpc>
                <a:spcPct val="100000"/>
              </a:lnSpc>
              <a:buFont typeface="Wingdings 3" charset="2"/>
              <a:buChar char=""/>
            </a:pPr>
            <a:r>
              <a:rPr lang="en-US" sz="1800" b="1" dirty="0">
                <a:latin typeface="Book Antiqua" panose="02040602050305030304" pitchFamily="18" charset="0"/>
              </a:rPr>
              <a:t> Delegation.</a:t>
            </a:r>
            <a:endParaRPr lang="en-US" sz="18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3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5, 2015</a:t>
            </a:r>
          </a:p>
        </p:txBody>
      </p:sp>
    </p:spTree>
    <p:extLst>
      <p:ext uri="{BB962C8B-B14F-4D97-AF65-F5344CB8AC3E}">
        <p14:creationId xmlns:p14="http://schemas.microsoft.com/office/powerpoint/2010/main" val="12105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Statistical Data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784976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latin typeface="Book Antiqua" panose="02040602050305030304" pitchFamily="18" charset="0"/>
              </a:rPr>
              <a:t>Germany </a:t>
            </a:r>
            <a:r>
              <a:rPr lang="en-US" sz="1800" b="1" dirty="0" smtClean="0">
                <a:latin typeface="Book Antiqua" panose="02040602050305030304" pitchFamily="18" charset="0"/>
              </a:rPr>
              <a:t>2013: </a:t>
            </a:r>
            <a:r>
              <a:rPr lang="en-US" sz="1800" b="1" dirty="0">
                <a:latin typeface="Book Antiqua" panose="02040602050305030304" pitchFamily="18" charset="0"/>
              </a:rPr>
              <a:t>People in need </a:t>
            </a:r>
            <a:r>
              <a:rPr lang="en-US" sz="1800" b="1" dirty="0" smtClean="0">
                <a:latin typeface="Book Antiqua" panose="02040602050305030304" pitchFamily="18" charset="0"/>
              </a:rPr>
              <a:t>of care divided according to types </a:t>
            </a:r>
            <a:r>
              <a:rPr lang="en-US" sz="1800" b="1" dirty="0">
                <a:latin typeface="Book Antiqua" panose="02040602050305030304" pitchFamily="18" charset="0"/>
              </a:rPr>
              <a:t>of care.</a:t>
            </a: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4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762147156"/>
              </p:ext>
            </p:extLst>
          </p:nvPr>
        </p:nvGraphicFramePr>
        <p:xfrm>
          <a:off x="251520" y="2420888"/>
          <a:ext cx="8712968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38306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Impact on Practice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800" b="1" dirty="0">
                <a:latin typeface="Book Antiqua" panose="02040602050305030304" pitchFamily="18" charset="0"/>
              </a:rPr>
              <a:t>Informal Care </a:t>
            </a:r>
            <a:r>
              <a:rPr lang="en-US" sz="1600" dirty="0">
                <a:latin typeface="Book Antiqua" panose="02040602050305030304" pitchFamily="18" charset="0"/>
              </a:rPr>
              <a:t>(</a:t>
            </a:r>
            <a:r>
              <a:rPr lang="en-US" sz="1600" dirty="0" err="1">
                <a:latin typeface="Book Antiqua" panose="02040602050305030304" pitchFamily="18" charset="0"/>
              </a:rPr>
              <a:t>Blome</a:t>
            </a:r>
            <a:r>
              <a:rPr lang="en-US" sz="1600" dirty="0">
                <a:latin typeface="Book Antiqua" panose="02040602050305030304" pitchFamily="18" charset="0"/>
              </a:rPr>
              <a:t>, </a:t>
            </a:r>
            <a:r>
              <a:rPr lang="en-US" sz="1600" dirty="0" err="1">
                <a:latin typeface="Book Antiqua" panose="02040602050305030304" pitchFamily="18" charset="0"/>
              </a:rPr>
              <a:t>Alber</a:t>
            </a:r>
            <a:r>
              <a:rPr lang="en-US" sz="1600" dirty="0">
                <a:latin typeface="Book Antiqua" panose="02040602050305030304" pitchFamily="18" charset="0"/>
              </a:rPr>
              <a:t> et al. 2008</a:t>
            </a:r>
            <a:r>
              <a:rPr lang="en-US" sz="1600" dirty="0" smtClean="0">
                <a:latin typeface="Book Antiqua" panose="02040602050305030304" pitchFamily="18" charset="0"/>
              </a:rPr>
              <a:t>; </a:t>
            </a:r>
            <a:r>
              <a:rPr lang="en-US" sz="1600" dirty="0" err="1" smtClean="0">
                <a:latin typeface="Book Antiqua" panose="02040602050305030304" pitchFamily="18" charset="0"/>
              </a:rPr>
              <a:t>Wingenfeld</a:t>
            </a:r>
            <a:r>
              <a:rPr lang="en-US" sz="1600" dirty="0">
                <a:latin typeface="Book Antiqua" panose="02040602050305030304" pitchFamily="18" charset="0"/>
              </a:rPr>
              <a:t>, </a:t>
            </a:r>
            <a:r>
              <a:rPr lang="en-US" sz="1600" dirty="0" err="1">
                <a:latin typeface="Book Antiqua" panose="02040602050305030304" pitchFamily="18" charset="0"/>
              </a:rPr>
              <a:t>Büscher</a:t>
            </a:r>
            <a:r>
              <a:rPr lang="en-US" sz="1600" dirty="0">
                <a:latin typeface="Book Antiqua" panose="02040602050305030304" pitchFamily="18" charset="0"/>
              </a:rPr>
              <a:t> et al. 2008; Hoff 2006</a:t>
            </a:r>
            <a:r>
              <a:rPr lang="en-US" sz="1600" dirty="0" smtClean="0">
                <a:latin typeface="Book Antiqua" panose="02040602050305030304" pitchFamily="18" charset="0"/>
              </a:rPr>
              <a:t>; </a:t>
            </a:r>
            <a:r>
              <a:rPr lang="en-US" sz="1600" dirty="0" err="1" smtClean="0">
                <a:latin typeface="Book Antiqua" panose="02040602050305030304" pitchFamily="18" charset="0"/>
              </a:rPr>
              <a:t>Schattovits</a:t>
            </a:r>
            <a:r>
              <a:rPr lang="en-US" sz="1600" dirty="0" smtClean="0">
                <a:latin typeface="Book Antiqua" panose="02040602050305030304" pitchFamily="18" charset="0"/>
              </a:rPr>
              <a:t> 2000</a:t>
            </a:r>
            <a:r>
              <a:rPr lang="en-US" sz="1600" dirty="0">
                <a:latin typeface="Book Antiqua" panose="02040602050305030304" pitchFamily="18" charset="0"/>
              </a:rPr>
              <a:t>)</a:t>
            </a:r>
            <a:endParaRPr lang="en-US" sz="18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A </a:t>
            </a:r>
            <a:r>
              <a:rPr lang="en-US" sz="2000" dirty="0">
                <a:latin typeface="Book Antiqua" panose="02040602050305030304" pitchFamily="18" charset="0"/>
              </a:rPr>
              <a:t>new definition of `need </a:t>
            </a:r>
            <a:r>
              <a:rPr lang="en-US" sz="2000" dirty="0" smtClean="0">
                <a:latin typeface="Book Antiqua" panose="02040602050305030304" pitchFamily="18" charset="0"/>
              </a:rPr>
              <a:t>of </a:t>
            </a:r>
            <a:r>
              <a:rPr lang="en-US" sz="2000" dirty="0">
                <a:latin typeface="Book Antiqua" panose="02040602050305030304" pitchFamily="18" charset="0"/>
              </a:rPr>
              <a:t>care´ is necessary – in social and health politics.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Increase in </a:t>
            </a:r>
            <a:r>
              <a:rPr lang="en-US" sz="2000" dirty="0">
                <a:latin typeface="Book Antiqua" panose="02040602050305030304" pitchFamily="18" charset="0"/>
              </a:rPr>
              <a:t>very elderly </a:t>
            </a:r>
            <a:r>
              <a:rPr lang="en-US" sz="2000" dirty="0" smtClean="0">
                <a:latin typeface="Book Antiqua" panose="02040602050305030304" pitchFamily="18" charset="0"/>
              </a:rPr>
              <a:t>people </a:t>
            </a:r>
            <a:r>
              <a:rPr lang="en-US" sz="2000" dirty="0">
                <a:latin typeface="Book Antiqua" panose="02040602050305030304" pitchFamily="18" charset="0"/>
              </a:rPr>
              <a:t>– </a:t>
            </a:r>
            <a:r>
              <a:rPr lang="en-US" sz="2000" dirty="0" smtClean="0">
                <a:latin typeface="Book Antiqua" panose="02040602050305030304" pitchFamily="18" charset="0"/>
              </a:rPr>
              <a:t>decrease in </a:t>
            </a:r>
            <a:r>
              <a:rPr lang="en-US" sz="2000" dirty="0">
                <a:latin typeface="Book Antiqua" panose="02040602050305030304" pitchFamily="18" charset="0"/>
              </a:rPr>
              <a:t>caring family </a:t>
            </a:r>
            <a:r>
              <a:rPr lang="en-US" sz="2000" dirty="0" smtClean="0">
                <a:latin typeface="Book Antiqua" panose="02040602050305030304" pitchFamily="18" charset="0"/>
              </a:rPr>
              <a:t>members.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Within </a:t>
            </a:r>
            <a:r>
              <a:rPr lang="en-US" sz="2000" dirty="0">
                <a:latin typeface="Book Antiqua" panose="02040602050305030304" pitchFamily="18" charset="0"/>
              </a:rPr>
              <a:t>four </a:t>
            </a:r>
            <a:r>
              <a:rPr lang="en-US" sz="2000" dirty="0" smtClean="0">
                <a:latin typeface="Book Antiqua" panose="02040602050305030304" pitchFamily="18" charset="0"/>
              </a:rPr>
              <a:t>generations </a:t>
            </a:r>
            <a:r>
              <a:rPr lang="en-US" sz="2000" dirty="0">
                <a:latin typeface="Book Antiqua" panose="02040602050305030304" pitchFamily="18" charset="0"/>
              </a:rPr>
              <a:t>mostly two generations </a:t>
            </a:r>
            <a:r>
              <a:rPr lang="en-US" sz="2000" dirty="0" smtClean="0">
                <a:latin typeface="Book Antiqua" panose="02040602050305030304" pitchFamily="18" charset="0"/>
              </a:rPr>
              <a:t>are in </a:t>
            </a:r>
            <a:r>
              <a:rPr lang="en-US" sz="2000" dirty="0">
                <a:latin typeface="Book Antiqua" panose="02040602050305030304" pitchFamily="18" charset="0"/>
              </a:rPr>
              <a:t>need </a:t>
            </a:r>
            <a:r>
              <a:rPr lang="en-US" sz="2000" dirty="0" smtClean="0">
                <a:latin typeface="Book Antiqua" panose="02040602050305030304" pitchFamily="18" charset="0"/>
              </a:rPr>
              <a:t>of care</a:t>
            </a:r>
            <a:r>
              <a:rPr lang="en-US" sz="2000" dirty="0">
                <a:latin typeface="Book Antiqua" panose="02040602050305030304" pitchFamily="18" charset="0"/>
              </a:rPr>
              <a:t>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Larger </a:t>
            </a:r>
            <a:r>
              <a:rPr lang="en-US" sz="2000" dirty="0">
                <a:latin typeface="Book Antiqua" panose="02040602050305030304" pitchFamily="18" charset="0"/>
              </a:rPr>
              <a:t>distances and </a:t>
            </a:r>
            <a:r>
              <a:rPr lang="en-US" sz="2000" dirty="0" smtClean="0">
                <a:latin typeface="Book Antiqua" panose="02040602050305030304" pitchFamily="18" charset="0"/>
              </a:rPr>
              <a:t>relationship varieties </a:t>
            </a:r>
            <a:r>
              <a:rPr lang="en-US" sz="2000" dirty="0">
                <a:latin typeface="Book Antiqua" panose="02040602050305030304" pitchFamily="18" charset="0"/>
              </a:rPr>
              <a:t>increase burdens of caregivers. 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Political </a:t>
            </a:r>
            <a:r>
              <a:rPr lang="en-US" sz="2000" dirty="0">
                <a:latin typeface="Book Antiqua" panose="02040602050305030304" pitchFamily="18" charset="0"/>
              </a:rPr>
              <a:t>and social conditions for </a:t>
            </a:r>
            <a:r>
              <a:rPr lang="en-US" sz="2000" dirty="0" smtClean="0">
                <a:latin typeface="Book Antiqua" panose="02040602050305030304" pitchFamily="18" charset="0"/>
              </a:rPr>
              <a:t>family caregivers claim </a:t>
            </a:r>
            <a:r>
              <a:rPr lang="en-US" sz="2000" dirty="0">
                <a:latin typeface="Book Antiqua" panose="02040602050305030304" pitchFamily="18" charset="0"/>
              </a:rPr>
              <a:t>high </a:t>
            </a:r>
            <a:r>
              <a:rPr lang="en-US" sz="2000" dirty="0" smtClean="0">
                <a:latin typeface="Book Antiqua" panose="02040602050305030304" pitchFamily="18" charset="0"/>
              </a:rPr>
              <a:t>personal </a:t>
            </a:r>
            <a:r>
              <a:rPr lang="en-US" sz="2000" dirty="0">
                <a:latin typeface="Book Antiqua" panose="02040602050305030304" pitchFamily="18" charset="0"/>
              </a:rPr>
              <a:t>and financial sacrifices. </a:t>
            </a: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5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0611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Research Project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800" b="1" dirty="0">
                <a:latin typeface="Book Antiqua" panose="02040602050305030304" pitchFamily="18" charset="0"/>
              </a:rPr>
              <a:t>3 research groups:</a:t>
            </a:r>
            <a:endParaRPr lang="en-US" sz="28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First step: 13 </a:t>
            </a:r>
            <a:r>
              <a:rPr lang="en-US" sz="2400" dirty="0">
                <a:latin typeface="Book Antiqua" panose="02040602050305030304" pitchFamily="18" charset="0"/>
              </a:rPr>
              <a:t>informal caregivers of non-institutionalized older family members </a:t>
            </a:r>
            <a:r>
              <a:rPr lang="en-US" sz="2400" dirty="0" smtClean="0">
                <a:latin typeface="Book Antiqua" panose="02040602050305030304" pitchFamily="18" charset="0"/>
              </a:rPr>
              <a:t>are </a:t>
            </a:r>
            <a:r>
              <a:rPr lang="en-US" sz="2400" dirty="0">
                <a:latin typeface="Book Antiqua" panose="02040602050305030304" pitchFamily="18" charset="0"/>
              </a:rPr>
              <a:t>interviewed. All caregivers are sandwiched </a:t>
            </a:r>
            <a:r>
              <a:rPr lang="en-US" sz="2400" dirty="0" smtClean="0">
                <a:latin typeface="Book Antiqua" panose="02040602050305030304" pitchFamily="18" charset="0"/>
              </a:rPr>
              <a:t>between </a:t>
            </a:r>
            <a:r>
              <a:rPr lang="en-US" sz="2400" dirty="0">
                <a:latin typeface="Book Antiqua" panose="02040602050305030304" pitchFamily="18" charset="0"/>
              </a:rPr>
              <a:t>own children and aging family members.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Second step: </a:t>
            </a:r>
            <a:r>
              <a:rPr lang="en-US" sz="2400" dirty="0">
                <a:latin typeface="Book Antiqua" panose="02040602050305030304" pitchFamily="18" charset="0"/>
              </a:rPr>
              <a:t>13 </a:t>
            </a:r>
            <a:r>
              <a:rPr lang="en-US" sz="2400" dirty="0" smtClean="0">
                <a:latin typeface="Book Antiqua" panose="02040602050305030304" pitchFamily="18" charset="0"/>
              </a:rPr>
              <a:t>informal </a:t>
            </a:r>
            <a:r>
              <a:rPr lang="en-US" sz="2400" dirty="0">
                <a:latin typeface="Book Antiqua" panose="02040602050305030304" pitchFamily="18" charset="0"/>
              </a:rPr>
              <a:t>caregivers of </a:t>
            </a:r>
            <a:r>
              <a:rPr lang="en-US" sz="2400" dirty="0" smtClean="0">
                <a:latin typeface="Book Antiqua" panose="02040602050305030304" pitchFamily="18" charset="0"/>
              </a:rPr>
              <a:t>older </a:t>
            </a:r>
            <a:r>
              <a:rPr lang="en-US" sz="2400" dirty="0">
                <a:latin typeface="Book Antiqua" panose="02040602050305030304" pitchFamily="18" charset="0"/>
              </a:rPr>
              <a:t>family members in residential care </a:t>
            </a:r>
            <a:r>
              <a:rPr lang="en-US" sz="2400" dirty="0" smtClean="0">
                <a:latin typeface="Book Antiqua" panose="02040602050305030304" pitchFamily="18" charset="0"/>
              </a:rPr>
              <a:t>are </a:t>
            </a:r>
            <a:r>
              <a:rPr lang="en-US" sz="2400" dirty="0">
                <a:latin typeface="Book Antiqua" panose="02040602050305030304" pitchFamily="18" charset="0"/>
              </a:rPr>
              <a:t>interviewed. 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Third step: the data obtained in steps </a:t>
            </a:r>
            <a:r>
              <a:rPr lang="en-US" sz="2400" dirty="0">
                <a:latin typeface="Book Antiqua" panose="02040602050305030304" pitchFamily="18" charset="0"/>
              </a:rPr>
              <a:t>one and two </a:t>
            </a:r>
            <a:r>
              <a:rPr lang="en-US" sz="2400" dirty="0" smtClean="0">
                <a:latin typeface="Book Antiqua" panose="02040602050305030304" pitchFamily="18" charset="0"/>
              </a:rPr>
              <a:t>are discussed </a:t>
            </a:r>
            <a:r>
              <a:rPr lang="en-US" sz="2400" dirty="0">
                <a:latin typeface="Book Antiqua" panose="02040602050305030304" pitchFamily="18" charset="0"/>
              </a:rPr>
              <a:t>with nine different experts.</a:t>
            </a: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6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225764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Results – Research </a:t>
            </a:r>
            <a:r>
              <a:rPr lang="en-US" sz="3600" b="1" dirty="0">
                <a:latin typeface="Book Antiqua" pitchFamily="18" charset="0"/>
              </a:rPr>
              <a:t>G</a:t>
            </a:r>
            <a:r>
              <a:rPr lang="en-US" sz="3600" b="1" dirty="0" smtClean="0">
                <a:latin typeface="Book Antiqua" pitchFamily="18" charset="0"/>
              </a:rPr>
              <a:t>roup 1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7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86446"/>
              </p:ext>
            </p:extLst>
          </p:nvPr>
        </p:nvGraphicFramePr>
        <p:xfrm>
          <a:off x="3175" y="1772816"/>
          <a:ext cx="9140825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488"/>
                <a:gridCol w="2777367"/>
                <a:gridCol w="4400970"/>
              </a:tblGrid>
              <a:tr h="450594"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2</a:t>
                      </a:r>
                    </a:p>
                  </a:txBody>
                  <a:tcPr anchor="ctr"/>
                </a:tc>
              </a:tr>
              <a:tr h="589238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Intergenerational relationship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Children in debt to their parents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Feel guilty / obligation to care / to give sth. back.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218169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Effects on family relations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Strong conflicts with elderly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family members in need of care/ careless towards own family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Parents obstruct care / difficulties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to</a:t>
                      </a:r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 decide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for their parents, to make decisions/ little support from family / married life is neglected / children are disadvantaged.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988326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Burdens of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caregivers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Permanent stress and strain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/ fear of the future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Burdens caused by multiple roles in life / no recovery / financial problems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/ can´t satisfy the expectations / long for the end.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218169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Changes in own life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High personal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sacrifices and losses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Sacrifice of personal needs / financial and social restrictions / lack of spontaneity / restrictions in working life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/ conflicts with social and health authorities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6182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Results – Research Group 2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8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400334"/>
              </p:ext>
            </p:extLst>
          </p:nvPr>
        </p:nvGraphicFramePr>
        <p:xfrm>
          <a:off x="-1" y="1772816"/>
          <a:ext cx="9140825" cy="4464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488"/>
                <a:gridCol w="2777367"/>
                <a:gridCol w="4400970"/>
              </a:tblGrid>
              <a:tr h="513615"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2</a:t>
                      </a:r>
                    </a:p>
                  </a:txBody>
                  <a:tcPr anchor="ctr"/>
                </a:tc>
              </a:tr>
              <a:tr h="948212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Intent for residential care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Exhaustion of the caregiver / better care for elderly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parents)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Workplace,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social and personal burdens / deterioration of health / failure of alternative care-systems / third-party advices.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501335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Emotional effects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Strong feelings of guil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t / as time passed by the situation improved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Conflicts with elderly persons in residential care/ taking parents back home/mental-emotional stress of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former caregivers/mental illness of former caregivers/mental degeneration and increasing morbidity helped managing the situation 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501335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Social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effects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More time for personal needs / high personal restrictions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Less psychological burdens / less burdens in daily life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/ more freedom / more social contacts / financial losses / personal and health restrictions / conflicts and disputes with care institutions, official sponsors and authorities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51982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Results – Research Group 3 / Experts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9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049252"/>
              </p:ext>
            </p:extLst>
          </p:nvPr>
        </p:nvGraphicFramePr>
        <p:xfrm>
          <a:off x="-1" y="1772816"/>
          <a:ext cx="9140825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488"/>
                <a:gridCol w="2777367"/>
                <a:gridCol w="4400970"/>
              </a:tblGrid>
              <a:tr h="562687"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noProof="0" dirty="0" smtClean="0">
                          <a:latin typeface="Book Antiqua" panose="02040602050305030304" pitchFamily="18" charset="0"/>
                        </a:rPr>
                        <a:t>Subcategories 2</a:t>
                      </a:r>
                    </a:p>
                  </a:txBody>
                  <a:tcPr anchor="ctr"/>
                </a:tc>
              </a:tr>
              <a:tr h="1038807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Conflicts of </a:t>
                      </a:r>
                      <a:r>
                        <a:rPr lang="en-US" sz="1400" noProof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</a:rPr>
                        <a:t>caregivers</a:t>
                      </a:r>
                      <a:endParaRPr lang="en-US" sz="14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Psychological conflicts / fear of the future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Burdens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caused by feelings of guilt / decision conflicts / disputes in the family / fear of social strains / fear of financial conflicts.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521210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Burdens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of family caregivers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Family caregivers’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exhaustion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/ psychological strain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Excessive demands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on family caregivers / lack of support and advice / conflicts with caring partners and institutions / long-term stress / 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  <a:tr h="1341792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Structural aspects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Lack of advice / inadequacies in  structures and social, political and health environments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Need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for i</a:t>
                      </a:r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nformation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400" noProof="0" dirty="0" smtClean="0">
                          <a:latin typeface="Book Antiqua" panose="02040602050305030304" pitchFamily="18" charset="0"/>
                        </a:rPr>
                        <a:t>and educational work / excessively</a:t>
                      </a:r>
                      <a:r>
                        <a:rPr lang="en-US" sz="1400" baseline="0" noProof="0" dirty="0" smtClean="0">
                          <a:latin typeface="Book Antiqua" panose="02040602050305030304" pitchFamily="18" charset="0"/>
                        </a:rPr>
                        <a:t> high requirements for official caregivers / social and health policies don´t facilitate better care and support systems</a:t>
                      </a:r>
                      <a:endParaRPr lang="en-US" sz="1400" noProof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04578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Overview of Findings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1.  How do people experience burdens </a:t>
            </a:r>
            <a:r>
              <a:rPr lang="en-US" sz="2000" b="1" dirty="0" smtClean="0">
                <a:latin typeface="Book Antiqua" panose="02040602050305030304" pitchFamily="18" charset="0"/>
              </a:rPr>
              <a:t>of </a:t>
            </a:r>
            <a:r>
              <a:rPr lang="en-US" sz="2000" b="1" dirty="0">
                <a:latin typeface="Book Antiqua" panose="02040602050305030304" pitchFamily="18" charset="0"/>
              </a:rPr>
              <a:t>caring for their elderly family members?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Book Antiqua" panose="02040602050305030304" pitchFamily="18" charset="0"/>
              </a:rPr>
              <a:t>Long-term stress and strain – </a:t>
            </a:r>
            <a:r>
              <a:rPr lang="en-US" sz="2000" dirty="0" smtClean="0">
                <a:latin typeface="Book Antiqua" panose="02040602050305030304" pitchFamily="18" charset="0"/>
              </a:rPr>
              <a:t>long </a:t>
            </a:r>
            <a:r>
              <a:rPr lang="en-US" sz="2000" dirty="0">
                <a:latin typeface="Book Antiqua" panose="02040602050305030304" pitchFamily="18" charset="0"/>
              </a:rPr>
              <a:t>for the end; can´t satisfy </a:t>
            </a:r>
            <a:r>
              <a:rPr lang="en-US" sz="2000" dirty="0" smtClean="0">
                <a:latin typeface="Book Antiqua" panose="02040602050305030304" pitchFamily="18" charset="0"/>
              </a:rPr>
              <a:t>their own </a:t>
            </a:r>
            <a:r>
              <a:rPr lang="en-US" sz="2000" dirty="0">
                <a:latin typeface="Book Antiqua" panose="02040602050305030304" pitchFamily="18" charset="0"/>
              </a:rPr>
              <a:t>or </a:t>
            </a:r>
            <a:r>
              <a:rPr lang="en-US" sz="2000" dirty="0" smtClean="0">
                <a:latin typeface="Book Antiqua" panose="02040602050305030304" pitchFamily="18" charset="0"/>
              </a:rPr>
              <a:t>expectations of others; confronted </a:t>
            </a:r>
            <a:r>
              <a:rPr lang="en-US" sz="2000" dirty="0">
                <a:latin typeface="Book Antiqua" panose="02040602050305030304" pitchFamily="18" charset="0"/>
              </a:rPr>
              <a:t>with decision-making; </a:t>
            </a:r>
            <a:r>
              <a:rPr lang="en-US" sz="2000" dirty="0" smtClean="0">
                <a:latin typeface="Book Antiqua" panose="02040602050305030304" pitchFamily="18" charset="0"/>
              </a:rPr>
              <a:t>confronted </a:t>
            </a:r>
            <a:r>
              <a:rPr lang="en-US" sz="2000" dirty="0">
                <a:latin typeface="Book Antiqua" panose="02040602050305030304" pitchFamily="18" charset="0"/>
              </a:rPr>
              <a:t>with feelings of guilt; obligation towards older family members; financial loss; restrictions and worries; no support and advice.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2.  What impact has care-giving on </a:t>
            </a:r>
            <a:r>
              <a:rPr lang="en-US" sz="2000" b="1" dirty="0" smtClean="0">
                <a:latin typeface="Book Antiqua" panose="02040602050305030304" pitchFamily="18" charset="0"/>
              </a:rPr>
              <a:t>personal relationships?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Book Antiqua" panose="02040602050305030304" pitchFamily="18" charset="0"/>
              </a:rPr>
              <a:t>Whole family is affected; feelings of guilt; conflicts and arguments; own needs and wishes are not compatible </a:t>
            </a:r>
            <a:r>
              <a:rPr lang="en-US" sz="2000" dirty="0" smtClean="0">
                <a:latin typeface="Book Antiqua" panose="02040602050305030304" pitchFamily="18" charset="0"/>
              </a:rPr>
              <a:t>with </a:t>
            </a:r>
            <a:r>
              <a:rPr lang="en-US" sz="2000" dirty="0">
                <a:latin typeface="Book Antiqua" panose="02040602050305030304" pitchFamily="18" charset="0"/>
              </a:rPr>
              <a:t>those of other family </a:t>
            </a:r>
            <a:r>
              <a:rPr lang="en-US" sz="2000" dirty="0" smtClean="0">
                <a:latin typeface="Book Antiqua" panose="02040602050305030304" pitchFamily="18" charset="0"/>
              </a:rPr>
              <a:t>members; paternalistic decision-making happens daily – </a:t>
            </a:r>
            <a:r>
              <a:rPr lang="en-US" sz="2000" dirty="0">
                <a:latin typeface="Book Antiqua" panose="02040602050305030304" pitchFamily="18" charset="0"/>
              </a:rPr>
              <a:t>these decisions are very difficult to </a:t>
            </a:r>
            <a:r>
              <a:rPr lang="en-US" sz="2000" dirty="0" smtClean="0">
                <a:latin typeface="Book Antiqua" panose="02040602050305030304" pitchFamily="18" charset="0"/>
              </a:rPr>
              <a:t>take</a:t>
            </a:r>
            <a:r>
              <a:rPr lang="en-US" sz="2000" dirty="0">
                <a:latin typeface="Book Antiqua" panose="02040602050305030304" pitchFamily="18" charset="0"/>
              </a:rPr>
              <a:t>; as the </a:t>
            </a:r>
            <a:r>
              <a:rPr lang="en-US" sz="2000" dirty="0" smtClean="0">
                <a:latin typeface="Book Antiqua" panose="02040602050305030304" pitchFamily="18" charset="0"/>
              </a:rPr>
              <a:t>disease </a:t>
            </a:r>
            <a:r>
              <a:rPr lang="en-US" sz="2000" dirty="0">
                <a:latin typeface="Book Antiqua" panose="02040602050305030304" pitchFamily="18" charset="0"/>
              </a:rPr>
              <a:t>progresses paternalistic decisions </a:t>
            </a:r>
            <a:r>
              <a:rPr lang="en-US" sz="2000" dirty="0" smtClean="0">
                <a:latin typeface="Book Antiqua" panose="02040602050305030304" pitchFamily="18" charset="0"/>
              </a:rPr>
              <a:t>will come easier; </a:t>
            </a:r>
            <a:r>
              <a:rPr lang="en-US" sz="2000" dirty="0">
                <a:latin typeface="Book Antiqua" panose="02040602050305030304" pitchFamily="18" charset="0"/>
              </a:rPr>
              <a:t>more time for </a:t>
            </a:r>
            <a:r>
              <a:rPr lang="en-US" sz="2000" dirty="0" smtClean="0">
                <a:latin typeface="Book Antiqua" panose="02040602050305030304" pitchFamily="18" charset="0"/>
              </a:rPr>
              <a:t>privacy.</a:t>
            </a: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10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63400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Explanatory Approaches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Gerontology</a:t>
            </a:r>
            <a:r>
              <a:rPr lang="en-US" sz="2000" b="1" dirty="0" smtClean="0">
                <a:latin typeface="Book Antiqua" panose="02040602050305030304" pitchFamily="18" charset="0"/>
              </a:rPr>
              <a:t>: </a:t>
            </a:r>
            <a:r>
              <a:rPr lang="en-US" sz="1200" dirty="0" smtClean="0">
                <a:latin typeface="Book Antiqua" panose="02040602050305030304" pitchFamily="18" charset="0"/>
              </a:rPr>
              <a:t>( Ernst </a:t>
            </a:r>
            <a:r>
              <a:rPr lang="en-US" sz="1200" dirty="0">
                <a:latin typeface="Book Antiqua" panose="02040602050305030304" pitchFamily="18" charset="0"/>
              </a:rPr>
              <a:t>2008; </a:t>
            </a:r>
            <a:r>
              <a:rPr lang="en-US" sz="1200" dirty="0" err="1">
                <a:latin typeface="Book Antiqua" panose="02040602050305030304" pitchFamily="18" charset="0"/>
              </a:rPr>
              <a:t>Opaschowski</a:t>
            </a:r>
            <a:r>
              <a:rPr lang="en-US" sz="1200" dirty="0">
                <a:latin typeface="Book Antiqua" panose="02040602050305030304" pitchFamily="18" charset="0"/>
              </a:rPr>
              <a:t> 2008; Peters 2004)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Transition </a:t>
            </a:r>
            <a:r>
              <a:rPr lang="en-US" sz="2000" dirty="0">
                <a:latin typeface="Book Antiqua" panose="02040602050305030304" pitchFamily="18" charset="0"/>
              </a:rPr>
              <a:t>to retirement </a:t>
            </a:r>
            <a:r>
              <a:rPr lang="en-US" sz="2000" dirty="0" smtClean="0">
                <a:latin typeface="Book Antiqua" panose="02040602050305030304" pitchFamily="18" charset="0"/>
              </a:rPr>
              <a:t>is regarded as </a:t>
            </a:r>
            <a:r>
              <a:rPr lang="en-US" sz="2000" dirty="0">
                <a:latin typeface="Book Antiqua" panose="02040602050305030304" pitchFamily="18" charset="0"/>
              </a:rPr>
              <a:t>a critical phase of life.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Caring </a:t>
            </a:r>
            <a:r>
              <a:rPr lang="en-US" sz="2000" dirty="0">
                <a:latin typeface="Book Antiqua" panose="02040602050305030304" pitchFamily="18" charset="0"/>
              </a:rPr>
              <a:t>for parents/elder family members complicates own aging. 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Unexpected </a:t>
            </a:r>
            <a:r>
              <a:rPr lang="en-US" sz="2000" dirty="0">
                <a:latin typeface="Book Antiqua" panose="02040602050305030304" pitchFamily="18" charset="0"/>
              </a:rPr>
              <a:t>changes and duties in life.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Sociology</a:t>
            </a:r>
            <a:r>
              <a:rPr lang="en-US" sz="2000" b="1" dirty="0" smtClean="0">
                <a:latin typeface="Book Antiqua" panose="02040602050305030304" pitchFamily="18" charset="0"/>
              </a:rPr>
              <a:t>: </a:t>
            </a:r>
            <a:r>
              <a:rPr lang="en-US" sz="1200" dirty="0" smtClean="0">
                <a:latin typeface="Book Antiqua" panose="02040602050305030304" pitchFamily="18" charset="0"/>
              </a:rPr>
              <a:t>(Kaiser 2007</a:t>
            </a:r>
            <a:r>
              <a:rPr lang="en-US" sz="1200" dirty="0">
                <a:latin typeface="Book Antiqua" panose="02040602050305030304" pitchFamily="18" charset="0"/>
              </a:rPr>
              <a:t>, Ernst 2008)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Changing family structures</a:t>
            </a:r>
            <a:r>
              <a:rPr lang="en-US" sz="2000" dirty="0">
                <a:latin typeface="Book Antiqua" panose="02040602050305030304" pitchFamily="18" charset="0"/>
              </a:rPr>
              <a:t>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Middle-aged </a:t>
            </a:r>
            <a:r>
              <a:rPr lang="en-US" sz="2000" dirty="0">
                <a:latin typeface="Book Antiqua" panose="02040602050305030304" pitchFamily="18" charset="0"/>
              </a:rPr>
              <a:t>adults in </a:t>
            </a:r>
            <a:r>
              <a:rPr lang="en-US" sz="2000" dirty="0" smtClean="0">
                <a:latin typeface="Book Antiqua" panose="02040602050305030304" pitchFamily="18" charset="0"/>
              </a:rPr>
              <a:t>a “sandwich position”. 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High </a:t>
            </a:r>
            <a:r>
              <a:rPr lang="en-US" sz="2000" dirty="0">
                <a:latin typeface="Book Antiqua" panose="02040602050305030304" pitchFamily="18" charset="0"/>
              </a:rPr>
              <a:t>burdens </a:t>
            </a:r>
            <a:r>
              <a:rPr lang="en-US" sz="2000" dirty="0" smtClean="0">
                <a:latin typeface="Book Antiqua" panose="02040602050305030304" pitchFamily="18" charset="0"/>
              </a:rPr>
              <a:t>due to multiple </a:t>
            </a:r>
            <a:r>
              <a:rPr lang="en-US" sz="2000" dirty="0">
                <a:latin typeface="Book Antiqua" panose="02040602050305030304" pitchFamily="18" charset="0"/>
              </a:rPr>
              <a:t>roles in life.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Conflict-potential arising from </a:t>
            </a:r>
            <a:r>
              <a:rPr lang="en-US" sz="2000" dirty="0">
                <a:latin typeface="Book Antiqua" panose="02040602050305030304" pitchFamily="18" charset="0"/>
              </a:rPr>
              <a:t>diametric </a:t>
            </a:r>
            <a:r>
              <a:rPr lang="en-US" sz="2000" dirty="0" smtClean="0">
                <a:latin typeface="Book Antiqua" panose="02040602050305030304" pitchFamily="18" charset="0"/>
              </a:rPr>
              <a:t>expectations.</a:t>
            </a: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11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16158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Explanatory Approaches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Book Antiqua" panose="02040602050305030304" pitchFamily="18" charset="0"/>
              </a:rPr>
              <a:t>Care science and health care: </a:t>
            </a:r>
            <a:r>
              <a:rPr lang="en-US" sz="1600" dirty="0">
                <a:latin typeface="Book Antiqua" panose="02040602050305030304" pitchFamily="18" charset="0"/>
              </a:rPr>
              <a:t>(Hicks, </a:t>
            </a:r>
            <a:r>
              <a:rPr lang="en-US" sz="1600" dirty="0" smtClean="0">
                <a:latin typeface="Book Antiqua" panose="02040602050305030304" pitchFamily="18" charset="0"/>
              </a:rPr>
              <a:t>Lam 1999</a:t>
            </a:r>
            <a:r>
              <a:rPr lang="en-US" sz="1600" dirty="0">
                <a:latin typeface="Book Antiqua" panose="02040602050305030304" pitchFamily="18" charset="0"/>
              </a:rPr>
              <a:t>; </a:t>
            </a:r>
            <a:r>
              <a:rPr lang="en-US" sz="1600" dirty="0" smtClean="0">
                <a:latin typeface="Book Antiqua" panose="02040602050305030304" pitchFamily="18" charset="0"/>
              </a:rPr>
              <a:t>Schmidt 2005</a:t>
            </a:r>
            <a:r>
              <a:rPr lang="en-US" sz="1600" dirty="0">
                <a:latin typeface="Book Antiqua" panose="02040602050305030304" pitchFamily="18" charset="0"/>
              </a:rPr>
              <a:t>; </a:t>
            </a:r>
            <a:r>
              <a:rPr lang="en-US" sz="1600" dirty="0" err="1">
                <a:latin typeface="Book Antiqua" panose="02040602050305030304" pitchFamily="18" charset="0"/>
              </a:rPr>
              <a:t>Ehrhardt</a:t>
            </a:r>
            <a:r>
              <a:rPr lang="en-US" sz="1600" dirty="0">
                <a:latin typeface="Book Antiqua" panose="02040602050305030304" pitchFamily="18" charset="0"/>
              </a:rPr>
              <a:t>, </a:t>
            </a:r>
            <a:r>
              <a:rPr lang="en-US" sz="1600" dirty="0" err="1" smtClean="0">
                <a:latin typeface="Book Antiqua" panose="02040602050305030304" pitchFamily="18" charset="0"/>
              </a:rPr>
              <a:t>Plattner</a:t>
            </a:r>
            <a:r>
              <a:rPr lang="en-US" sz="1600" dirty="0" smtClean="0">
                <a:latin typeface="Book Antiqua" panose="02040602050305030304" pitchFamily="18" charset="0"/>
              </a:rPr>
              <a:t> 1999; </a:t>
            </a:r>
            <a:r>
              <a:rPr lang="en-US" sz="1600" dirty="0" err="1" smtClean="0">
                <a:latin typeface="Book Antiqua" panose="02040602050305030304" pitchFamily="18" charset="0"/>
              </a:rPr>
              <a:t>Zank</a:t>
            </a:r>
            <a:r>
              <a:rPr lang="en-US" sz="1600" dirty="0">
                <a:latin typeface="Book Antiqua" panose="02040602050305030304" pitchFamily="18" charset="0"/>
              </a:rPr>
              <a:t>, </a:t>
            </a:r>
            <a:r>
              <a:rPr lang="en-US" sz="1600" dirty="0" err="1">
                <a:latin typeface="Book Antiqua" panose="02040602050305030304" pitchFamily="18" charset="0"/>
              </a:rPr>
              <a:t>Schacke</a:t>
            </a:r>
            <a:r>
              <a:rPr lang="en-US" sz="1600" dirty="0">
                <a:latin typeface="Book Antiqua" panose="02040602050305030304" pitchFamily="18" charset="0"/>
              </a:rPr>
              <a:t> et al. 2007)</a:t>
            </a:r>
            <a:endParaRPr lang="en-US" sz="28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800" dirty="0" smtClean="0">
                <a:latin typeface="Book Antiqua" panose="02040602050305030304" pitchFamily="18" charset="0"/>
              </a:rPr>
              <a:t>Dilemmas </a:t>
            </a:r>
            <a:r>
              <a:rPr lang="en-US" sz="2800" dirty="0">
                <a:latin typeface="Book Antiqua" panose="02040602050305030304" pitchFamily="18" charset="0"/>
              </a:rPr>
              <a:t>in </a:t>
            </a:r>
            <a:r>
              <a:rPr lang="en-US" sz="2800" dirty="0" smtClean="0">
                <a:latin typeface="Book Antiqua" panose="02040602050305030304" pitchFamily="18" charset="0"/>
              </a:rPr>
              <a:t>care situations – decision-making conflicts.</a:t>
            </a:r>
            <a:endParaRPr lang="en-US" sz="28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800" dirty="0" smtClean="0">
                <a:latin typeface="Book Antiqua" panose="02040602050305030304" pitchFamily="18" charset="0"/>
              </a:rPr>
              <a:t>Complex decision-making processes</a:t>
            </a:r>
            <a:r>
              <a:rPr lang="en-US" sz="2800" dirty="0">
                <a:latin typeface="Book Antiqua" panose="02040602050305030304" pitchFamily="18" charset="0"/>
              </a:rPr>
              <a:t>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800" dirty="0" smtClean="0">
                <a:latin typeface="Book Antiqua" panose="02040602050305030304" pitchFamily="18" charset="0"/>
              </a:rPr>
              <a:t>Moving </a:t>
            </a:r>
            <a:r>
              <a:rPr lang="en-US" sz="2800" dirty="0">
                <a:latin typeface="Book Antiqua" panose="02040602050305030304" pitchFamily="18" charset="0"/>
              </a:rPr>
              <a:t>into a nursing facility </a:t>
            </a:r>
            <a:r>
              <a:rPr lang="en-US" sz="2800" dirty="0" smtClean="0">
                <a:latin typeface="Book Antiqua" panose="02040602050305030304" pitchFamily="18" charset="0"/>
              </a:rPr>
              <a:t>burdens the </a:t>
            </a:r>
            <a:r>
              <a:rPr lang="en-US" sz="2800" dirty="0">
                <a:latin typeface="Book Antiqua" panose="02040602050305030304" pitchFamily="18" charset="0"/>
              </a:rPr>
              <a:t>whole family.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800" dirty="0" smtClean="0">
                <a:latin typeface="Book Antiqua" panose="02040602050305030304" pitchFamily="18" charset="0"/>
              </a:rPr>
              <a:t>Lots of difficult bureaucratic processes</a:t>
            </a:r>
            <a:r>
              <a:rPr lang="en-US" sz="2800" dirty="0">
                <a:latin typeface="Book Antiqua" panose="02040602050305030304" pitchFamily="18" charset="0"/>
              </a:rPr>
              <a:t>.</a:t>
            </a: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12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33010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Explanatory Approaches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latin typeface="Book Antiqua" panose="02040602050305030304" pitchFamily="18" charset="0"/>
              </a:rPr>
              <a:t>Paternalism in daily care-giving </a:t>
            </a:r>
            <a:r>
              <a:rPr lang="en-US" sz="1400" dirty="0">
                <a:latin typeface="Book Antiqua" panose="02040602050305030304" pitchFamily="18" charset="0"/>
              </a:rPr>
              <a:t>(</a:t>
            </a:r>
            <a:r>
              <a:rPr lang="en-US" sz="1400" dirty="0" err="1" smtClean="0">
                <a:latin typeface="Book Antiqua" panose="02040602050305030304" pitchFamily="18" charset="0"/>
              </a:rPr>
              <a:t>Cicerelli</a:t>
            </a:r>
            <a:r>
              <a:rPr lang="en-US" sz="1400" dirty="0" smtClean="0">
                <a:latin typeface="Book Antiqua" panose="02040602050305030304" pitchFamily="18" charset="0"/>
              </a:rPr>
              <a:t> 2003; </a:t>
            </a:r>
            <a:r>
              <a:rPr lang="en-US" sz="1400" dirty="0" err="1" smtClean="0">
                <a:latin typeface="Book Antiqua" panose="02040602050305030304" pitchFamily="18" charset="0"/>
              </a:rPr>
              <a:t>Wicclair</a:t>
            </a:r>
            <a:r>
              <a:rPr lang="en-US" sz="1400" dirty="0" smtClean="0">
                <a:latin typeface="Book Antiqua" panose="02040602050305030304" pitchFamily="18" charset="0"/>
              </a:rPr>
              <a:t> 1993)</a:t>
            </a:r>
            <a:endParaRPr lang="en-US" sz="14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Conflicts </a:t>
            </a:r>
            <a:r>
              <a:rPr lang="en-US" sz="2400" dirty="0">
                <a:latin typeface="Book Antiqua" panose="02040602050305030304" pitchFamily="18" charset="0"/>
              </a:rPr>
              <a:t>in daily routines.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Bad </a:t>
            </a:r>
            <a:r>
              <a:rPr lang="en-US" sz="2400" dirty="0">
                <a:latin typeface="Book Antiqua" panose="02040602050305030304" pitchFamily="18" charset="0"/>
              </a:rPr>
              <a:t>conscience/ feelings of guilt / </a:t>
            </a:r>
            <a:r>
              <a:rPr lang="en-US" sz="2400" dirty="0" smtClean="0">
                <a:latin typeface="Book Antiqua" panose="02040602050305030304" pitchFamily="18" charset="0"/>
              </a:rPr>
              <a:t>conflicts. </a:t>
            </a:r>
            <a:endParaRPr lang="en-US" sz="24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Parentification </a:t>
            </a:r>
            <a:r>
              <a:rPr lang="en-US" sz="2400" dirty="0">
                <a:latin typeface="Book Antiqua" panose="02040602050305030304" pitchFamily="18" charset="0"/>
              </a:rPr>
              <a:t>– </a:t>
            </a: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elderly don´t accept decisions by younger family members. 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Difficult </a:t>
            </a:r>
            <a:r>
              <a:rPr lang="en-US" sz="2400" dirty="0">
                <a:latin typeface="Book Antiqua" panose="02040602050305030304" pitchFamily="18" charset="0"/>
              </a:rPr>
              <a:t>decision-making </a:t>
            </a:r>
            <a:r>
              <a:rPr lang="en-US" sz="2400" dirty="0" smtClean="0">
                <a:latin typeface="Book Antiqua" panose="02040602050305030304" pitchFamily="18" charset="0"/>
              </a:rPr>
              <a:t>towards </a:t>
            </a:r>
            <a:r>
              <a:rPr lang="en-US" sz="2400" dirty="0">
                <a:latin typeface="Book Antiqua" panose="02040602050305030304" pitchFamily="18" charset="0"/>
              </a:rPr>
              <a:t>the end of life.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400" dirty="0" smtClean="0">
                <a:latin typeface="Book Antiqua" panose="02040602050305030304" pitchFamily="18" charset="0"/>
              </a:rPr>
              <a:t>Burdens of caregivers </a:t>
            </a:r>
            <a:r>
              <a:rPr lang="en-US" sz="2400" dirty="0">
                <a:latin typeface="Book Antiqua" panose="02040602050305030304" pitchFamily="18" charset="0"/>
              </a:rPr>
              <a:t>of </a:t>
            </a:r>
            <a:r>
              <a:rPr lang="en-US" sz="2400" dirty="0" smtClean="0">
                <a:latin typeface="Book Antiqua" panose="02040602050305030304" pitchFamily="18" charset="0"/>
              </a:rPr>
              <a:t>middle-stage dementia patients are </a:t>
            </a:r>
            <a:r>
              <a:rPr lang="en-US" sz="2400" dirty="0">
                <a:latin typeface="Book Antiqua" panose="02040602050305030304" pitchFamily="18" charset="0"/>
              </a:rPr>
              <a:t>extremely </a:t>
            </a:r>
            <a:r>
              <a:rPr lang="en-US" sz="2400" dirty="0" smtClean="0">
                <a:latin typeface="Book Antiqua" panose="02040602050305030304" pitchFamily="18" charset="0"/>
              </a:rPr>
              <a:t>high.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13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11537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latin typeface="Book Antiqua" pitchFamily="18" charset="0"/>
              </a:rPr>
              <a:t>Outlook</a:t>
            </a:r>
            <a:endParaRPr lang="de-DE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4320480"/>
          </a:xfrm>
        </p:spPr>
        <p:txBody>
          <a:bodyPr/>
          <a:lstStyle/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>
                <a:latin typeface="Book Antiqua" panose="02040602050305030304" pitchFamily="18" charset="0"/>
              </a:rPr>
              <a:t>Family </a:t>
            </a:r>
            <a:r>
              <a:rPr lang="en-US" sz="2000" dirty="0" smtClean="0">
                <a:latin typeface="Book Antiqua" panose="02040602050305030304" pitchFamily="18" charset="0"/>
              </a:rPr>
              <a:t>resources </a:t>
            </a:r>
            <a:r>
              <a:rPr lang="en-US" sz="2000" dirty="0">
                <a:latin typeface="Book Antiqua" panose="02040602050305030304" pitchFamily="18" charset="0"/>
              </a:rPr>
              <a:t>will continue to decline.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>
                <a:latin typeface="Book Antiqua" panose="02040602050305030304" pitchFamily="18" charset="0"/>
              </a:rPr>
              <a:t>Burdens </a:t>
            </a:r>
            <a:r>
              <a:rPr lang="en-US" sz="2000" dirty="0" smtClean="0">
                <a:latin typeface="Book Antiqua" panose="02040602050305030304" pitchFamily="18" charset="0"/>
              </a:rPr>
              <a:t>of </a:t>
            </a:r>
            <a:r>
              <a:rPr lang="en-US" sz="2000" dirty="0">
                <a:latin typeface="Book Antiqua" panose="02040602050305030304" pitchFamily="18" charset="0"/>
              </a:rPr>
              <a:t>informal (family) </a:t>
            </a:r>
            <a:r>
              <a:rPr lang="en-US" sz="2000" dirty="0" smtClean="0">
                <a:latin typeface="Book Antiqua" panose="02040602050305030304" pitchFamily="18" charset="0"/>
              </a:rPr>
              <a:t>caregivers </a:t>
            </a:r>
            <a:r>
              <a:rPr lang="en-US" sz="2000" dirty="0">
                <a:latin typeface="Book Antiqua" panose="02040602050305030304" pitchFamily="18" charset="0"/>
              </a:rPr>
              <a:t>will continue to increase.  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Burdens </a:t>
            </a:r>
            <a:r>
              <a:rPr lang="en-US" sz="2000" dirty="0">
                <a:latin typeface="Book Antiqua" panose="02040602050305030304" pitchFamily="18" charset="0"/>
              </a:rPr>
              <a:t>have multidimensional character</a:t>
            </a:r>
          </a:p>
          <a:p>
            <a:pPr marL="542925" indent="-542925">
              <a:lnSpc>
                <a:spcPct val="100000"/>
              </a:lnSpc>
              <a:buNone/>
            </a:pPr>
            <a:r>
              <a:rPr lang="en-US" sz="2000" dirty="0" smtClean="0">
                <a:latin typeface="Book Antiqua" panose="02040602050305030304" pitchFamily="18" charset="0"/>
              </a:rPr>
              <a:t>	&gt;&gt;&gt; need for cross-disciplinary </a:t>
            </a:r>
            <a:r>
              <a:rPr lang="en-US" sz="2000" dirty="0">
                <a:latin typeface="Book Antiqua" panose="02040602050305030304" pitchFamily="18" charset="0"/>
              </a:rPr>
              <a:t>support and </a:t>
            </a:r>
            <a:r>
              <a:rPr lang="en-US" sz="2000" dirty="0" smtClean="0">
                <a:latin typeface="Book Antiqua" panose="02040602050305030304" pitchFamily="18" charset="0"/>
              </a:rPr>
              <a:t>advice. 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Coaching</a:t>
            </a:r>
            <a:r>
              <a:rPr lang="en-US" sz="2000" dirty="0">
                <a:latin typeface="Book Antiqua" panose="02040602050305030304" pitchFamily="18" charset="0"/>
              </a:rPr>
              <a:t>, </a:t>
            </a:r>
            <a:r>
              <a:rPr lang="en-US" sz="2000" dirty="0" smtClean="0">
                <a:latin typeface="Book Antiqua" panose="02040602050305030304" pitchFamily="18" charset="0"/>
              </a:rPr>
              <a:t>supervision</a:t>
            </a:r>
            <a:r>
              <a:rPr lang="en-US" sz="2000" dirty="0">
                <a:latin typeface="Book Antiqua" panose="02040602050305030304" pitchFamily="18" charset="0"/>
              </a:rPr>
              <a:t>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Care</a:t>
            </a:r>
            <a:r>
              <a:rPr lang="en-US" sz="2000" dirty="0">
                <a:latin typeface="Book Antiqua" panose="02040602050305030304" pitchFamily="18" charset="0"/>
              </a:rPr>
              <a:t>, support, </a:t>
            </a:r>
            <a:r>
              <a:rPr lang="en-US" sz="2000" dirty="0" smtClean="0">
                <a:latin typeface="Book Antiqua" panose="02040602050305030304" pitchFamily="18" charset="0"/>
              </a:rPr>
              <a:t>information/advice </a:t>
            </a:r>
            <a:r>
              <a:rPr lang="en-US" sz="2000" dirty="0">
                <a:latin typeface="Book Antiqua" panose="02040602050305030304" pitchFamily="18" charset="0"/>
              </a:rPr>
              <a:t>should be </a:t>
            </a:r>
            <a:r>
              <a:rPr lang="en-US" sz="2000" dirty="0" smtClean="0">
                <a:latin typeface="Book Antiqua" panose="02040602050305030304" pitchFamily="18" charset="0"/>
              </a:rPr>
              <a:t>organized </a:t>
            </a:r>
            <a:r>
              <a:rPr lang="en-US" sz="2000" dirty="0">
                <a:latin typeface="Book Antiqua" panose="02040602050305030304" pitchFamily="18" charset="0"/>
              </a:rPr>
              <a:t>in networks.</a:t>
            </a: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 smtClean="0">
                <a:latin typeface="Book Antiqua" panose="02040602050305030304" pitchFamily="18" charset="0"/>
              </a:rPr>
              <a:t>Not just a health-political </a:t>
            </a:r>
            <a:r>
              <a:rPr lang="en-US" sz="2000" dirty="0">
                <a:latin typeface="Book Antiqua" panose="02040602050305030304" pitchFamily="18" charset="0"/>
              </a:rPr>
              <a:t>problem </a:t>
            </a:r>
            <a:r>
              <a:rPr lang="en-US" sz="2000" dirty="0" smtClean="0">
                <a:latin typeface="Book Antiqua" panose="02040602050305030304" pitchFamily="18" charset="0"/>
              </a:rPr>
              <a:t>&gt; cities</a:t>
            </a:r>
            <a:r>
              <a:rPr lang="en-US" sz="2000" dirty="0">
                <a:latin typeface="Book Antiqua" panose="02040602050305030304" pitchFamily="18" charset="0"/>
              </a:rPr>
              <a:t>, communities, </a:t>
            </a:r>
            <a:r>
              <a:rPr lang="en-US" sz="2000" dirty="0" smtClean="0">
                <a:latin typeface="Book Antiqua" panose="02040602050305030304" pitchFamily="18" charset="0"/>
              </a:rPr>
              <a:t>welfare</a:t>
            </a:r>
            <a:r>
              <a:rPr lang="en-US" sz="2000" dirty="0">
                <a:latin typeface="Book Antiqua" panose="02040602050305030304" pitchFamily="18" charset="0"/>
              </a:rPr>
              <a:t>, employers etc. are also responsible. </a:t>
            </a:r>
          </a:p>
          <a:p>
            <a:pPr marL="542925" indent="-542925">
              <a:lnSpc>
                <a:spcPct val="100000"/>
              </a:lnSpc>
              <a:buNone/>
            </a:pPr>
            <a:r>
              <a:rPr lang="en-US" sz="2000" dirty="0" smtClean="0">
                <a:latin typeface="Book Antiqua" panose="02040602050305030304" pitchFamily="18" charset="0"/>
              </a:rPr>
              <a:t>	&gt;&gt;&gt; </a:t>
            </a:r>
            <a:r>
              <a:rPr lang="en-US" sz="2000" dirty="0">
                <a:latin typeface="Book Antiqua" panose="02040602050305030304" pitchFamily="18" charset="0"/>
              </a:rPr>
              <a:t>P</a:t>
            </a:r>
            <a:r>
              <a:rPr lang="en-US" sz="2000" dirty="0" smtClean="0">
                <a:latin typeface="Book Antiqua" panose="02040602050305030304" pitchFamily="18" charset="0"/>
              </a:rPr>
              <a:t>ublic-private </a:t>
            </a:r>
            <a:r>
              <a:rPr lang="en-US" sz="2000" dirty="0">
                <a:latin typeface="Book Antiqua" panose="02040602050305030304" pitchFamily="18" charset="0"/>
              </a:rPr>
              <a:t>p</a:t>
            </a:r>
            <a:r>
              <a:rPr lang="en-US" sz="2000" dirty="0" smtClean="0">
                <a:latin typeface="Book Antiqua" panose="02040602050305030304" pitchFamily="18" charset="0"/>
              </a:rPr>
              <a:t>artnership. </a:t>
            </a:r>
            <a:r>
              <a:rPr lang="en-US" sz="1400" dirty="0" smtClean="0">
                <a:latin typeface="Book Antiqua" panose="02040602050305030304" pitchFamily="18" charset="0"/>
              </a:rPr>
              <a:t>(</a:t>
            </a:r>
            <a:r>
              <a:rPr lang="en-US" sz="1400" dirty="0" err="1">
                <a:latin typeface="Book Antiqua" panose="02040602050305030304" pitchFamily="18" charset="0"/>
              </a:rPr>
              <a:t>Blome</a:t>
            </a:r>
            <a:r>
              <a:rPr lang="en-US" sz="1400" dirty="0">
                <a:latin typeface="Book Antiqua" panose="02040602050305030304" pitchFamily="18" charset="0"/>
              </a:rPr>
              <a:t>, </a:t>
            </a:r>
            <a:r>
              <a:rPr lang="en-US" sz="1400" dirty="0" err="1">
                <a:latin typeface="Book Antiqua" panose="02040602050305030304" pitchFamily="18" charset="0"/>
              </a:rPr>
              <a:t>Alber</a:t>
            </a:r>
            <a:r>
              <a:rPr lang="en-US" sz="1400" dirty="0">
                <a:latin typeface="Book Antiqua" panose="02040602050305030304" pitchFamily="18" charset="0"/>
              </a:rPr>
              <a:t> et al. 2008)</a:t>
            </a:r>
            <a:endParaRPr lang="en-US" sz="2000" dirty="0">
              <a:latin typeface="Book Antiqua" panose="02040602050305030304" pitchFamily="18" charset="0"/>
            </a:endParaRPr>
          </a:p>
          <a:p>
            <a:pPr marL="542925" indent="-542925">
              <a:lnSpc>
                <a:spcPct val="100000"/>
              </a:lnSpc>
              <a:buFont typeface="Wingdings 3" charset="2"/>
              <a:buChar char=""/>
            </a:pPr>
            <a:r>
              <a:rPr lang="en-US" sz="2000" dirty="0">
                <a:latin typeface="Book Antiqua" panose="02040602050305030304" pitchFamily="18" charset="0"/>
              </a:rPr>
              <a:t>Political </a:t>
            </a:r>
            <a:r>
              <a:rPr lang="en-US" sz="2000" dirty="0" smtClean="0">
                <a:latin typeface="Book Antiqua" panose="02040602050305030304" pitchFamily="18" charset="0"/>
              </a:rPr>
              <a:t>reforms </a:t>
            </a:r>
            <a:r>
              <a:rPr lang="en-US" sz="2000" dirty="0">
                <a:latin typeface="Book Antiqua" panose="02040602050305030304" pitchFamily="18" charset="0"/>
              </a:rPr>
              <a:t>are </a:t>
            </a:r>
            <a:r>
              <a:rPr lang="en-US" sz="2000" dirty="0" smtClean="0">
                <a:latin typeface="Book Antiqua" panose="02040602050305030304" pitchFamily="18" charset="0"/>
              </a:rPr>
              <a:t>conceptualized </a:t>
            </a:r>
            <a:r>
              <a:rPr lang="en-US" sz="2000" dirty="0">
                <a:latin typeface="Book Antiqua" panose="02040602050305030304" pitchFamily="18" charset="0"/>
              </a:rPr>
              <a:t>too slowly and still have to </a:t>
            </a:r>
            <a:r>
              <a:rPr lang="en-US" sz="2000" dirty="0" smtClean="0">
                <a:latin typeface="Book Antiqua" panose="02040602050305030304" pitchFamily="18" charset="0"/>
              </a:rPr>
              <a:t>prove their value.</a:t>
            </a: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14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293854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et.umit.at/data.cfm?vpath=newsbilder/img_4663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4680012" cy="312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net.umit.at/data.cfm?vpath=newsbilder/umi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041" y="-98227"/>
            <a:ext cx="4679358" cy="312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11560" y="3300551"/>
            <a:ext cx="81369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0000"/>
                </a:solidFill>
                <a:latin typeface="Book Antiqua" pitchFamily="18" charset="0"/>
              </a:rPr>
              <a:t>Thank you for your attention!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Book Antiqua" pitchFamily="18" charset="0"/>
              </a:rPr>
              <a:t>UMIT - Hall in Tirol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Book Antiqua" pitchFamily="18" charset="0"/>
              </a:rPr>
              <a:t>Institute for Gerontology and Demographic Development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Book Antiqua" pitchFamily="18" charset="0"/>
              </a:rPr>
              <a:t>Dr. Martin Pallauf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Book Antiqua" pitchFamily="18" charset="0"/>
              </a:rPr>
              <a:t>Contact: martin.pallauf@umit.at</a:t>
            </a:r>
            <a:endParaRPr lang="en-US" sz="2000" dirty="0">
              <a:solidFill>
                <a:srgbClr val="0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41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Book Antiqua" pitchFamily="18" charset="0"/>
              </a:rPr>
              <a:t>References</a:t>
            </a:r>
            <a:endParaRPr lang="en-US" sz="3600" b="1" dirty="0">
              <a:latin typeface="Book Antiqua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19" y="1916832"/>
            <a:ext cx="8889305" cy="4320480"/>
          </a:xfrm>
        </p:spPr>
        <p:txBody>
          <a:bodyPr/>
          <a:lstStyle/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Attias-Donfut</a:t>
            </a:r>
            <a:r>
              <a:rPr lang="en-US" sz="900" dirty="0" smtClean="0">
                <a:latin typeface="Book Antiqua" panose="02040602050305030304" pitchFamily="18" charset="0"/>
              </a:rPr>
              <a:t>, C. (2000): </a:t>
            </a:r>
            <a:r>
              <a:rPr lang="en-US" sz="900" dirty="0" err="1" smtClean="0">
                <a:latin typeface="Book Antiqua" panose="02040602050305030304" pitchFamily="18" charset="0"/>
              </a:rPr>
              <a:t>Familialer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Austausch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soziale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Sicherung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Opladen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Bianchi, S., </a:t>
            </a:r>
            <a:r>
              <a:rPr lang="en-US" sz="900" dirty="0" err="1" smtClean="0">
                <a:latin typeface="Book Antiqua" panose="02040602050305030304" pitchFamily="18" charset="0"/>
              </a:rPr>
              <a:t>Hotz</a:t>
            </a:r>
            <a:r>
              <a:rPr lang="en-US" sz="900" dirty="0" smtClean="0">
                <a:latin typeface="Book Antiqua" panose="02040602050305030304" pitchFamily="18" charset="0"/>
              </a:rPr>
              <a:t>, V.,</a:t>
            </a:r>
            <a:r>
              <a:rPr lang="en-US" sz="900" dirty="0" err="1" smtClean="0">
                <a:latin typeface="Book Antiqua" panose="02040602050305030304" pitchFamily="18" charset="0"/>
              </a:rPr>
              <a:t>McGarry</a:t>
            </a:r>
            <a:r>
              <a:rPr lang="en-US" sz="900" dirty="0" smtClean="0">
                <a:latin typeface="Book Antiqua" panose="02040602050305030304" pitchFamily="18" charset="0"/>
              </a:rPr>
              <a:t>, K, Seltzer, J. (2006): Intergenerational Ties: AlternativeTheories,EmpiricalFindingsandTrends,andRemainingChallenger. University Of California. On-Line Working paper Series. </a:t>
            </a:r>
            <a:r>
              <a:rPr lang="en-US" sz="900" dirty="0" err="1" smtClean="0">
                <a:latin typeface="Book Antiqua" panose="02040602050305030304" pitchFamily="18" charset="0"/>
              </a:rPr>
              <a:t>Gesehen</a:t>
            </a:r>
            <a:r>
              <a:rPr lang="en-US" sz="900" dirty="0" smtClean="0">
                <a:latin typeface="Book Antiqua" panose="02040602050305030304" pitchFamily="18" charset="0"/>
              </a:rPr>
              <a:t> am 16.03.2011. Internet: www.soc.duke.edu/~efc/Docs/pubs/Intergenerational Ties_tociruclate17March2007.pdf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Blome</a:t>
            </a:r>
            <a:r>
              <a:rPr lang="en-US" sz="900" dirty="0" smtClean="0">
                <a:latin typeface="Book Antiqua" panose="02040602050305030304" pitchFamily="18" charset="0"/>
              </a:rPr>
              <a:t>, A., </a:t>
            </a:r>
            <a:r>
              <a:rPr lang="en-US" sz="900" dirty="0" err="1" smtClean="0">
                <a:latin typeface="Book Antiqua" panose="02040602050305030304" pitchFamily="18" charset="0"/>
              </a:rPr>
              <a:t>Alber</a:t>
            </a:r>
            <a:r>
              <a:rPr lang="en-US" sz="900" dirty="0" smtClean="0">
                <a:latin typeface="Book Antiqua" panose="02040602050305030304" pitchFamily="18" charset="0"/>
              </a:rPr>
              <a:t>, J., Keck, W. (2008):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Generationenbeziehungen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Wohlfahrtsstaat</a:t>
            </a:r>
            <a:r>
              <a:rPr lang="en-US" sz="900" dirty="0" smtClean="0">
                <a:latin typeface="Book Antiqua" panose="02040602050305030304" pitchFamily="18" charset="0"/>
              </a:rPr>
              <a:t>. Wiesbaden, VS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Sozialwissenschaften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Boszormenyi</a:t>
            </a:r>
            <a:r>
              <a:rPr lang="en-US" sz="900" dirty="0" smtClean="0">
                <a:latin typeface="Book Antiqua" panose="02040602050305030304" pitchFamily="18" charset="0"/>
              </a:rPr>
              <a:t>-Nagy, I., Spark, G. (2006): </a:t>
            </a:r>
            <a:r>
              <a:rPr lang="en-US" sz="900" dirty="0" err="1" smtClean="0">
                <a:latin typeface="Book Antiqua" panose="02040602050305030304" pitchFamily="18" charset="0"/>
              </a:rPr>
              <a:t>Unsichtbare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Bindungen</a:t>
            </a:r>
            <a:r>
              <a:rPr lang="en-US" sz="900" dirty="0" smtClean="0">
                <a:latin typeface="Book Antiqua" panose="02040602050305030304" pitchFamily="18" charset="0"/>
              </a:rPr>
              <a:t>. Stuttgart, </a:t>
            </a:r>
            <a:r>
              <a:rPr lang="en-US" sz="900" dirty="0" err="1" smtClean="0">
                <a:latin typeface="Book Antiqua" panose="02040602050305030304" pitchFamily="18" charset="0"/>
              </a:rPr>
              <a:t>Klett</a:t>
            </a:r>
            <a:r>
              <a:rPr lang="en-US" sz="900" dirty="0" smtClean="0">
                <a:latin typeface="Book Antiqua" panose="02040602050305030304" pitchFamily="18" charset="0"/>
              </a:rPr>
              <a:t>-Cotta.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Brunner, O. (1978): </a:t>
            </a:r>
            <a:r>
              <a:rPr lang="en-US" sz="900" dirty="0" err="1" smtClean="0">
                <a:latin typeface="Book Antiqua" panose="02040602050305030304" pitchFamily="18" charset="0"/>
              </a:rPr>
              <a:t>Vom</a:t>
            </a:r>
            <a:r>
              <a:rPr lang="en-US" sz="900" dirty="0" smtClean="0">
                <a:latin typeface="Book Antiqua" panose="02040602050305030304" pitchFamily="18" charset="0"/>
              </a:rPr>
              <a:t> „</a:t>
            </a:r>
            <a:r>
              <a:rPr lang="en-US" sz="900" dirty="0" err="1" smtClean="0">
                <a:latin typeface="Book Antiqua" panose="02040602050305030304" pitchFamily="18" charset="0"/>
              </a:rPr>
              <a:t>ganzen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Haus</a:t>
            </a:r>
            <a:r>
              <a:rPr lang="en-US" sz="900" dirty="0" smtClean="0">
                <a:latin typeface="Book Antiqua" panose="02040602050305030304" pitchFamily="18" charset="0"/>
              </a:rPr>
              <a:t>“ </a:t>
            </a:r>
            <a:r>
              <a:rPr lang="en-US" sz="900" dirty="0" err="1" smtClean="0">
                <a:latin typeface="Book Antiqua" panose="02040602050305030304" pitchFamily="18" charset="0"/>
              </a:rPr>
              <a:t>zur</a:t>
            </a:r>
            <a:r>
              <a:rPr lang="en-US" sz="900" dirty="0" smtClean="0">
                <a:latin typeface="Book Antiqua" panose="02040602050305030304" pitchFamily="18" charset="0"/>
              </a:rPr>
              <a:t> „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“. In: Rosenbaum, H.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Seminar: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Gesellschaftsstruktur</a:t>
            </a:r>
            <a:r>
              <a:rPr lang="en-US" sz="900" dirty="0" smtClean="0">
                <a:latin typeface="Book Antiqua" panose="02040602050305030304" pitchFamily="18" charset="0"/>
              </a:rPr>
              <a:t>. Frankfurt am Main, </a:t>
            </a:r>
            <a:r>
              <a:rPr lang="en-US" sz="900" dirty="0" err="1" smtClean="0">
                <a:latin typeface="Book Antiqua" panose="02040602050305030304" pitchFamily="18" charset="0"/>
              </a:rPr>
              <a:t>Suhrkamp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Bude</a:t>
            </a:r>
            <a:r>
              <a:rPr lang="en-US" sz="900" dirty="0" smtClean="0">
                <a:latin typeface="Book Antiqua" panose="02040602050305030304" pitchFamily="18" charset="0"/>
              </a:rPr>
              <a:t>, H. (2000): Die </a:t>
            </a:r>
            <a:r>
              <a:rPr lang="en-US" sz="900" dirty="0" err="1" smtClean="0">
                <a:latin typeface="Book Antiqua" panose="02040602050305030304" pitchFamily="18" charset="0"/>
              </a:rPr>
              <a:t>biographische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Relevanz</a:t>
            </a:r>
            <a:r>
              <a:rPr lang="en-US" sz="900" dirty="0" smtClean="0">
                <a:latin typeface="Book Antiqua" panose="02040602050305030304" pitchFamily="18" charset="0"/>
              </a:rPr>
              <a:t> der Generation. In: </a:t>
            </a: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Opladen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Bundesamte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Senioren</a:t>
            </a:r>
            <a:r>
              <a:rPr lang="en-US" sz="900" dirty="0" smtClean="0">
                <a:latin typeface="Book Antiqua" panose="02040602050305030304" pitchFamily="18" charset="0"/>
              </a:rPr>
              <a:t>, Frauen und </a:t>
            </a:r>
            <a:r>
              <a:rPr lang="en-US" sz="900" dirty="0" err="1" smtClean="0">
                <a:latin typeface="Book Antiqua" panose="02040602050305030304" pitchFamily="18" charset="0"/>
              </a:rPr>
              <a:t>Jugend</a:t>
            </a:r>
            <a:r>
              <a:rPr lang="en-US" sz="900" dirty="0" smtClean="0">
                <a:latin typeface="Book Antiqua" panose="02040602050305030304" pitchFamily="18" charset="0"/>
              </a:rPr>
              <a:t> (2002): </a:t>
            </a:r>
            <a:r>
              <a:rPr lang="en-US" sz="900" dirty="0" err="1" smtClean="0">
                <a:latin typeface="Book Antiqua" panose="02040602050305030304" pitchFamily="18" charset="0"/>
              </a:rPr>
              <a:t>Vierter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Altenbericht</a:t>
            </a:r>
            <a:r>
              <a:rPr lang="en-US" sz="900" dirty="0" smtClean="0">
                <a:latin typeface="Book Antiqua" panose="02040602050305030304" pitchFamily="18" charset="0"/>
              </a:rPr>
              <a:t>, Berlin.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Bundesamte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Senioren</a:t>
            </a:r>
            <a:r>
              <a:rPr lang="en-US" sz="900" dirty="0" smtClean="0">
                <a:latin typeface="Book Antiqua" panose="02040602050305030304" pitchFamily="18" charset="0"/>
              </a:rPr>
              <a:t>, Frauen und </a:t>
            </a:r>
            <a:r>
              <a:rPr lang="en-US" sz="900" dirty="0" err="1" smtClean="0">
                <a:latin typeface="Book Antiqua" panose="02040602050305030304" pitchFamily="18" charset="0"/>
              </a:rPr>
              <a:t>Jugend</a:t>
            </a:r>
            <a:r>
              <a:rPr lang="en-US" sz="900" dirty="0" smtClean="0">
                <a:latin typeface="Book Antiqua" panose="02040602050305030304" pitchFamily="18" charset="0"/>
              </a:rPr>
              <a:t> (2005): </a:t>
            </a:r>
            <a:r>
              <a:rPr lang="en-US" sz="900" dirty="0" err="1" smtClean="0">
                <a:latin typeface="Book Antiqua" panose="02040602050305030304" pitchFamily="18" charset="0"/>
              </a:rPr>
              <a:t>Fünfter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Altenbericht</a:t>
            </a:r>
            <a:r>
              <a:rPr lang="en-US" sz="900" dirty="0" smtClean="0">
                <a:latin typeface="Book Antiqua" panose="02040602050305030304" pitchFamily="18" charset="0"/>
              </a:rPr>
              <a:t>. Berlin.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Chumbler</a:t>
            </a:r>
            <a:r>
              <a:rPr lang="en-US" sz="900" dirty="0" smtClean="0">
                <a:latin typeface="Book Antiqua" panose="02040602050305030304" pitchFamily="18" charset="0"/>
              </a:rPr>
              <a:t>, N., </a:t>
            </a:r>
            <a:r>
              <a:rPr lang="en-US" sz="900" dirty="0" err="1" smtClean="0">
                <a:latin typeface="Book Antiqua" panose="02040602050305030304" pitchFamily="18" charset="0"/>
              </a:rPr>
              <a:t>Pienta</a:t>
            </a:r>
            <a:r>
              <a:rPr lang="en-US" sz="900" dirty="0" smtClean="0">
                <a:latin typeface="Book Antiqua" panose="02040602050305030304" pitchFamily="18" charset="0"/>
              </a:rPr>
              <a:t>, A., Dwyer, J. (2004): The Depressive Symptomatology Of Parent Care Among the Near Elderly. The Influence of Multiple Role Commitments. In: Research on Aging 2004, 26. </a:t>
            </a:r>
            <a:r>
              <a:rPr lang="en-US" sz="900" dirty="0" err="1" smtClean="0">
                <a:latin typeface="Book Antiqua" panose="02040602050305030304" pitchFamily="18" charset="0"/>
              </a:rPr>
              <a:t>Ohne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Cicirelli</a:t>
            </a:r>
            <a:r>
              <a:rPr lang="en-US" sz="900" dirty="0" smtClean="0">
                <a:latin typeface="Book Antiqua" panose="02040602050305030304" pitchFamily="18" charset="0"/>
              </a:rPr>
              <a:t>, V. (2003):Mothers´ and Daughters´ Paternalism Beliefs and Caregiving Decision Making. In: Research On Aging 2003, Vol. 25, 3. </a:t>
            </a:r>
            <a:r>
              <a:rPr lang="en-US" sz="900" dirty="0" err="1" smtClean="0">
                <a:latin typeface="Book Antiqua" panose="02040602050305030304" pitchFamily="18" charset="0"/>
              </a:rPr>
              <a:t>Ohne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Ernst, H. (2008): </a:t>
            </a:r>
            <a:r>
              <a:rPr lang="en-US" sz="900" dirty="0" err="1" smtClean="0">
                <a:latin typeface="Book Antiqua" panose="02040602050305030304" pitchFamily="18" charset="0"/>
              </a:rPr>
              <a:t>Weitergeben</a:t>
            </a:r>
            <a:r>
              <a:rPr lang="en-US" sz="900" dirty="0" smtClean="0">
                <a:latin typeface="Book Antiqua" panose="02040602050305030304" pitchFamily="18" charset="0"/>
              </a:rPr>
              <a:t>. Hamburg, Herder.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Fengler</a:t>
            </a:r>
            <a:r>
              <a:rPr lang="en-US" sz="900" dirty="0" smtClean="0">
                <a:latin typeface="Book Antiqua" panose="02040602050305030304" pitchFamily="18" charset="0"/>
              </a:rPr>
              <a:t>, J. (2001): </a:t>
            </a:r>
            <a:r>
              <a:rPr lang="en-US" sz="900" dirty="0" err="1" smtClean="0">
                <a:latin typeface="Book Antiqua" panose="02040602050305030304" pitchFamily="18" charset="0"/>
              </a:rPr>
              <a:t>Helfen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macht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müde</a:t>
            </a:r>
            <a:r>
              <a:rPr lang="en-US" sz="900" dirty="0" smtClean="0">
                <a:latin typeface="Book Antiqua" panose="02040602050305030304" pitchFamily="18" charset="0"/>
              </a:rPr>
              <a:t>: </a:t>
            </a:r>
            <a:r>
              <a:rPr lang="en-US" sz="900" dirty="0" err="1" smtClean="0">
                <a:latin typeface="Book Antiqua" panose="02040602050305030304" pitchFamily="18" charset="0"/>
              </a:rPr>
              <a:t>Zur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Analyse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Bewältigung</a:t>
            </a:r>
            <a:r>
              <a:rPr lang="en-US" sz="900" dirty="0" smtClean="0">
                <a:latin typeface="Book Antiqua" panose="02040602050305030304" pitchFamily="18" charset="0"/>
              </a:rPr>
              <a:t> von Burnout und </a:t>
            </a:r>
            <a:r>
              <a:rPr lang="en-US" sz="900" dirty="0" err="1" smtClean="0">
                <a:latin typeface="Book Antiqua" panose="02040602050305030304" pitchFamily="18" charset="0"/>
              </a:rPr>
              <a:t>beruflicher</a:t>
            </a:r>
            <a:r>
              <a:rPr lang="en-US" sz="900" dirty="0" smtClean="0">
                <a:latin typeface="Book Antiqua" panose="02040602050305030304" pitchFamily="18" charset="0"/>
              </a:rPr>
              <a:t> Deformation. Stuttgart, </a:t>
            </a:r>
            <a:r>
              <a:rPr lang="en-US" sz="900" dirty="0" err="1" smtClean="0">
                <a:latin typeface="Book Antiqua" panose="02040602050305030304" pitchFamily="18" charset="0"/>
              </a:rPr>
              <a:t>Klett</a:t>
            </a:r>
            <a:r>
              <a:rPr lang="en-US" sz="900" dirty="0" smtClean="0">
                <a:latin typeface="Book Antiqua" panose="02040602050305030304" pitchFamily="18" charset="0"/>
              </a:rPr>
              <a:t>-Cotta.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Graeber</a:t>
            </a:r>
            <a:r>
              <a:rPr lang="en-US" sz="900" dirty="0" smtClean="0">
                <a:latin typeface="Book Antiqua" panose="02040602050305030304" pitchFamily="18" charset="0"/>
              </a:rPr>
              <a:t>, D. (2011):Debt The First 5.000Years, New York (USA), Melville House Publishing.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Grill, K. (2010): Paternalism. Preprint. </a:t>
            </a:r>
            <a:r>
              <a:rPr lang="en-US" sz="900" dirty="0" err="1" smtClean="0">
                <a:latin typeface="Book Antiqua" panose="02040602050305030304" pitchFamily="18" charset="0"/>
              </a:rPr>
              <a:t>Forthcomingin</a:t>
            </a:r>
            <a:r>
              <a:rPr lang="en-US" sz="900" dirty="0" smtClean="0">
                <a:latin typeface="Book Antiqua" panose="02040602050305030304" pitchFamily="18" charset="0"/>
              </a:rPr>
              <a:t>: Chadwick, R.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Encyclopedia of Applied Philosophy. </a:t>
            </a:r>
            <a:r>
              <a:rPr lang="en-US" sz="900" dirty="0" err="1" smtClean="0">
                <a:latin typeface="Book Antiqua" panose="02040602050305030304" pitchFamily="18" charset="0"/>
              </a:rPr>
              <a:t>Gesehen</a:t>
            </a:r>
            <a:r>
              <a:rPr lang="en-US" sz="900" dirty="0" smtClean="0">
                <a:latin typeface="Book Antiqua" panose="02040602050305030304" pitchFamily="18" charset="0"/>
              </a:rPr>
              <a:t> am 20.03.2011. Internet: kallegrill.se/texts/Paternalismpreprint.pdf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Hicks, M., Lam, M. (1999): Decision-making within the social course of dementia: accounts by Chinese-</a:t>
            </a:r>
            <a:r>
              <a:rPr lang="en-US" sz="900" dirty="0" err="1" smtClean="0">
                <a:latin typeface="Book Antiqua" panose="02040602050305030304" pitchFamily="18" charset="0"/>
              </a:rPr>
              <a:t>american</a:t>
            </a:r>
            <a:r>
              <a:rPr lang="en-US" sz="900" dirty="0" smtClean="0">
                <a:latin typeface="Book Antiqua" panose="02040602050305030304" pitchFamily="18" charset="0"/>
              </a:rPr>
              <a:t> caregivers. In: Culture, Medicine and Psychiatry, 23. </a:t>
            </a:r>
            <a:r>
              <a:rPr lang="en-US" sz="900" dirty="0" err="1" smtClean="0">
                <a:latin typeface="Book Antiqua" panose="02040602050305030304" pitchFamily="18" charset="0"/>
              </a:rPr>
              <a:t>Ohne</a:t>
            </a:r>
            <a:r>
              <a:rPr lang="en-US" sz="900" dirty="0" smtClean="0">
                <a:latin typeface="Book Antiqua" panose="02040602050305030304" pitchFamily="18" charset="0"/>
              </a:rPr>
              <a:t> Ort, Kluwer Academic Publishers.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Hoff, A. (2006): </a:t>
            </a:r>
            <a:r>
              <a:rPr lang="en-US" sz="900" dirty="0" err="1" smtClean="0">
                <a:latin typeface="Book Antiqua" panose="02040602050305030304" pitchFamily="18" charset="0"/>
              </a:rPr>
              <a:t>Intergenerationale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Familienbeziehungen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Wandel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Tesch-Römer</a:t>
            </a:r>
            <a:r>
              <a:rPr lang="en-US" sz="900" dirty="0" smtClean="0">
                <a:latin typeface="Book Antiqua" panose="02040602050305030304" pitchFamily="18" charset="0"/>
              </a:rPr>
              <a:t>, C., </a:t>
            </a:r>
            <a:r>
              <a:rPr lang="en-US" sz="900" dirty="0" err="1" smtClean="0">
                <a:latin typeface="Book Antiqua" panose="02040602050305030304" pitchFamily="18" charset="0"/>
              </a:rPr>
              <a:t>Engstler</a:t>
            </a:r>
            <a:r>
              <a:rPr lang="en-US" sz="900" dirty="0" smtClean="0">
                <a:latin typeface="Book Antiqua" panose="02040602050305030304" pitchFamily="18" charset="0"/>
              </a:rPr>
              <a:t>, H., </a:t>
            </a:r>
            <a:r>
              <a:rPr lang="en-US" sz="900" dirty="0" err="1" smtClean="0">
                <a:latin typeface="Book Antiqua" panose="02040602050305030304" pitchFamily="18" charset="0"/>
              </a:rPr>
              <a:t>Wurm</a:t>
            </a:r>
            <a:r>
              <a:rPr lang="en-US" sz="900" dirty="0" smtClean="0">
                <a:latin typeface="Book Antiqua" panose="02040602050305030304" pitchFamily="18" charset="0"/>
              </a:rPr>
              <a:t>, S.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Altwerden</a:t>
            </a:r>
            <a:r>
              <a:rPr lang="en-US" sz="900" dirty="0" smtClean="0">
                <a:latin typeface="Book Antiqua" panose="02040602050305030304" pitchFamily="18" charset="0"/>
              </a:rPr>
              <a:t> in Deutschland. Wiesbaden, VS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Sozialwissenschaften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Kaiser, H. (2007): Work-Life Balance </a:t>
            </a:r>
            <a:r>
              <a:rPr lang="en-US" sz="900" dirty="0" err="1" smtClean="0">
                <a:latin typeface="Book Antiqua" panose="02040602050305030304" pitchFamily="18" charset="0"/>
              </a:rPr>
              <a:t>aus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Sicht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Gerontologie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Esslinger</a:t>
            </a:r>
            <a:r>
              <a:rPr lang="en-US" sz="900" dirty="0" smtClean="0">
                <a:latin typeface="Book Antiqua" panose="02040602050305030304" pitchFamily="18" charset="0"/>
              </a:rPr>
              <a:t>, A., Schobert, D.: </a:t>
            </a:r>
            <a:r>
              <a:rPr lang="en-US" sz="900" dirty="0" err="1" smtClean="0">
                <a:latin typeface="Book Antiqua" panose="02040602050305030304" pitchFamily="18" charset="0"/>
              </a:rPr>
              <a:t>Erfolgreiche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Umsetzung</a:t>
            </a:r>
            <a:r>
              <a:rPr lang="en-US" sz="900" dirty="0" smtClean="0">
                <a:latin typeface="Book Antiqua" panose="02040602050305030304" pitchFamily="18" charset="0"/>
              </a:rPr>
              <a:t> von Work-Life Balance in </a:t>
            </a:r>
            <a:r>
              <a:rPr lang="en-US" sz="900" dirty="0" err="1" smtClean="0">
                <a:latin typeface="Book Antiqua" panose="02040602050305030304" pitchFamily="18" charset="0"/>
              </a:rPr>
              <a:t>Organisationen</a:t>
            </a:r>
            <a:r>
              <a:rPr lang="en-US" sz="900" dirty="0" smtClean="0">
                <a:latin typeface="Book Antiqua" panose="02040602050305030304" pitchFamily="18" charset="0"/>
              </a:rPr>
              <a:t>. Wiesbaden, </a:t>
            </a:r>
            <a:r>
              <a:rPr lang="en-US" sz="900" dirty="0" err="1" smtClean="0">
                <a:latin typeface="Book Antiqua" panose="02040602050305030304" pitchFamily="18" charset="0"/>
              </a:rPr>
              <a:t>Deutscher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Universitäts-Fachverlag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Kofahl</a:t>
            </a:r>
            <a:r>
              <a:rPr lang="en-US" sz="900" dirty="0" smtClean="0">
                <a:latin typeface="Book Antiqua" panose="02040602050305030304" pitchFamily="18" charset="0"/>
              </a:rPr>
              <a:t>, C., </a:t>
            </a:r>
            <a:r>
              <a:rPr lang="en-US" sz="900" dirty="0" err="1" smtClean="0">
                <a:latin typeface="Book Antiqua" panose="02040602050305030304" pitchFamily="18" charset="0"/>
              </a:rPr>
              <a:t>Mestheneos</a:t>
            </a:r>
            <a:r>
              <a:rPr lang="en-US" sz="900" dirty="0" smtClean="0">
                <a:latin typeface="Book Antiqua" panose="02040602050305030304" pitchFamily="18" charset="0"/>
              </a:rPr>
              <a:t>, E., </a:t>
            </a:r>
            <a:r>
              <a:rPr lang="en-US" sz="900" dirty="0" err="1" smtClean="0">
                <a:latin typeface="Book Antiqua" panose="02040602050305030304" pitchFamily="18" charset="0"/>
              </a:rPr>
              <a:t>Triantfillou</a:t>
            </a:r>
            <a:r>
              <a:rPr lang="en-US" sz="900" dirty="0" smtClean="0">
                <a:latin typeface="Book Antiqua" panose="02040602050305030304" pitchFamily="18" charset="0"/>
              </a:rPr>
              <a:t>, J. (2005): </a:t>
            </a:r>
            <a:r>
              <a:rPr lang="en-US" sz="900" dirty="0" err="1" smtClean="0">
                <a:latin typeface="Book Antiqua" panose="02040602050305030304" pitchFamily="18" charset="0"/>
              </a:rPr>
              <a:t>Zusammenfassende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Übersicht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Ergebnisse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aus</a:t>
            </a:r>
            <a:r>
              <a:rPr lang="en-US" sz="900" dirty="0" smtClean="0">
                <a:latin typeface="Book Antiqua" panose="02040602050305030304" pitchFamily="18" charset="0"/>
              </a:rPr>
              <a:t> der EUROFAMCARE-</a:t>
            </a:r>
            <a:r>
              <a:rPr lang="en-US" sz="900" dirty="0" err="1" smtClean="0">
                <a:latin typeface="Book Antiqua" panose="02040602050305030304" pitchFamily="18" charset="0"/>
              </a:rPr>
              <a:t>Sechs</a:t>
            </a:r>
            <a:r>
              <a:rPr lang="en-US" sz="900" dirty="0" smtClean="0">
                <a:latin typeface="Book Antiqua" panose="02040602050305030304" pitchFamily="18" charset="0"/>
              </a:rPr>
              <a:t>-</a:t>
            </a:r>
            <a:r>
              <a:rPr lang="en-US" sz="900" dirty="0" err="1" smtClean="0">
                <a:latin typeface="Book Antiqua" panose="02040602050305030304" pitchFamily="18" charset="0"/>
              </a:rPr>
              <a:t>Länder-Studie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Gesehen</a:t>
            </a:r>
            <a:r>
              <a:rPr lang="en-US" sz="900" dirty="0" smtClean="0">
                <a:latin typeface="Book Antiqua" panose="02040602050305030304" pitchFamily="18" charset="0"/>
              </a:rPr>
              <a:t> am: 19.01.2011. Internet: www.uke.de/ extern/</a:t>
            </a:r>
            <a:r>
              <a:rPr lang="en-US" sz="900" dirty="0" err="1" smtClean="0">
                <a:latin typeface="Book Antiqua" panose="02040602050305030304" pitchFamily="18" charset="0"/>
              </a:rPr>
              <a:t>eurofamcare</a:t>
            </a:r>
            <a:r>
              <a:rPr lang="en-US" sz="900" dirty="0" smtClean="0">
                <a:latin typeface="Book Antiqua" panose="02040602050305030304" pitchFamily="18" charset="0"/>
              </a:rPr>
              <a:t>/documents/deliverables/summary_of_findingsde.pdf</a:t>
            </a:r>
            <a:endParaRPr lang="en-US" sz="9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16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</p:spTree>
    <p:extLst>
      <p:ext uri="{BB962C8B-B14F-4D97-AF65-F5344CB8AC3E}">
        <p14:creationId xmlns:p14="http://schemas.microsoft.com/office/powerpoint/2010/main" val="393531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all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50000"/>
                    </a14:imgEffect>
                  </a14:imgLayer>
                </a14:imgProps>
              </a:ext>
            </a:extLst>
          </a:blip>
          <a:srcRect l="23871" t="12599"/>
          <a:stretch>
            <a:fillRect/>
          </a:stretch>
        </p:blipFill>
        <p:spPr bwMode="auto">
          <a:xfrm>
            <a:off x="0" y="-28575"/>
            <a:ext cx="9140825" cy="1729383"/>
          </a:xfrm>
          <a:prstGeom prst="rect">
            <a:avLst/>
          </a:prstGeom>
          <a:noFill/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916832"/>
            <a:ext cx="8889305" cy="4320480"/>
          </a:xfrm>
        </p:spPr>
        <p:txBody>
          <a:bodyPr/>
          <a:lstStyle/>
          <a:p>
            <a:pPr marL="182563" indent="-182563"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Kofahl</a:t>
            </a:r>
            <a:r>
              <a:rPr lang="en-US" sz="900" dirty="0" smtClean="0">
                <a:latin typeface="Book Antiqua" panose="02040602050305030304" pitchFamily="18" charset="0"/>
              </a:rPr>
              <a:t>, C. (2008): Motive von </a:t>
            </a:r>
            <a:r>
              <a:rPr lang="en-US" sz="900" dirty="0" err="1" smtClean="0">
                <a:latin typeface="Book Antiqua" panose="02040602050305030304" pitchFamily="18" charset="0"/>
              </a:rPr>
              <a:t>Angehörigen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ihre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älteren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Familienmitglieder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zu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betreuen</a:t>
            </a:r>
            <a:r>
              <a:rPr lang="en-US" sz="900" dirty="0" smtClean="0">
                <a:latin typeface="Book Antiqua" panose="02040602050305030304" pitchFamily="18" charset="0"/>
              </a:rPr>
              <a:t>: </a:t>
            </a:r>
            <a:r>
              <a:rPr lang="en-US" sz="900" dirty="0" err="1" smtClean="0">
                <a:latin typeface="Book Antiqua" panose="02040602050305030304" pitchFamily="18" charset="0"/>
              </a:rPr>
              <a:t>Ergebnisse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aus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dem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europäischen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Forschungsprojekt</a:t>
            </a:r>
            <a:r>
              <a:rPr lang="en-US" sz="900" dirty="0" smtClean="0">
                <a:latin typeface="Book Antiqua" panose="02040602050305030304" pitchFamily="18" charset="0"/>
              </a:rPr>
              <a:t> EUROFAMCARE. In: </a:t>
            </a:r>
            <a:r>
              <a:rPr lang="en-US" sz="900" dirty="0" err="1" smtClean="0">
                <a:latin typeface="Book Antiqua" panose="02040602050305030304" pitchFamily="18" charset="0"/>
              </a:rPr>
              <a:t>Zank</a:t>
            </a:r>
            <a:r>
              <a:rPr lang="en-US" sz="900" dirty="0" smtClean="0">
                <a:latin typeface="Book Antiqua" panose="02040602050305030304" pitchFamily="18" charset="0"/>
              </a:rPr>
              <a:t>, S., </a:t>
            </a:r>
            <a:r>
              <a:rPr lang="en-US" sz="900" dirty="0" err="1" smtClean="0">
                <a:latin typeface="Book Antiqua" panose="02040602050305030304" pitchFamily="18" charset="0"/>
              </a:rPr>
              <a:t>Hedtke</a:t>
            </a:r>
            <a:r>
              <a:rPr lang="en-US" sz="900" dirty="0" smtClean="0">
                <a:latin typeface="Book Antiqua" panose="02040602050305030304" pitchFamily="18" charset="0"/>
              </a:rPr>
              <a:t>-Becker, A.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demographischen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Wandel</a:t>
            </a:r>
            <a:r>
              <a:rPr lang="en-US" sz="900" dirty="0" smtClean="0">
                <a:latin typeface="Book Antiqua" panose="02040602050305030304" pitchFamily="18" charset="0"/>
              </a:rPr>
              <a:t>. Stuttgart, </a:t>
            </a:r>
            <a:r>
              <a:rPr lang="en-US" sz="900" dirty="0" err="1" smtClean="0">
                <a:latin typeface="Book Antiqua" panose="02040602050305030304" pitchFamily="18" charset="0"/>
              </a:rPr>
              <a:t>Kohlhammer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Künemund</a:t>
            </a:r>
            <a:r>
              <a:rPr lang="en-US" sz="900" dirty="0" smtClean="0">
                <a:latin typeface="Book Antiqua" panose="02040602050305030304" pitchFamily="18" charset="0"/>
              </a:rPr>
              <a:t>, H., Motel, A.,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 (2000): </a:t>
            </a:r>
            <a:r>
              <a:rPr lang="en-US" sz="900" dirty="0" err="1" smtClean="0">
                <a:latin typeface="Book Antiqua" panose="02040602050305030304" pitchFamily="18" charset="0"/>
              </a:rPr>
              <a:t>Grunddaten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zur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Lebenssituation</a:t>
            </a:r>
            <a:r>
              <a:rPr lang="en-US" sz="900" dirty="0" smtClean="0">
                <a:latin typeface="Book Antiqua" panose="02040602050305030304" pitchFamily="18" charset="0"/>
              </a:rPr>
              <a:t> der 40-85jährigen </a:t>
            </a:r>
            <a:r>
              <a:rPr lang="en-US" sz="900" dirty="0" err="1" smtClean="0">
                <a:latin typeface="Book Antiqua" panose="02040602050305030304" pitchFamily="18" charset="0"/>
              </a:rPr>
              <a:t>deutschen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Bevölkerung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Ergebnisse</a:t>
            </a:r>
            <a:r>
              <a:rPr lang="en-US" sz="900" dirty="0" smtClean="0">
                <a:latin typeface="Book Antiqua" panose="02040602050305030304" pitchFamily="18" charset="0"/>
              </a:rPr>
              <a:t> des Alters-Surveys. Berlin, </a:t>
            </a:r>
            <a:r>
              <a:rPr lang="en-US" sz="900" dirty="0" err="1" smtClean="0">
                <a:latin typeface="Book Antiqua" panose="02040602050305030304" pitchFamily="18" charset="0"/>
              </a:rPr>
              <a:t>Weißensee-Verlag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 (2007): Von der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Gesellschaftsgeschichte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zur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Lettke</a:t>
            </a:r>
            <a:r>
              <a:rPr lang="en-US" sz="900" dirty="0" smtClean="0">
                <a:latin typeface="Book Antiqua" panose="02040602050305030304" pitchFamily="18" charset="0"/>
              </a:rPr>
              <a:t>, F., Lange, A.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, Frankfurt am Main, </a:t>
            </a:r>
            <a:r>
              <a:rPr lang="en-US" sz="900" dirty="0" err="1" smtClean="0">
                <a:latin typeface="Book Antiqua" panose="02040602050305030304" pitchFamily="18" charset="0"/>
              </a:rPr>
              <a:t>Suhrkamp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 (2008):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Opladen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Künemund</a:t>
            </a:r>
            <a:r>
              <a:rPr lang="en-US" sz="900" dirty="0" smtClean="0">
                <a:latin typeface="Book Antiqua" panose="02040602050305030304" pitchFamily="18" charset="0"/>
              </a:rPr>
              <a:t>, H., Motel, A. (2000): </a:t>
            </a:r>
            <a:r>
              <a:rPr lang="en-US" sz="900" dirty="0" err="1" smtClean="0">
                <a:latin typeface="Book Antiqua" panose="02040602050305030304" pitchFamily="18" charset="0"/>
              </a:rPr>
              <a:t>Verbreitung</a:t>
            </a:r>
            <a:r>
              <a:rPr lang="en-US" sz="900" dirty="0" smtClean="0">
                <a:latin typeface="Book Antiqua" panose="02040602050305030304" pitchFamily="18" charset="0"/>
              </a:rPr>
              <a:t>, Motivation und </a:t>
            </a:r>
            <a:r>
              <a:rPr lang="en-US" sz="900" dirty="0" err="1" smtClean="0">
                <a:latin typeface="Book Antiqua" panose="02040602050305030304" pitchFamily="18" charset="0"/>
              </a:rPr>
              <a:t>Entwicklungsperspektiven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privater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intergenerationeller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Hilfeleistungen</a:t>
            </a:r>
            <a:r>
              <a:rPr lang="en-US" sz="900" dirty="0" smtClean="0">
                <a:latin typeface="Book Antiqua" panose="02040602050305030304" pitchFamily="18" charset="0"/>
              </a:rPr>
              <a:t> und Transfers. In: </a:t>
            </a: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Opladen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Lamura</a:t>
            </a:r>
            <a:r>
              <a:rPr lang="en-US" sz="900" dirty="0" smtClean="0">
                <a:latin typeface="Book Antiqua" panose="02040602050305030304" pitchFamily="18" charset="0"/>
              </a:rPr>
              <a:t>, G., </a:t>
            </a:r>
            <a:r>
              <a:rPr lang="en-US" sz="900" dirty="0" err="1" smtClean="0">
                <a:latin typeface="Book Antiqua" panose="02040602050305030304" pitchFamily="18" charset="0"/>
              </a:rPr>
              <a:t>Mnich</a:t>
            </a:r>
            <a:r>
              <a:rPr lang="en-US" sz="900" dirty="0" smtClean="0">
                <a:latin typeface="Book Antiqua" panose="02040602050305030304" pitchFamily="18" charset="0"/>
              </a:rPr>
              <a:t>, E., </a:t>
            </a:r>
            <a:r>
              <a:rPr lang="en-US" sz="900" dirty="0" err="1" smtClean="0">
                <a:latin typeface="Book Antiqua" panose="02040602050305030304" pitchFamily="18" charset="0"/>
              </a:rPr>
              <a:t>Wojszel</a:t>
            </a:r>
            <a:r>
              <a:rPr lang="en-US" sz="900" dirty="0" smtClean="0">
                <a:latin typeface="Book Antiqua" panose="02040602050305030304" pitchFamily="18" charset="0"/>
              </a:rPr>
              <a:t>, B., Nolan, M., </a:t>
            </a:r>
            <a:r>
              <a:rPr lang="en-US" sz="900" dirty="0" err="1" smtClean="0">
                <a:latin typeface="Book Antiqua" panose="02040602050305030304" pitchFamily="18" charset="0"/>
              </a:rPr>
              <a:t>Krevers</a:t>
            </a:r>
            <a:r>
              <a:rPr lang="en-US" sz="900" dirty="0" smtClean="0">
                <a:latin typeface="Book Antiqua" panose="02040602050305030304" pitchFamily="18" charset="0"/>
              </a:rPr>
              <a:t>, B., </a:t>
            </a:r>
            <a:r>
              <a:rPr lang="en-US" sz="900" dirty="0" err="1" smtClean="0">
                <a:latin typeface="Book Antiqua" panose="02040602050305030304" pitchFamily="18" charset="0"/>
              </a:rPr>
              <a:t>Mesthenenos</a:t>
            </a:r>
            <a:r>
              <a:rPr lang="en-US" sz="900" dirty="0" smtClean="0">
                <a:latin typeface="Book Antiqua" panose="02040602050305030304" pitchFamily="18" charset="0"/>
              </a:rPr>
              <a:t>, L., </a:t>
            </a:r>
            <a:r>
              <a:rPr lang="en-US" sz="900" dirty="0" err="1" smtClean="0">
                <a:latin typeface="Book Antiqua" panose="02040602050305030304" pitchFamily="18" charset="0"/>
              </a:rPr>
              <a:t>Döhner</a:t>
            </a:r>
            <a:r>
              <a:rPr lang="en-US" sz="900" dirty="0" smtClean="0">
                <a:latin typeface="Book Antiqua" panose="02040602050305030304" pitchFamily="18" charset="0"/>
              </a:rPr>
              <a:t>, H. (2006): </a:t>
            </a:r>
            <a:r>
              <a:rPr lang="en-US" sz="900" dirty="0" err="1" smtClean="0">
                <a:latin typeface="Book Antiqua" panose="02040602050305030304" pitchFamily="18" charset="0"/>
              </a:rPr>
              <a:t>Erfahrungen</a:t>
            </a:r>
            <a:r>
              <a:rPr lang="en-US" sz="900" dirty="0" smtClean="0">
                <a:latin typeface="Book Antiqua" panose="02040602050305030304" pitchFamily="18" charset="0"/>
              </a:rPr>
              <a:t> von </a:t>
            </a:r>
            <a:r>
              <a:rPr lang="en-US" sz="900" dirty="0" err="1" smtClean="0">
                <a:latin typeface="Book Antiqua" panose="02040602050305030304" pitchFamily="18" charset="0"/>
              </a:rPr>
              <a:t>pflegenden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Angehörigen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älterer</a:t>
            </a:r>
            <a:r>
              <a:rPr lang="en-US" sz="900" dirty="0" smtClean="0">
                <a:latin typeface="Book Antiqua" panose="02040602050305030304" pitchFamily="18" charset="0"/>
              </a:rPr>
              <a:t> Menschen in Europa </a:t>
            </a:r>
            <a:r>
              <a:rPr lang="en-US" sz="900" dirty="0" err="1" smtClean="0">
                <a:latin typeface="Book Antiqua" panose="02040602050305030304" pitchFamily="18" charset="0"/>
              </a:rPr>
              <a:t>bei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Inanspruchnahme</a:t>
            </a:r>
            <a:r>
              <a:rPr lang="en-US" sz="900" dirty="0" smtClean="0">
                <a:latin typeface="Book Antiqua" panose="02040602050305030304" pitchFamily="18" charset="0"/>
              </a:rPr>
              <a:t> von </a:t>
            </a:r>
            <a:r>
              <a:rPr lang="en-US" sz="900" dirty="0" err="1" smtClean="0">
                <a:latin typeface="Book Antiqua" panose="02040602050305030304" pitchFamily="18" charset="0"/>
              </a:rPr>
              <a:t>Unterstützungsleistungen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Zeitschrift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Gerontologie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Geriatrie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Nr</a:t>
            </a:r>
            <a:r>
              <a:rPr lang="en-US" sz="900" dirty="0" smtClean="0">
                <a:latin typeface="Book Antiqua" panose="02040602050305030304" pitchFamily="18" charset="0"/>
              </a:rPr>
              <a:t>. 6. Darmstadt, </a:t>
            </a:r>
            <a:r>
              <a:rPr lang="en-US" sz="900" dirty="0" err="1" smtClean="0">
                <a:latin typeface="Book Antiqua" panose="02040602050305030304" pitchFamily="18" charset="0"/>
              </a:rPr>
              <a:t>Steinkopf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Leisering</a:t>
            </a:r>
            <a:r>
              <a:rPr lang="en-US" sz="900" dirty="0" smtClean="0">
                <a:latin typeface="Book Antiqua" panose="02040602050305030304" pitchFamily="18" charset="0"/>
              </a:rPr>
              <a:t>, L. (2000): </a:t>
            </a:r>
            <a:r>
              <a:rPr lang="en-US" sz="900" dirty="0" err="1" smtClean="0">
                <a:latin typeface="Book Antiqua" panose="02040602050305030304" pitchFamily="18" charset="0"/>
              </a:rPr>
              <a:t>Wohlfahrtsstaatliche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 </a:t>
            </a:r>
            <a:r>
              <a:rPr lang="en-US" sz="900" dirty="0" err="1" smtClean="0">
                <a:latin typeface="Book Antiqua" panose="02040602050305030304" pitchFamily="18" charset="0"/>
              </a:rPr>
              <a:t>Opladen,Leske&amp;Budrich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Lettke</a:t>
            </a:r>
            <a:r>
              <a:rPr lang="en-US" sz="900" dirty="0" smtClean="0">
                <a:latin typeface="Book Antiqua" panose="02040602050305030304" pitchFamily="18" charset="0"/>
              </a:rPr>
              <a:t>, F., Lange, A. (2007b): </a:t>
            </a:r>
            <a:r>
              <a:rPr lang="en-US" sz="900" dirty="0" err="1" smtClean="0">
                <a:latin typeface="Book Antiqua" panose="02040602050305030304" pitchFamily="18" charset="0"/>
              </a:rPr>
              <a:t>Schrumpfung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Erweiterung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Diversität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Konzepte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zur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Analyse</a:t>
            </a:r>
            <a:r>
              <a:rPr lang="en-US" sz="900" dirty="0" smtClean="0">
                <a:latin typeface="Book Antiqua" panose="02040602050305030304" pitchFamily="18" charset="0"/>
              </a:rPr>
              <a:t> von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Familien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Lettke</a:t>
            </a:r>
            <a:r>
              <a:rPr lang="en-US" sz="900" dirty="0" smtClean="0">
                <a:latin typeface="Book Antiqua" panose="02040602050305030304" pitchFamily="18" charset="0"/>
              </a:rPr>
              <a:t>, F., Lange, A.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, Frankfurt am Main, </a:t>
            </a:r>
            <a:r>
              <a:rPr lang="en-US" sz="900" dirty="0" err="1" smtClean="0">
                <a:latin typeface="Book Antiqua" panose="02040602050305030304" pitchFamily="18" charset="0"/>
              </a:rPr>
              <a:t>Suhrkamp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Lüscher</a:t>
            </a:r>
            <a:r>
              <a:rPr lang="en-US" sz="900" dirty="0" smtClean="0">
                <a:latin typeface="Book Antiqua" panose="02040602050305030304" pitchFamily="18" charset="0"/>
              </a:rPr>
              <a:t>, K. (2000): Die </a:t>
            </a:r>
            <a:r>
              <a:rPr lang="en-US" sz="900" dirty="0" err="1" smtClean="0">
                <a:latin typeface="Book Antiqua" panose="02040602050305030304" pitchFamily="18" charset="0"/>
              </a:rPr>
              <a:t>Ambivalenz</a:t>
            </a:r>
            <a:r>
              <a:rPr lang="en-US" sz="900" dirty="0" smtClean="0">
                <a:latin typeface="Book Antiqua" panose="02040602050305030304" pitchFamily="18" charset="0"/>
              </a:rPr>
              <a:t> von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Generationenbeziehungen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Kohli</a:t>
            </a:r>
            <a:r>
              <a:rPr lang="en-US" sz="900" dirty="0" smtClean="0">
                <a:latin typeface="Book Antiqua" panose="02040602050305030304" pitchFamily="18" charset="0"/>
              </a:rPr>
              <a:t>, M., </a:t>
            </a:r>
            <a:r>
              <a:rPr lang="en-US" sz="900" dirty="0" err="1" smtClean="0">
                <a:latin typeface="Book Antiqua" panose="02040602050305030304" pitchFamily="18" charset="0"/>
              </a:rPr>
              <a:t>Szydlik</a:t>
            </a:r>
            <a:r>
              <a:rPr lang="en-US" sz="900" dirty="0" smtClean="0">
                <a:latin typeface="Book Antiqua" panose="02040602050305030304" pitchFamily="18" charset="0"/>
              </a:rPr>
              <a:t>, M.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Generationen</a:t>
            </a:r>
            <a:r>
              <a:rPr lang="en-US" sz="900" dirty="0" smtClean="0">
                <a:latin typeface="Book Antiqua" panose="02040602050305030304" pitchFamily="18" charset="0"/>
              </a:rPr>
              <a:t> in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Gesellschaft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Opladen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Leske&amp;Budrich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May, A. (2001): </a:t>
            </a:r>
            <a:r>
              <a:rPr lang="en-US" sz="900" dirty="0" err="1" smtClean="0">
                <a:latin typeface="Book Antiqua" panose="02040602050305030304" pitchFamily="18" charset="0"/>
              </a:rPr>
              <a:t>Autonomie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Fremdbestimmung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bei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medizinischen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Entscheidungen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Nichteinwilligungsfähige</a:t>
            </a:r>
            <a:r>
              <a:rPr lang="en-US" sz="900" dirty="0" smtClean="0">
                <a:latin typeface="Book Antiqua" panose="02040602050305030304" pitchFamily="18" charset="0"/>
              </a:rPr>
              <a:t>. </a:t>
            </a:r>
            <a:r>
              <a:rPr lang="en-US" sz="900" dirty="0" err="1" smtClean="0">
                <a:latin typeface="Book Antiqua" panose="02040602050305030304" pitchFamily="18" charset="0"/>
              </a:rPr>
              <a:t>Münster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LitVerlag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Mey</a:t>
            </a:r>
            <a:r>
              <a:rPr lang="en-US" sz="900" dirty="0" smtClean="0">
                <a:latin typeface="Book Antiqua" panose="02040602050305030304" pitchFamily="18" charset="0"/>
              </a:rPr>
              <a:t>, G., </a:t>
            </a:r>
            <a:r>
              <a:rPr lang="en-US" sz="900" dirty="0" err="1" smtClean="0">
                <a:latin typeface="Book Antiqua" panose="02040602050305030304" pitchFamily="18" charset="0"/>
              </a:rPr>
              <a:t>Mruck</a:t>
            </a:r>
            <a:r>
              <a:rPr lang="en-US" sz="900" dirty="0" smtClean="0">
                <a:latin typeface="Book Antiqua" panose="02040602050305030304" pitchFamily="18" charset="0"/>
              </a:rPr>
              <a:t>, K. (2010): Grounded Theory </a:t>
            </a:r>
            <a:r>
              <a:rPr lang="en-US" sz="900" dirty="0" err="1" smtClean="0">
                <a:latin typeface="Book Antiqua" panose="02040602050305030304" pitchFamily="18" charset="0"/>
              </a:rPr>
              <a:t>Methodologie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Mey</a:t>
            </a:r>
            <a:r>
              <a:rPr lang="en-US" sz="900" dirty="0" smtClean="0">
                <a:latin typeface="Book Antiqua" panose="02040602050305030304" pitchFamily="18" charset="0"/>
              </a:rPr>
              <a:t>, G., </a:t>
            </a:r>
            <a:r>
              <a:rPr lang="en-US" sz="900" dirty="0" err="1" smtClean="0">
                <a:latin typeface="Book Antiqua" panose="02040602050305030304" pitchFamily="18" charset="0"/>
              </a:rPr>
              <a:t>Mruck</a:t>
            </a:r>
            <a:r>
              <a:rPr lang="en-US" sz="900" dirty="0" smtClean="0">
                <a:latin typeface="Book Antiqua" panose="02040602050305030304" pitchFamily="18" charset="0"/>
              </a:rPr>
              <a:t>, K.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Handbuch</a:t>
            </a:r>
            <a:r>
              <a:rPr lang="en-US" sz="900" dirty="0" smtClean="0">
                <a:latin typeface="Book Antiqua" panose="02040602050305030304" pitchFamily="18" charset="0"/>
              </a:rPr>
              <a:t> Qualitative </a:t>
            </a:r>
            <a:r>
              <a:rPr lang="en-US" sz="900" dirty="0" err="1" smtClean="0">
                <a:latin typeface="Book Antiqua" panose="02040602050305030304" pitchFamily="18" charset="0"/>
              </a:rPr>
              <a:t>Forschung</a:t>
            </a:r>
            <a:r>
              <a:rPr lang="en-US" sz="900" dirty="0" smtClean="0">
                <a:latin typeface="Book Antiqua" panose="02040602050305030304" pitchFamily="18" charset="0"/>
              </a:rPr>
              <a:t> in der </a:t>
            </a:r>
            <a:r>
              <a:rPr lang="en-US" sz="900" dirty="0" err="1" smtClean="0">
                <a:latin typeface="Book Antiqua" panose="02040602050305030304" pitchFamily="18" charset="0"/>
              </a:rPr>
              <a:t>Psychologie</a:t>
            </a:r>
            <a:r>
              <a:rPr lang="en-US" sz="900" dirty="0" smtClean="0">
                <a:latin typeface="Book Antiqua" panose="02040602050305030304" pitchFamily="18" charset="0"/>
              </a:rPr>
              <a:t>. Wiesbaden, VS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Sozialwissenschaften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Opaschowski</a:t>
            </a:r>
            <a:r>
              <a:rPr lang="en-US" sz="900" dirty="0" smtClean="0">
                <a:latin typeface="Book Antiqua" panose="02040602050305030304" pitchFamily="18" charset="0"/>
              </a:rPr>
              <a:t>, H. (2008): </a:t>
            </a:r>
            <a:r>
              <a:rPr lang="en-US" sz="900" dirty="0" err="1" smtClean="0">
                <a:latin typeface="Book Antiqua" panose="02040602050305030304" pitchFamily="18" charset="0"/>
              </a:rPr>
              <a:t>Einführung</a:t>
            </a:r>
            <a:r>
              <a:rPr lang="en-US" sz="900" dirty="0" smtClean="0">
                <a:latin typeface="Book Antiqua" panose="02040602050305030304" pitchFamily="18" charset="0"/>
              </a:rPr>
              <a:t> in die </a:t>
            </a:r>
            <a:r>
              <a:rPr lang="en-US" sz="900" dirty="0" err="1" smtClean="0">
                <a:latin typeface="Book Antiqua" panose="02040602050305030304" pitchFamily="18" charset="0"/>
              </a:rPr>
              <a:t>Freizeitwissenschaften</a:t>
            </a:r>
            <a:r>
              <a:rPr lang="en-US" sz="900" dirty="0" smtClean="0">
                <a:latin typeface="Book Antiqua" panose="02040602050305030304" pitchFamily="18" charset="0"/>
              </a:rPr>
              <a:t>. Wiesbaden, VS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Sozialwissenschaften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Peters, M. (2004): </a:t>
            </a:r>
            <a:r>
              <a:rPr lang="en-US" sz="900" dirty="0" err="1" smtClean="0">
                <a:latin typeface="Book Antiqua" panose="02040602050305030304" pitchFamily="18" charset="0"/>
              </a:rPr>
              <a:t>Klinische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Entwicklungspsychologie</a:t>
            </a:r>
            <a:r>
              <a:rPr lang="en-US" sz="900" dirty="0" smtClean="0">
                <a:latin typeface="Book Antiqua" panose="02040602050305030304" pitchFamily="18" charset="0"/>
              </a:rPr>
              <a:t> des Alters. </a:t>
            </a:r>
            <a:r>
              <a:rPr lang="en-US" sz="900" dirty="0" err="1" smtClean="0">
                <a:latin typeface="Book Antiqua" panose="02040602050305030304" pitchFamily="18" charset="0"/>
              </a:rPr>
              <a:t>Göttingen</a:t>
            </a:r>
            <a:r>
              <a:rPr lang="en-US" sz="900" dirty="0" smtClean="0">
                <a:latin typeface="Book Antiqua" panose="02040602050305030304" pitchFamily="18" charset="0"/>
              </a:rPr>
              <a:t>, </a:t>
            </a:r>
            <a:r>
              <a:rPr lang="en-US" sz="900" dirty="0" err="1" smtClean="0">
                <a:latin typeface="Book Antiqua" panose="02040602050305030304" pitchFamily="18" charset="0"/>
              </a:rPr>
              <a:t>Vandenhoeck</a:t>
            </a:r>
            <a:r>
              <a:rPr lang="en-US" sz="900" dirty="0" smtClean="0">
                <a:latin typeface="Book Antiqua" panose="02040602050305030304" pitchFamily="18" charset="0"/>
              </a:rPr>
              <a:t>&amp; </a:t>
            </a:r>
            <a:r>
              <a:rPr lang="en-US" sz="900" dirty="0" err="1" smtClean="0">
                <a:latin typeface="Book Antiqua" panose="02040602050305030304" pitchFamily="18" charset="0"/>
              </a:rPr>
              <a:t>Rupprecht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Peuckert</a:t>
            </a:r>
            <a:r>
              <a:rPr lang="en-US" sz="900" dirty="0" smtClean="0">
                <a:latin typeface="Book Antiqua" panose="02040602050305030304" pitchFamily="18" charset="0"/>
              </a:rPr>
              <a:t>, R. (2008): </a:t>
            </a:r>
            <a:r>
              <a:rPr lang="en-US" sz="900" dirty="0" err="1" smtClean="0">
                <a:latin typeface="Book Antiqua" panose="02040602050305030304" pitchFamily="18" charset="0"/>
              </a:rPr>
              <a:t>Familienformen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Wandel</a:t>
            </a:r>
            <a:r>
              <a:rPr lang="en-US" sz="900" dirty="0" smtClean="0">
                <a:latin typeface="Book Antiqua" panose="02040602050305030304" pitchFamily="18" charset="0"/>
              </a:rPr>
              <a:t>. Wiesbaden, VS </a:t>
            </a:r>
            <a:r>
              <a:rPr lang="en-US" sz="900" dirty="0" err="1" smtClean="0">
                <a:latin typeface="Book Antiqua" panose="02040602050305030304" pitchFamily="18" charset="0"/>
              </a:rPr>
              <a:t>Verlag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Sozialwissenschaften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Rosenbaum, H. (1982): </a:t>
            </a:r>
            <a:r>
              <a:rPr lang="en-US" sz="900" dirty="0" err="1" smtClean="0">
                <a:latin typeface="Book Antiqua" panose="02040602050305030304" pitchFamily="18" charset="0"/>
              </a:rPr>
              <a:t>Formen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Familie</a:t>
            </a:r>
            <a:r>
              <a:rPr lang="en-US" sz="900" dirty="0" smtClean="0">
                <a:latin typeface="Book Antiqua" panose="02040602050305030304" pitchFamily="18" charset="0"/>
              </a:rPr>
              <a:t>. Frankfurt am Main, </a:t>
            </a:r>
            <a:r>
              <a:rPr lang="en-US" sz="900" dirty="0" err="1" smtClean="0">
                <a:latin typeface="Book Antiqua" panose="02040602050305030304" pitchFamily="18" charset="0"/>
              </a:rPr>
              <a:t>Suhrkamp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Rosenbaum, H., </a:t>
            </a:r>
            <a:r>
              <a:rPr lang="en-US" sz="900" dirty="0" err="1" smtClean="0">
                <a:latin typeface="Book Antiqua" panose="02040602050305030304" pitchFamily="18" charset="0"/>
              </a:rPr>
              <a:t>Timm</a:t>
            </a:r>
            <a:r>
              <a:rPr lang="en-US" sz="900" dirty="0" smtClean="0">
                <a:latin typeface="Book Antiqua" panose="02040602050305030304" pitchFamily="18" charset="0"/>
              </a:rPr>
              <a:t>, E. (2008): Private </a:t>
            </a:r>
            <a:r>
              <a:rPr lang="en-US" sz="900" dirty="0" err="1" smtClean="0">
                <a:latin typeface="Book Antiqua" panose="02040602050305030304" pitchFamily="18" charset="0"/>
              </a:rPr>
              <a:t>Netzwerke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im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Wohlfahrtsstaat</a:t>
            </a:r>
            <a:r>
              <a:rPr lang="en-US" sz="900" dirty="0" smtClean="0">
                <a:latin typeface="Book Antiqua" panose="02040602050305030304" pitchFamily="18" charset="0"/>
              </a:rPr>
              <a:t>. Konstanz, UVK </a:t>
            </a:r>
            <a:r>
              <a:rPr lang="en-US" sz="900" dirty="0" err="1" smtClean="0">
                <a:latin typeface="Book Antiqua" panose="02040602050305030304" pitchFamily="18" charset="0"/>
              </a:rPr>
              <a:t>Verlagsgesellschaft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Rubin, M., White-Means, S. (2009): Informal Caregiving: Dilemmas of Sandwiched Caregivers. In: Journal Of Family And Economics, 30. (USA), Springer.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smtClean="0">
                <a:latin typeface="Book Antiqua" panose="02040602050305030304" pitchFamily="18" charset="0"/>
              </a:rPr>
              <a:t>Salomon, J. (2005): </a:t>
            </a:r>
            <a:r>
              <a:rPr lang="en-US" sz="900" dirty="0" err="1" smtClean="0">
                <a:latin typeface="Book Antiqua" panose="02040602050305030304" pitchFamily="18" charset="0"/>
              </a:rPr>
              <a:t>Häusliche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Pflege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zwischen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Zuwendung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Abgrenzung</a:t>
            </a:r>
            <a:r>
              <a:rPr lang="en-US" sz="900" dirty="0" smtClean="0">
                <a:latin typeface="Book Antiqua" panose="02040602050305030304" pitchFamily="18" charset="0"/>
              </a:rPr>
              <a:t> – </a:t>
            </a:r>
            <a:r>
              <a:rPr lang="en-US" sz="900" dirty="0" err="1" smtClean="0">
                <a:latin typeface="Book Antiqua" panose="02040602050305030304" pitchFamily="18" charset="0"/>
              </a:rPr>
              <a:t>Wie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lösen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pflegende</a:t>
            </a:r>
            <a:r>
              <a:rPr lang="en-US" sz="900" dirty="0" smtClean="0">
                <a:latin typeface="Book Antiqua" panose="02040602050305030304" pitchFamily="18" charset="0"/>
              </a:rPr>
              <a:t>  </a:t>
            </a:r>
            <a:r>
              <a:rPr lang="en-US" sz="900" dirty="0" err="1" smtClean="0">
                <a:latin typeface="Book Antiqua" panose="02040602050305030304" pitchFamily="18" charset="0"/>
              </a:rPr>
              <a:t>Angehörige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ihre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Probleme</a:t>
            </a:r>
            <a:r>
              <a:rPr lang="en-US" sz="900" dirty="0" smtClean="0">
                <a:latin typeface="Book Antiqua" panose="02040602050305030304" pitchFamily="18" charset="0"/>
              </a:rPr>
              <a:t>? Köln, </a:t>
            </a:r>
            <a:r>
              <a:rPr lang="en-US" sz="900" dirty="0" err="1" smtClean="0">
                <a:latin typeface="Book Antiqua" panose="02040602050305030304" pitchFamily="18" charset="0"/>
              </a:rPr>
              <a:t>Kuratorium</a:t>
            </a:r>
            <a:r>
              <a:rPr lang="en-US" sz="900" dirty="0" smtClean="0">
                <a:latin typeface="Book Antiqua" panose="02040602050305030304" pitchFamily="18" charset="0"/>
              </a:rPr>
              <a:t> Deutsche </a:t>
            </a:r>
            <a:r>
              <a:rPr lang="en-US" sz="900" dirty="0" err="1" smtClean="0">
                <a:latin typeface="Book Antiqua" panose="02040602050305030304" pitchFamily="18" charset="0"/>
              </a:rPr>
              <a:t>Altershilfe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</a:p>
          <a:p>
            <a:pPr marL="182563" indent="-182563">
              <a:lnSpc>
                <a:spcPct val="100000"/>
              </a:lnSpc>
              <a:buFont typeface="Wingdings 3" charset="2"/>
              <a:buChar char=""/>
            </a:pPr>
            <a:r>
              <a:rPr lang="en-US" sz="900" dirty="0" err="1" smtClean="0">
                <a:latin typeface="Book Antiqua" panose="02040602050305030304" pitchFamily="18" charset="0"/>
              </a:rPr>
              <a:t>Schattovits</a:t>
            </a:r>
            <a:r>
              <a:rPr lang="en-US" sz="900" dirty="0" smtClean="0">
                <a:latin typeface="Book Antiqua" panose="02040602050305030304" pitchFamily="18" charset="0"/>
              </a:rPr>
              <a:t>, H. (2000): </a:t>
            </a:r>
            <a:r>
              <a:rPr lang="en-US" sz="900" dirty="0" err="1" smtClean="0">
                <a:latin typeface="Book Antiqua" panose="02040602050305030304" pitchFamily="18" charset="0"/>
              </a:rPr>
              <a:t>Haushalt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Familienleben</a:t>
            </a:r>
            <a:r>
              <a:rPr lang="en-US" sz="900" dirty="0" smtClean="0">
                <a:latin typeface="Book Antiqua" panose="02040602050305030304" pitchFamily="18" charset="0"/>
              </a:rPr>
              <a:t>: </a:t>
            </a:r>
            <a:r>
              <a:rPr lang="en-US" sz="900" dirty="0" err="1" smtClean="0">
                <a:latin typeface="Book Antiqua" panose="02040602050305030304" pitchFamily="18" charset="0"/>
              </a:rPr>
              <a:t>Netzwerke</a:t>
            </a:r>
            <a:r>
              <a:rPr lang="en-US" sz="900" dirty="0" smtClean="0">
                <a:latin typeface="Book Antiqua" panose="02040602050305030304" pitchFamily="18" charset="0"/>
              </a:rPr>
              <a:t> der </a:t>
            </a:r>
            <a:r>
              <a:rPr lang="en-US" sz="900" dirty="0" err="1" smtClean="0">
                <a:latin typeface="Book Antiqua" panose="02040602050305030304" pitchFamily="18" charset="0"/>
              </a:rPr>
              <a:t>Kommunikation</a:t>
            </a:r>
            <a:r>
              <a:rPr lang="en-US" sz="900" dirty="0" smtClean="0">
                <a:latin typeface="Book Antiqua" panose="02040602050305030304" pitchFamily="18" charset="0"/>
              </a:rPr>
              <a:t> und </a:t>
            </a:r>
            <a:r>
              <a:rPr lang="en-US" sz="900" dirty="0" err="1" smtClean="0">
                <a:latin typeface="Book Antiqua" panose="02040602050305030304" pitchFamily="18" charset="0"/>
              </a:rPr>
              <a:t>Kooperation</a:t>
            </a:r>
            <a:r>
              <a:rPr lang="en-US" sz="900" dirty="0" smtClean="0">
                <a:latin typeface="Book Antiqua" panose="02040602050305030304" pitchFamily="18" charset="0"/>
              </a:rPr>
              <a:t>. In: </a:t>
            </a:r>
            <a:r>
              <a:rPr lang="en-US" sz="900" dirty="0" err="1" smtClean="0">
                <a:latin typeface="Book Antiqua" panose="02040602050305030304" pitchFamily="18" charset="0"/>
              </a:rPr>
              <a:t>Amann</a:t>
            </a:r>
            <a:r>
              <a:rPr lang="en-US" sz="900" dirty="0" smtClean="0">
                <a:latin typeface="Book Antiqua" panose="02040602050305030304" pitchFamily="18" charset="0"/>
              </a:rPr>
              <a:t>, A. (</a:t>
            </a:r>
            <a:r>
              <a:rPr lang="en-US" sz="900" dirty="0" err="1" smtClean="0">
                <a:latin typeface="Book Antiqua" panose="02040602050305030304" pitchFamily="18" charset="0"/>
              </a:rPr>
              <a:t>Hrsg</a:t>
            </a:r>
            <a:r>
              <a:rPr lang="en-US" sz="900" dirty="0" smtClean="0">
                <a:latin typeface="Book Antiqua" panose="02040602050305030304" pitchFamily="18" charset="0"/>
              </a:rPr>
              <a:t>.): </a:t>
            </a:r>
            <a:r>
              <a:rPr lang="en-US" sz="900" dirty="0" err="1" smtClean="0">
                <a:latin typeface="Book Antiqua" panose="02040602050305030304" pitchFamily="18" charset="0"/>
              </a:rPr>
              <a:t>Kurswechsel</a:t>
            </a:r>
            <a:r>
              <a:rPr lang="en-US" sz="900" dirty="0" smtClean="0">
                <a:latin typeface="Book Antiqua" panose="02040602050305030304" pitchFamily="18" charset="0"/>
              </a:rPr>
              <a:t> </a:t>
            </a:r>
            <a:r>
              <a:rPr lang="en-US" sz="900" dirty="0" err="1" smtClean="0">
                <a:latin typeface="Book Antiqua" panose="02040602050305030304" pitchFamily="18" charset="0"/>
              </a:rPr>
              <a:t>für</a:t>
            </a:r>
            <a:r>
              <a:rPr lang="en-US" sz="900" dirty="0" smtClean="0">
                <a:latin typeface="Book Antiqua" panose="02040602050305030304" pitchFamily="18" charset="0"/>
              </a:rPr>
              <a:t> das Alter. Wien, </a:t>
            </a:r>
            <a:r>
              <a:rPr lang="en-US" sz="900" dirty="0" err="1" smtClean="0">
                <a:latin typeface="Book Antiqua" panose="02040602050305030304" pitchFamily="18" charset="0"/>
              </a:rPr>
              <a:t>Böhlau</a:t>
            </a:r>
            <a:r>
              <a:rPr lang="en-US" sz="900" dirty="0" smtClean="0">
                <a:latin typeface="Book Antiqua" panose="02040602050305030304" pitchFamily="18" charset="0"/>
              </a:rPr>
              <a:t>.</a:t>
            </a:r>
            <a:endParaRPr lang="en-US" sz="900" dirty="0">
              <a:latin typeface="Book Antiqua" panose="02040602050305030304" pitchFamily="18" charset="0"/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4294967295"/>
          </p:nvPr>
        </p:nvSpPr>
        <p:spPr>
          <a:xfrm>
            <a:off x="8604448" y="6381328"/>
            <a:ext cx="405408" cy="332234"/>
          </a:xfrm>
          <a:prstGeom prst="rect">
            <a:avLst/>
          </a:prstGeom>
        </p:spPr>
        <p:txBody>
          <a:bodyPr/>
          <a:lstStyle/>
          <a:p>
            <a:pPr algn="ctr"/>
            <a:fld id="{1D1542FA-2FB4-4E35-A8DD-98F099117A8E}" type="slidenum">
              <a:rPr lang="de-DE" sz="1200">
                <a:solidFill>
                  <a:schemeClr val="bg1">
                    <a:lumMod val="65000"/>
                  </a:schemeClr>
                </a:solidFill>
                <a:latin typeface="Book Antiqua" pitchFamily="18" charset="0"/>
              </a:rPr>
              <a:pPr algn="ctr"/>
              <a:t>17</a:t>
            </a:fld>
            <a:endParaRPr lang="de-DE" sz="1200" dirty="0">
              <a:solidFill>
                <a:schemeClr val="bg1">
                  <a:lumMod val="6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Fußzeilenplatzhalter 3"/>
          <p:cNvSpPr txBox="1">
            <a:spLocks/>
          </p:cNvSpPr>
          <p:nvPr/>
        </p:nvSpPr>
        <p:spPr>
          <a:xfrm>
            <a:off x="899592" y="6356350"/>
            <a:ext cx="4608512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Dr. Martin Pallauf			</a:t>
            </a:r>
            <a:r>
              <a:rPr lang="de-DE" sz="1200" dirty="0" err="1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Oct</a:t>
            </a:r>
            <a:r>
              <a:rPr lang="de-DE" sz="1200" dirty="0" smtClean="0">
                <a:solidFill>
                  <a:schemeClr val="bg1">
                    <a:lumMod val="65000"/>
                  </a:schemeClr>
                </a:solidFill>
                <a:latin typeface="Book Antiqua" panose="02040602050305030304" pitchFamily="18" charset="0"/>
              </a:rPr>
              <a:t> 5, 2015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mtClean="0">
                <a:latin typeface="Book Antiqua" pitchFamily="18" charset="0"/>
              </a:rPr>
              <a:t>References</a:t>
            </a:r>
            <a:endParaRPr lang="en-US" sz="3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8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2377</Words>
  <Application>Microsoft Office PowerPoint</Application>
  <PresentationFormat>Bildschirmpräsentation (4:3)</PresentationFormat>
  <Paragraphs>201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Larissa-Design</vt:lpstr>
      <vt:lpstr>Paternalism in families – burdens of caregivers of elderly family members  4th International Conference on Nursing &amp; Healthcare  Dr. Martin Pallauf (together with Dr. Benjamin Schmidt)  San Francisco, October 5, 2015</vt:lpstr>
      <vt:lpstr>Family-Sociological Perspective</vt:lpstr>
      <vt:lpstr>Psychological Perspective</vt:lpstr>
      <vt:lpstr>Statistical Data</vt:lpstr>
      <vt:lpstr>Impact on Practice</vt:lpstr>
      <vt:lpstr>Research Project</vt:lpstr>
      <vt:lpstr>Results – Research Group 1</vt:lpstr>
      <vt:lpstr>Results – Research Group 2</vt:lpstr>
      <vt:lpstr>Results – Research Group 3 / Experts</vt:lpstr>
      <vt:lpstr>Overview of Findings</vt:lpstr>
      <vt:lpstr>Explanatory Approaches</vt:lpstr>
      <vt:lpstr>Explanatory Approaches</vt:lpstr>
      <vt:lpstr>Explanatory Approaches</vt:lpstr>
      <vt:lpstr>Outlook</vt:lpstr>
      <vt:lpstr>PowerPoint-Präsentation</vt:lpstr>
      <vt:lpstr>References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Martin Pallauf</dc:creator>
  <cp:lastModifiedBy>M P</cp:lastModifiedBy>
  <cp:revision>136</cp:revision>
  <cp:lastPrinted>2014-11-13T13:04:47Z</cp:lastPrinted>
  <dcterms:created xsi:type="dcterms:W3CDTF">2011-07-06T10:10:24Z</dcterms:created>
  <dcterms:modified xsi:type="dcterms:W3CDTF">2015-10-05T18:50:50Z</dcterms:modified>
</cp:coreProperties>
</file>