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960" r:id="rId1"/>
    <p:sldMasterId id="2147483971" r:id="rId2"/>
    <p:sldMasterId id="2147483978" r:id="rId3"/>
  </p:sldMasterIdLst>
  <p:notesMasterIdLst>
    <p:notesMasterId r:id="rId14"/>
  </p:notesMasterIdLst>
  <p:handoutMasterIdLst>
    <p:handoutMasterId r:id="rId15"/>
  </p:handoutMasterIdLst>
  <p:sldIdLst>
    <p:sldId id="275" r:id="rId4"/>
    <p:sldId id="272" r:id="rId5"/>
    <p:sldId id="276" r:id="rId6"/>
    <p:sldId id="264" r:id="rId7"/>
    <p:sldId id="280" r:id="rId8"/>
    <p:sldId id="281" r:id="rId9"/>
    <p:sldId id="282" r:id="rId10"/>
    <p:sldId id="266" r:id="rId11"/>
    <p:sldId id="278" r:id="rId12"/>
    <p:sldId id="260" r:id="rId1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artin Kowarsch" initials="MK" lastIdx="0" clrIdx="0">
    <p:extLst>
      <p:ext uri="{19B8F6BF-5375-455C-9EA6-DF929625EA0E}">
        <p15:presenceInfo xmlns:p15="http://schemas.microsoft.com/office/powerpoint/2012/main" userId="S-1-5-21-1111795796-3109892168-2533273803-1153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67A1"/>
    <a:srgbClr val="7F7F7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0810" autoAdjust="0"/>
  </p:normalViewPr>
  <p:slideViewPr>
    <p:cSldViewPr snapToGrid="0" snapToObjects="1">
      <p:cViewPr varScale="1">
        <p:scale>
          <a:sx n="78" d="100"/>
          <a:sy n="78" d="100"/>
        </p:scale>
        <p:origin x="989" y="91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commentAuthors" Target="commentAuthors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5" Type="http://schemas.openxmlformats.org/officeDocument/2006/relationships/slide" Target="slides/slide2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7.xml"/><Relationship Id="rId19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notesMaster" Target="notesMasters/notes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FFE5D33-C983-4DA7-B03C-563160176361}" type="doc">
      <dgm:prSet loTypeId="urn:microsoft.com/office/officeart/2005/8/layout/hierarchy2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D364DEB6-14CA-426D-8982-30105D1041BE}">
      <dgm:prSet phldrT="[Text]" custT="1"/>
      <dgm:spPr>
        <a:solidFill>
          <a:srgbClr val="6600FF"/>
        </a:solidFill>
      </dgm:spPr>
      <dgm:t>
        <a:bodyPr/>
        <a:lstStyle/>
        <a:p>
          <a:r>
            <a:rPr lang="en-US" sz="1800" b="1" i="0" smtClean="0"/>
            <a:t>Initial policy objectives</a:t>
          </a:r>
        </a:p>
        <a:p>
          <a:endParaRPr lang="en-US" sz="1800" b="1" i="0"/>
        </a:p>
      </dgm:t>
    </dgm:pt>
    <dgm:pt modelId="{448BD393-9BAD-42F6-8B72-3EC28784C526}" type="parTrans" cxnId="{5D3473C8-8402-4575-9839-942DBAF36693}">
      <dgm:prSet/>
      <dgm:spPr/>
      <dgm:t>
        <a:bodyPr/>
        <a:lstStyle/>
        <a:p>
          <a:endParaRPr lang="en-US"/>
        </a:p>
      </dgm:t>
    </dgm:pt>
    <dgm:pt modelId="{68032F2B-4E1A-4F94-9816-BB5A90893025}" type="sibTrans" cxnId="{5D3473C8-8402-4575-9839-942DBAF36693}">
      <dgm:prSet/>
      <dgm:spPr/>
      <dgm:t>
        <a:bodyPr/>
        <a:lstStyle/>
        <a:p>
          <a:endParaRPr lang="en-US"/>
        </a:p>
      </dgm:t>
    </dgm:pt>
    <dgm:pt modelId="{1B0F5D2D-E7EC-4D62-A622-61FA856DB2BB}">
      <dgm:prSet phldrT="[Text]" custT="1"/>
      <dgm:spPr>
        <a:solidFill>
          <a:srgbClr val="6600FF"/>
        </a:solidFill>
      </dgm:spPr>
      <dgm:t>
        <a:bodyPr/>
        <a:lstStyle/>
        <a:p>
          <a:r>
            <a:rPr lang="en-US" sz="1400" b="1" smtClean="0">
              <a:solidFill>
                <a:schemeClr val="bg1"/>
              </a:solidFill>
            </a:rPr>
            <a:t>Alternative </a:t>
          </a:r>
        </a:p>
        <a:p>
          <a:r>
            <a:rPr lang="en-US" sz="1400" b="1" smtClean="0">
              <a:solidFill>
                <a:schemeClr val="bg1"/>
              </a:solidFill>
            </a:rPr>
            <a:t>means 1</a:t>
          </a:r>
          <a:endParaRPr lang="en-US" sz="1400" b="1">
            <a:solidFill>
              <a:schemeClr val="bg1"/>
            </a:solidFill>
          </a:endParaRPr>
        </a:p>
      </dgm:t>
    </dgm:pt>
    <dgm:pt modelId="{49B04FF2-7C54-41A2-B12F-25C351E18FFA}" type="parTrans" cxnId="{8647437A-BDAD-4D92-B68C-71353887A524}">
      <dgm:prSet/>
      <dgm:spPr/>
      <dgm:t>
        <a:bodyPr/>
        <a:lstStyle/>
        <a:p>
          <a:endParaRPr lang="en-US"/>
        </a:p>
      </dgm:t>
    </dgm:pt>
    <dgm:pt modelId="{AE055BF8-55AA-4A30-AF21-C680B38BC1D7}" type="sibTrans" cxnId="{8647437A-BDAD-4D92-B68C-71353887A524}">
      <dgm:prSet/>
      <dgm:spPr/>
      <dgm:t>
        <a:bodyPr/>
        <a:lstStyle/>
        <a:p>
          <a:endParaRPr lang="en-US"/>
        </a:p>
      </dgm:t>
    </dgm:pt>
    <dgm:pt modelId="{8B69CFE1-9B3C-41CB-BFF2-2D942D228B7D}">
      <dgm:prSet phldrT="[Text]" custT="1"/>
      <dgm:spPr>
        <a:solidFill>
          <a:srgbClr val="6600FF"/>
        </a:solidFill>
      </dgm:spPr>
      <dgm:t>
        <a:bodyPr/>
        <a:lstStyle/>
        <a:p>
          <a:r>
            <a:rPr lang="en-US" sz="1200" smtClean="0">
              <a:solidFill>
                <a:schemeClr val="bg1"/>
              </a:solidFill>
            </a:rPr>
            <a:t>Direct effects</a:t>
          </a:r>
          <a:endParaRPr lang="en-US" sz="1200">
            <a:solidFill>
              <a:schemeClr val="bg1"/>
            </a:solidFill>
          </a:endParaRPr>
        </a:p>
      </dgm:t>
    </dgm:pt>
    <dgm:pt modelId="{3B2D5B3B-E0E6-416E-A582-C63006234BFC}" type="parTrans" cxnId="{B8A51A81-8803-42DD-A9FE-D8A84043043A}">
      <dgm:prSet/>
      <dgm:spPr>
        <a:ln w="12700">
          <a:solidFill>
            <a:schemeClr val="tx1"/>
          </a:solidFill>
          <a:prstDash val="sysDot"/>
        </a:ln>
      </dgm:spPr>
      <dgm:t>
        <a:bodyPr/>
        <a:lstStyle/>
        <a:p>
          <a:endParaRPr lang="en-US"/>
        </a:p>
      </dgm:t>
    </dgm:pt>
    <dgm:pt modelId="{11B18F61-C4D4-4194-982F-5B8C74C49304}" type="sibTrans" cxnId="{B8A51A81-8803-42DD-A9FE-D8A84043043A}">
      <dgm:prSet/>
      <dgm:spPr/>
      <dgm:t>
        <a:bodyPr/>
        <a:lstStyle/>
        <a:p>
          <a:endParaRPr lang="en-US"/>
        </a:p>
      </dgm:t>
    </dgm:pt>
    <dgm:pt modelId="{6DFBD11E-63E7-4CAD-9A55-6D42A5A64869}">
      <dgm:prSet phldrT="[Text]" custT="1"/>
      <dgm:spPr>
        <a:solidFill>
          <a:schemeClr val="bg1">
            <a:lumMod val="50000"/>
          </a:schemeClr>
        </a:solidFill>
      </dgm:spPr>
      <dgm:t>
        <a:bodyPr/>
        <a:lstStyle/>
        <a:p>
          <a:r>
            <a:rPr lang="en-US" sz="1200" smtClean="0">
              <a:solidFill>
                <a:schemeClr val="bg1"/>
              </a:solidFill>
            </a:rPr>
            <a:t>Unwanted side-effects</a:t>
          </a:r>
        </a:p>
      </dgm:t>
    </dgm:pt>
    <dgm:pt modelId="{CA8B9F1C-1E8D-4D79-9800-AC5917BBE7E8}" type="parTrans" cxnId="{DFA0BB63-AC21-4411-91CC-EF473ED57BF5}">
      <dgm:prSet/>
      <dgm:spPr>
        <a:ln w="12700">
          <a:solidFill>
            <a:schemeClr val="tx1"/>
          </a:solidFill>
          <a:prstDash val="sysDot"/>
        </a:ln>
      </dgm:spPr>
      <dgm:t>
        <a:bodyPr/>
        <a:lstStyle/>
        <a:p>
          <a:endParaRPr lang="en-US"/>
        </a:p>
      </dgm:t>
    </dgm:pt>
    <dgm:pt modelId="{B903C9C5-809A-444E-957D-4488297C1A20}" type="sibTrans" cxnId="{DFA0BB63-AC21-4411-91CC-EF473ED57BF5}">
      <dgm:prSet/>
      <dgm:spPr/>
      <dgm:t>
        <a:bodyPr/>
        <a:lstStyle/>
        <a:p>
          <a:endParaRPr lang="en-US"/>
        </a:p>
      </dgm:t>
    </dgm:pt>
    <dgm:pt modelId="{4B98E3ED-8D47-476A-80A1-8B9D748FE8A3}">
      <dgm:prSet phldrT="[Text]" custT="1"/>
      <dgm:spPr>
        <a:solidFill>
          <a:srgbClr val="6600FF"/>
        </a:solidFill>
      </dgm:spPr>
      <dgm:t>
        <a:bodyPr/>
        <a:lstStyle/>
        <a:p>
          <a:r>
            <a:rPr lang="en-US" sz="1400" b="1" smtClean="0">
              <a:solidFill>
                <a:schemeClr val="bg1"/>
              </a:solidFill>
            </a:rPr>
            <a:t>Alternative </a:t>
          </a:r>
        </a:p>
        <a:p>
          <a:r>
            <a:rPr lang="en-US" sz="1400" b="1" smtClean="0">
              <a:solidFill>
                <a:schemeClr val="bg1"/>
              </a:solidFill>
            </a:rPr>
            <a:t>means 2</a:t>
          </a:r>
          <a:endParaRPr lang="en-US" sz="1400">
            <a:solidFill>
              <a:schemeClr val="bg1"/>
            </a:solidFill>
          </a:endParaRPr>
        </a:p>
      </dgm:t>
    </dgm:pt>
    <dgm:pt modelId="{6F52D6CB-DBE3-42A8-B28A-61FFD1594D84}" type="parTrans" cxnId="{F944F782-FF4E-4CD7-8872-48112C4AD8B8}">
      <dgm:prSet/>
      <dgm:spPr/>
      <dgm:t>
        <a:bodyPr/>
        <a:lstStyle/>
        <a:p>
          <a:endParaRPr lang="en-US"/>
        </a:p>
      </dgm:t>
    </dgm:pt>
    <dgm:pt modelId="{E792FD3A-5E89-457D-AA7E-A9B59BA8F61C}" type="sibTrans" cxnId="{F944F782-FF4E-4CD7-8872-48112C4AD8B8}">
      <dgm:prSet/>
      <dgm:spPr/>
      <dgm:t>
        <a:bodyPr/>
        <a:lstStyle/>
        <a:p>
          <a:endParaRPr lang="en-US"/>
        </a:p>
      </dgm:t>
    </dgm:pt>
    <dgm:pt modelId="{E7E10F75-4193-4F47-B414-16BC6F0ED077}">
      <dgm:prSet phldrT="[Text]" custT="1"/>
      <dgm:spPr>
        <a:solidFill>
          <a:srgbClr val="6600FF"/>
        </a:solidFill>
      </dgm:spPr>
      <dgm:t>
        <a:bodyPr/>
        <a:lstStyle/>
        <a:p>
          <a:r>
            <a:rPr lang="en-US" sz="1200" smtClean="0">
              <a:solidFill>
                <a:schemeClr val="bg1"/>
              </a:solidFill>
            </a:rPr>
            <a:t>Direct effects</a:t>
          </a:r>
          <a:endParaRPr lang="en-US" sz="1200">
            <a:solidFill>
              <a:schemeClr val="bg1"/>
            </a:solidFill>
          </a:endParaRPr>
        </a:p>
      </dgm:t>
    </dgm:pt>
    <dgm:pt modelId="{B41B6CA3-0B51-49CA-B8DC-ED277454CE74}" type="parTrans" cxnId="{5B0C566E-E8AC-4AE5-B520-0744B84E9455}">
      <dgm:prSet/>
      <dgm:spPr>
        <a:ln w="12700">
          <a:solidFill>
            <a:schemeClr val="tx1"/>
          </a:solidFill>
          <a:prstDash val="sysDot"/>
        </a:ln>
      </dgm:spPr>
      <dgm:t>
        <a:bodyPr/>
        <a:lstStyle/>
        <a:p>
          <a:endParaRPr lang="en-US"/>
        </a:p>
      </dgm:t>
    </dgm:pt>
    <dgm:pt modelId="{8AF36387-1B27-4AEB-930E-31421C6B3C4E}" type="sibTrans" cxnId="{5B0C566E-E8AC-4AE5-B520-0744B84E9455}">
      <dgm:prSet/>
      <dgm:spPr/>
      <dgm:t>
        <a:bodyPr/>
        <a:lstStyle/>
        <a:p>
          <a:endParaRPr lang="en-US"/>
        </a:p>
      </dgm:t>
    </dgm:pt>
    <dgm:pt modelId="{D81771BC-2404-425E-80F3-03EB2E0B6B06}">
      <dgm:prSet phldrT="[Text]" custT="1"/>
      <dgm:spPr>
        <a:solidFill>
          <a:schemeClr val="bg1">
            <a:lumMod val="50000"/>
          </a:schemeClr>
        </a:solidFill>
      </dgm:spPr>
      <dgm:t>
        <a:bodyPr/>
        <a:lstStyle/>
        <a:p>
          <a:r>
            <a:rPr lang="en-US" sz="1200" smtClean="0">
              <a:solidFill>
                <a:schemeClr val="bg1"/>
              </a:solidFill>
            </a:rPr>
            <a:t>Unwanted side-effects</a:t>
          </a:r>
          <a:endParaRPr lang="en-US" sz="1200">
            <a:solidFill>
              <a:schemeClr val="bg1"/>
            </a:solidFill>
          </a:endParaRPr>
        </a:p>
      </dgm:t>
    </dgm:pt>
    <dgm:pt modelId="{7BEEEDC4-DA68-441A-9DD8-BD87CB3D0A7D}" type="parTrans" cxnId="{AF481A5E-1D96-48D8-B7AC-0EDFAB04FB92}">
      <dgm:prSet/>
      <dgm:spPr>
        <a:ln w="12700">
          <a:solidFill>
            <a:schemeClr val="tx1"/>
          </a:solidFill>
          <a:prstDash val="sysDot"/>
        </a:ln>
      </dgm:spPr>
      <dgm:t>
        <a:bodyPr/>
        <a:lstStyle/>
        <a:p>
          <a:endParaRPr lang="en-US"/>
        </a:p>
      </dgm:t>
    </dgm:pt>
    <dgm:pt modelId="{5A23F24F-16CB-4333-88FF-B918F5338C22}" type="sibTrans" cxnId="{AF481A5E-1D96-48D8-B7AC-0EDFAB04FB92}">
      <dgm:prSet/>
      <dgm:spPr/>
      <dgm:t>
        <a:bodyPr/>
        <a:lstStyle/>
        <a:p>
          <a:endParaRPr lang="en-US"/>
        </a:p>
      </dgm:t>
    </dgm:pt>
    <dgm:pt modelId="{2BF7B2B9-E5DA-4E2B-B355-B2A7D9168E52}">
      <dgm:prSet phldrT="[Text]" custT="1"/>
      <dgm:spPr>
        <a:solidFill>
          <a:schemeClr val="bg1">
            <a:lumMod val="50000"/>
          </a:schemeClr>
        </a:solidFill>
      </dgm:spPr>
      <dgm:t>
        <a:bodyPr/>
        <a:lstStyle/>
        <a:p>
          <a:r>
            <a:rPr lang="en-US" sz="1200" smtClean="0">
              <a:solidFill>
                <a:schemeClr val="bg1"/>
              </a:solidFill>
            </a:rPr>
            <a:t>Synergies</a:t>
          </a:r>
          <a:endParaRPr lang="en-US" sz="1200">
            <a:solidFill>
              <a:schemeClr val="bg1"/>
            </a:solidFill>
          </a:endParaRPr>
        </a:p>
      </dgm:t>
    </dgm:pt>
    <dgm:pt modelId="{8FFA0CA8-294A-4EA7-A94F-BB66D5CFD9E8}" type="parTrans" cxnId="{4793A194-DEF3-4DC9-AF9C-2FFF1689F4A6}">
      <dgm:prSet/>
      <dgm:spPr>
        <a:ln w="12700">
          <a:solidFill>
            <a:schemeClr val="tx1"/>
          </a:solidFill>
          <a:prstDash val="sysDot"/>
        </a:ln>
      </dgm:spPr>
      <dgm:t>
        <a:bodyPr/>
        <a:lstStyle/>
        <a:p>
          <a:endParaRPr lang="en-US"/>
        </a:p>
      </dgm:t>
    </dgm:pt>
    <dgm:pt modelId="{C981BC1F-C060-40DF-80AF-538C5714BD20}" type="sibTrans" cxnId="{4793A194-DEF3-4DC9-AF9C-2FFF1689F4A6}">
      <dgm:prSet/>
      <dgm:spPr/>
      <dgm:t>
        <a:bodyPr/>
        <a:lstStyle/>
        <a:p>
          <a:endParaRPr lang="en-US"/>
        </a:p>
      </dgm:t>
    </dgm:pt>
    <dgm:pt modelId="{94A4898B-42D3-459D-8EDA-B7692F9A93A9}">
      <dgm:prSet phldrT="[Text]" custT="1"/>
      <dgm:spPr>
        <a:solidFill>
          <a:schemeClr val="bg1">
            <a:lumMod val="50000"/>
          </a:schemeClr>
        </a:solidFill>
      </dgm:spPr>
      <dgm:t>
        <a:bodyPr/>
        <a:lstStyle/>
        <a:p>
          <a:r>
            <a:rPr lang="en-US" sz="1200" smtClean="0">
              <a:solidFill>
                <a:schemeClr val="bg1"/>
              </a:solidFill>
            </a:rPr>
            <a:t>Synergies</a:t>
          </a:r>
          <a:endParaRPr lang="en-US" sz="1200">
            <a:solidFill>
              <a:schemeClr val="bg1"/>
            </a:solidFill>
          </a:endParaRPr>
        </a:p>
      </dgm:t>
    </dgm:pt>
    <dgm:pt modelId="{A98A8B4E-96B9-4027-9441-E9A78738EB65}" type="parTrans" cxnId="{97FC521B-7955-4972-A73E-EB23646882ED}">
      <dgm:prSet/>
      <dgm:spPr>
        <a:ln w="12700">
          <a:solidFill>
            <a:schemeClr val="tx1"/>
          </a:solidFill>
          <a:prstDash val="sysDot"/>
        </a:ln>
      </dgm:spPr>
      <dgm:t>
        <a:bodyPr/>
        <a:lstStyle/>
        <a:p>
          <a:endParaRPr lang="en-US"/>
        </a:p>
      </dgm:t>
    </dgm:pt>
    <dgm:pt modelId="{05183FC5-A3D8-4C6A-908B-B78C65BD3267}" type="sibTrans" cxnId="{97FC521B-7955-4972-A73E-EB23646882ED}">
      <dgm:prSet/>
      <dgm:spPr/>
      <dgm:t>
        <a:bodyPr/>
        <a:lstStyle/>
        <a:p>
          <a:endParaRPr lang="en-US"/>
        </a:p>
      </dgm:t>
    </dgm:pt>
    <dgm:pt modelId="{67268334-DDBB-4D94-93A1-35E7D585A588}">
      <dgm:prSet phldrT="[Text]" custT="1"/>
      <dgm:spPr>
        <a:solidFill>
          <a:schemeClr val="bg1">
            <a:lumMod val="50000"/>
          </a:schemeClr>
        </a:solidFill>
      </dgm:spPr>
      <dgm:t>
        <a:bodyPr/>
        <a:lstStyle/>
        <a:p>
          <a:pPr>
            <a:lnSpc>
              <a:spcPct val="100000"/>
            </a:lnSpc>
            <a:spcAft>
              <a:spcPts val="0"/>
            </a:spcAft>
          </a:pPr>
          <a:r>
            <a:rPr lang="en-US" sz="1800" b="1" i="0" smtClean="0"/>
            <a:t>Additional objectives</a:t>
          </a:r>
        </a:p>
      </dgm:t>
    </dgm:pt>
    <dgm:pt modelId="{F4623053-66BA-45BB-A90D-BF0CA44DA523}" type="parTrans" cxnId="{6908D249-F447-43A4-8148-B2347E796038}">
      <dgm:prSet/>
      <dgm:spPr/>
      <dgm:t>
        <a:bodyPr/>
        <a:lstStyle/>
        <a:p>
          <a:endParaRPr lang="en-US"/>
        </a:p>
      </dgm:t>
    </dgm:pt>
    <dgm:pt modelId="{BCCBF46C-5EA0-49D9-84CE-79BA624F9F1F}" type="sibTrans" cxnId="{6908D249-F447-43A4-8148-B2347E796038}">
      <dgm:prSet/>
      <dgm:spPr/>
      <dgm:t>
        <a:bodyPr/>
        <a:lstStyle/>
        <a:p>
          <a:endParaRPr lang="en-US"/>
        </a:p>
      </dgm:t>
    </dgm:pt>
    <dgm:pt modelId="{E620B874-0335-4CD7-9880-D0D0BC52B1DE}" type="pres">
      <dgm:prSet presAssocID="{EFFE5D33-C983-4DA7-B03C-563160176361}" presName="diagram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D25BD24A-CD22-45C4-A9AF-86EB8FB5F8D2}" type="pres">
      <dgm:prSet presAssocID="{D364DEB6-14CA-426D-8982-30105D1041BE}" presName="root1" presStyleCnt="0"/>
      <dgm:spPr/>
      <dgm:t>
        <a:bodyPr/>
        <a:lstStyle/>
        <a:p>
          <a:endParaRPr lang="en-US"/>
        </a:p>
      </dgm:t>
    </dgm:pt>
    <dgm:pt modelId="{CBBDA24A-8535-42F9-94EA-39D00E3552A3}" type="pres">
      <dgm:prSet presAssocID="{D364DEB6-14CA-426D-8982-30105D1041BE}" presName="LevelOneTextNode" presStyleLbl="node0" presStyleIdx="0" presStyleCnt="2" custScaleX="95168" custScaleY="182161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ECB98745-6F56-4103-9D79-DB5C0EBA3EDF}" type="pres">
      <dgm:prSet presAssocID="{D364DEB6-14CA-426D-8982-30105D1041BE}" presName="level2hierChild" presStyleCnt="0"/>
      <dgm:spPr/>
      <dgm:t>
        <a:bodyPr/>
        <a:lstStyle/>
        <a:p>
          <a:endParaRPr lang="en-US"/>
        </a:p>
      </dgm:t>
    </dgm:pt>
    <dgm:pt modelId="{5EE831AD-A982-4DFA-83EF-058D27AA8985}" type="pres">
      <dgm:prSet presAssocID="{49B04FF2-7C54-41A2-B12F-25C351E18FFA}" presName="conn2-1" presStyleLbl="parChTrans1D2" presStyleIdx="0" presStyleCnt="2"/>
      <dgm:spPr/>
      <dgm:t>
        <a:bodyPr/>
        <a:lstStyle/>
        <a:p>
          <a:endParaRPr lang="en-US"/>
        </a:p>
      </dgm:t>
    </dgm:pt>
    <dgm:pt modelId="{AA21075D-CC5D-4EA8-AAC8-D842A9551A8B}" type="pres">
      <dgm:prSet presAssocID="{49B04FF2-7C54-41A2-B12F-25C351E18FFA}" presName="connTx" presStyleLbl="parChTrans1D2" presStyleIdx="0" presStyleCnt="2"/>
      <dgm:spPr/>
      <dgm:t>
        <a:bodyPr/>
        <a:lstStyle/>
        <a:p>
          <a:endParaRPr lang="en-US"/>
        </a:p>
      </dgm:t>
    </dgm:pt>
    <dgm:pt modelId="{2CB3FEB2-0AB8-4DB7-AD33-64540AA6054B}" type="pres">
      <dgm:prSet presAssocID="{1B0F5D2D-E7EC-4D62-A622-61FA856DB2BB}" presName="root2" presStyleCnt="0"/>
      <dgm:spPr/>
      <dgm:t>
        <a:bodyPr/>
        <a:lstStyle/>
        <a:p>
          <a:endParaRPr lang="en-US"/>
        </a:p>
      </dgm:t>
    </dgm:pt>
    <dgm:pt modelId="{E7FD9F83-E23C-4961-BF18-32907035E5C8}" type="pres">
      <dgm:prSet presAssocID="{1B0F5D2D-E7EC-4D62-A622-61FA856DB2BB}" presName="LevelTwoTextNode" presStyleLbl="node2" presStyleIdx="0" presStyleCnt="2" custScaleY="85870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42C0C0CC-69EA-41F9-AFC0-2F33880A0105}" type="pres">
      <dgm:prSet presAssocID="{1B0F5D2D-E7EC-4D62-A622-61FA856DB2BB}" presName="level3hierChild" presStyleCnt="0"/>
      <dgm:spPr/>
      <dgm:t>
        <a:bodyPr/>
        <a:lstStyle/>
        <a:p>
          <a:endParaRPr lang="en-US"/>
        </a:p>
      </dgm:t>
    </dgm:pt>
    <dgm:pt modelId="{8448A4AD-56EA-4A5F-92B0-EC3BF48DFDB2}" type="pres">
      <dgm:prSet presAssocID="{3B2D5B3B-E0E6-416E-A582-C63006234BFC}" presName="conn2-1" presStyleLbl="parChTrans1D3" presStyleIdx="0" presStyleCnt="6"/>
      <dgm:spPr/>
      <dgm:t>
        <a:bodyPr/>
        <a:lstStyle/>
        <a:p>
          <a:endParaRPr lang="en-US"/>
        </a:p>
      </dgm:t>
    </dgm:pt>
    <dgm:pt modelId="{37797898-FF2D-4326-8616-C22BB24D443B}" type="pres">
      <dgm:prSet presAssocID="{3B2D5B3B-E0E6-416E-A582-C63006234BFC}" presName="connTx" presStyleLbl="parChTrans1D3" presStyleIdx="0" presStyleCnt="6"/>
      <dgm:spPr/>
      <dgm:t>
        <a:bodyPr/>
        <a:lstStyle/>
        <a:p>
          <a:endParaRPr lang="en-US"/>
        </a:p>
      </dgm:t>
    </dgm:pt>
    <dgm:pt modelId="{5AF9A25E-D8DB-4796-B725-E2DC01855D42}" type="pres">
      <dgm:prSet presAssocID="{8B69CFE1-9B3C-41CB-BFF2-2D942D228B7D}" presName="root2" presStyleCnt="0"/>
      <dgm:spPr/>
      <dgm:t>
        <a:bodyPr/>
        <a:lstStyle/>
        <a:p>
          <a:endParaRPr lang="en-US"/>
        </a:p>
      </dgm:t>
    </dgm:pt>
    <dgm:pt modelId="{6F63374B-83DC-4043-87D3-C453407D535B}" type="pres">
      <dgm:prSet presAssocID="{8B69CFE1-9B3C-41CB-BFF2-2D942D228B7D}" presName="LevelTwoTextNode" presStyleLbl="node3" presStyleIdx="0" presStyleCnt="6" custScaleY="89308" custLinFactNeighborX="-968" custLinFactNeighborY="-12397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E17F160A-7BC1-49C1-A660-BB6D39A65FBF}" type="pres">
      <dgm:prSet presAssocID="{8B69CFE1-9B3C-41CB-BFF2-2D942D228B7D}" presName="level3hierChild" presStyleCnt="0"/>
      <dgm:spPr/>
      <dgm:t>
        <a:bodyPr/>
        <a:lstStyle/>
        <a:p>
          <a:endParaRPr lang="en-US"/>
        </a:p>
      </dgm:t>
    </dgm:pt>
    <dgm:pt modelId="{FDFE8C7F-690C-41C8-AD1C-F95E6624D913}" type="pres">
      <dgm:prSet presAssocID="{CA8B9F1C-1E8D-4D79-9800-AC5917BBE7E8}" presName="conn2-1" presStyleLbl="parChTrans1D3" presStyleIdx="1" presStyleCnt="6"/>
      <dgm:spPr/>
      <dgm:t>
        <a:bodyPr/>
        <a:lstStyle/>
        <a:p>
          <a:endParaRPr lang="en-US"/>
        </a:p>
      </dgm:t>
    </dgm:pt>
    <dgm:pt modelId="{5CCC29EA-65AD-4EF4-8483-3235D2268F98}" type="pres">
      <dgm:prSet presAssocID="{CA8B9F1C-1E8D-4D79-9800-AC5917BBE7E8}" presName="connTx" presStyleLbl="parChTrans1D3" presStyleIdx="1" presStyleCnt="6"/>
      <dgm:spPr/>
      <dgm:t>
        <a:bodyPr/>
        <a:lstStyle/>
        <a:p>
          <a:endParaRPr lang="en-US"/>
        </a:p>
      </dgm:t>
    </dgm:pt>
    <dgm:pt modelId="{B1BB0EFA-5D6F-4DE8-B2E4-E72BE7BC8557}" type="pres">
      <dgm:prSet presAssocID="{6DFBD11E-63E7-4CAD-9A55-6D42A5A64869}" presName="root2" presStyleCnt="0"/>
      <dgm:spPr/>
      <dgm:t>
        <a:bodyPr/>
        <a:lstStyle/>
        <a:p>
          <a:endParaRPr lang="en-US"/>
        </a:p>
      </dgm:t>
    </dgm:pt>
    <dgm:pt modelId="{393E39A8-D2C3-4B5D-8527-E43674F995E8}" type="pres">
      <dgm:prSet presAssocID="{6DFBD11E-63E7-4CAD-9A55-6D42A5A64869}" presName="LevelTwoTextNode" presStyleLbl="node3" presStyleIdx="1" presStyleCnt="6" custScaleY="120580" custLinFactNeighborX="-976" custLinFactNeighborY="-27741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E6C8B48A-AB0C-4EF1-A2A8-ACE7121386B9}" type="pres">
      <dgm:prSet presAssocID="{6DFBD11E-63E7-4CAD-9A55-6D42A5A64869}" presName="level3hierChild" presStyleCnt="0"/>
      <dgm:spPr/>
      <dgm:t>
        <a:bodyPr/>
        <a:lstStyle/>
        <a:p>
          <a:endParaRPr lang="en-US"/>
        </a:p>
      </dgm:t>
    </dgm:pt>
    <dgm:pt modelId="{DC7E745B-3F8E-4AE6-AA68-DA0D88F9045E}" type="pres">
      <dgm:prSet presAssocID="{8FFA0CA8-294A-4EA7-A94F-BB66D5CFD9E8}" presName="conn2-1" presStyleLbl="parChTrans1D3" presStyleIdx="2" presStyleCnt="6"/>
      <dgm:spPr/>
      <dgm:t>
        <a:bodyPr/>
        <a:lstStyle/>
        <a:p>
          <a:endParaRPr lang="en-US"/>
        </a:p>
      </dgm:t>
    </dgm:pt>
    <dgm:pt modelId="{E78A625C-2A13-4D56-B3CA-120936440603}" type="pres">
      <dgm:prSet presAssocID="{8FFA0CA8-294A-4EA7-A94F-BB66D5CFD9E8}" presName="connTx" presStyleLbl="parChTrans1D3" presStyleIdx="2" presStyleCnt="6"/>
      <dgm:spPr/>
      <dgm:t>
        <a:bodyPr/>
        <a:lstStyle/>
        <a:p>
          <a:endParaRPr lang="en-US"/>
        </a:p>
      </dgm:t>
    </dgm:pt>
    <dgm:pt modelId="{88921535-BAB6-491F-BC2C-2032DB7C89D5}" type="pres">
      <dgm:prSet presAssocID="{2BF7B2B9-E5DA-4E2B-B355-B2A7D9168E52}" presName="root2" presStyleCnt="0"/>
      <dgm:spPr/>
      <dgm:t>
        <a:bodyPr/>
        <a:lstStyle/>
        <a:p>
          <a:endParaRPr lang="en-US"/>
        </a:p>
      </dgm:t>
    </dgm:pt>
    <dgm:pt modelId="{F1EA9BC8-4323-42FB-94B9-BEA069E63DAB}" type="pres">
      <dgm:prSet presAssocID="{2BF7B2B9-E5DA-4E2B-B355-B2A7D9168E52}" presName="LevelTwoTextNode" presStyleLbl="node3" presStyleIdx="2" presStyleCnt="6" custScaleY="27625" custLinFactNeighborX="-352" custLinFactNeighborY="-50822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95DB0029-4B37-41FC-8511-F8373957C46C}" type="pres">
      <dgm:prSet presAssocID="{2BF7B2B9-E5DA-4E2B-B355-B2A7D9168E52}" presName="level3hierChild" presStyleCnt="0"/>
      <dgm:spPr/>
      <dgm:t>
        <a:bodyPr/>
        <a:lstStyle/>
        <a:p>
          <a:endParaRPr lang="en-US"/>
        </a:p>
      </dgm:t>
    </dgm:pt>
    <dgm:pt modelId="{03EF2AE2-24AA-4D02-AF19-93A3DE0AD9B6}" type="pres">
      <dgm:prSet presAssocID="{6F52D6CB-DBE3-42A8-B28A-61FFD1594D84}" presName="conn2-1" presStyleLbl="parChTrans1D2" presStyleIdx="1" presStyleCnt="2"/>
      <dgm:spPr/>
      <dgm:t>
        <a:bodyPr/>
        <a:lstStyle/>
        <a:p>
          <a:endParaRPr lang="en-US"/>
        </a:p>
      </dgm:t>
    </dgm:pt>
    <dgm:pt modelId="{933FAAF0-B356-4F99-B43B-EE313069377B}" type="pres">
      <dgm:prSet presAssocID="{6F52D6CB-DBE3-42A8-B28A-61FFD1594D84}" presName="connTx" presStyleLbl="parChTrans1D2" presStyleIdx="1" presStyleCnt="2"/>
      <dgm:spPr/>
      <dgm:t>
        <a:bodyPr/>
        <a:lstStyle/>
        <a:p>
          <a:endParaRPr lang="en-US"/>
        </a:p>
      </dgm:t>
    </dgm:pt>
    <dgm:pt modelId="{BAF58999-49BB-4C06-AB7A-CB6954F72AA4}" type="pres">
      <dgm:prSet presAssocID="{4B98E3ED-8D47-476A-80A1-8B9D748FE8A3}" presName="root2" presStyleCnt="0"/>
      <dgm:spPr/>
      <dgm:t>
        <a:bodyPr/>
        <a:lstStyle/>
        <a:p>
          <a:endParaRPr lang="en-US"/>
        </a:p>
      </dgm:t>
    </dgm:pt>
    <dgm:pt modelId="{023604C1-D9CA-4826-8579-6D492AF68816}" type="pres">
      <dgm:prSet presAssocID="{4B98E3ED-8D47-476A-80A1-8B9D748FE8A3}" presName="LevelTwoTextNode" presStyleLbl="node2" presStyleIdx="1" presStyleCnt="2" custScaleY="84513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E34929C4-1B68-4BE4-BD0D-B4123559415F}" type="pres">
      <dgm:prSet presAssocID="{4B98E3ED-8D47-476A-80A1-8B9D748FE8A3}" presName="level3hierChild" presStyleCnt="0"/>
      <dgm:spPr/>
      <dgm:t>
        <a:bodyPr/>
        <a:lstStyle/>
        <a:p>
          <a:endParaRPr lang="en-US"/>
        </a:p>
      </dgm:t>
    </dgm:pt>
    <dgm:pt modelId="{E8F0EEE3-794F-4A9E-B7AF-729BD584B1B2}" type="pres">
      <dgm:prSet presAssocID="{B41B6CA3-0B51-49CA-B8DC-ED277454CE74}" presName="conn2-1" presStyleLbl="parChTrans1D3" presStyleIdx="3" presStyleCnt="6"/>
      <dgm:spPr/>
      <dgm:t>
        <a:bodyPr/>
        <a:lstStyle/>
        <a:p>
          <a:endParaRPr lang="en-US"/>
        </a:p>
      </dgm:t>
    </dgm:pt>
    <dgm:pt modelId="{8461EC7F-1D5A-4865-A888-82426678251B}" type="pres">
      <dgm:prSet presAssocID="{B41B6CA3-0B51-49CA-B8DC-ED277454CE74}" presName="connTx" presStyleLbl="parChTrans1D3" presStyleIdx="3" presStyleCnt="6"/>
      <dgm:spPr/>
      <dgm:t>
        <a:bodyPr/>
        <a:lstStyle/>
        <a:p>
          <a:endParaRPr lang="en-US"/>
        </a:p>
      </dgm:t>
    </dgm:pt>
    <dgm:pt modelId="{8CE9AB9D-36DF-45BB-8443-56D4BC00715A}" type="pres">
      <dgm:prSet presAssocID="{E7E10F75-4193-4F47-B414-16BC6F0ED077}" presName="root2" presStyleCnt="0"/>
      <dgm:spPr/>
      <dgm:t>
        <a:bodyPr/>
        <a:lstStyle/>
        <a:p>
          <a:endParaRPr lang="en-US"/>
        </a:p>
      </dgm:t>
    </dgm:pt>
    <dgm:pt modelId="{BB6A78F7-947F-48AD-869F-909F778E9C78}" type="pres">
      <dgm:prSet presAssocID="{E7E10F75-4193-4F47-B414-16BC6F0ED077}" presName="LevelTwoTextNode" presStyleLbl="node3" presStyleIdx="3" presStyleCnt="6" custScaleY="35874" custLinFactNeighborX="4117" custLinFactNeighborY="27120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FCA354F7-1344-4327-BC64-2E259908B37B}" type="pres">
      <dgm:prSet presAssocID="{E7E10F75-4193-4F47-B414-16BC6F0ED077}" presName="level3hierChild" presStyleCnt="0"/>
      <dgm:spPr/>
      <dgm:t>
        <a:bodyPr/>
        <a:lstStyle/>
        <a:p>
          <a:endParaRPr lang="en-US"/>
        </a:p>
      </dgm:t>
    </dgm:pt>
    <dgm:pt modelId="{86EF0B7F-855B-4C52-AA13-B1AC3C5FE39E}" type="pres">
      <dgm:prSet presAssocID="{7BEEEDC4-DA68-441A-9DD8-BD87CB3D0A7D}" presName="conn2-1" presStyleLbl="parChTrans1D3" presStyleIdx="4" presStyleCnt="6"/>
      <dgm:spPr/>
      <dgm:t>
        <a:bodyPr/>
        <a:lstStyle/>
        <a:p>
          <a:endParaRPr lang="en-US"/>
        </a:p>
      </dgm:t>
    </dgm:pt>
    <dgm:pt modelId="{94763B94-6200-433E-B65F-008EEB09566D}" type="pres">
      <dgm:prSet presAssocID="{7BEEEDC4-DA68-441A-9DD8-BD87CB3D0A7D}" presName="connTx" presStyleLbl="parChTrans1D3" presStyleIdx="4" presStyleCnt="6"/>
      <dgm:spPr/>
      <dgm:t>
        <a:bodyPr/>
        <a:lstStyle/>
        <a:p>
          <a:endParaRPr lang="en-US"/>
        </a:p>
      </dgm:t>
    </dgm:pt>
    <dgm:pt modelId="{6AE77553-B5AB-4A44-8494-886D00F25FBB}" type="pres">
      <dgm:prSet presAssocID="{D81771BC-2404-425E-80F3-03EB2E0B6B06}" presName="root2" presStyleCnt="0"/>
      <dgm:spPr/>
      <dgm:t>
        <a:bodyPr/>
        <a:lstStyle/>
        <a:p>
          <a:endParaRPr lang="en-US"/>
        </a:p>
      </dgm:t>
    </dgm:pt>
    <dgm:pt modelId="{AA9A861B-8601-457B-8001-633F3E593E79}" type="pres">
      <dgm:prSet presAssocID="{D81771BC-2404-425E-80F3-03EB2E0B6B06}" presName="LevelTwoTextNode" presStyleLbl="node3" presStyleIdx="4" presStyleCnt="6" custScaleY="39006" custLinFactNeighborX="1117" custLinFactNeighborY="7736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75699FA5-64AF-4B36-8FF6-88A1E7B35EF2}" type="pres">
      <dgm:prSet presAssocID="{D81771BC-2404-425E-80F3-03EB2E0B6B06}" presName="level3hierChild" presStyleCnt="0"/>
      <dgm:spPr/>
      <dgm:t>
        <a:bodyPr/>
        <a:lstStyle/>
        <a:p>
          <a:endParaRPr lang="en-US"/>
        </a:p>
      </dgm:t>
    </dgm:pt>
    <dgm:pt modelId="{4AAD4C1B-6901-4B0A-A358-F3C726970695}" type="pres">
      <dgm:prSet presAssocID="{A98A8B4E-96B9-4027-9441-E9A78738EB65}" presName="conn2-1" presStyleLbl="parChTrans1D3" presStyleIdx="5" presStyleCnt="6"/>
      <dgm:spPr/>
      <dgm:t>
        <a:bodyPr/>
        <a:lstStyle/>
        <a:p>
          <a:endParaRPr lang="en-US"/>
        </a:p>
      </dgm:t>
    </dgm:pt>
    <dgm:pt modelId="{F82C5727-3BE8-4A71-90C4-CD3BFFB4C82F}" type="pres">
      <dgm:prSet presAssocID="{A98A8B4E-96B9-4027-9441-E9A78738EB65}" presName="connTx" presStyleLbl="parChTrans1D3" presStyleIdx="5" presStyleCnt="6"/>
      <dgm:spPr/>
      <dgm:t>
        <a:bodyPr/>
        <a:lstStyle/>
        <a:p>
          <a:endParaRPr lang="en-US"/>
        </a:p>
      </dgm:t>
    </dgm:pt>
    <dgm:pt modelId="{1F4358C4-B2E4-48C0-A72E-43C3428E9CE4}" type="pres">
      <dgm:prSet presAssocID="{94A4898B-42D3-459D-8EDA-B7692F9A93A9}" presName="root2" presStyleCnt="0"/>
      <dgm:spPr/>
      <dgm:t>
        <a:bodyPr/>
        <a:lstStyle/>
        <a:p>
          <a:endParaRPr lang="en-US"/>
        </a:p>
      </dgm:t>
    </dgm:pt>
    <dgm:pt modelId="{9495CC1B-AA66-4E0E-BE1E-C7753BB0EEC1}" type="pres">
      <dgm:prSet presAssocID="{94A4898B-42D3-459D-8EDA-B7692F9A93A9}" presName="LevelTwoTextNode" presStyleLbl="node3" presStyleIdx="5" presStyleCnt="6" custScaleY="81611" custLinFactNeighborX="4117" custLinFactNeighborY="-13582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B8A5C01C-E1D2-4194-8B5E-74B52EB86A41}" type="pres">
      <dgm:prSet presAssocID="{94A4898B-42D3-459D-8EDA-B7692F9A93A9}" presName="level3hierChild" presStyleCnt="0"/>
      <dgm:spPr/>
      <dgm:t>
        <a:bodyPr/>
        <a:lstStyle/>
        <a:p>
          <a:endParaRPr lang="en-US"/>
        </a:p>
      </dgm:t>
    </dgm:pt>
    <dgm:pt modelId="{E42299D4-9266-4336-91C0-B8AF2CF76AA0}" type="pres">
      <dgm:prSet presAssocID="{67268334-DDBB-4D94-93A1-35E7D585A588}" presName="root1" presStyleCnt="0"/>
      <dgm:spPr/>
      <dgm:t>
        <a:bodyPr/>
        <a:lstStyle/>
        <a:p>
          <a:endParaRPr lang="en-US"/>
        </a:p>
      </dgm:t>
    </dgm:pt>
    <dgm:pt modelId="{A8E1ED02-F883-4F8A-BF0D-D74987556DDE}" type="pres">
      <dgm:prSet presAssocID="{67268334-DDBB-4D94-93A1-35E7D585A588}" presName="LevelOneTextNode" presStyleLbl="node0" presStyleIdx="1" presStyleCnt="2" custScaleX="95168" custScaleY="100970" custLinFactNeighborX="-2136" custLinFactNeighborY="-93346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2DE78E36-6381-487C-A6E6-1DD23D4371B8}" type="pres">
      <dgm:prSet presAssocID="{67268334-DDBB-4D94-93A1-35E7D585A588}" presName="level2hierChild" presStyleCnt="0"/>
      <dgm:spPr/>
      <dgm:t>
        <a:bodyPr/>
        <a:lstStyle/>
        <a:p>
          <a:endParaRPr lang="en-US"/>
        </a:p>
      </dgm:t>
    </dgm:pt>
  </dgm:ptLst>
  <dgm:cxnLst>
    <dgm:cxn modelId="{97FC521B-7955-4972-A73E-EB23646882ED}" srcId="{4B98E3ED-8D47-476A-80A1-8B9D748FE8A3}" destId="{94A4898B-42D3-459D-8EDA-B7692F9A93A9}" srcOrd="2" destOrd="0" parTransId="{A98A8B4E-96B9-4027-9441-E9A78738EB65}" sibTransId="{05183FC5-A3D8-4C6A-908B-B78C65BD3267}"/>
    <dgm:cxn modelId="{49102A4E-8CBF-4C18-A2AD-FA2DC065AD9D}" type="presOf" srcId="{7BEEEDC4-DA68-441A-9DD8-BD87CB3D0A7D}" destId="{94763B94-6200-433E-B65F-008EEB09566D}" srcOrd="1" destOrd="0" presId="urn:microsoft.com/office/officeart/2005/8/layout/hierarchy2"/>
    <dgm:cxn modelId="{E98E7D7A-33C9-44D3-ABF5-C1BE3C709B11}" type="presOf" srcId="{49B04FF2-7C54-41A2-B12F-25C351E18FFA}" destId="{5EE831AD-A982-4DFA-83EF-058D27AA8985}" srcOrd="0" destOrd="0" presId="urn:microsoft.com/office/officeart/2005/8/layout/hierarchy2"/>
    <dgm:cxn modelId="{AF481A5E-1D96-48D8-B7AC-0EDFAB04FB92}" srcId="{4B98E3ED-8D47-476A-80A1-8B9D748FE8A3}" destId="{D81771BC-2404-425E-80F3-03EB2E0B6B06}" srcOrd="1" destOrd="0" parTransId="{7BEEEDC4-DA68-441A-9DD8-BD87CB3D0A7D}" sibTransId="{5A23F24F-16CB-4333-88FF-B918F5338C22}"/>
    <dgm:cxn modelId="{5B0C566E-E8AC-4AE5-B520-0744B84E9455}" srcId="{4B98E3ED-8D47-476A-80A1-8B9D748FE8A3}" destId="{E7E10F75-4193-4F47-B414-16BC6F0ED077}" srcOrd="0" destOrd="0" parTransId="{B41B6CA3-0B51-49CA-B8DC-ED277454CE74}" sibTransId="{8AF36387-1B27-4AEB-930E-31421C6B3C4E}"/>
    <dgm:cxn modelId="{8647437A-BDAD-4D92-B68C-71353887A524}" srcId="{D364DEB6-14CA-426D-8982-30105D1041BE}" destId="{1B0F5D2D-E7EC-4D62-A622-61FA856DB2BB}" srcOrd="0" destOrd="0" parTransId="{49B04FF2-7C54-41A2-B12F-25C351E18FFA}" sibTransId="{AE055BF8-55AA-4A30-AF21-C680B38BC1D7}"/>
    <dgm:cxn modelId="{15DF917B-FCBA-4A1A-9F36-5F0DE070F9AF}" type="presOf" srcId="{CA8B9F1C-1E8D-4D79-9800-AC5917BBE7E8}" destId="{5CCC29EA-65AD-4EF4-8483-3235D2268F98}" srcOrd="1" destOrd="0" presId="urn:microsoft.com/office/officeart/2005/8/layout/hierarchy2"/>
    <dgm:cxn modelId="{6908D249-F447-43A4-8148-B2347E796038}" srcId="{EFFE5D33-C983-4DA7-B03C-563160176361}" destId="{67268334-DDBB-4D94-93A1-35E7D585A588}" srcOrd="1" destOrd="0" parTransId="{F4623053-66BA-45BB-A90D-BF0CA44DA523}" sibTransId="{BCCBF46C-5EA0-49D9-84CE-79BA624F9F1F}"/>
    <dgm:cxn modelId="{DE268799-72F8-4A61-8FF9-EE2ECB2500B3}" type="presOf" srcId="{B41B6CA3-0B51-49CA-B8DC-ED277454CE74}" destId="{8461EC7F-1D5A-4865-A888-82426678251B}" srcOrd="1" destOrd="0" presId="urn:microsoft.com/office/officeart/2005/8/layout/hierarchy2"/>
    <dgm:cxn modelId="{4793A194-DEF3-4DC9-AF9C-2FFF1689F4A6}" srcId="{1B0F5D2D-E7EC-4D62-A622-61FA856DB2BB}" destId="{2BF7B2B9-E5DA-4E2B-B355-B2A7D9168E52}" srcOrd="2" destOrd="0" parTransId="{8FFA0CA8-294A-4EA7-A94F-BB66D5CFD9E8}" sibTransId="{C981BC1F-C060-40DF-80AF-538C5714BD20}"/>
    <dgm:cxn modelId="{16998970-AEBD-4A3B-913F-EC6054C0B65B}" type="presOf" srcId="{6F52D6CB-DBE3-42A8-B28A-61FFD1594D84}" destId="{03EF2AE2-24AA-4D02-AF19-93A3DE0AD9B6}" srcOrd="0" destOrd="0" presId="urn:microsoft.com/office/officeart/2005/8/layout/hierarchy2"/>
    <dgm:cxn modelId="{3F782E66-D63B-4428-AFF9-CEFA1D6F3B7E}" type="presOf" srcId="{E7E10F75-4193-4F47-B414-16BC6F0ED077}" destId="{BB6A78F7-947F-48AD-869F-909F778E9C78}" srcOrd="0" destOrd="0" presId="urn:microsoft.com/office/officeart/2005/8/layout/hierarchy2"/>
    <dgm:cxn modelId="{B8A51A81-8803-42DD-A9FE-D8A84043043A}" srcId="{1B0F5D2D-E7EC-4D62-A622-61FA856DB2BB}" destId="{8B69CFE1-9B3C-41CB-BFF2-2D942D228B7D}" srcOrd="0" destOrd="0" parTransId="{3B2D5B3B-E0E6-416E-A582-C63006234BFC}" sibTransId="{11B18F61-C4D4-4194-982F-5B8C74C49304}"/>
    <dgm:cxn modelId="{B306E634-C787-46CE-A673-B2FF6DE36329}" type="presOf" srcId="{4B98E3ED-8D47-476A-80A1-8B9D748FE8A3}" destId="{023604C1-D9CA-4826-8579-6D492AF68816}" srcOrd="0" destOrd="0" presId="urn:microsoft.com/office/officeart/2005/8/layout/hierarchy2"/>
    <dgm:cxn modelId="{F56206A8-621E-495E-BED2-6C00B3487BC1}" type="presOf" srcId="{EFFE5D33-C983-4DA7-B03C-563160176361}" destId="{E620B874-0335-4CD7-9880-D0D0BC52B1DE}" srcOrd="0" destOrd="0" presId="urn:microsoft.com/office/officeart/2005/8/layout/hierarchy2"/>
    <dgm:cxn modelId="{187C2BF8-FFCB-4669-AA6B-973C09DDA432}" type="presOf" srcId="{3B2D5B3B-E0E6-416E-A582-C63006234BFC}" destId="{8448A4AD-56EA-4A5F-92B0-EC3BF48DFDB2}" srcOrd="0" destOrd="0" presId="urn:microsoft.com/office/officeart/2005/8/layout/hierarchy2"/>
    <dgm:cxn modelId="{B49F4139-7DEA-44A9-89B1-812064193BC1}" type="presOf" srcId="{A98A8B4E-96B9-4027-9441-E9A78738EB65}" destId="{F82C5727-3BE8-4A71-90C4-CD3BFFB4C82F}" srcOrd="1" destOrd="0" presId="urn:microsoft.com/office/officeart/2005/8/layout/hierarchy2"/>
    <dgm:cxn modelId="{872DAD74-4445-4656-BA47-1D7085690C2D}" type="presOf" srcId="{8FFA0CA8-294A-4EA7-A94F-BB66D5CFD9E8}" destId="{E78A625C-2A13-4D56-B3CA-120936440603}" srcOrd="1" destOrd="0" presId="urn:microsoft.com/office/officeart/2005/8/layout/hierarchy2"/>
    <dgm:cxn modelId="{01B6F316-8D6D-4616-894A-82A3DF73DAAD}" type="presOf" srcId="{67268334-DDBB-4D94-93A1-35E7D585A588}" destId="{A8E1ED02-F883-4F8A-BF0D-D74987556DDE}" srcOrd="0" destOrd="0" presId="urn:microsoft.com/office/officeart/2005/8/layout/hierarchy2"/>
    <dgm:cxn modelId="{C42C1D76-5344-48F3-A49A-13A25EC74A4E}" type="presOf" srcId="{6F52D6CB-DBE3-42A8-B28A-61FFD1594D84}" destId="{933FAAF0-B356-4F99-B43B-EE313069377B}" srcOrd="1" destOrd="0" presId="urn:microsoft.com/office/officeart/2005/8/layout/hierarchy2"/>
    <dgm:cxn modelId="{5D3473C8-8402-4575-9839-942DBAF36693}" srcId="{EFFE5D33-C983-4DA7-B03C-563160176361}" destId="{D364DEB6-14CA-426D-8982-30105D1041BE}" srcOrd="0" destOrd="0" parTransId="{448BD393-9BAD-42F6-8B72-3EC28784C526}" sibTransId="{68032F2B-4E1A-4F94-9816-BB5A90893025}"/>
    <dgm:cxn modelId="{8752B3CD-515F-4957-980A-58D978F3C2AF}" type="presOf" srcId="{D364DEB6-14CA-426D-8982-30105D1041BE}" destId="{CBBDA24A-8535-42F9-94EA-39D00E3552A3}" srcOrd="0" destOrd="0" presId="urn:microsoft.com/office/officeart/2005/8/layout/hierarchy2"/>
    <dgm:cxn modelId="{8F0B9779-D6AA-44EC-8571-3B125F34B4D7}" type="presOf" srcId="{8B69CFE1-9B3C-41CB-BFF2-2D942D228B7D}" destId="{6F63374B-83DC-4043-87D3-C453407D535B}" srcOrd="0" destOrd="0" presId="urn:microsoft.com/office/officeart/2005/8/layout/hierarchy2"/>
    <dgm:cxn modelId="{43094D2B-EEA6-4A24-8470-FFDEF2E6917C}" type="presOf" srcId="{2BF7B2B9-E5DA-4E2B-B355-B2A7D9168E52}" destId="{F1EA9BC8-4323-42FB-94B9-BEA069E63DAB}" srcOrd="0" destOrd="0" presId="urn:microsoft.com/office/officeart/2005/8/layout/hierarchy2"/>
    <dgm:cxn modelId="{A5F42542-22ED-4035-A442-5160E3C32D79}" type="presOf" srcId="{8FFA0CA8-294A-4EA7-A94F-BB66D5CFD9E8}" destId="{DC7E745B-3F8E-4AE6-AA68-DA0D88F9045E}" srcOrd="0" destOrd="0" presId="urn:microsoft.com/office/officeart/2005/8/layout/hierarchy2"/>
    <dgm:cxn modelId="{CF2F53DB-2B4C-4075-B546-7AC3CCA13D2F}" type="presOf" srcId="{CA8B9F1C-1E8D-4D79-9800-AC5917BBE7E8}" destId="{FDFE8C7F-690C-41C8-AD1C-F95E6624D913}" srcOrd="0" destOrd="0" presId="urn:microsoft.com/office/officeart/2005/8/layout/hierarchy2"/>
    <dgm:cxn modelId="{F944F782-FF4E-4CD7-8872-48112C4AD8B8}" srcId="{D364DEB6-14CA-426D-8982-30105D1041BE}" destId="{4B98E3ED-8D47-476A-80A1-8B9D748FE8A3}" srcOrd="1" destOrd="0" parTransId="{6F52D6CB-DBE3-42A8-B28A-61FFD1594D84}" sibTransId="{E792FD3A-5E89-457D-AA7E-A9B59BA8F61C}"/>
    <dgm:cxn modelId="{48E8723E-0488-4253-A8B9-131248468C24}" type="presOf" srcId="{7BEEEDC4-DA68-441A-9DD8-BD87CB3D0A7D}" destId="{86EF0B7F-855B-4C52-AA13-B1AC3C5FE39E}" srcOrd="0" destOrd="0" presId="urn:microsoft.com/office/officeart/2005/8/layout/hierarchy2"/>
    <dgm:cxn modelId="{B7EA272E-5A23-438B-8AAB-63B7F84601BA}" type="presOf" srcId="{1B0F5D2D-E7EC-4D62-A622-61FA856DB2BB}" destId="{E7FD9F83-E23C-4961-BF18-32907035E5C8}" srcOrd="0" destOrd="0" presId="urn:microsoft.com/office/officeart/2005/8/layout/hierarchy2"/>
    <dgm:cxn modelId="{1B32F9AD-C688-4A5E-8D6E-DDCFB9427094}" type="presOf" srcId="{49B04FF2-7C54-41A2-B12F-25C351E18FFA}" destId="{AA21075D-CC5D-4EA8-AAC8-D842A9551A8B}" srcOrd="1" destOrd="0" presId="urn:microsoft.com/office/officeart/2005/8/layout/hierarchy2"/>
    <dgm:cxn modelId="{75706902-350F-4E76-8573-2E9A1B89561C}" type="presOf" srcId="{3B2D5B3B-E0E6-416E-A582-C63006234BFC}" destId="{37797898-FF2D-4326-8616-C22BB24D443B}" srcOrd="1" destOrd="0" presId="urn:microsoft.com/office/officeart/2005/8/layout/hierarchy2"/>
    <dgm:cxn modelId="{DFA0BB63-AC21-4411-91CC-EF473ED57BF5}" srcId="{1B0F5D2D-E7EC-4D62-A622-61FA856DB2BB}" destId="{6DFBD11E-63E7-4CAD-9A55-6D42A5A64869}" srcOrd="1" destOrd="0" parTransId="{CA8B9F1C-1E8D-4D79-9800-AC5917BBE7E8}" sibTransId="{B903C9C5-809A-444E-957D-4488297C1A20}"/>
    <dgm:cxn modelId="{B4FA6CCC-D7CA-4078-A614-A3BEF3620691}" type="presOf" srcId="{6DFBD11E-63E7-4CAD-9A55-6D42A5A64869}" destId="{393E39A8-D2C3-4B5D-8527-E43674F995E8}" srcOrd="0" destOrd="0" presId="urn:microsoft.com/office/officeart/2005/8/layout/hierarchy2"/>
    <dgm:cxn modelId="{272B3573-C920-485A-A315-7CDDFC1506B6}" type="presOf" srcId="{A98A8B4E-96B9-4027-9441-E9A78738EB65}" destId="{4AAD4C1B-6901-4B0A-A358-F3C726970695}" srcOrd="0" destOrd="0" presId="urn:microsoft.com/office/officeart/2005/8/layout/hierarchy2"/>
    <dgm:cxn modelId="{823C04AF-2C53-49D8-B6B7-A8360BE98EB4}" type="presOf" srcId="{B41B6CA3-0B51-49CA-B8DC-ED277454CE74}" destId="{E8F0EEE3-794F-4A9E-B7AF-729BD584B1B2}" srcOrd="0" destOrd="0" presId="urn:microsoft.com/office/officeart/2005/8/layout/hierarchy2"/>
    <dgm:cxn modelId="{C884FF91-4550-40F6-BEAD-19F44A0BA283}" type="presOf" srcId="{D81771BC-2404-425E-80F3-03EB2E0B6B06}" destId="{AA9A861B-8601-457B-8001-633F3E593E79}" srcOrd="0" destOrd="0" presId="urn:microsoft.com/office/officeart/2005/8/layout/hierarchy2"/>
    <dgm:cxn modelId="{2440FAC8-5F97-4693-B96B-9336E25009DA}" type="presOf" srcId="{94A4898B-42D3-459D-8EDA-B7692F9A93A9}" destId="{9495CC1B-AA66-4E0E-BE1E-C7753BB0EEC1}" srcOrd="0" destOrd="0" presId="urn:microsoft.com/office/officeart/2005/8/layout/hierarchy2"/>
    <dgm:cxn modelId="{D457CB88-33CC-4948-8CD2-464169DB9AEB}" type="presParOf" srcId="{E620B874-0335-4CD7-9880-D0D0BC52B1DE}" destId="{D25BD24A-CD22-45C4-A9AF-86EB8FB5F8D2}" srcOrd="0" destOrd="0" presId="urn:microsoft.com/office/officeart/2005/8/layout/hierarchy2"/>
    <dgm:cxn modelId="{88551F25-5607-49F9-870D-3DA2880649E1}" type="presParOf" srcId="{D25BD24A-CD22-45C4-A9AF-86EB8FB5F8D2}" destId="{CBBDA24A-8535-42F9-94EA-39D00E3552A3}" srcOrd="0" destOrd="0" presId="urn:microsoft.com/office/officeart/2005/8/layout/hierarchy2"/>
    <dgm:cxn modelId="{E314BD20-BEB9-4117-8DE7-EFCE4AEAC28B}" type="presParOf" srcId="{D25BD24A-CD22-45C4-A9AF-86EB8FB5F8D2}" destId="{ECB98745-6F56-4103-9D79-DB5C0EBA3EDF}" srcOrd="1" destOrd="0" presId="urn:microsoft.com/office/officeart/2005/8/layout/hierarchy2"/>
    <dgm:cxn modelId="{8E931C1D-DF67-497E-9602-909697B20EAA}" type="presParOf" srcId="{ECB98745-6F56-4103-9D79-DB5C0EBA3EDF}" destId="{5EE831AD-A982-4DFA-83EF-058D27AA8985}" srcOrd="0" destOrd="0" presId="urn:microsoft.com/office/officeart/2005/8/layout/hierarchy2"/>
    <dgm:cxn modelId="{0031E452-5691-49A6-A645-981B51378675}" type="presParOf" srcId="{5EE831AD-A982-4DFA-83EF-058D27AA8985}" destId="{AA21075D-CC5D-4EA8-AAC8-D842A9551A8B}" srcOrd="0" destOrd="0" presId="urn:microsoft.com/office/officeart/2005/8/layout/hierarchy2"/>
    <dgm:cxn modelId="{D983E6B0-58B3-43A8-8FF2-ABC411A9D137}" type="presParOf" srcId="{ECB98745-6F56-4103-9D79-DB5C0EBA3EDF}" destId="{2CB3FEB2-0AB8-4DB7-AD33-64540AA6054B}" srcOrd="1" destOrd="0" presId="urn:microsoft.com/office/officeart/2005/8/layout/hierarchy2"/>
    <dgm:cxn modelId="{56252A52-3C42-4888-9C4E-01A813D39BA4}" type="presParOf" srcId="{2CB3FEB2-0AB8-4DB7-AD33-64540AA6054B}" destId="{E7FD9F83-E23C-4961-BF18-32907035E5C8}" srcOrd="0" destOrd="0" presId="urn:microsoft.com/office/officeart/2005/8/layout/hierarchy2"/>
    <dgm:cxn modelId="{2ECDC994-BB86-47DE-A634-E46E34976969}" type="presParOf" srcId="{2CB3FEB2-0AB8-4DB7-AD33-64540AA6054B}" destId="{42C0C0CC-69EA-41F9-AFC0-2F33880A0105}" srcOrd="1" destOrd="0" presId="urn:microsoft.com/office/officeart/2005/8/layout/hierarchy2"/>
    <dgm:cxn modelId="{8F333324-6F98-467C-B99B-EDC1A60410C3}" type="presParOf" srcId="{42C0C0CC-69EA-41F9-AFC0-2F33880A0105}" destId="{8448A4AD-56EA-4A5F-92B0-EC3BF48DFDB2}" srcOrd="0" destOrd="0" presId="urn:microsoft.com/office/officeart/2005/8/layout/hierarchy2"/>
    <dgm:cxn modelId="{4C339763-B47A-40B7-8DF7-CBEA9AA8F44F}" type="presParOf" srcId="{8448A4AD-56EA-4A5F-92B0-EC3BF48DFDB2}" destId="{37797898-FF2D-4326-8616-C22BB24D443B}" srcOrd="0" destOrd="0" presId="urn:microsoft.com/office/officeart/2005/8/layout/hierarchy2"/>
    <dgm:cxn modelId="{00EC6D5A-BFBB-4F1A-B5C1-75C20DD65C5D}" type="presParOf" srcId="{42C0C0CC-69EA-41F9-AFC0-2F33880A0105}" destId="{5AF9A25E-D8DB-4796-B725-E2DC01855D42}" srcOrd="1" destOrd="0" presId="urn:microsoft.com/office/officeart/2005/8/layout/hierarchy2"/>
    <dgm:cxn modelId="{9B54F0EE-5411-498A-B460-458F5C7C5551}" type="presParOf" srcId="{5AF9A25E-D8DB-4796-B725-E2DC01855D42}" destId="{6F63374B-83DC-4043-87D3-C453407D535B}" srcOrd="0" destOrd="0" presId="urn:microsoft.com/office/officeart/2005/8/layout/hierarchy2"/>
    <dgm:cxn modelId="{CB9744FA-D618-490F-99F0-8FB0591CFF2C}" type="presParOf" srcId="{5AF9A25E-D8DB-4796-B725-E2DC01855D42}" destId="{E17F160A-7BC1-49C1-A660-BB6D39A65FBF}" srcOrd="1" destOrd="0" presId="urn:microsoft.com/office/officeart/2005/8/layout/hierarchy2"/>
    <dgm:cxn modelId="{9BA8266D-EBB8-4BC6-9325-7ACD8AFB7E23}" type="presParOf" srcId="{42C0C0CC-69EA-41F9-AFC0-2F33880A0105}" destId="{FDFE8C7F-690C-41C8-AD1C-F95E6624D913}" srcOrd="2" destOrd="0" presId="urn:microsoft.com/office/officeart/2005/8/layout/hierarchy2"/>
    <dgm:cxn modelId="{F6A14E18-ED47-4541-84C4-94273EE3B874}" type="presParOf" srcId="{FDFE8C7F-690C-41C8-AD1C-F95E6624D913}" destId="{5CCC29EA-65AD-4EF4-8483-3235D2268F98}" srcOrd="0" destOrd="0" presId="urn:microsoft.com/office/officeart/2005/8/layout/hierarchy2"/>
    <dgm:cxn modelId="{52E889CF-76FD-43EE-8E86-69C5A75185B1}" type="presParOf" srcId="{42C0C0CC-69EA-41F9-AFC0-2F33880A0105}" destId="{B1BB0EFA-5D6F-4DE8-B2E4-E72BE7BC8557}" srcOrd="3" destOrd="0" presId="urn:microsoft.com/office/officeart/2005/8/layout/hierarchy2"/>
    <dgm:cxn modelId="{1E3853FF-0627-4676-940D-02AD824D43BF}" type="presParOf" srcId="{B1BB0EFA-5D6F-4DE8-B2E4-E72BE7BC8557}" destId="{393E39A8-D2C3-4B5D-8527-E43674F995E8}" srcOrd="0" destOrd="0" presId="urn:microsoft.com/office/officeart/2005/8/layout/hierarchy2"/>
    <dgm:cxn modelId="{F37AD222-48AA-4EB8-96C2-BEA6ADF5449D}" type="presParOf" srcId="{B1BB0EFA-5D6F-4DE8-B2E4-E72BE7BC8557}" destId="{E6C8B48A-AB0C-4EF1-A2A8-ACE7121386B9}" srcOrd="1" destOrd="0" presId="urn:microsoft.com/office/officeart/2005/8/layout/hierarchy2"/>
    <dgm:cxn modelId="{6B141C70-7031-44C3-971E-C954C85A6C13}" type="presParOf" srcId="{42C0C0CC-69EA-41F9-AFC0-2F33880A0105}" destId="{DC7E745B-3F8E-4AE6-AA68-DA0D88F9045E}" srcOrd="4" destOrd="0" presId="urn:microsoft.com/office/officeart/2005/8/layout/hierarchy2"/>
    <dgm:cxn modelId="{8191B7F4-D9A4-43C9-BC1F-088A24470AA8}" type="presParOf" srcId="{DC7E745B-3F8E-4AE6-AA68-DA0D88F9045E}" destId="{E78A625C-2A13-4D56-B3CA-120936440603}" srcOrd="0" destOrd="0" presId="urn:microsoft.com/office/officeart/2005/8/layout/hierarchy2"/>
    <dgm:cxn modelId="{039A2CC5-97E0-459D-803C-1C72E257A474}" type="presParOf" srcId="{42C0C0CC-69EA-41F9-AFC0-2F33880A0105}" destId="{88921535-BAB6-491F-BC2C-2032DB7C89D5}" srcOrd="5" destOrd="0" presId="urn:microsoft.com/office/officeart/2005/8/layout/hierarchy2"/>
    <dgm:cxn modelId="{24B0B861-DAF8-4234-A35C-7BF1199D04D0}" type="presParOf" srcId="{88921535-BAB6-491F-BC2C-2032DB7C89D5}" destId="{F1EA9BC8-4323-42FB-94B9-BEA069E63DAB}" srcOrd="0" destOrd="0" presId="urn:microsoft.com/office/officeart/2005/8/layout/hierarchy2"/>
    <dgm:cxn modelId="{37F3CA95-0E0F-4BEC-8844-35618EBACA8D}" type="presParOf" srcId="{88921535-BAB6-491F-BC2C-2032DB7C89D5}" destId="{95DB0029-4B37-41FC-8511-F8373957C46C}" srcOrd="1" destOrd="0" presId="urn:microsoft.com/office/officeart/2005/8/layout/hierarchy2"/>
    <dgm:cxn modelId="{29A7A0E0-3868-4E3B-B00D-6B9543CF552C}" type="presParOf" srcId="{ECB98745-6F56-4103-9D79-DB5C0EBA3EDF}" destId="{03EF2AE2-24AA-4D02-AF19-93A3DE0AD9B6}" srcOrd="2" destOrd="0" presId="urn:microsoft.com/office/officeart/2005/8/layout/hierarchy2"/>
    <dgm:cxn modelId="{B8C1E2C2-2AA9-4926-A135-9D665E463137}" type="presParOf" srcId="{03EF2AE2-24AA-4D02-AF19-93A3DE0AD9B6}" destId="{933FAAF0-B356-4F99-B43B-EE313069377B}" srcOrd="0" destOrd="0" presId="urn:microsoft.com/office/officeart/2005/8/layout/hierarchy2"/>
    <dgm:cxn modelId="{C848A567-32EB-48D3-AF25-F3CCEC77CB0D}" type="presParOf" srcId="{ECB98745-6F56-4103-9D79-DB5C0EBA3EDF}" destId="{BAF58999-49BB-4C06-AB7A-CB6954F72AA4}" srcOrd="3" destOrd="0" presId="urn:microsoft.com/office/officeart/2005/8/layout/hierarchy2"/>
    <dgm:cxn modelId="{233D97F5-D756-497E-AAF4-656B82D32AD7}" type="presParOf" srcId="{BAF58999-49BB-4C06-AB7A-CB6954F72AA4}" destId="{023604C1-D9CA-4826-8579-6D492AF68816}" srcOrd="0" destOrd="0" presId="urn:microsoft.com/office/officeart/2005/8/layout/hierarchy2"/>
    <dgm:cxn modelId="{549B9F48-A3F0-4940-9347-45DF93688383}" type="presParOf" srcId="{BAF58999-49BB-4C06-AB7A-CB6954F72AA4}" destId="{E34929C4-1B68-4BE4-BD0D-B4123559415F}" srcOrd="1" destOrd="0" presId="urn:microsoft.com/office/officeart/2005/8/layout/hierarchy2"/>
    <dgm:cxn modelId="{349AFDA3-0B4E-4699-9119-E072ACF9AA62}" type="presParOf" srcId="{E34929C4-1B68-4BE4-BD0D-B4123559415F}" destId="{E8F0EEE3-794F-4A9E-B7AF-729BD584B1B2}" srcOrd="0" destOrd="0" presId="urn:microsoft.com/office/officeart/2005/8/layout/hierarchy2"/>
    <dgm:cxn modelId="{5E047CEC-E62C-41CC-B0FE-C42A8B4B3118}" type="presParOf" srcId="{E8F0EEE3-794F-4A9E-B7AF-729BD584B1B2}" destId="{8461EC7F-1D5A-4865-A888-82426678251B}" srcOrd="0" destOrd="0" presId="urn:microsoft.com/office/officeart/2005/8/layout/hierarchy2"/>
    <dgm:cxn modelId="{B372527C-84A1-4200-B833-B40C4FA4C107}" type="presParOf" srcId="{E34929C4-1B68-4BE4-BD0D-B4123559415F}" destId="{8CE9AB9D-36DF-45BB-8443-56D4BC00715A}" srcOrd="1" destOrd="0" presId="urn:microsoft.com/office/officeart/2005/8/layout/hierarchy2"/>
    <dgm:cxn modelId="{E9EBD658-0C96-412B-9905-896057AC97D9}" type="presParOf" srcId="{8CE9AB9D-36DF-45BB-8443-56D4BC00715A}" destId="{BB6A78F7-947F-48AD-869F-909F778E9C78}" srcOrd="0" destOrd="0" presId="urn:microsoft.com/office/officeart/2005/8/layout/hierarchy2"/>
    <dgm:cxn modelId="{5D866BC3-4236-4F70-A342-B08B3F5D838E}" type="presParOf" srcId="{8CE9AB9D-36DF-45BB-8443-56D4BC00715A}" destId="{FCA354F7-1344-4327-BC64-2E259908B37B}" srcOrd="1" destOrd="0" presId="urn:microsoft.com/office/officeart/2005/8/layout/hierarchy2"/>
    <dgm:cxn modelId="{B9A6CE25-8C92-4EF9-8FEB-75281861DAB7}" type="presParOf" srcId="{E34929C4-1B68-4BE4-BD0D-B4123559415F}" destId="{86EF0B7F-855B-4C52-AA13-B1AC3C5FE39E}" srcOrd="2" destOrd="0" presId="urn:microsoft.com/office/officeart/2005/8/layout/hierarchy2"/>
    <dgm:cxn modelId="{06A30BFD-3FD9-4CDC-8BF6-24AB3B5F0CE7}" type="presParOf" srcId="{86EF0B7F-855B-4C52-AA13-B1AC3C5FE39E}" destId="{94763B94-6200-433E-B65F-008EEB09566D}" srcOrd="0" destOrd="0" presId="urn:microsoft.com/office/officeart/2005/8/layout/hierarchy2"/>
    <dgm:cxn modelId="{071485F7-4826-4F99-B276-58BD0ED8A720}" type="presParOf" srcId="{E34929C4-1B68-4BE4-BD0D-B4123559415F}" destId="{6AE77553-B5AB-4A44-8494-886D00F25FBB}" srcOrd="3" destOrd="0" presId="urn:microsoft.com/office/officeart/2005/8/layout/hierarchy2"/>
    <dgm:cxn modelId="{0EAEA6E3-E46B-4276-9A60-63AA590D94EE}" type="presParOf" srcId="{6AE77553-B5AB-4A44-8494-886D00F25FBB}" destId="{AA9A861B-8601-457B-8001-633F3E593E79}" srcOrd="0" destOrd="0" presId="urn:microsoft.com/office/officeart/2005/8/layout/hierarchy2"/>
    <dgm:cxn modelId="{87096599-AE40-4BBB-B972-B22CED0E0D4A}" type="presParOf" srcId="{6AE77553-B5AB-4A44-8494-886D00F25FBB}" destId="{75699FA5-64AF-4B36-8FF6-88A1E7B35EF2}" srcOrd="1" destOrd="0" presId="urn:microsoft.com/office/officeart/2005/8/layout/hierarchy2"/>
    <dgm:cxn modelId="{ED04378C-DAAC-4145-8250-F01D383C44E3}" type="presParOf" srcId="{E34929C4-1B68-4BE4-BD0D-B4123559415F}" destId="{4AAD4C1B-6901-4B0A-A358-F3C726970695}" srcOrd="4" destOrd="0" presId="urn:microsoft.com/office/officeart/2005/8/layout/hierarchy2"/>
    <dgm:cxn modelId="{7C2A54DB-7016-4C5E-97D8-FFF7C596B90F}" type="presParOf" srcId="{4AAD4C1B-6901-4B0A-A358-F3C726970695}" destId="{F82C5727-3BE8-4A71-90C4-CD3BFFB4C82F}" srcOrd="0" destOrd="0" presId="urn:microsoft.com/office/officeart/2005/8/layout/hierarchy2"/>
    <dgm:cxn modelId="{30E518A8-67B0-4053-ABEA-267DE52AF276}" type="presParOf" srcId="{E34929C4-1B68-4BE4-BD0D-B4123559415F}" destId="{1F4358C4-B2E4-48C0-A72E-43C3428E9CE4}" srcOrd="5" destOrd="0" presId="urn:microsoft.com/office/officeart/2005/8/layout/hierarchy2"/>
    <dgm:cxn modelId="{1C488FCC-8CD5-4287-AC74-3949FF75E898}" type="presParOf" srcId="{1F4358C4-B2E4-48C0-A72E-43C3428E9CE4}" destId="{9495CC1B-AA66-4E0E-BE1E-C7753BB0EEC1}" srcOrd="0" destOrd="0" presId="urn:microsoft.com/office/officeart/2005/8/layout/hierarchy2"/>
    <dgm:cxn modelId="{58549CE9-5F60-480F-901A-9721D486D74A}" type="presParOf" srcId="{1F4358C4-B2E4-48C0-A72E-43C3428E9CE4}" destId="{B8A5C01C-E1D2-4194-8B5E-74B52EB86A41}" srcOrd="1" destOrd="0" presId="urn:microsoft.com/office/officeart/2005/8/layout/hierarchy2"/>
    <dgm:cxn modelId="{C91F2527-27FA-43B3-9D35-FCACCF4B7613}" type="presParOf" srcId="{E620B874-0335-4CD7-9880-D0D0BC52B1DE}" destId="{E42299D4-9266-4336-91C0-B8AF2CF76AA0}" srcOrd="1" destOrd="0" presId="urn:microsoft.com/office/officeart/2005/8/layout/hierarchy2"/>
    <dgm:cxn modelId="{4212FB91-3E59-45C8-AC13-28B93814F3CE}" type="presParOf" srcId="{E42299D4-9266-4336-91C0-B8AF2CF76AA0}" destId="{A8E1ED02-F883-4F8A-BF0D-D74987556DDE}" srcOrd="0" destOrd="0" presId="urn:microsoft.com/office/officeart/2005/8/layout/hierarchy2"/>
    <dgm:cxn modelId="{55D37C85-411C-4912-86DE-CA3D815F383E}" type="presParOf" srcId="{E42299D4-9266-4336-91C0-B8AF2CF76AA0}" destId="{2DE78E36-6381-487C-A6E6-1DD23D4371B8}" srcOrd="1" destOrd="0" presId="urn:microsoft.com/office/officeart/2005/8/layout/hierarchy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BBDA24A-8535-42F9-94EA-39D00E3552A3}">
      <dsp:nvSpPr>
        <dsp:cNvPr id="0" name=""/>
        <dsp:cNvSpPr/>
      </dsp:nvSpPr>
      <dsp:spPr>
        <a:xfrm>
          <a:off x="6074" y="1454988"/>
          <a:ext cx="1543276" cy="1476991"/>
        </a:xfrm>
        <a:prstGeom prst="roundRect">
          <a:avLst>
            <a:gd name="adj" fmla="val 10000"/>
          </a:avLst>
        </a:prstGeom>
        <a:solidFill>
          <a:srgbClr val="6600FF"/>
        </a:solidFill>
        <a:ln w="264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b="1" i="0" kern="1200" smtClean="0"/>
            <a:t>Initial policy objectives</a:t>
          </a: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800" b="1" i="0" kern="1200"/>
        </a:p>
      </dsp:txBody>
      <dsp:txXfrm>
        <a:off x="49334" y="1498248"/>
        <a:ext cx="1456756" cy="1390471"/>
      </dsp:txXfrm>
    </dsp:sp>
    <dsp:sp modelId="{5EE831AD-A982-4DFA-83EF-058D27AA8985}">
      <dsp:nvSpPr>
        <dsp:cNvPr id="0" name=""/>
        <dsp:cNvSpPr/>
      </dsp:nvSpPr>
      <dsp:spPr>
        <a:xfrm rot="18212688">
          <a:off x="1286755" y="1686355"/>
          <a:ext cx="1173844" cy="35912"/>
        </a:xfrm>
        <a:custGeom>
          <a:avLst/>
          <a:gdLst/>
          <a:ahLst/>
          <a:cxnLst/>
          <a:rect l="0" t="0" r="0" b="0"/>
          <a:pathLst>
            <a:path>
              <a:moveTo>
                <a:pt x="0" y="17956"/>
              </a:moveTo>
              <a:lnTo>
                <a:pt x="1173844" y="17956"/>
              </a:lnTo>
            </a:path>
          </a:pathLst>
        </a:custGeom>
        <a:noFill/>
        <a:ln w="2642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/>
        </a:p>
      </dsp:txBody>
      <dsp:txXfrm>
        <a:off x="1844331" y="1674965"/>
        <a:ext cx="58692" cy="58692"/>
      </dsp:txXfrm>
    </dsp:sp>
    <dsp:sp modelId="{E7FD9F83-E23C-4961-BF18-32907035E5C8}">
      <dsp:nvSpPr>
        <dsp:cNvPr id="0" name=""/>
        <dsp:cNvSpPr/>
      </dsp:nvSpPr>
      <dsp:spPr>
        <a:xfrm>
          <a:off x="2198004" y="867014"/>
          <a:ext cx="1621633" cy="696248"/>
        </a:xfrm>
        <a:prstGeom prst="roundRect">
          <a:avLst>
            <a:gd name="adj" fmla="val 10000"/>
          </a:avLst>
        </a:prstGeom>
        <a:solidFill>
          <a:srgbClr val="6600FF"/>
        </a:solidFill>
        <a:ln w="264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b="1" kern="1200" smtClean="0">
              <a:solidFill>
                <a:schemeClr val="bg1"/>
              </a:solidFill>
            </a:rPr>
            <a:t>Alternative 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b="1" kern="1200" smtClean="0">
              <a:solidFill>
                <a:schemeClr val="bg1"/>
              </a:solidFill>
            </a:rPr>
            <a:t>means 1</a:t>
          </a:r>
          <a:endParaRPr lang="en-US" sz="1400" b="1" kern="1200">
            <a:solidFill>
              <a:schemeClr val="bg1"/>
            </a:solidFill>
          </a:endParaRPr>
        </a:p>
      </dsp:txBody>
      <dsp:txXfrm>
        <a:off x="2218396" y="887406"/>
        <a:ext cx="1580849" cy="655464"/>
      </dsp:txXfrm>
    </dsp:sp>
    <dsp:sp modelId="{8448A4AD-56EA-4A5F-92B0-EC3BF48DFDB2}">
      <dsp:nvSpPr>
        <dsp:cNvPr id="0" name=""/>
        <dsp:cNvSpPr/>
      </dsp:nvSpPr>
      <dsp:spPr>
        <a:xfrm rot="18453849">
          <a:off x="3617001" y="785694"/>
          <a:ext cx="1038229" cy="35912"/>
        </a:xfrm>
        <a:custGeom>
          <a:avLst/>
          <a:gdLst/>
          <a:ahLst/>
          <a:cxnLst/>
          <a:rect l="0" t="0" r="0" b="0"/>
          <a:pathLst>
            <a:path>
              <a:moveTo>
                <a:pt x="0" y="17956"/>
              </a:moveTo>
              <a:lnTo>
                <a:pt x="1038229" y="17956"/>
              </a:lnTo>
            </a:path>
          </a:pathLst>
        </a:custGeom>
        <a:noFill/>
        <a:ln w="12700" cap="flat" cmpd="sng" algn="ctr">
          <a:solidFill>
            <a:schemeClr val="tx1"/>
          </a:solidFill>
          <a:prstDash val="sysDot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/>
        </a:p>
      </dsp:txBody>
      <dsp:txXfrm>
        <a:off x="4110160" y="777695"/>
        <a:ext cx="51911" cy="51911"/>
      </dsp:txXfrm>
    </dsp:sp>
    <dsp:sp modelId="{6F63374B-83DC-4043-87D3-C453407D535B}">
      <dsp:nvSpPr>
        <dsp:cNvPr id="0" name=""/>
        <dsp:cNvSpPr/>
      </dsp:nvSpPr>
      <dsp:spPr>
        <a:xfrm>
          <a:off x="4452594" y="30101"/>
          <a:ext cx="1621633" cy="724124"/>
        </a:xfrm>
        <a:prstGeom prst="roundRect">
          <a:avLst>
            <a:gd name="adj" fmla="val 10000"/>
          </a:avLst>
        </a:prstGeom>
        <a:solidFill>
          <a:srgbClr val="6600FF"/>
        </a:solidFill>
        <a:ln w="264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smtClean="0">
              <a:solidFill>
                <a:schemeClr val="bg1"/>
              </a:solidFill>
            </a:rPr>
            <a:t>Direct effects</a:t>
          </a:r>
          <a:endParaRPr lang="en-US" sz="1200" kern="1200">
            <a:solidFill>
              <a:schemeClr val="bg1"/>
            </a:solidFill>
          </a:endParaRPr>
        </a:p>
      </dsp:txBody>
      <dsp:txXfrm>
        <a:off x="4473803" y="51310"/>
        <a:ext cx="1579215" cy="681706"/>
      </dsp:txXfrm>
    </dsp:sp>
    <dsp:sp modelId="{FDFE8C7F-690C-41C8-AD1C-F95E6624D913}">
      <dsp:nvSpPr>
        <dsp:cNvPr id="0" name=""/>
        <dsp:cNvSpPr/>
      </dsp:nvSpPr>
      <dsp:spPr>
        <a:xfrm rot="136495">
          <a:off x="3819388" y="1209752"/>
          <a:ext cx="633325" cy="35912"/>
        </a:xfrm>
        <a:custGeom>
          <a:avLst/>
          <a:gdLst/>
          <a:ahLst/>
          <a:cxnLst/>
          <a:rect l="0" t="0" r="0" b="0"/>
          <a:pathLst>
            <a:path>
              <a:moveTo>
                <a:pt x="0" y="17956"/>
              </a:moveTo>
              <a:lnTo>
                <a:pt x="633325" y="17956"/>
              </a:lnTo>
            </a:path>
          </a:pathLst>
        </a:custGeom>
        <a:noFill/>
        <a:ln w="12700" cap="flat" cmpd="sng" algn="ctr">
          <a:solidFill>
            <a:schemeClr val="tx1"/>
          </a:solidFill>
          <a:prstDash val="sysDot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/>
        </a:p>
      </dsp:txBody>
      <dsp:txXfrm>
        <a:off x="4120218" y="1211875"/>
        <a:ext cx="31666" cy="31666"/>
      </dsp:txXfrm>
    </dsp:sp>
    <dsp:sp modelId="{393E39A8-D2C3-4B5D-8527-E43674F995E8}">
      <dsp:nvSpPr>
        <dsp:cNvPr id="0" name=""/>
        <dsp:cNvSpPr/>
      </dsp:nvSpPr>
      <dsp:spPr>
        <a:xfrm>
          <a:off x="4452464" y="751436"/>
          <a:ext cx="1621633" cy="977682"/>
        </a:xfrm>
        <a:prstGeom prst="roundRect">
          <a:avLst>
            <a:gd name="adj" fmla="val 10000"/>
          </a:avLst>
        </a:prstGeom>
        <a:solidFill>
          <a:schemeClr val="bg1">
            <a:lumMod val="50000"/>
          </a:schemeClr>
        </a:solidFill>
        <a:ln w="264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smtClean="0">
              <a:solidFill>
                <a:schemeClr val="bg1"/>
              </a:solidFill>
            </a:rPr>
            <a:t>Unwanted side-effects</a:t>
          </a:r>
        </a:p>
      </dsp:txBody>
      <dsp:txXfrm>
        <a:off x="4481099" y="780071"/>
        <a:ext cx="1564363" cy="920412"/>
      </dsp:txXfrm>
    </dsp:sp>
    <dsp:sp modelId="{DC7E745B-3F8E-4AE6-AA68-DA0D88F9045E}">
      <dsp:nvSpPr>
        <dsp:cNvPr id="0" name=""/>
        <dsp:cNvSpPr/>
      </dsp:nvSpPr>
      <dsp:spPr>
        <a:xfrm rot="2464712">
          <a:off x="3714646" y="1477408"/>
          <a:ext cx="852927" cy="35912"/>
        </a:xfrm>
        <a:custGeom>
          <a:avLst/>
          <a:gdLst/>
          <a:ahLst/>
          <a:cxnLst/>
          <a:rect l="0" t="0" r="0" b="0"/>
          <a:pathLst>
            <a:path>
              <a:moveTo>
                <a:pt x="0" y="17956"/>
              </a:moveTo>
              <a:lnTo>
                <a:pt x="852927" y="17956"/>
              </a:lnTo>
            </a:path>
          </a:pathLst>
        </a:custGeom>
        <a:noFill/>
        <a:ln w="12700" cap="flat" cmpd="sng" algn="ctr">
          <a:solidFill>
            <a:schemeClr val="tx1"/>
          </a:solidFill>
          <a:prstDash val="sysDot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/>
        </a:p>
      </dsp:txBody>
      <dsp:txXfrm>
        <a:off x="4119787" y="1474041"/>
        <a:ext cx="42646" cy="42646"/>
      </dsp:txXfrm>
    </dsp:sp>
    <dsp:sp modelId="{F1EA9BC8-4323-42FB-94B9-BEA069E63DAB}">
      <dsp:nvSpPr>
        <dsp:cNvPr id="0" name=""/>
        <dsp:cNvSpPr/>
      </dsp:nvSpPr>
      <dsp:spPr>
        <a:xfrm>
          <a:off x="4462583" y="1663597"/>
          <a:ext cx="1621633" cy="223988"/>
        </a:xfrm>
        <a:prstGeom prst="roundRect">
          <a:avLst>
            <a:gd name="adj" fmla="val 10000"/>
          </a:avLst>
        </a:prstGeom>
        <a:solidFill>
          <a:schemeClr val="bg1">
            <a:lumMod val="50000"/>
          </a:schemeClr>
        </a:solidFill>
        <a:ln w="264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smtClean="0">
              <a:solidFill>
                <a:schemeClr val="bg1"/>
              </a:solidFill>
            </a:rPr>
            <a:t>Synergies</a:t>
          </a:r>
          <a:endParaRPr lang="en-US" sz="1200" kern="1200">
            <a:solidFill>
              <a:schemeClr val="bg1"/>
            </a:solidFill>
          </a:endParaRPr>
        </a:p>
      </dsp:txBody>
      <dsp:txXfrm>
        <a:off x="4469143" y="1670157"/>
        <a:ext cx="1608513" cy="210868"/>
      </dsp:txXfrm>
    </dsp:sp>
    <dsp:sp modelId="{03EF2AE2-24AA-4D02-AF19-93A3DE0AD9B6}">
      <dsp:nvSpPr>
        <dsp:cNvPr id="0" name=""/>
        <dsp:cNvSpPr/>
      </dsp:nvSpPr>
      <dsp:spPr>
        <a:xfrm rot="3396181">
          <a:off x="1284460" y="2667451"/>
          <a:ext cx="1178433" cy="35912"/>
        </a:xfrm>
        <a:custGeom>
          <a:avLst/>
          <a:gdLst/>
          <a:ahLst/>
          <a:cxnLst/>
          <a:rect l="0" t="0" r="0" b="0"/>
          <a:pathLst>
            <a:path>
              <a:moveTo>
                <a:pt x="0" y="17956"/>
              </a:moveTo>
              <a:lnTo>
                <a:pt x="1178433" y="17956"/>
              </a:lnTo>
            </a:path>
          </a:pathLst>
        </a:custGeom>
        <a:noFill/>
        <a:ln w="2642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/>
        </a:p>
      </dsp:txBody>
      <dsp:txXfrm>
        <a:off x="1844216" y="2655947"/>
        <a:ext cx="58921" cy="58921"/>
      </dsp:txXfrm>
    </dsp:sp>
    <dsp:sp modelId="{023604C1-D9CA-4826-8579-6D492AF68816}">
      <dsp:nvSpPr>
        <dsp:cNvPr id="0" name=""/>
        <dsp:cNvSpPr/>
      </dsp:nvSpPr>
      <dsp:spPr>
        <a:xfrm>
          <a:off x="2198004" y="2834708"/>
          <a:ext cx="1621633" cy="685245"/>
        </a:xfrm>
        <a:prstGeom prst="roundRect">
          <a:avLst>
            <a:gd name="adj" fmla="val 10000"/>
          </a:avLst>
        </a:prstGeom>
        <a:solidFill>
          <a:srgbClr val="6600FF"/>
        </a:solidFill>
        <a:ln w="264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b="1" kern="1200" smtClean="0">
              <a:solidFill>
                <a:schemeClr val="bg1"/>
              </a:solidFill>
            </a:rPr>
            <a:t>Alternative 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b="1" kern="1200" smtClean="0">
              <a:solidFill>
                <a:schemeClr val="bg1"/>
              </a:solidFill>
            </a:rPr>
            <a:t>means 2</a:t>
          </a:r>
          <a:endParaRPr lang="en-US" sz="1400" kern="1200">
            <a:solidFill>
              <a:schemeClr val="bg1"/>
            </a:solidFill>
          </a:endParaRPr>
        </a:p>
      </dsp:txBody>
      <dsp:txXfrm>
        <a:off x="2218074" y="2854778"/>
        <a:ext cx="1581493" cy="645105"/>
      </dsp:txXfrm>
    </dsp:sp>
    <dsp:sp modelId="{E8F0EEE3-794F-4A9E-B7AF-729BD584B1B2}">
      <dsp:nvSpPr>
        <dsp:cNvPr id="0" name=""/>
        <dsp:cNvSpPr/>
      </dsp:nvSpPr>
      <dsp:spPr>
        <a:xfrm rot="19750358">
          <a:off x="3765776" y="2964015"/>
          <a:ext cx="762451" cy="35912"/>
        </a:xfrm>
        <a:custGeom>
          <a:avLst/>
          <a:gdLst/>
          <a:ahLst/>
          <a:cxnLst/>
          <a:rect l="0" t="0" r="0" b="0"/>
          <a:pathLst>
            <a:path>
              <a:moveTo>
                <a:pt x="0" y="17956"/>
              </a:moveTo>
              <a:lnTo>
                <a:pt x="762451" y="17956"/>
              </a:lnTo>
            </a:path>
          </a:pathLst>
        </a:custGeom>
        <a:noFill/>
        <a:ln w="12700" cap="flat" cmpd="sng" algn="ctr">
          <a:solidFill>
            <a:schemeClr val="tx1"/>
          </a:solidFill>
          <a:prstDash val="sysDot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/>
        </a:p>
      </dsp:txBody>
      <dsp:txXfrm>
        <a:off x="4127940" y="2962909"/>
        <a:ext cx="38122" cy="38122"/>
      </dsp:txXfrm>
    </dsp:sp>
    <dsp:sp modelId="{BB6A78F7-947F-48AD-869F-909F778E9C78}">
      <dsp:nvSpPr>
        <dsp:cNvPr id="0" name=""/>
        <dsp:cNvSpPr/>
      </dsp:nvSpPr>
      <dsp:spPr>
        <a:xfrm>
          <a:off x="4474366" y="2641174"/>
          <a:ext cx="1621633" cy="290872"/>
        </a:xfrm>
        <a:prstGeom prst="roundRect">
          <a:avLst>
            <a:gd name="adj" fmla="val 10000"/>
          </a:avLst>
        </a:prstGeom>
        <a:solidFill>
          <a:srgbClr val="6600FF"/>
        </a:solidFill>
        <a:ln w="264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smtClean="0">
              <a:solidFill>
                <a:schemeClr val="bg1"/>
              </a:solidFill>
            </a:rPr>
            <a:t>Direct effects</a:t>
          </a:r>
          <a:endParaRPr lang="en-US" sz="1200" kern="1200">
            <a:solidFill>
              <a:schemeClr val="bg1"/>
            </a:solidFill>
          </a:endParaRPr>
        </a:p>
      </dsp:txBody>
      <dsp:txXfrm>
        <a:off x="4482885" y="2649693"/>
        <a:ext cx="1604595" cy="273834"/>
      </dsp:txXfrm>
    </dsp:sp>
    <dsp:sp modelId="{86EF0B7F-855B-4C52-AA13-B1AC3C5FE39E}">
      <dsp:nvSpPr>
        <dsp:cNvPr id="0" name=""/>
        <dsp:cNvSpPr/>
      </dsp:nvSpPr>
      <dsp:spPr>
        <a:xfrm rot="20963149">
          <a:off x="3813939" y="3098026"/>
          <a:ext cx="666125" cy="35912"/>
        </a:xfrm>
        <a:custGeom>
          <a:avLst/>
          <a:gdLst/>
          <a:ahLst/>
          <a:cxnLst/>
          <a:rect l="0" t="0" r="0" b="0"/>
          <a:pathLst>
            <a:path>
              <a:moveTo>
                <a:pt x="0" y="17956"/>
              </a:moveTo>
              <a:lnTo>
                <a:pt x="666125" y="17956"/>
              </a:lnTo>
            </a:path>
          </a:pathLst>
        </a:custGeom>
        <a:noFill/>
        <a:ln w="12700" cap="flat" cmpd="sng" algn="ctr">
          <a:solidFill>
            <a:schemeClr val="tx1"/>
          </a:solidFill>
          <a:prstDash val="sysDot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/>
        </a:p>
      </dsp:txBody>
      <dsp:txXfrm>
        <a:off x="4130349" y="3099329"/>
        <a:ext cx="33306" cy="33306"/>
      </dsp:txXfrm>
    </dsp:sp>
    <dsp:sp modelId="{AA9A861B-8601-457B-8001-633F3E593E79}">
      <dsp:nvSpPr>
        <dsp:cNvPr id="0" name=""/>
        <dsp:cNvSpPr/>
      </dsp:nvSpPr>
      <dsp:spPr>
        <a:xfrm>
          <a:off x="4474366" y="2896500"/>
          <a:ext cx="1621633" cy="316267"/>
        </a:xfrm>
        <a:prstGeom prst="roundRect">
          <a:avLst>
            <a:gd name="adj" fmla="val 10000"/>
          </a:avLst>
        </a:prstGeom>
        <a:solidFill>
          <a:schemeClr val="bg1">
            <a:lumMod val="50000"/>
          </a:schemeClr>
        </a:solidFill>
        <a:ln w="264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smtClean="0">
              <a:solidFill>
                <a:schemeClr val="bg1"/>
              </a:solidFill>
            </a:rPr>
            <a:t>Unwanted side-effects</a:t>
          </a:r>
          <a:endParaRPr lang="en-US" sz="1200" kern="1200">
            <a:solidFill>
              <a:schemeClr val="bg1"/>
            </a:solidFill>
          </a:endParaRPr>
        </a:p>
      </dsp:txBody>
      <dsp:txXfrm>
        <a:off x="4483629" y="2905763"/>
        <a:ext cx="1603107" cy="297741"/>
      </dsp:txXfrm>
    </dsp:sp>
    <dsp:sp modelId="{4AAD4C1B-6901-4B0A-A358-F3C726970695}">
      <dsp:nvSpPr>
        <dsp:cNvPr id="0" name=""/>
        <dsp:cNvSpPr/>
      </dsp:nvSpPr>
      <dsp:spPr>
        <a:xfrm rot="1541862">
          <a:off x="3783706" y="3316908"/>
          <a:ext cx="726592" cy="35912"/>
        </a:xfrm>
        <a:custGeom>
          <a:avLst/>
          <a:gdLst/>
          <a:ahLst/>
          <a:cxnLst/>
          <a:rect l="0" t="0" r="0" b="0"/>
          <a:pathLst>
            <a:path>
              <a:moveTo>
                <a:pt x="0" y="17956"/>
              </a:moveTo>
              <a:lnTo>
                <a:pt x="726592" y="17956"/>
              </a:lnTo>
            </a:path>
          </a:pathLst>
        </a:custGeom>
        <a:noFill/>
        <a:ln w="12700" cap="flat" cmpd="sng" algn="ctr">
          <a:solidFill>
            <a:schemeClr val="tx1"/>
          </a:solidFill>
          <a:prstDash val="sysDot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/>
        </a:p>
      </dsp:txBody>
      <dsp:txXfrm>
        <a:off x="4128837" y="3316700"/>
        <a:ext cx="36329" cy="36329"/>
      </dsp:txXfrm>
    </dsp:sp>
    <dsp:sp modelId="{9495CC1B-AA66-4E0E-BE1E-C7753BB0EEC1}">
      <dsp:nvSpPr>
        <dsp:cNvPr id="0" name=""/>
        <dsp:cNvSpPr/>
      </dsp:nvSpPr>
      <dsp:spPr>
        <a:xfrm>
          <a:off x="4474366" y="3161540"/>
          <a:ext cx="1621633" cy="661715"/>
        </a:xfrm>
        <a:prstGeom prst="roundRect">
          <a:avLst>
            <a:gd name="adj" fmla="val 10000"/>
          </a:avLst>
        </a:prstGeom>
        <a:solidFill>
          <a:schemeClr val="bg1">
            <a:lumMod val="50000"/>
          </a:schemeClr>
        </a:solidFill>
        <a:ln w="264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smtClean="0">
              <a:solidFill>
                <a:schemeClr val="bg1"/>
              </a:solidFill>
            </a:rPr>
            <a:t>Synergies</a:t>
          </a:r>
          <a:endParaRPr lang="en-US" sz="1200" kern="1200">
            <a:solidFill>
              <a:schemeClr val="bg1"/>
            </a:solidFill>
          </a:endParaRPr>
        </a:p>
      </dsp:txBody>
      <dsp:txXfrm>
        <a:off x="4493747" y="3180921"/>
        <a:ext cx="1582871" cy="622953"/>
      </dsp:txXfrm>
    </dsp:sp>
    <dsp:sp modelId="{A8E1ED02-F883-4F8A-BF0D-D74987556DDE}">
      <dsp:nvSpPr>
        <dsp:cNvPr id="0" name=""/>
        <dsp:cNvSpPr/>
      </dsp:nvSpPr>
      <dsp:spPr>
        <a:xfrm>
          <a:off x="0" y="2296737"/>
          <a:ext cx="1543276" cy="818681"/>
        </a:xfrm>
        <a:prstGeom prst="roundRect">
          <a:avLst>
            <a:gd name="adj" fmla="val 10000"/>
          </a:avLst>
        </a:prstGeom>
        <a:solidFill>
          <a:schemeClr val="bg1">
            <a:lumMod val="50000"/>
          </a:schemeClr>
        </a:solidFill>
        <a:ln w="264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n-US" sz="1800" b="1" i="0" kern="1200" smtClean="0"/>
            <a:t>Additional objectives</a:t>
          </a:r>
        </a:p>
      </dsp:txBody>
      <dsp:txXfrm>
        <a:off x="23978" y="2320715"/>
        <a:ext cx="1495320" cy="77072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2">
  <dgm:title val=""/>
  <dgm:desc val=""/>
  <dgm:catLst>
    <dgm:cat type="hierarchy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 val="exact"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ptType="node" refType="h"/>
      <dgm:constr type="w" for="des" ptType="node" refType="h" refFor="des" refPtType="node" fact="2"/>
      <dgm:constr type="sibSp" refType="h" refFor="des" refPtType="node" op="equ" fact="0.15"/>
      <dgm:constr type="sibSp" for="des" forName="level2hierChild" refType="h" refFor="des" refPtType="node" op="equ" fact="0.15"/>
      <dgm:constr type="sibSp" for="des" forName="level3hierChild" refType="h" refFor="des" refPtType="node" op="equ" fact="0.15"/>
      <dgm:constr type="sp" for="des" forName="root1" refType="w" refFor="des" refPtType="node" fact="0.4"/>
      <dgm:constr type="sp" for="des" forName="root2" refType="sp" refFor="des" refForName="root1" op="equ"/>
      <dgm:constr type="primFontSz" for="des" ptType="node" op="equ" val="65"/>
      <dgm:constr type="primFontSz" for="des" forName="connTx" op="equ" val="55"/>
      <dgm:constr type="primFontSz" for="des" forName="connTx" refType="primFontSz" refFor="des" refPtType="node" op="lte" fact="0.8"/>
    </dgm:constrLst>
    <dgm:ruleLst/>
    <dgm:forEach name="Name3" axis="ch">
      <dgm:forEach name="Name4" axis="self" ptType="node">
        <dgm:layoutNode name="root1">
          <dgm:choose name="Name5">
            <dgm:if name="Name6" func="var" arg="dir" op="equ" val="norm">
              <dgm:alg type="hierRoot">
                <dgm:param type="hierAlign" val="lCtrCh"/>
              </dgm:alg>
            </dgm:if>
            <dgm:else name="Name7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/>
          <dgm:layoutNode name="LevelOneTextNode" styleLbl="node0">
            <dgm:varLst>
              <dgm:chPref val="3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  <dgm:layoutNode name="level2hierChild">
            <dgm:choose name="Name8">
              <dgm:if name="Name9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0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eat" axis="ch">
              <dgm:forEach name="Name11" axis="self" ptType="parTrans" cnt="1">
                <dgm:layoutNode name="conn2-1">
                  <dgm:choose name="Name12">
                    <dgm:if name="Name13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</dgm:alg>
                    </dgm:if>
                    <dgm:else name="Name14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ruleLst/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5" axis="self" ptType="node">
                <dgm:layoutNode name="root2">
                  <dgm:choose name="Name16">
                    <dgm:if name="Name17" func="var" arg="dir" op="equ" val="norm">
                      <dgm:alg type="hierRoot">
                        <dgm:param type="hierAlign" val="lCtrCh"/>
                      </dgm:alg>
                    </dgm:if>
                    <dgm:else name="Name18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"/>
                      </dgm:adjLst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level3hierChild">
                    <dgm:choose name="Name19">
                      <dgm:if name="Name20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1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22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berschrift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03FAD40-2E8E-5944-898C-152F349B8933}" type="datetimeFigureOut">
              <a:rPr lang="de-DE" smtClean="0"/>
              <a:pPr/>
              <a:t>21.07.2016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03E9C1D-26AA-1F4C-B030-70B7533192B7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460865491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berschrift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090FB32-9594-D942-9542-C3ACF3A10241}" type="datetimeFigureOut">
              <a:rPr lang="de-DE" smtClean="0"/>
              <a:pPr/>
              <a:t>21.07.2016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BC51B22-5469-B749-B6D7-BF43DE6DA9D4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268819328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1" indent="0" algn="l">
              <a:buFont typeface="Arial" panose="020B0604020202020204" pitchFamily="34" charset="0"/>
              <a:buNone/>
            </a:pP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BC51B22-5469-B749-B6D7-BF43DE6DA9D4}" type="slidenum">
              <a:rPr lang="de-DE" smtClean="0"/>
              <a:pPr/>
              <a:t>3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6824404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spcAft>
                <a:spcPts val="1200"/>
              </a:spcAft>
            </a:pPr>
            <a:r>
              <a:rPr lang="en-US" b="1" smtClean="0"/>
              <a:t>Assumption</a:t>
            </a:r>
            <a:r>
              <a:rPr lang="en-US" smtClean="0"/>
              <a:t>: </a:t>
            </a:r>
          </a:p>
          <a:p>
            <a:pPr>
              <a:spcAft>
                <a:spcPts val="1200"/>
              </a:spcAft>
            </a:pPr>
            <a:r>
              <a:rPr lang="en-US" smtClean="0"/>
              <a:t>In the complex, modern world, objective (value-neutral) </a:t>
            </a:r>
            <a:r>
              <a:rPr lang="en-US" u="sng" smtClean="0"/>
              <a:t>scientific consensus </a:t>
            </a:r>
            <a:r>
              <a:rPr lang="en-US" smtClean="0"/>
              <a:t>can substantially contribute to the design of public policy – both concerning policy objectives and means</a:t>
            </a:r>
          </a:p>
          <a:p>
            <a:endParaRPr lang="en-US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EFEB01-11F8-43E6-9A0F-3C53DDAD8878}" type="slidenum">
              <a:rPr lang="en-US" smtClean="0">
                <a:solidFill>
                  <a:prstClr val="black"/>
                </a:solidFill>
              </a:rPr>
              <a:pPr/>
              <a:t>5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5409092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1" smtClean="0"/>
              <a:t>Clear division of labour: Policymakers (somehow) define policy goals; science objectively identifies appropriate means</a:t>
            </a:r>
          </a:p>
          <a:p>
            <a:endParaRPr lang="en-US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EFEB01-11F8-43E6-9A0F-3C53DDAD8878}" type="slidenum">
              <a:rPr lang="en-US" smtClean="0">
                <a:solidFill>
                  <a:prstClr val="black"/>
                </a:solidFill>
              </a:rPr>
              <a:pPr/>
              <a:t>6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4367239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BC51B22-5469-B749-B6D7-BF43DE6DA9D4}" type="slidenum">
              <a:rPr lang="de-DE" smtClean="0"/>
              <a:pPr/>
              <a:t>10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77516547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451474" y="2052580"/>
            <a:ext cx="7235326" cy="1541964"/>
          </a:xfrm>
        </p:spPr>
        <p:txBody>
          <a:bodyPr anchor="b">
            <a:noAutofit/>
          </a:bodyPr>
          <a:lstStyle>
            <a:lvl1pPr>
              <a:defRPr sz="4400" cap="none" baseline="0"/>
            </a:lvl1pPr>
          </a:lstStyle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51474" y="4049531"/>
            <a:ext cx="5635126" cy="1752600"/>
          </a:xfrm>
        </p:spPr>
        <p:txBody>
          <a:bodyPr/>
          <a:lstStyle>
            <a:lvl1pPr marL="0" indent="0" algn="l">
              <a:buNone/>
              <a:defRPr>
                <a:solidFill>
                  <a:srgbClr val="7F7F7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Formatvorlage des Untertitelmasters durch Klicken bearbeiten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CD5469-642E-4606-B190-811A20B6601D}" type="datetime2">
              <a:rPr lang="de-DE" smtClean="0"/>
              <a:t>Donnerstag, 21. Juli 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‹Nr.›</a:t>
            </a:fld>
            <a:endParaRPr lang="en-US"/>
          </a:p>
        </p:txBody>
      </p:sp>
      <p:sp>
        <p:nvSpPr>
          <p:cNvPr id="17" name="Freihandform 16"/>
          <p:cNvSpPr/>
          <p:nvPr userDrawn="1"/>
        </p:nvSpPr>
        <p:spPr>
          <a:xfrm>
            <a:off x="-1940782" y="2506189"/>
            <a:ext cx="15707102" cy="1315466"/>
          </a:xfrm>
          <a:custGeom>
            <a:avLst/>
            <a:gdLst>
              <a:gd name="connsiteX0" fmla="*/ 0 w 13868376"/>
              <a:gd name="connsiteY0" fmla="*/ 986600 h 1315466"/>
              <a:gd name="connsiteX1" fmla="*/ 2630795 w 13868376"/>
              <a:gd name="connsiteY1" fmla="*/ 1292786 h 1315466"/>
              <a:gd name="connsiteX2" fmla="*/ 5681158 w 13868376"/>
              <a:gd name="connsiteY2" fmla="*/ 1315466 h 1315466"/>
              <a:gd name="connsiteX3" fmla="*/ 8878936 w 13868376"/>
              <a:gd name="connsiteY3" fmla="*/ 1054641 h 1315466"/>
              <a:gd name="connsiteX4" fmla="*/ 12870488 w 13868376"/>
              <a:gd name="connsiteY4" fmla="*/ 306186 h 1315466"/>
              <a:gd name="connsiteX5" fmla="*/ 13868376 w 13868376"/>
              <a:gd name="connsiteY5" fmla="*/ 0 h 13154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3868376" h="1315466">
                <a:moveTo>
                  <a:pt x="0" y="986600"/>
                </a:moveTo>
                <a:cubicBezTo>
                  <a:pt x="841967" y="1112287"/>
                  <a:pt x="1683935" y="1237975"/>
                  <a:pt x="2630795" y="1292786"/>
                </a:cubicBezTo>
                <a:cubicBezTo>
                  <a:pt x="3577655" y="1347597"/>
                  <a:pt x="4639801" y="1355157"/>
                  <a:pt x="5681158" y="1315466"/>
                </a:cubicBezTo>
                <a:cubicBezTo>
                  <a:pt x="6722515" y="1275775"/>
                  <a:pt x="7680714" y="1222854"/>
                  <a:pt x="8878936" y="1054641"/>
                </a:cubicBezTo>
                <a:cubicBezTo>
                  <a:pt x="10077158" y="886428"/>
                  <a:pt x="12038915" y="481959"/>
                  <a:pt x="12870488" y="306186"/>
                </a:cubicBezTo>
                <a:cubicBezTo>
                  <a:pt x="13702061" y="130412"/>
                  <a:pt x="13868376" y="0"/>
                  <a:pt x="13868376" y="0"/>
                </a:cubicBezTo>
              </a:path>
            </a:pathLst>
          </a:custGeom>
          <a:ln w="12700">
            <a:solidFill>
              <a:srgbClr val="0067A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2" name="Rechteck 21"/>
          <p:cNvSpPr/>
          <p:nvPr/>
        </p:nvSpPr>
        <p:spPr>
          <a:xfrm>
            <a:off x="0" y="0"/>
            <a:ext cx="9144000" cy="1747926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de-DE"/>
          </a:p>
        </p:txBody>
      </p:sp>
      <p:pic>
        <p:nvPicPr>
          <p:cNvPr id="11" name="Bild 10" descr="MCC_PPT_Gestaltungselemente_Logo_a_600DPI.png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087376" cy="168991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93AFEC-9005-4A3B-93B2-F0B6F7F63A11}" type="datetime2">
              <a:rPr lang="de-DE" smtClean="0"/>
              <a:t>Donnerstag, 21. Juli 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AB27DD-BF88-43F3-9881-0B3A6CA628EF}" type="datetime2">
              <a:rPr lang="de-DE" smtClean="0"/>
              <a:t>Donnerstag, 21. Juli 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045CC8-1EB4-43D5-B23A-BF3762DFB5F9}" type="datetime2">
              <a:rPr lang="de-DE" smtClean="0"/>
              <a:t>Donnerstag, 21. Juli 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‹Nr.›</a:t>
            </a:fld>
            <a:endParaRPr lang="en-US"/>
          </a:p>
        </p:txBody>
      </p:sp>
      <p:sp>
        <p:nvSpPr>
          <p:cNvPr id="5" name="Rechteck 4"/>
          <p:cNvSpPr/>
          <p:nvPr userDrawn="1"/>
        </p:nvSpPr>
        <p:spPr>
          <a:xfrm>
            <a:off x="0" y="1003300"/>
            <a:ext cx="9144000" cy="744626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de-DE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4598C1-BD99-4CE1-AAA1-05BD4714EC1B}" type="datetime2">
              <a:rPr lang="de-DE" smtClean="0"/>
              <a:t>Donnerstag, 21. Juli 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‹Nr.›</a:t>
            </a:fld>
            <a:endParaRPr lang="en-US" dirty="0"/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990600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9" name="Content Placeholder 2"/>
          <p:cNvSpPr>
            <a:spLocks noGrp="1"/>
          </p:cNvSpPr>
          <p:nvPr>
            <p:ph idx="13"/>
          </p:nvPr>
        </p:nvSpPr>
        <p:spPr>
          <a:xfrm>
            <a:off x="457200" y="1600200"/>
            <a:ext cx="3155950" cy="4876800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07012" y="1733550"/>
            <a:ext cx="4867088" cy="4534119"/>
          </a:xfrm>
          <a:solidFill>
            <a:schemeClr val="bg2"/>
          </a:solidFill>
          <a:ln w="76200">
            <a:solidFill>
              <a:srgbClr val="FFFFFF"/>
            </a:solidFill>
            <a:miter lim="800000"/>
          </a:ln>
          <a:effectLst>
            <a:outerShdw blurRad="50800" dist="12700" dir="5400000" algn="t" rotWithShape="0">
              <a:prstClr val="black">
                <a:alpha val="59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de-DE" smtClean="0"/>
              <a:t>Bild durch Klicken auf Symbol hinzufügen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bschlussfi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en-US"/>
          </a:p>
        </p:txBody>
      </p:sp>
      <p:sp>
        <p:nvSpPr>
          <p:cNvPr id="10" name="Textplatzhalter 9"/>
          <p:cNvSpPr>
            <a:spLocks noGrp="1"/>
          </p:cNvSpPr>
          <p:nvPr>
            <p:ph type="body" sz="quarter" idx="10"/>
          </p:nvPr>
        </p:nvSpPr>
        <p:spPr>
          <a:xfrm>
            <a:off x="457200" y="5595978"/>
            <a:ext cx="8229600" cy="825618"/>
          </a:xfrm>
        </p:spPr>
        <p:txBody>
          <a:bodyPr>
            <a:noAutofit/>
          </a:bodyPr>
          <a:lstStyle>
            <a:lvl1pPr marL="0" indent="0">
              <a:lnSpc>
                <a:spcPct val="90000"/>
              </a:lnSpc>
              <a:spcBef>
                <a:spcPts val="363"/>
              </a:spcBef>
              <a:buNone/>
              <a:defRPr sz="1500">
                <a:solidFill>
                  <a:srgbClr val="7F7F7F"/>
                </a:solidFill>
              </a:defRPr>
            </a:lvl1pPr>
            <a:lvl2pPr marL="274320" indent="0">
              <a:lnSpc>
                <a:spcPct val="90000"/>
              </a:lnSpc>
              <a:spcBef>
                <a:spcPts val="363"/>
              </a:spcBef>
              <a:buNone/>
              <a:defRPr sz="1500">
                <a:solidFill>
                  <a:srgbClr val="7F7F7F"/>
                </a:solidFill>
              </a:defRPr>
            </a:lvl2pPr>
            <a:lvl3pPr marL="548640" indent="0">
              <a:lnSpc>
                <a:spcPct val="90000"/>
              </a:lnSpc>
              <a:spcBef>
                <a:spcPts val="363"/>
              </a:spcBef>
              <a:buNone/>
              <a:defRPr sz="1500">
                <a:solidFill>
                  <a:srgbClr val="7F7F7F"/>
                </a:solidFill>
              </a:defRPr>
            </a:lvl3pPr>
            <a:lvl4pPr marL="822960" indent="0">
              <a:lnSpc>
                <a:spcPct val="90000"/>
              </a:lnSpc>
              <a:spcBef>
                <a:spcPts val="363"/>
              </a:spcBef>
              <a:buNone/>
              <a:defRPr sz="1500">
                <a:solidFill>
                  <a:srgbClr val="7F7F7F"/>
                </a:solidFill>
              </a:defRPr>
            </a:lvl4pPr>
            <a:lvl5pPr marL="1051560" indent="0">
              <a:lnSpc>
                <a:spcPct val="90000"/>
              </a:lnSpc>
              <a:spcBef>
                <a:spcPts val="363"/>
              </a:spcBef>
              <a:buNone/>
              <a:defRPr sz="1500">
                <a:solidFill>
                  <a:srgbClr val="7F7F7F"/>
                </a:solidFill>
              </a:defRPr>
            </a:lvl5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/>
          </a:p>
        </p:txBody>
      </p:sp>
      <p:sp>
        <p:nvSpPr>
          <p:cNvPr id="12" name="Textplatzhalter 11"/>
          <p:cNvSpPr>
            <a:spLocks noGrp="1"/>
          </p:cNvSpPr>
          <p:nvPr>
            <p:ph type="body" sz="quarter" idx="11"/>
          </p:nvPr>
        </p:nvSpPr>
        <p:spPr>
          <a:xfrm>
            <a:off x="457200" y="2004292"/>
            <a:ext cx="8229600" cy="3387725"/>
          </a:xfrm>
        </p:spPr>
        <p:txBody>
          <a:bodyPr/>
          <a:lstStyle>
            <a:lvl1pPr>
              <a:lnSpc>
                <a:spcPct val="90000"/>
              </a:lnSpc>
              <a:defRPr/>
            </a:lvl1pPr>
            <a:lvl2pPr>
              <a:lnSpc>
                <a:spcPct val="90000"/>
              </a:lnSpc>
              <a:defRPr/>
            </a:lvl2pPr>
            <a:lvl3pPr>
              <a:lnSpc>
                <a:spcPct val="90000"/>
              </a:lnSpc>
              <a:defRPr/>
            </a:lvl3pPr>
            <a:lvl4pPr>
              <a:lnSpc>
                <a:spcPct val="90000"/>
              </a:lnSpc>
              <a:defRPr/>
            </a:lvl4pPr>
            <a:lvl5pPr>
              <a:lnSpc>
                <a:spcPct val="90000"/>
              </a:lnSpc>
              <a:defRPr/>
            </a:lvl5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072148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451474" y="2052580"/>
            <a:ext cx="7235326" cy="1541964"/>
          </a:xfrm>
        </p:spPr>
        <p:txBody>
          <a:bodyPr anchor="b">
            <a:noAutofit/>
          </a:bodyPr>
          <a:lstStyle>
            <a:lvl1pPr>
              <a:defRPr sz="4400" cap="none" baseline="0"/>
            </a:lvl1pPr>
          </a:lstStyle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51474" y="4049531"/>
            <a:ext cx="5635126" cy="1752600"/>
          </a:xfrm>
        </p:spPr>
        <p:txBody>
          <a:bodyPr/>
          <a:lstStyle>
            <a:lvl1pPr marL="0" indent="0" algn="l">
              <a:buNone/>
              <a:defRPr>
                <a:solidFill>
                  <a:srgbClr val="7F7F7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Formatvorlage des Untertitelmasters durch Klicken bearbeiten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CD5469-642E-4606-B190-811A20B6601D}" type="datetime2">
              <a:rPr lang="de-DE" smtClean="0">
                <a:solidFill>
                  <a:srgbClr val="FFFFFF">
                    <a:lumMod val="50000"/>
                  </a:srgbClr>
                </a:solidFill>
              </a:rPr>
              <a:pPr/>
              <a:t>Donnerstag, 21. Juli 2016</a:t>
            </a:fld>
            <a:endParaRPr lang="en-US" dirty="0">
              <a:solidFill>
                <a:srgbClr val="FFFFFF">
                  <a:lumMod val="5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‹Nr.›</a:t>
            </a:fld>
            <a:endParaRPr lang="en-US"/>
          </a:p>
        </p:txBody>
      </p:sp>
      <p:sp>
        <p:nvSpPr>
          <p:cNvPr id="17" name="Freihandform 16"/>
          <p:cNvSpPr/>
          <p:nvPr userDrawn="1"/>
        </p:nvSpPr>
        <p:spPr>
          <a:xfrm>
            <a:off x="-1940782" y="2506189"/>
            <a:ext cx="15707102" cy="1315466"/>
          </a:xfrm>
          <a:custGeom>
            <a:avLst/>
            <a:gdLst>
              <a:gd name="connsiteX0" fmla="*/ 0 w 13868376"/>
              <a:gd name="connsiteY0" fmla="*/ 986600 h 1315466"/>
              <a:gd name="connsiteX1" fmla="*/ 2630795 w 13868376"/>
              <a:gd name="connsiteY1" fmla="*/ 1292786 h 1315466"/>
              <a:gd name="connsiteX2" fmla="*/ 5681158 w 13868376"/>
              <a:gd name="connsiteY2" fmla="*/ 1315466 h 1315466"/>
              <a:gd name="connsiteX3" fmla="*/ 8878936 w 13868376"/>
              <a:gd name="connsiteY3" fmla="*/ 1054641 h 1315466"/>
              <a:gd name="connsiteX4" fmla="*/ 12870488 w 13868376"/>
              <a:gd name="connsiteY4" fmla="*/ 306186 h 1315466"/>
              <a:gd name="connsiteX5" fmla="*/ 13868376 w 13868376"/>
              <a:gd name="connsiteY5" fmla="*/ 0 h 13154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3868376" h="1315466">
                <a:moveTo>
                  <a:pt x="0" y="986600"/>
                </a:moveTo>
                <a:cubicBezTo>
                  <a:pt x="841967" y="1112287"/>
                  <a:pt x="1683935" y="1237975"/>
                  <a:pt x="2630795" y="1292786"/>
                </a:cubicBezTo>
                <a:cubicBezTo>
                  <a:pt x="3577655" y="1347597"/>
                  <a:pt x="4639801" y="1355157"/>
                  <a:pt x="5681158" y="1315466"/>
                </a:cubicBezTo>
                <a:cubicBezTo>
                  <a:pt x="6722515" y="1275775"/>
                  <a:pt x="7680714" y="1222854"/>
                  <a:pt x="8878936" y="1054641"/>
                </a:cubicBezTo>
                <a:cubicBezTo>
                  <a:pt x="10077158" y="886428"/>
                  <a:pt x="12038915" y="481959"/>
                  <a:pt x="12870488" y="306186"/>
                </a:cubicBezTo>
                <a:cubicBezTo>
                  <a:pt x="13702061" y="130412"/>
                  <a:pt x="13868376" y="0"/>
                  <a:pt x="13868376" y="0"/>
                </a:cubicBezTo>
              </a:path>
            </a:pathLst>
          </a:custGeom>
          <a:ln w="12700">
            <a:solidFill>
              <a:srgbClr val="0067A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de-DE">
              <a:solidFill>
                <a:srgbClr val="292934"/>
              </a:solidFill>
            </a:endParaRPr>
          </a:p>
        </p:txBody>
      </p:sp>
      <p:sp>
        <p:nvSpPr>
          <p:cNvPr id="22" name="Rechteck 21"/>
          <p:cNvSpPr/>
          <p:nvPr/>
        </p:nvSpPr>
        <p:spPr>
          <a:xfrm>
            <a:off x="0" y="0"/>
            <a:ext cx="9144000" cy="1747926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de-DE">
              <a:solidFill>
                <a:srgbClr val="FFFFFF"/>
              </a:solidFill>
            </a:endParaRPr>
          </a:p>
        </p:txBody>
      </p:sp>
      <p:pic>
        <p:nvPicPr>
          <p:cNvPr id="11" name="Bild 10" descr="MCC_PPT_Gestaltungselemente_Logo_a_600DPI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087376" cy="16899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607542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Titelmasterformat durch Klicken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93AFEC-9005-4A3B-93B2-F0B6F7F63A11}" type="datetime2">
              <a:rPr lang="de-DE" smtClean="0">
                <a:solidFill>
                  <a:srgbClr val="FFFFFF">
                    <a:lumMod val="50000"/>
                  </a:srgbClr>
                </a:solidFill>
              </a:rPr>
              <a:pPr/>
              <a:t>Donnerstag, 21. Juli 2016</a:t>
            </a:fld>
            <a:endParaRPr lang="en-US">
              <a:solidFill>
                <a:srgbClr val="FFFFFF">
                  <a:lumMod val="5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601098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AB27DD-BF88-43F3-9881-0B3A6CA628EF}" type="datetime2">
              <a:rPr lang="de-DE" smtClean="0">
                <a:solidFill>
                  <a:srgbClr val="FFFFFF">
                    <a:lumMod val="50000"/>
                  </a:srgbClr>
                </a:solidFill>
              </a:rPr>
              <a:pPr/>
              <a:t>Donnerstag, 21. Juli 2016</a:t>
            </a:fld>
            <a:endParaRPr lang="en-US">
              <a:solidFill>
                <a:srgbClr val="FFFFFF">
                  <a:lumMod val="50000"/>
                </a:srgb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494476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045CC8-1EB4-43D5-B23A-BF3762DFB5F9}" type="datetime2">
              <a:rPr lang="de-DE" smtClean="0">
                <a:solidFill>
                  <a:srgbClr val="FFFFFF">
                    <a:lumMod val="50000"/>
                  </a:srgbClr>
                </a:solidFill>
              </a:rPr>
              <a:pPr/>
              <a:t>Donnerstag, 21. Juli 2016</a:t>
            </a:fld>
            <a:endParaRPr lang="en-US">
              <a:solidFill>
                <a:srgbClr val="FFFFFF">
                  <a:lumMod val="50000"/>
                </a:srgb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‹Nr.›</a:t>
            </a:fld>
            <a:endParaRPr lang="en-US"/>
          </a:p>
        </p:txBody>
      </p:sp>
      <p:sp>
        <p:nvSpPr>
          <p:cNvPr id="5" name="Rechteck 4"/>
          <p:cNvSpPr/>
          <p:nvPr userDrawn="1"/>
        </p:nvSpPr>
        <p:spPr>
          <a:xfrm>
            <a:off x="0" y="1003300"/>
            <a:ext cx="9144000" cy="744626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de-D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3071830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4598C1-BD99-4CE1-AAA1-05BD4714EC1B}" type="datetime2">
              <a:rPr lang="de-DE" smtClean="0">
                <a:solidFill>
                  <a:srgbClr val="FFFFFF">
                    <a:lumMod val="50000"/>
                  </a:srgbClr>
                </a:solidFill>
              </a:rPr>
              <a:pPr/>
              <a:t>Donnerstag, 21. Juli 2016</a:t>
            </a:fld>
            <a:endParaRPr lang="en-US" dirty="0">
              <a:solidFill>
                <a:srgbClr val="FFFFFF">
                  <a:lumMod val="50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‹Nr.›</a:t>
            </a:fld>
            <a:endParaRPr lang="en-US" dirty="0"/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990600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9" name="Content Placeholder 2"/>
          <p:cNvSpPr>
            <a:spLocks noGrp="1"/>
          </p:cNvSpPr>
          <p:nvPr>
            <p:ph idx="13"/>
          </p:nvPr>
        </p:nvSpPr>
        <p:spPr>
          <a:xfrm>
            <a:off x="457200" y="1600200"/>
            <a:ext cx="3155950" cy="4876800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07012" y="1733550"/>
            <a:ext cx="4867088" cy="4534119"/>
          </a:xfrm>
          <a:solidFill>
            <a:schemeClr val="bg2"/>
          </a:solidFill>
          <a:ln w="76200">
            <a:solidFill>
              <a:srgbClr val="FFFFFF"/>
            </a:solidFill>
            <a:miter lim="800000"/>
          </a:ln>
          <a:effectLst>
            <a:outerShdw blurRad="50800" dist="12700" dir="5400000" algn="t" rotWithShape="0">
              <a:prstClr val="black">
                <a:alpha val="59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de-DE" smtClean="0"/>
              <a:t>Bild durch Klicken auf Symbol hinzufügen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7735417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bschlussfi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en-US"/>
          </a:p>
        </p:txBody>
      </p:sp>
      <p:sp>
        <p:nvSpPr>
          <p:cNvPr id="10" name="Textplatzhalter 9"/>
          <p:cNvSpPr>
            <a:spLocks noGrp="1"/>
          </p:cNvSpPr>
          <p:nvPr>
            <p:ph type="body" sz="quarter" idx="10"/>
          </p:nvPr>
        </p:nvSpPr>
        <p:spPr>
          <a:xfrm>
            <a:off x="457200" y="5595978"/>
            <a:ext cx="8229600" cy="825618"/>
          </a:xfrm>
        </p:spPr>
        <p:txBody>
          <a:bodyPr>
            <a:noAutofit/>
          </a:bodyPr>
          <a:lstStyle>
            <a:lvl1pPr marL="0" indent="0">
              <a:lnSpc>
                <a:spcPct val="90000"/>
              </a:lnSpc>
              <a:spcBef>
                <a:spcPts val="363"/>
              </a:spcBef>
              <a:buNone/>
              <a:defRPr sz="1500">
                <a:solidFill>
                  <a:srgbClr val="7F7F7F"/>
                </a:solidFill>
              </a:defRPr>
            </a:lvl1pPr>
            <a:lvl2pPr marL="274320" indent="0">
              <a:lnSpc>
                <a:spcPct val="90000"/>
              </a:lnSpc>
              <a:spcBef>
                <a:spcPts val="363"/>
              </a:spcBef>
              <a:buNone/>
              <a:defRPr sz="1500">
                <a:solidFill>
                  <a:srgbClr val="7F7F7F"/>
                </a:solidFill>
              </a:defRPr>
            </a:lvl2pPr>
            <a:lvl3pPr marL="548640" indent="0">
              <a:lnSpc>
                <a:spcPct val="90000"/>
              </a:lnSpc>
              <a:spcBef>
                <a:spcPts val="363"/>
              </a:spcBef>
              <a:buNone/>
              <a:defRPr sz="1500">
                <a:solidFill>
                  <a:srgbClr val="7F7F7F"/>
                </a:solidFill>
              </a:defRPr>
            </a:lvl3pPr>
            <a:lvl4pPr marL="822960" indent="0">
              <a:lnSpc>
                <a:spcPct val="90000"/>
              </a:lnSpc>
              <a:spcBef>
                <a:spcPts val="363"/>
              </a:spcBef>
              <a:buNone/>
              <a:defRPr sz="1500">
                <a:solidFill>
                  <a:srgbClr val="7F7F7F"/>
                </a:solidFill>
              </a:defRPr>
            </a:lvl4pPr>
            <a:lvl5pPr marL="1051560" indent="0">
              <a:lnSpc>
                <a:spcPct val="90000"/>
              </a:lnSpc>
              <a:spcBef>
                <a:spcPts val="363"/>
              </a:spcBef>
              <a:buNone/>
              <a:defRPr sz="1500">
                <a:solidFill>
                  <a:srgbClr val="7F7F7F"/>
                </a:solidFill>
              </a:defRPr>
            </a:lvl5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/>
          </a:p>
        </p:txBody>
      </p:sp>
      <p:sp>
        <p:nvSpPr>
          <p:cNvPr id="12" name="Textplatzhalter 11"/>
          <p:cNvSpPr>
            <a:spLocks noGrp="1"/>
          </p:cNvSpPr>
          <p:nvPr>
            <p:ph type="body" sz="quarter" idx="11"/>
          </p:nvPr>
        </p:nvSpPr>
        <p:spPr>
          <a:xfrm>
            <a:off x="457200" y="2004292"/>
            <a:ext cx="8229600" cy="3387725"/>
          </a:xfrm>
        </p:spPr>
        <p:txBody>
          <a:bodyPr/>
          <a:lstStyle>
            <a:lvl1pPr>
              <a:lnSpc>
                <a:spcPct val="90000"/>
              </a:lnSpc>
              <a:defRPr/>
            </a:lvl1pPr>
            <a:lvl2pPr>
              <a:lnSpc>
                <a:spcPct val="90000"/>
              </a:lnSpc>
              <a:defRPr/>
            </a:lvl2pPr>
            <a:lvl3pPr>
              <a:lnSpc>
                <a:spcPct val="90000"/>
              </a:lnSpc>
              <a:defRPr/>
            </a:lvl3pPr>
            <a:lvl4pPr>
              <a:lnSpc>
                <a:spcPct val="90000"/>
              </a:lnSpc>
              <a:defRPr/>
            </a:lvl4pPr>
            <a:lvl5pPr>
              <a:lnSpc>
                <a:spcPct val="90000"/>
              </a:lnSpc>
              <a:defRPr/>
            </a:lvl5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848640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3568" y="1124744"/>
            <a:ext cx="7772400" cy="1470025"/>
          </a:xfrm>
        </p:spPr>
        <p:txBody>
          <a:bodyPr/>
          <a:lstStyle>
            <a:lvl1pPr>
              <a:defRPr sz="32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96952"/>
            <a:ext cx="6400800" cy="1752600"/>
          </a:xfrm>
        </p:spPr>
        <p:txBody>
          <a:bodyPr/>
          <a:lstStyle>
            <a:lvl1pPr marL="0" indent="0" algn="ctr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2229834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188640"/>
            <a:ext cx="8229600" cy="490066"/>
          </a:xfrm>
        </p:spPr>
        <p:txBody>
          <a:bodyPr/>
          <a:lstStyle>
            <a:lvl1pPr>
              <a:defRPr sz="2800" b="1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3528" y="1052736"/>
            <a:ext cx="8496944" cy="5073427"/>
          </a:xfrm>
        </p:spPr>
        <p:txBody>
          <a:bodyPr/>
          <a:lstStyle>
            <a:lvl1pPr>
              <a:spcBef>
                <a:spcPts val="1000"/>
              </a:spcBef>
              <a:defRPr sz="2400"/>
            </a:lvl1pPr>
            <a:lvl2pPr>
              <a:spcBef>
                <a:spcPts val="300"/>
              </a:spcBef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6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9943E0-F3AB-4B42-979C-A2D899355DB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‹Nr.›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cxnSp>
        <p:nvCxnSpPr>
          <p:cNvPr id="8" name="Straight Connector 7"/>
          <p:cNvCxnSpPr/>
          <p:nvPr userDrawn="1"/>
        </p:nvCxnSpPr>
        <p:spPr>
          <a:xfrm>
            <a:off x="539552" y="764704"/>
            <a:ext cx="7992888" cy="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1608541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1E0AB6-3460-45D5-BE0C-0B657F84E8F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‹Nr.›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3059900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1E0AB6-3460-45D5-BE0C-0B657F84E8F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‹Nr.›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498693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1E0AB6-3460-45D5-BE0C-0B657F84E8F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‹Nr.›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0598728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1E0AB6-3460-45D5-BE0C-0B657F84E8F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‹Nr.›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4775390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1E0AB6-3460-45D5-BE0C-0B657F84E8F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‹Nr.›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8345224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1E0AB6-3460-45D5-BE0C-0B657F84E8F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‹Nr.›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622423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1E0AB6-3460-45D5-BE0C-0B657F84E8F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‹Nr.›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2539856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1E0AB6-3460-45D5-BE0C-0B657F84E8F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‹Nr.›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8060234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1E0AB6-3460-45D5-BE0C-0B657F84E8F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‹Nr.›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3345346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Benutzerdefinierte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6"/>
          <p:cNvCxnSpPr>
            <a:cxnSpLocks noChangeShapeType="1"/>
          </p:cNvCxnSpPr>
          <p:nvPr userDrawn="1"/>
        </p:nvCxnSpPr>
        <p:spPr bwMode="auto">
          <a:xfrm>
            <a:off x="152400" y="911225"/>
            <a:ext cx="8845550" cy="19050"/>
          </a:xfrm>
          <a:prstGeom prst="line">
            <a:avLst/>
          </a:prstGeom>
          <a:noFill/>
          <a:ln w="25400">
            <a:solidFill>
              <a:srgbClr val="F79646"/>
            </a:solidFill>
            <a:round/>
            <a:headEnd/>
            <a:tailEnd/>
          </a:ln>
          <a:effectLst>
            <a:outerShdw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3" name="TextBox 9"/>
          <p:cNvSpPr txBox="1">
            <a:spLocks noChangeArrowheads="1"/>
          </p:cNvSpPr>
          <p:nvPr userDrawn="1"/>
        </p:nvSpPr>
        <p:spPr bwMode="auto">
          <a:xfrm>
            <a:off x="0" y="6519863"/>
            <a:ext cx="4110038" cy="338137"/>
          </a:xfrm>
          <a:prstGeom prst="rect">
            <a:avLst/>
          </a:prstGeom>
          <a:solidFill>
            <a:srgbClr val="0000FF"/>
          </a:solidFill>
          <a:ln>
            <a:noFill/>
          </a:ln>
          <a:extLst/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charset="-128"/>
              </a:defRPr>
            </a:lvl9pPr>
          </a:lstStyle>
          <a:p>
            <a:pPr algn="ctr" defTabSz="457200" eaLnBrk="1" hangingPunct="1">
              <a:defRPr/>
            </a:pPr>
            <a:r>
              <a:rPr lang="en-US" sz="1600" smtClean="0">
                <a:solidFill>
                  <a:srgbClr val="FFFFFF"/>
                </a:solidFill>
              </a:rPr>
              <a:t>Ottmar Edenhofer / Felix Creutzig</a:t>
            </a:r>
          </a:p>
        </p:txBody>
      </p:sp>
      <p:sp>
        <p:nvSpPr>
          <p:cNvPr id="4" name="TextBox 8"/>
          <p:cNvSpPr txBox="1"/>
          <p:nvPr userDrawn="1"/>
        </p:nvSpPr>
        <p:spPr>
          <a:xfrm>
            <a:off x="4110038" y="6519863"/>
            <a:ext cx="4159250" cy="338137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>
            <a:spAutoFit/>
          </a:bodyPr>
          <a:lstStyle/>
          <a:p>
            <a:pPr algn="ctr" defTabSz="457200">
              <a:defRPr/>
            </a:pPr>
            <a:r>
              <a:rPr lang="en-US" sz="1600" dirty="0">
                <a:solidFill>
                  <a:prstClr val="black"/>
                </a:solidFill>
              </a:rPr>
              <a:t>Climate Change, Growth and Agglomeration</a:t>
            </a:r>
          </a:p>
        </p:txBody>
      </p:sp>
      <p:sp>
        <p:nvSpPr>
          <p:cNvPr id="5" name="TextBox 8"/>
          <p:cNvSpPr txBox="1">
            <a:spLocks noChangeArrowheads="1"/>
          </p:cNvSpPr>
          <p:nvPr userDrawn="1"/>
        </p:nvSpPr>
        <p:spPr bwMode="auto">
          <a:xfrm>
            <a:off x="8269288" y="6519863"/>
            <a:ext cx="874712" cy="338137"/>
          </a:xfrm>
          <a:prstGeom prst="rect">
            <a:avLst/>
          </a:prstGeom>
          <a:solidFill>
            <a:srgbClr val="0000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charset="-128"/>
              </a:defRPr>
            </a:lvl9pPr>
          </a:lstStyle>
          <a:p>
            <a:pPr algn="ctr" defTabSz="457200" eaLnBrk="1" hangingPunct="1">
              <a:defRPr/>
            </a:pPr>
            <a:fld id="{6932AE8A-8BFB-413E-8C09-38C740AEEA9D}" type="slidenum">
              <a:rPr lang="en-US" sz="1600" smtClean="0">
                <a:solidFill>
                  <a:prstClr val="white"/>
                </a:solidFill>
              </a:rPr>
              <a:pPr algn="ctr" defTabSz="457200" eaLnBrk="1" hangingPunct="1">
                <a:defRPr/>
              </a:pPr>
              <a:t>‹Nr.›</a:t>
            </a:fld>
            <a:endParaRPr lang="en-US" sz="1600" smtClean="0">
              <a:solidFill>
                <a:prstClr val="white"/>
              </a:solidFill>
            </a:endParaRPr>
          </a:p>
        </p:txBody>
      </p:sp>
      <p:sp>
        <p:nvSpPr>
          <p:cNvPr id="6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defTabSz="914400">
              <a:defRPr>
                <a:cs typeface="Lucida Sans Unicode" charset="0"/>
              </a:defRPr>
            </a:lvl1pPr>
          </a:lstStyle>
          <a:p>
            <a:pPr>
              <a:defRPr/>
            </a:pPr>
            <a:fld id="{20620222-309B-46B2-9C68-AA5989DBDF5A}" type="datetime1">
              <a:rPr lang="de-DE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21.07.2016</a:t>
            </a:fld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Fußzeilenplatzhalter 3"/>
          <p:cNvSpPr>
            <a:spLocks noGrp="1"/>
          </p:cNvSpPr>
          <p:nvPr>
            <p:ph type="ftr" sz="quarter" idx="11"/>
          </p:nvPr>
        </p:nvSpPr>
        <p:spPr>
          <a:xfrm>
            <a:off x="4102100" y="6505575"/>
            <a:ext cx="2895600" cy="365125"/>
          </a:xfrm>
        </p:spPr>
        <p:txBody>
          <a:bodyPr/>
          <a:lstStyle>
            <a:lvl1pPr defTabSz="914400">
              <a:defRPr/>
            </a:lvl1pPr>
          </a:lstStyle>
          <a:p>
            <a:pPr>
              <a:defRPr/>
            </a:pPr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8255000" y="6484938"/>
            <a:ext cx="914400" cy="365125"/>
          </a:xfrm>
        </p:spPr>
        <p:txBody>
          <a:bodyPr/>
          <a:lstStyle>
            <a:lvl1pPr defTabSz="914400">
              <a:defRPr>
                <a:cs typeface="Lucida Sans Unicode" charset="0"/>
              </a:defRPr>
            </a:lvl1pPr>
          </a:lstStyle>
          <a:p>
            <a:pPr>
              <a:defRPr/>
            </a:pPr>
            <a:fld id="{6519CD73-733A-46AD-A178-C85C71C3A405}" type="slidenum">
              <a:rPr lang="de-DE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‹Nr.›</a:t>
            </a:fld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00792278"/>
      </p:ext>
    </p:extLst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slideLayout" Target="../slideLayouts/slideLayout9.xml"/><Relationship Id="rId7" Type="http://schemas.openxmlformats.org/officeDocument/2006/relationships/theme" Target="../theme/theme2.xml"/><Relationship Id="rId2" Type="http://schemas.openxmlformats.org/officeDocument/2006/relationships/slideLayout" Target="../slideLayouts/slideLayout8.xml"/><Relationship Id="rId1" Type="http://schemas.openxmlformats.org/officeDocument/2006/relationships/slideLayout" Target="../slideLayouts/slideLayout7.xml"/><Relationship Id="rId6" Type="http://schemas.openxmlformats.org/officeDocument/2006/relationships/slideLayout" Target="../slideLayouts/slideLayout12.xml"/><Relationship Id="rId5" Type="http://schemas.openxmlformats.org/officeDocument/2006/relationships/slideLayout" Target="../slideLayouts/slideLayout11.xml"/><Relationship Id="rId4" Type="http://schemas.openxmlformats.org/officeDocument/2006/relationships/slideLayout" Target="../slideLayouts/slideLayout1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9906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de-DE" dirty="0" smtClean="0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876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 smtClean="0"/>
              <a:t>Mastertextformat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0" y="6520242"/>
            <a:ext cx="9144000" cy="36576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538530"/>
            <a:ext cx="28956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1">
                    <a:lumMod val="50000"/>
                  </a:schemeClr>
                </a:solidFill>
                <a:latin typeface="+mn-lt"/>
                <a:cs typeface="Caput Regular"/>
              </a:defRPr>
            </a:lvl1pPr>
          </a:lstStyle>
          <a:p>
            <a:fld id="{C60AC721-0983-4EC6-8295-A819D45C7FF9}" type="datetime2">
              <a:rPr lang="de-DE" smtClean="0"/>
              <a:t>Donnerstag, 21. Juli 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29000" y="6538530"/>
            <a:ext cx="4114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rgbClr val="7F7F7F"/>
                </a:solidFill>
                <a:latin typeface="+mn-lt"/>
                <a:cs typeface="Caput Regular"/>
              </a:defRPr>
            </a:lvl1pPr>
          </a:lstStyle>
          <a:p>
            <a:pPr algn="r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20000" y="6538530"/>
            <a:ext cx="1066800" cy="329184"/>
          </a:xfrm>
          <a:prstGeom prst="rect">
            <a:avLst/>
          </a:prstGeom>
        </p:spPr>
        <p:txBody>
          <a:bodyPr vert="horz" lIns="91440" tIns="45720" rIns="0" bIns="45720" rtlCol="0" anchor="ctr"/>
          <a:lstStyle>
            <a:lvl1pPr algn="r">
              <a:defRPr sz="1200" b="0">
                <a:solidFill>
                  <a:srgbClr val="7F7F7F"/>
                </a:solidFill>
                <a:latin typeface="+mn-lt"/>
              </a:defRPr>
            </a:lvl1pPr>
          </a:lstStyle>
          <a:p>
            <a:fld id="{0CFEC368-1D7A-4F81-ABF6-AE0E36BAF64C}" type="slidenum">
              <a:rPr lang="en-US" smtClean="0"/>
              <a:pPr/>
              <a:t>‹Nr.›</a:t>
            </a:fld>
            <a:endParaRPr lang="en-US" dirty="0"/>
          </a:p>
        </p:txBody>
      </p:sp>
      <p:cxnSp>
        <p:nvCxnSpPr>
          <p:cNvPr id="9" name="Gerade Verbindung 8"/>
          <p:cNvCxnSpPr/>
          <p:nvPr/>
        </p:nvCxnSpPr>
        <p:spPr>
          <a:xfrm>
            <a:off x="457200" y="1524000"/>
            <a:ext cx="8229600" cy="0"/>
          </a:xfrm>
          <a:prstGeom prst="line">
            <a:avLst/>
          </a:prstGeom>
          <a:ln w="12700">
            <a:solidFill>
              <a:srgbClr val="0067A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1" name="Bild 10" descr="MCC_PPT_Gestaltungselemente_Logo_b_600DPI.png"/>
          <p:cNvPicPr>
            <a:picLocks noChangeAspect="1"/>
          </p:cNvPicPr>
          <p:nvPr userDrawn="1"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2120" y="0"/>
            <a:ext cx="1591880" cy="84125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961" r:id="rId1"/>
    <p:sldLayoutId id="2147483962" r:id="rId2"/>
    <p:sldLayoutId id="2147483966" r:id="rId3"/>
    <p:sldLayoutId id="2147483967" r:id="rId4"/>
    <p:sldLayoutId id="2147483969" r:id="rId5"/>
    <p:sldLayoutId id="2147483970" r:id="rId6"/>
  </p:sldLayoutIdLst>
  <p:timing>
    <p:tnLst>
      <p:par>
        <p:cTn id="1" dur="indefinite" restart="never" nodeType="tmRoot"/>
      </p:par>
    </p:tnLst>
  </p:timing>
  <p:hf hdr="0" ftr="0"/>
  <p:txStyles>
    <p:titleStyle>
      <a:lvl1pPr algn="l" defTabSz="914400" rtl="0" eaLnBrk="1" latinLnBrk="0" hangingPunct="1">
        <a:spcBef>
          <a:spcPct val="0"/>
        </a:spcBef>
        <a:buNone/>
        <a:defRPr sz="3600" b="1" i="0" kern="1200" spc="-100" baseline="0">
          <a:solidFill>
            <a:srgbClr val="0067A1"/>
          </a:solidFill>
          <a:latin typeface="+mj-lt"/>
          <a:ea typeface="+mj-ea"/>
          <a:cs typeface="Caput Bold"/>
        </a:defRPr>
      </a:lvl1pPr>
    </p:titleStyle>
    <p:bodyStyle>
      <a:lvl1pPr marL="18288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400" b="0" i="0" kern="1200">
          <a:solidFill>
            <a:schemeClr val="tx1"/>
          </a:solidFill>
          <a:latin typeface="+mn-lt"/>
          <a:ea typeface="+mn-ea"/>
          <a:cs typeface="Caput" pitchFamily="34" charset="0"/>
        </a:defRPr>
      </a:lvl1pPr>
      <a:lvl2pPr marL="45720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000" b="0" i="0" kern="1200">
          <a:solidFill>
            <a:schemeClr val="tx1"/>
          </a:solidFill>
          <a:latin typeface="+mn-lt"/>
          <a:ea typeface="+mn-ea"/>
          <a:cs typeface="Caput" pitchFamily="34" charset="0"/>
        </a:defRPr>
      </a:lvl2pPr>
      <a:lvl3pPr marL="731520" indent="-182880" algn="l" defTabSz="914400" rtl="0" eaLnBrk="1" latinLnBrk="0" hangingPunct="1">
        <a:spcBef>
          <a:spcPct val="20000"/>
        </a:spcBef>
        <a:buClr>
          <a:schemeClr val="accent1"/>
        </a:buClr>
        <a:buSzPct val="90000"/>
        <a:buFont typeface="Arial" pitchFamily="34" charset="0"/>
        <a:buChar char="•"/>
        <a:defRPr sz="1800" b="0" i="0" kern="1200">
          <a:solidFill>
            <a:schemeClr val="tx1"/>
          </a:solidFill>
          <a:latin typeface="+mn-lt"/>
          <a:ea typeface="+mn-ea"/>
          <a:cs typeface="Caput" pitchFamily="34" charset="0"/>
        </a:defRPr>
      </a:lvl3pPr>
      <a:lvl4pPr marL="10058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b="0" i="0" kern="1200">
          <a:solidFill>
            <a:schemeClr val="tx1"/>
          </a:solidFill>
          <a:latin typeface="+mn-lt"/>
          <a:ea typeface="+mn-ea"/>
          <a:cs typeface="Caput" pitchFamily="34" charset="0"/>
        </a:defRPr>
      </a:lvl4pPr>
      <a:lvl5pPr marL="1188720" indent="-13716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Arial" pitchFamily="34" charset="0"/>
        <a:buChar char="•"/>
        <a:defRPr sz="1400" b="0" i="0" kern="1200" baseline="0">
          <a:solidFill>
            <a:schemeClr val="tx1"/>
          </a:solidFill>
          <a:latin typeface="+mn-lt"/>
          <a:ea typeface="+mn-ea"/>
          <a:cs typeface="Caput" pitchFamily="34" charset="0"/>
        </a:defRPr>
      </a:lvl5pPr>
      <a:lvl6pPr marL="137160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155448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19202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9906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de-DE" dirty="0" smtClean="0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876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 smtClean="0"/>
              <a:t>Mastertextformat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0" y="6520242"/>
            <a:ext cx="9144000" cy="36576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>
                  <a:lumMod val="85000"/>
                </a:srgbClr>
              </a:solidFill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538530"/>
            <a:ext cx="28956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1">
                    <a:lumMod val="50000"/>
                  </a:schemeClr>
                </a:solidFill>
                <a:latin typeface="+mn-lt"/>
                <a:cs typeface="Caput Regular"/>
              </a:defRPr>
            </a:lvl1pPr>
          </a:lstStyle>
          <a:p>
            <a:fld id="{C60AC721-0983-4EC6-8295-A819D45C7FF9}" type="datetime2">
              <a:rPr lang="de-DE" smtClean="0">
                <a:solidFill>
                  <a:srgbClr val="FFFFFF">
                    <a:lumMod val="50000"/>
                  </a:srgbClr>
                </a:solidFill>
              </a:rPr>
              <a:pPr/>
              <a:t>Donnerstag, 21. Juli 2016</a:t>
            </a:fld>
            <a:endParaRPr lang="en-US" dirty="0">
              <a:solidFill>
                <a:srgbClr val="FFFFFF">
                  <a:lumMod val="5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29000" y="6538530"/>
            <a:ext cx="4114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rgbClr val="7F7F7F"/>
                </a:solidFill>
                <a:latin typeface="+mn-lt"/>
                <a:cs typeface="Caput Regular"/>
              </a:defRPr>
            </a:lvl1pPr>
          </a:lstStyle>
          <a:p>
            <a:pPr algn="r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20000" y="6538530"/>
            <a:ext cx="1066800" cy="329184"/>
          </a:xfrm>
          <a:prstGeom prst="rect">
            <a:avLst/>
          </a:prstGeom>
        </p:spPr>
        <p:txBody>
          <a:bodyPr vert="horz" lIns="91440" tIns="45720" rIns="0" bIns="45720" rtlCol="0" anchor="ctr"/>
          <a:lstStyle>
            <a:lvl1pPr algn="r">
              <a:defRPr sz="1200" b="0">
                <a:solidFill>
                  <a:srgbClr val="7F7F7F"/>
                </a:solidFill>
                <a:latin typeface="+mn-lt"/>
              </a:defRPr>
            </a:lvl1pPr>
          </a:lstStyle>
          <a:p>
            <a:fld id="{0CFEC368-1D7A-4F81-ABF6-AE0E36BAF64C}" type="slidenum">
              <a:rPr lang="en-US" smtClean="0"/>
              <a:pPr/>
              <a:t>‹Nr.›</a:t>
            </a:fld>
            <a:endParaRPr lang="en-US" dirty="0"/>
          </a:p>
        </p:txBody>
      </p:sp>
      <p:cxnSp>
        <p:nvCxnSpPr>
          <p:cNvPr id="9" name="Gerade Verbindung 8"/>
          <p:cNvCxnSpPr/>
          <p:nvPr/>
        </p:nvCxnSpPr>
        <p:spPr>
          <a:xfrm>
            <a:off x="457200" y="1524000"/>
            <a:ext cx="8229600" cy="0"/>
          </a:xfrm>
          <a:prstGeom prst="line">
            <a:avLst/>
          </a:prstGeom>
          <a:ln w="12700">
            <a:solidFill>
              <a:srgbClr val="0067A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1" name="Bild 10" descr="MCC_PPT_Gestaltungselemente_Logo_b_600DPI.png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2120" y="0"/>
            <a:ext cx="1591880" cy="841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32704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72" r:id="rId1"/>
    <p:sldLayoutId id="2147483973" r:id="rId2"/>
    <p:sldLayoutId id="2147483974" r:id="rId3"/>
    <p:sldLayoutId id="2147483975" r:id="rId4"/>
    <p:sldLayoutId id="2147483976" r:id="rId5"/>
    <p:sldLayoutId id="2147483977" r:id="rId6"/>
  </p:sldLayoutIdLst>
  <p:timing>
    <p:tnLst>
      <p:par>
        <p:cTn id="1" dur="indefinite" restart="never" nodeType="tmRoot"/>
      </p:par>
    </p:tnLst>
  </p:timing>
  <p:hf hdr="0" ftr="0"/>
  <p:txStyles>
    <p:titleStyle>
      <a:lvl1pPr algn="l" defTabSz="914400" rtl="0" eaLnBrk="1" latinLnBrk="0" hangingPunct="1">
        <a:spcBef>
          <a:spcPct val="0"/>
        </a:spcBef>
        <a:buNone/>
        <a:defRPr sz="3600" b="1" i="0" kern="1200" spc="-100" baseline="0">
          <a:solidFill>
            <a:srgbClr val="0067A1"/>
          </a:solidFill>
          <a:latin typeface="+mj-lt"/>
          <a:ea typeface="+mj-ea"/>
          <a:cs typeface="Caput Bold"/>
        </a:defRPr>
      </a:lvl1pPr>
    </p:titleStyle>
    <p:bodyStyle>
      <a:lvl1pPr marL="18288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400" b="0" i="0" kern="1200">
          <a:solidFill>
            <a:schemeClr val="tx1"/>
          </a:solidFill>
          <a:latin typeface="+mn-lt"/>
          <a:ea typeface="+mn-ea"/>
          <a:cs typeface="Caput" pitchFamily="34" charset="0"/>
        </a:defRPr>
      </a:lvl1pPr>
      <a:lvl2pPr marL="45720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000" b="0" i="0" kern="1200">
          <a:solidFill>
            <a:schemeClr val="tx1"/>
          </a:solidFill>
          <a:latin typeface="+mn-lt"/>
          <a:ea typeface="+mn-ea"/>
          <a:cs typeface="Caput" pitchFamily="34" charset="0"/>
        </a:defRPr>
      </a:lvl2pPr>
      <a:lvl3pPr marL="731520" indent="-182880" algn="l" defTabSz="914400" rtl="0" eaLnBrk="1" latinLnBrk="0" hangingPunct="1">
        <a:spcBef>
          <a:spcPct val="20000"/>
        </a:spcBef>
        <a:buClr>
          <a:schemeClr val="accent1"/>
        </a:buClr>
        <a:buSzPct val="90000"/>
        <a:buFont typeface="Arial" pitchFamily="34" charset="0"/>
        <a:buChar char="•"/>
        <a:defRPr sz="1800" b="0" i="0" kern="1200">
          <a:solidFill>
            <a:schemeClr val="tx1"/>
          </a:solidFill>
          <a:latin typeface="+mn-lt"/>
          <a:ea typeface="+mn-ea"/>
          <a:cs typeface="Caput" pitchFamily="34" charset="0"/>
        </a:defRPr>
      </a:lvl3pPr>
      <a:lvl4pPr marL="10058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b="0" i="0" kern="1200">
          <a:solidFill>
            <a:schemeClr val="tx1"/>
          </a:solidFill>
          <a:latin typeface="+mn-lt"/>
          <a:ea typeface="+mn-ea"/>
          <a:cs typeface="Caput" pitchFamily="34" charset="0"/>
        </a:defRPr>
      </a:lvl4pPr>
      <a:lvl5pPr marL="1188720" indent="-13716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Arial" pitchFamily="34" charset="0"/>
        <a:buChar char="•"/>
        <a:defRPr sz="1400" b="0" i="0" kern="1200" baseline="0">
          <a:solidFill>
            <a:schemeClr val="tx1"/>
          </a:solidFill>
          <a:latin typeface="+mn-lt"/>
          <a:ea typeface="+mn-ea"/>
          <a:cs typeface="Caput" pitchFamily="34" charset="0"/>
        </a:defRPr>
      </a:lvl5pPr>
      <a:lvl6pPr marL="137160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155448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19202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1E0AB6-3460-45D5-BE0C-0B657F84E8F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‹Nr.›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601705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79" r:id="rId1"/>
    <p:sldLayoutId id="2147483980" r:id="rId2"/>
    <p:sldLayoutId id="2147483981" r:id="rId3"/>
    <p:sldLayoutId id="2147483982" r:id="rId4"/>
    <p:sldLayoutId id="2147483983" r:id="rId5"/>
    <p:sldLayoutId id="2147483984" r:id="rId6"/>
    <p:sldLayoutId id="2147483985" r:id="rId7"/>
    <p:sldLayoutId id="2147483986" r:id="rId8"/>
    <p:sldLayoutId id="2147483987" r:id="rId9"/>
    <p:sldLayoutId id="2147483988" r:id="rId10"/>
    <p:sldLayoutId id="2147483989" r:id="rId11"/>
    <p:sldLayoutId id="2147483990" r:id="rId12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8.emf"/><Relationship Id="rId4" Type="http://schemas.openxmlformats.org/officeDocument/2006/relationships/image" Target="../media/image7.e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jpg"/><Relationship Id="rId3" Type="http://schemas.openxmlformats.org/officeDocument/2006/relationships/image" Target="../media/image11.jpg"/><Relationship Id="rId7" Type="http://schemas.openxmlformats.org/officeDocument/2006/relationships/image" Target="../media/image15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4.jpg"/><Relationship Id="rId5" Type="http://schemas.openxmlformats.org/officeDocument/2006/relationships/image" Target="../media/image13.jpg"/><Relationship Id="rId4" Type="http://schemas.openxmlformats.org/officeDocument/2006/relationships/image" Target="../media/image12.jp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3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z="3600" dirty="0"/>
              <a:t>The cartography of alternative policy pathways: </a:t>
            </a:r>
            <a:r>
              <a:rPr lang="en-US" sz="3600" dirty="0" smtClean="0"/>
              <a:t>A </a:t>
            </a:r>
            <a:r>
              <a:rPr lang="en-US" sz="3600" dirty="0"/>
              <a:t>legitimate science-policy model?</a:t>
            </a:r>
            <a:endParaRPr lang="de-DE" sz="3600" dirty="0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451474" y="4098629"/>
            <a:ext cx="7064453" cy="1554019"/>
          </a:xfrm>
        </p:spPr>
        <p:txBody>
          <a:bodyPr>
            <a:normAutofit/>
          </a:bodyPr>
          <a:lstStyle/>
          <a:p>
            <a:r>
              <a:rPr lang="de-DE" dirty="0" smtClean="0"/>
              <a:t>Dr. phil. Martin Kowarsch</a:t>
            </a:r>
            <a:endParaRPr lang="en-US" baseline="30000" dirty="0" smtClean="0"/>
          </a:p>
          <a:p>
            <a:endParaRPr lang="de-DE" i="1" dirty="0" smtClean="0"/>
          </a:p>
          <a:p>
            <a:endParaRPr lang="en-US" i="1" dirty="0"/>
          </a:p>
          <a:p>
            <a:endParaRPr lang="de-DE" dirty="0"/>
          </a:p>
        </p:txBody>
      </p:sp>
      <p:sp>
        <p:nvSpPr>
          <p:cNvPr id="4" name="Rechteck 3"/>
          <p:cNvSpPr/>
          <p:nvPr/>
        </p:nvSpPr>
        <p:spPr>
          <a:xfrm>
            <a:off x="2084077" y="5599850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indent="-180000" algn="ctr"/>
            <a:r>
              <a:rPr lang="de-DE" spc="-100" dirty="0" smtClean="0">
                <a:solidFill>
                  <a:srgbClr val="0067A1"/>
                </a:solidFill>
                <a:cs typeface="Caput Bold"/>
              </a:rPr>
              <a:t>Global </a:t>
            </a:r>
            <a:r>
              <a:rPr lang="de-DE" spc="-100" dirty="0" err="1" smtClean="0">
                <a:solidFill>
                  <a:srgbClr val="0067A1"/>
                </a:solidFill>
                <a:cs typeface="Caput Bold"/>
              </a:rPr>
              <a:t>Health</a:t>
            </a:r>
            <a:r>
              <a:rPr lang="de-DE" spc="-100" dirty="0" smtClean="0">
                <a:solidFill>
                  <a:srgbClr val="0067A1"/>
                </a:solidFill>
                <a:cs typeface="Caput Bold"/>
              </a:rPr>
              <a:t> Economics </a:t>
            </a:r>
            <a:r>
              <a:rPr lang="de-DE" spc="-100" dirty="0" err="1" smtClean="0">
                <a:solidFill>
                  <a:srgbClr val="0067A1"/>
                </a:solidFill>
                <a:cs typeface="Caput Bold"/>
              </a:rPr>
              <a:t>Summit</a:t>
            </a:r>
            <a:r>
              <a:rPr lang="de-DE" spc="-100" dirty="0" smtClean="0">
                <a:solidFill>
                  <a:srgbClr val="0067A1"/>
                </a:solidFill>
                <a:cs typeface="Caput Bold"/>
              </a:rPr>
              <a:t>– </a:t>
            </a:r>
          </a:p>
          <a:p>
            <a:pPr indent="-180000" algn="ctr"/>
            <a:r>
              <a:rPr lang="de-DE" spc="-100" dirty="0" smtClean="0">
                <a:solidFill>
                  <a:srgbClr val="0067A1"/>
                </a:solidFill>
                <a:cs typeface="Caput Bold"/>
              </a:rPr>
              <a:t>Berlin</a:t>
            </a:r>
            <a:r>
              <a:rPr lang="de-DE" spc="-100" dirty="0">
                <a:solidFill>
                  <a:srgbClr val="0067A1"/>
                </a:solidFill>
                <a:cs typeface="Caput Bold"/>
              </a:rPr>
              <a:t>, </a:t>
            </a:r>
            <a:r>
              <a:rPr lang="de-DE" spc="-100" dirty="0" err="1" smtClean="0">
                <a:solidFill>
                  <a:srgbClr val="0067A1"/>
                </a:solidFill>
                <a:cs typeface="Caput Bold"/>
              </a:rPr>
              <a:t>July</a:t>
            </a:r>
            <a:r>
              <a:rPr lang="de-DE" spc="-100" dirty="0" smtClean="0">
                <a:solidFill>
                  <a:srgbClr val="0067A1"/>
                </a:solidFill>
                <a:cs typeface="Caput Bold"/>
              </a:rPr>
              <a:t> 25th, 2016</a:t>
            </a:r>
            <a:endParaRPr lang="de-DE" spc="-100" dirty="0">
              <a:solidFill>
                <a:srgbClr val="0067A1"/>
              </a:solidFill>
              <a:cs typeface="Caput Bold"/>
            </a:endParaRPr>
          </a:p>
        </p:txBody>
      </p:sp>
      <p:pic>
        <p:nvPicPr>
          <p:cNvPr id="5" name="Grafik 4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67111" y="197282"/>
            <a:ext cx="2019689" cy="15147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36052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DE" dirty="0" smtClean="0"/>
              <a:t>Different </a:t>
            </a:r>
            <a:r>
              <a:rPr lang="de-DE" dirty="0" err="1" smtClean="0"/>
              <a:t>worldviews</a:t>
            </a:r>
            <a:r>
              <a:rPr lang="de-DE" dirty="0" smtClean="0"/>
              <a:t> matter</a:t>
            </a: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9943E0-F3AB-4B42-979C-A2D899355DBE}" type="slidenum">
              <a:rPr lang="en-US" smtClean="0"/>
              <a:t>2</a:t>
            </a:fld>
            <a:endParaRPr lang="en-US" dirty="0"/>
          </a:p>
        </p:txBody>
      </p:sp>
      <p:grpSp>
        <p:nvGrpSpPr>
          <p:cNvPr id="6" name="Group 3"/>
          <p:cNvGrpSpPr>
            <a:grpSpLocks/>
          </p:cNvGrpSpPr>
          <p:nvPr/>
        </p:nvGrpSpPr>
        <p:grpSpPr bwMode="auto">
          <a:xfrm>
            <a:off x="633930" y="1932513"/>
            <a:ext cx="2672733" cy="2104303"/>
            <a:chOff x="50" y="527"/>
            <a:chExt cx="2332" cy="1801"/>
          </a:xfrm>
        </p:grpSpPr>
        <p:sp>
          <p:nvSpPr>
            <p:cNvPr id="7" name="Text Box 4"/>
            <p:cNvSpPr txBox="1">
              <a:spLocks noChangeArrowheads="1"/>
            </p:cNvSpPr>
            <p:nvPr/>
          </p:nvSpPr>
          <p:spPr bwMode="auto">
            <a:xfrm rot="16200000">
              <a:off x="-321" y="1077"/>
              <a:ext cx="1037" cy="29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 b="1"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algn="ctr">
                <a:defRPr/>
              </a:pPr>
              <a:r>
                <a:rPr lang="en-US" sz="1600" dirty="0">
                  <a:solidFill>
                    <a:srgbClr val="000000"/>
                  </a:solidFill>
                  <a:ea typeface="ヒラギノ角ゴ Pro W3" pitchFamily="-16" charset="-128"/>
                  <a:sym typeface="Symbol" pitchFamily="18" charset="2"/>
                </a:rPr>
                <a:t> </a:t>
              </a:r>
              <a:r>
                <a:rPr lang="en-US" sz="1600" dirty="0" smtClean="0">
                  <a:solidFill>
                    <a:srgbClr val="000000"/>
                  </a:solidFill>
                  <a:ea typeface="ヒラギノ角ゴ Pro W3" pitchFamily="-16" charset="-128"/>
                  <a:cs typeface="+mn-cs"/>
                </a:rPr>
                <a:t>costs [$]</a:t>
              </a:r>
            </a:p>
          </p:txBody>
        </p:sp>
        <p:grpSp>
          <p:nvGrpSpPr>
            <p:cNvPr id="8" name="Group 5"/>
            <p:cNvGrpSpPr>
              <a:grpSpLocks/>
            </p:cNvGrpSpPr>
            <p:nvPr/>
          </p:nvGrpSpPr>
          <p:grpSpPr bwMode="auto">
            <a:xfrm>
              <a:off x="295" y="527"/>
              <a:ext cx="2087" cy="1801"/>
              <a:chOff x="284" y="527"/>
              <a:chExt cx="2087" cy="1801"/>
            </a:xfrm>
          </p:grpSpPr>
          <p:sp>
            <p:nvSpPr>
              <p:cNvPr id="9" name="Line 6"/>
              <p:cNvSpPr>
                <a:spLocks noChangeShapeType="1"/>
              </p:cNvSpPr>
              <p:nvPr/>
            </p:nvSpPr>
            <p:spPr bwMode="auto">
              <a:xfrm>
                <a:off x="364" y="2088"/>
                <a:ext cx="1737" cy="0"/>
              </a:xfrm>
              <a:prstGeom prst="line">
                <a:avLst/>
              </a:prstGeom>
              <a:noFill/>
              <a:ln w="34925">
                <a:solidFill>
                  <a:schemeClr val="tx1"/>
                </a:solidFill>
                <a:round/>
                <a:headEnd/>
                <a:tailEnd type="stealth" w="lg" len="lg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algn="ctr">
                  <a:defRPr/>
                </a:pPr>
                <a:endParaRPr lang="en-US" sz="2400" b="1">
                  <a:solidFill>
                    <a:srgbClr val="000000"/>
                  </a:solidFill>
                  <a:latin typeface="Arial" pitchFamily="34" charset="0"/>
                  <a:cs typeface="+mn-cs"/>
                </a:endParaRPr>
              </a:p>
            </p:txBody>
          </p:sp>
          <p:sp>
            <p:nvSpPr>
              <p:cNvPr id="10" name="Line 7"/>
              <p:cNvSpPr>
                <a:spLocks noChangeShapeType="1"/>
              </p:cNvSpPr>
              <p:nvPr/>
            </p:nvSpPr>
            <p:spPr bwMode="auto">
              <a:xfrm flipV="1">
                <a:off x="364" y="640"/>
                <a:ext cx="0" cy="1448"/>
              </a:xfrm>
              <a:prstGeom prst="line">
                <a:avLst/>
              </a:prstGeom>
              <a:noFill/>
              <a:ln w="34925">
                <a:solidFill>
                  <a:schemeClr val="tx1"/>
                </a:solidFill>
                <a:round/>
                <a:headEnd/>
                <a:tailEnd type="stealth" w="lg" len="lg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algn="ctr">
                  <a:defRPr/>
                </a:pPr>
                <a:endParaRPr lang="en-US" sz="2400" b="1">
                  <a:solidFill>
                    <a:srgbClr val="000000"/>
                  </a:solidFill>
                  <a:latin typeface="Arial" pitchFamily="34" charset="0"/>
                  <a:cs typeface="+mn-cs"/>
                </a:endParaRPr>
              </a:p>
            </p:txBody>
          </p:sp>
          <p:sp>
            <p:nvSpPr>
              <p:cNvPr id="11" name="Text Box 8"/>
              <p:cNvSpPr txBox="1">
                <a:spLocks noChangeArrowheads="1"/>
              </p:cNvSpPr>
              <p:nvPr/>
            </p:nvSpPr>
            <p:spPr bwMode="auto">
              <a:xfrm>
                <a:off x="1834" y="2115"/>
                <a:ext cx="537" cy="21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sz="2400" b="1">
                    <a:solidFill>
                      <a:schemeClr val="tx1"/>
                    </a:solidFill>
                    <a:latin typeface="Arial" pitchFamily="34" charset="0"/>
                  </a:defRPr>
                </a:lvl1pPr>
                <a:lvl2pPr marL="742950" indent="-285750" eaLnBrk="0" hangingPunct="0">
                  <a:defRPr sz="2400" b="1">
                    <a:solidFill>
                      <a:schemeClr val="tx1"/>
                    </a:solidFill>
                    <a:latin typeface="Arial" pitchFamily="34" charset="0"/>
                  </a:defRPr>
                </a:lvl2pPr>
                <a:lvl3pPr marL="1143000" indent="-228600" eaLnBrk="0" hangingPunct="0">
                  <a:defRPr sz="2400" b="1">
                    <a:solidFill>
                      <a:schemeClr val="tx1"/>
                    </a:solidFill>
                    <a:latin typeface="Arial" pitchFamily="34" charset="0"/>
                  </a:defRPr>
                </a:lvl3pPr>
                <a:lvl4pPr marL="1600200" indent="-228600" eaLnBrk="0" hangingPunct="0">
                  <a:defRPr sz="2400" b="1">
                    <a:solidFill>
                      <a:schemeClr val="tx1"/>
                    </a:solidFill>
                    <a:latin typeface="Arial" pitchFamily="34" charset="0"/>
                  </a:defRPr>
                </a:lvl4pPr>
                <a:lvl5pPr marL="2057400" indent="-228600" eaLnBrk="0" hangingPunct="0">
                  <a:defRPr sz="2400" b="1">
                    <a:solidFill>
                      <a:schemeClr val="tx1"/>
                    </a:solidFill>
                    <a:latin typeface="Arial" pitchFamily="34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pitchFamily="34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pitchFamily="34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pitchFamily="34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pitchFamily="34" charset="0"/>
                  </a:defRPr>
                </a:lvl9pPr>
              </a:lstStyle>
              <a:p>
                <a:pPr>
                  <a:defRPr/>
                </a:pPr>
                <a:r>
                  <a:rPr lang="en-US" sz="1600" smtClean="0">
                    <a:solidFill>
                      <a:srgbClr val="000000"/>
                    </a:solidFill>
                    <a:ea typeface="ヒラギノ角ゴ Pro W3" pitchFamily="-16" charset="-128"/>
                    <a:cs typeface="+mn-cs"/>
                    <a:sym typeface="Symbol" pitchFamily="18" charset="2"/>
                  </a:rPr>
                  <a:t></a:t>
                </a:r>
                <a:r>
                  <a:rPr lang="en-US" sz="1600" smtClean="0">
                    <a:solidFill>
                      <a:srgbClr val="000000"/>
                    </a:solidFill>
                    <a:ea typeface="ヒラギノ角ゴ Pro W3" pitchFamily="-16" charset="-128"/>
                    <a:cs typeface="+mn-cs"/>
                  </a:rPr>
                  <a:t>T [°C]</a:t>
                </a:r>
              </a:p>
            </p:txBody>
          </p:sp>
          <p:sp>
            <p:nvSpPr>
              <p:cNvPr id="12" name="Text Box 9"/>
              <p:cNvSpPr txBox="1">
                <a:spLocks noChangeArrowheads="1"/>
              </p:cNvSpPr>
              <p:nvPr/>
            </p:nvSpPr>
            <p:spPr bwMode="auto">
              <a:xfrm>
                <a:off x="284" y="2116"/>
                <a:ext cx="187" cy="21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sz="2400" b="1">
                    <a:solidFill>
                      <a:schemeClr val="tx1"/>
                    </a:solidFill>
                    <a:latin typeface="Arial" pitchFamily="34" charset="0"/>
                  </a:defRPr>
                </a:lvl1pPr>
                <a:lvl2pPr marL="742950" indent="-285750" eaLnBrk="0" hangingPunct="0">
                  <a:defRPr sz="2400" b="1">
                    <a:solidFill>
                      <a:schemeClr val="tx1"/>
                    </a:solidFill>
                    <a:latin typeface="Arial" pitchFamily="34" charset="0"/>
                  </a:defRPr>
                </a:lvl2pPr>
                <a:lvl3pPr marL="1143000" indent="-228600" eaLnBrk="0" hangingPunct="0">
                  <a:defRPr sz="2400" b="1">
                    <a:solidFill>
                      <a:schemeClr val="tx1"/>
                    </a:solidFill>
                    <a:latin typeface="Arial" pitchFamily="34" charset="0"/>
                  </a:defRPr>
                </a:lvl3pPr>
                <a:lvl4pPr marL="1600200" indent="-228600" eaLnBrk="0" hangingPunct="0">
                  <a:defRPr sz="2400" b="1">
                    <a:solidFill>
                      <a:schemeClr val="tx1"/>
                    </a:solidFill>
                    <a:latin typeface="Arial" pitchFamily="34" charset="0"/>
                  </a:defRPr>
                </a:lvl4pPr>
                <a:lvl5pPr marL="2057400" indent="-228600" eaLnBrk="0" hangingPunct="0">
                  <a:defRPr sz="2400" b="1">
                    <a:solidFill>
                      <a:schemeClr val="tx1"/>
                    </a:solidFill>
                    <a:latin typeface="Arial" pitchFamily="34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pitchFamily="34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pitchFamily="34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pitchFamily="34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pitchFamily="34" charset="0"/>
                  </a:defRPr>
                </a:lvl9pPr>
              </a:lstStyle>
              <a:p>
                <a:pPr>
                  <a:defRPr/>
                </a:pPr>
                <a:r>
                  <a:rPr lang="en-US" sz="1600" smtClean="0">
                    <a:solidFill>
                      <a:srgbClr val="000000"/>
                    </a:solidFill>
                    <a:ea typeface="ヒラギノ角ゴ Pro W3" pitchFamily="-16" charset="-128"/>
                    <a:cs typeface="+mn-cs"/>
                  </a:rPr>
                  <a:t>0</a:t>
                </a:r>
              </a:p>
            </p:txBody>
          </p:sp>
          <p:pic>
            <p:nvPicPr>
              <p:cNvPr id="13" name="Picture 10"/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4755" b="12192"/>
              <a:stretch>
                <a:fillRect/>
              </a:stretch>
            </p:blipFill>
            <p:spPr bwMode="auto">
              <a:xfrm>
                <a:off x="418" y="527"/>
                <a:ext cx="1767" cy="150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sp>
            <p:nvSpPr>
              <p:cNvPr id="14" name="Text Box 11"/>
              <p:cNvSpPr txBox="1">
                <a:spLocks noChangeArrowheads="1"/>
              </p:cNvSpPr>
              <p:nvPr/>
            </p:nvSpPr>
            <p:spPr bwMode="auto">
              <a:xfrm>
                <a:off x="1460" y="2116"/>
                <a:ext cx="187" cy="21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sz="2400" b="1">
                    <a:solidFill>
                      <a:schemeClr val="tx1"/>
                    </a:solidFill>
                    <a:latin typeface="Arial" pitchFamily="34" charset="0"/>
                  </a:defRPr>
                </a:lvl1pPr>
                <a:lvl2pPr marL="742950" indent="-285750" eaLnBrk="0" hangingPunct="0">
                  <a:defRPr sz="2400" b="1">
                    <a:solidFill>
                      <a:schemeClr val="tx1"/>
                    </a:solidFill>
                    <a:latin typeface="Arial" pitchFamily="34" charset="0"/>
                  </a:defRPr>
                </a:lvl2pPr>
                <a:lvl3pPr marL="1143000" indent="-228600" eaLnBrk="0" hangingPunct="0">
                  <a:defRPr sz="2400" b="1">
                    <a:solidFill>
                      <a:schemeClr val="tx1"/>
                    </a:solidFill>
                    <a:latin typeface="Arial" pitchFamily="34" charset="0"/>
                  </a:defRPr>
                </a:lvl3pPr>
                <a:lvl4pPr marL="1600200" indent="-228600" eaLnBrk="0" hangingPunct="0">
                  <a:defRPr sz="2400" b="1">
                    <a:solidFill>
                      <a:schemeClr val="tx1"/>
                    </a:solidFill>
                    <a:latin typeface="Arial" pitchFamily="34" charset="0"/>
                  </a:defRPr>
                </a:lvl4pPr>
                <a:lvl5pPr marL="2057400" indent="-228600" eaLnBrk="0" hangingPunct="0">
                  <a:defRPr sz="2400" b="1">
                    <a:solidFill>
                      <a:schemeClr val="tx1"/>
                    </a:solidFill>
                    <a:latin typeface="Arial" pitchFamily="34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pitchFamily="34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pitchFamily="34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pitchFamily="34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pitchFamily="34" charset="0"/>
                  </a:defRPr>
                </a:lvl9pPr>
              </a:lstStyle>
              <a:p>
                <a:pPr>
                  <a:defRPr/>
                </a:pPr>
                <a:r>
                  <a:rPr lang="en-US" sz="1600" smtClean="0">
                    <a:solidFill>
                      <a:srgbClr val="000000"/>
                    </a:solidFill>
                    <a:ea typeface="ヒラギノ角ゴ Pro W3" pitchFamily="-16" charset="-128"/>
                    <a:cs typeface="+mn-cs"/>
                  </a:rPr>
                  <a:t>5</a:t>
                </a:r>
              </a:p>
            </p:txBody>
          </p:sp>
        </p:grpSp>
      </p:grpSp>
      <p:grpSp>
        <p:nvGrpSpPr>
          <p:cNvPr id="16" name="Group 13"/>
          <p:cNvGrpSpPr>
            <a:grpSpLocks/>
          </p:cNvGrpSpPr>
          <p:nvPr/>
        </p:nvGrpSpPr>
        <p:grpSpPr bwMode="auto">
          <a:xfrm>
            <a:off x="668601" y="4402827"/>
            <a:ext cx="2675025" cy="1999146"/>
            <a:chOff x="2769" y="2445"/>
            <a:chExt cx="2334" cy="1711"/>
          </a:xfrm>
        </p:grpSpPr>
        <p:sp>
          <p:nvSpPr>
            <p:cNvPr id="17" name="Line 14"/>
            <p:cNvSpPr>
              <a:spLocks noChangeShapeType="1"/>
            </p:cNvSpPr>
            <p:nvPr/>
          </p:nvSpPr>
          <p:spPr bwMode="auto">
            <a:xfrm>
              <a:off x="3096" y="3916"/>
              <a:ext cx="1737" cy="0"/>
            </a:xfrm>
            <a:prstGeom prst="line">
              <a:avLst/>
            </a:prstGeom>
            <a:noFill/>
            <a:ln w="34925">
              <a:solidFill>
                <a:schemeClr val="tx1"/>
              </a:solidFill>
              <a:round/>
              <a:headEnd/>
              <a:tailEnd type="stealth" w="lg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>
                <a:defRPr/>
              </a:pPr>
              <a:endParaRPr lang="en-US" sz="2400" b="1">
                <a:solidFill>
                  <a:srgbClr val="000000"/>
                </a:solidFill>
                <a:latin typeface="Arial" pitchFamily="34" charset="0"/>
                <a:cs typeface="+mn-cs"/>
              </a:endParaRPr>
            </a:p>
          </p:txBody>
        </p:sp>
        <p:sp>
          <p:nvSpPr>
            <p:cNvPr id="18" name="Line 15"/>
            <p:cNvSpPr>
              <a:spLocks noChangeShapeType="1"/>
            </p:cNvSpPr>
            <p:nvPr/>
          </p:nvSpPr>
          <p:spPr bwMode="auto">
            <a:xfrm flipV="1">
              <a:off x="3096" y="2468"/>
              <a:ext cx="0" cy="1448"/>
            </a:xfrm>
            <a:prstGeom prst="line">
              <a:avLst/>
            </a:prstGeom>
            <a:noFill/>
            <a:ln w="34925">
              <a:solidFill>
                <a:schemeClr val="tx1"/>
              </a:solidFill>
              <a:round/>
              <a:headEnd/>
              <a:tailEnd type="stealth" w="lg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>
                <a:defRPr/>
              </a:pPr>
              <a:endParaRPr lang="en-US" sz="2400" b="1">
                <a:solidFill>
                  <a:srgbClr val="000000"/>
                </a:solidFill>
                <a:latin typeface="Arial" pitchFamily="34" charset="0"/>
                <a:cs typeface="+mn-cs"/>
              </a:endParaRPr>
            </a:p>
          </p:txBody>
        </p:sp>
        <p:sp>
          <p:nvSpPr>
            <p:cNvPr id="19" name="Text Box 16"/>
            <p:cNvSpPr txBox="1">
              <a:spLocks noChangeArrowheads="1"/>
            </p:cNvSpPr>
            <p:nvPr/>
          </p:nvSpPr>
          <p:spPr bwMode="auto">
            <a:xfrm>
              <a:off x="4566" y="3943"/>
              <a:ext cx="537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 b="1"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>
                <a:defRPr/>
              </a:pPr>
              <a:r>
                <a:rPr lang="en-US" sz="1600" dirty="0" smtClean="0">
                  <a:solidFill>
                    <a:srgbClr val="000000"/>
                  </a:solidFill>
                  <a:ea typeface="ヒラギノ角ゴ Pro W3" pitchFamily="-16" charset="-128"/>
                  <a:cs typeface="+mn-cs"/>
                  <a:sym typeface="Symbol" pitchFamily="18" charset="2"/>
                </a:rPr>
                <a:t></a:t>
              </a:r>
              <a:r>
                <a:rPr lang="en-US" sz="1600" dirty="0" smtClean="0">
                  <a:solidFill>
                    <a:srgbClr val="000000"/>
                  </a:solidFill>
                  <a:ea typeface="ヒラギノ角ゴ Pro W3" pitchFamily="-16" charset="-128"/>
                  <a:cs typeface="+mn-cs"/>
                </a:rPr>
                <a:t>T [°C]</a:t>
              </a:r>
            </a:p>
          </p:txBody>
        </p:sp>
        <p:sp>
          <p:nvSpPr>
            <p:cNvPr id="20" name="Text Box 17"/>
            <p:cNvSpPr txBox="1">
              <a:spLocks noChangeArrowheads="1"/>
            </p:cNvSpPr>
            <p:nvPr/>
          </p:nvSpPr>
          <p:spPr bwMode="auto">
            <a:xfrm rot="16200000">
              <a:off x="2398" y="2877"/>
              <a:ext cx="1037" cy="29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 b="1"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algn="ctr">
                <a:defRPr/>
              </a:pPr>
              <a:r>
                <a:rPr lang="en-US" sz="1600" dirty="0">
                  <a:solidFill>
                    <a:srgbClr val="000000"/>
                  </a:solidFill>
                  <a:ea typeface="ヒラギノ角ゴ Pro W3" pitchFamily="-16" charset="-128"/>
                  <a:sym typeface="Symbol" pitchFamily="18" charset="2"/>
                </a:rPr>
                <a:t> </a:t>
              </a:r>
              <a:r>
                <a:rPr lang="en-US" sz="1600" dirty="0" smtClean="0">
                  <a:solidFill>
                    <a:srgbClr val="000000"/>
                  </a:solidFill>
                  <a:ea typeface="ヒラギノ角ゴ Pro W3" pitchFamily="-16" charset="-128"/>
                  <a:cs typeface="+mn-cs"/>
                </a:rPr>
                <a:t>costs [$]</a:t>
              </a:r>
            </a:p>
          </p:txBody>
        </p:sp>
        <p:sp>
          <p:nvSpPr>
            <p:cNvPr id="21" name="Text Box 18"/>
            <p:cNvSpPr txBox="1">
              <a:spLocks noChangeArrowheads="1"/>
            </p:cNvSpPr>
            <p:nvPr/>
          </p:nvSpPr>
          <p:spPr bwMode="auto">
            <a:xfrm>
              <a:off x="3016" y="3944"/>
              <a:ext cx="187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 b="1"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>
                <a:defRPr/>
              </a:pPr>
              <a:r>
                <a:rPr lang="en-US" sz="1600" smtClean="0">
                  <a:solidFill>
                    <a:srgbClr val="000000"/>
                  </a:solidFill>
                  <a:ea typeface="ヒラギノ角ゴ Pro W3" pitchFamily="-16" charset="-128"/>
                  <a:cs typeface="+mn-cs"/>
                </a:rPr>
                <a:t>0</a:t>
              </a:r>
            </a:p>
          </p:txBody>
        </p:sp>
        <p:sp>
          <p:nvSpPr>
            <p:cNvPr id="22" name="Text Box 19"/>
            <p:cNvSpPr txBox="1">
              <a:spLocks noChangeArrowheads="1"/>
            </p:cNvSpPr>
            <p:nvPr/>
          </p:nvSpPr>
          <p:spPr bwMode="auto">
            <a:xfrm>
              <a:off x="4192" y="3944"/>
              <a:ext cx="187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 b="1"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>
                <a:defRPr/>
              </a:pPr>
              <a:r>
                <a:rPr lang="en-US" sz="1600" smtClean="0">
                  <a:solidFill>
                    <a:srgbClr val="000000"/>
                  </a:solidFill>
                  <a:ea typeface="ヒラギノ角ゴ Pro W3" pitchFamily="-16" charset="-128"/>
                  <a:cs typeface="+mn-cs"/>
                </a:rPr>
                <a:t>5</a:t>
              </a:r>
            </a:p>
          </p:txBody>
        </p:sp>
        <p:pic>
          <p:nvPicPr>
            <p:cNvPr id="23" name="Picture 20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0216" r="6810" b="3917"/>
            <a:stretch>
              <a:fillRect/>
            </a:stretch>
          </p:blipFill>
          <p:spPr bwMode="auto">
            <a:xfrm>
              <a:off x="3198" y="2445"/>
              <a:ext cx="1430" cy="143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grpSp>
        <p:nvGrpSpPr>
          <p:cNvPr id="24" name="Group 21"/>
          <p:cNvGrpSpPr>
            <a:grpSpLocks/>
          </p:cNvGrpSpPr>
          <p:nvPr/>
        </p:nvGrpSpPr>
        <p:grpSpPr bwMode="auto">
          <a:xfrm>
            <a:off x="4769250" y="2072028"/>
            <a:ext cx="3041782" cy="2062240"/>
            <a:chOff x="2761" y="640"/>
            <a:chExt cx="2654" cy="1765"/>
          </a:xfrm>
        </p:grpSpPr>
        <p:sp>
          <p:nvSpPr>
            <p:cNvPr id="25" name="Line 22"/>
            <p:cNvSpPr>
              <a:spLocks noChangeShapeType="1"/>
            </p:cNvSpPr>
            <p:nvPr/>
          </p:nvSpPr>
          <p:spPr bwMode="auto">
            <a:xfrm>
              <a:off x="3086" y="2088"/>
              <a:ext cx="1737" cy="0"/>
            </a:xfrm>
            <a:prstGeom prst="line">
              <a:avLst/>
            </a:prstGeom>
            <a:noFill/>
            <a:ln w="34925">
              <a:solidFill>
                <a:schemeClr val="tx1"/>
              </a:solidFill>
              <a:round/>
              <a:headEnd/>
              <a:tailEnd type="stealth" w="lg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>
                <a:defRPr/>
              </a:pPr>
              <a:endParaRPr lang="en-US" sz="2400" b="1">
                <a:solidFill>
                  <a:srgbClr val="000000"/>
                </a:solidFill>
                <a:latin typeface="Arial" pitchFamily="34" charset="0"/>
                <a:cs typeface="+mn-cs"/>
              </a:endParaRPr>
            </a:p>
          </p:txBody>
        </p:sp>
        <p:sp>
          <p:nvSpPr>
            <p:cNvPr id="26" name="Line 23"/>
            <p:cNvSpPr>
              <a:spLocks noChangeShapeType="1"/>
            </p:cNvSpPr>
            <p:nvPr/>
          </p:nvSpPr>
          <p:spPr bwMode="auto">
            <a:xfrm flipV="1">
              <a:off x="3086" y="640"/>
              <a:ext cx="0" cy="1448"/>
            </a:xfrm>
            <a:prstGeom prst="line">
              <a:avLst/>
            </a:prstGeom>
            <a:noFill/>
            <a:ln w="34925">
              <a:solidFill>
                <a:schemeClr val="tx1"/>
              </a:solidFill>
              <a:round/>
              <a:headEnd/>
              <a:tailEnd type="stealth" w="lg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>
                <a:defRPr/>
              </a:pPr>
              <a:endParaRPr lang="en-US" sz="2400" b="1">
                <a:solidFill>
                  <a:srgbClr val="000000"/>
                </a:solidFill>
                <a:latin typeface="Arial" pitchFamily="34" charset="0"/>
                <a:cs typeface="+mn-cs"/>
              </a:endParaRPr>
            </a:p>
          </p:txBody>
        </p:sp>
        <p:sp>
          <p:nvSpPr>
            <p:cNvPr id="27" name="Text Box 24"/>
            <p:cNvSpPr txBox="1">
              <a:spLocks noChangeArrowheads="1"/>
            </p:cNvSpPr>
            <p:nvPr/>
          </p:nvSpPr>
          <p:spPr bwMode="auto">
            <a:xfrm>
              <a:off x="4556" y="2115"/>
              <a:ext cx="859" cy="29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 b="1"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>
                <a:defRPr/>
              </a:pPr>
              <a:r>
                <a:rPr lang="en-US" sz="1600" dirty="0" smtClean="0">
                  <a:solidFill>
                    <a:srgbClr val="000000"/>
                  </a:solidFill>
                  <a:ea typeface="ヒラギノ角ゴ Pro W3" pitchFamily="-16" charset="-128"/>
                  <a:cs typeface="+mn-cs"/>
                  <a:sym typeface="Symbol" pitchFamily="18" charset="2"/>
                </a:rPr>
                <a:t></a:t>
              </a:r>
              <a:r>
                <a:rPr lang="en-US" sz="1600" dirty="0" smtClean="0">
                  <a:solidFill>
                    <a:srgbClr val="000000"/>
                  </a:solidFill>
                  <a:ea typeface="ヒラギノ角ゴ Pro W3" pitchFamily="-16" charset="-128"/>
                  <a:cs typeface="+mn-cs"/>
                </a:rPr>
                <a:t>T </a:t>
              </a:r>
              <a:r>
                <a:rPr lang="en-US" sz="1600" dirty="0">
                  <a:solidFill>
                    <a:srgbClr val="000000"/>
                  </a:solidFill>
                  <a:ea typeface="ヒラギノ角ゴ Pro W3" pitchFamily="-16" charset="-128"/>
                </a:rPr>
                <a:t>[°C]</a:t>
              </a:r>
              <a:endParaRPr lang="en-US" sz="1600" dirty="0" smtClean="0">
                <a:solidFill>
                  <a:srgbClr val="000000"/>
                </a:solidFill>
                <a:ea typeface="ヒラギノ角ゴ Pro W3" pitchFamily="-16" charset="-128"/>
                <a:cs typeface="+mn-cs"/>
              </a:endParaRPr>
            </a:p>
          </p:txBody>
        </p:sp>
        <p:sp>
          <p:nvSpPr>
            <p:cNvPr id="28" name="Text Box 25"/>
            <p:cNvSpPr txBox="1">
              <a:spLocks noChangeArrowheads="1"/>
            </p:cNvSpPr>
            <p:nvPr/>
          </p:nvSpPr>
          <p:spPr bwMode="auto">
            <a:xfrm rot="16200000">
              <a:off x="2390" y="1076"/>
              <a:ext cx="1037" cy="29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 b="1"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algn="ctr">
                <a:defRPr/>
              </a:pPr>
              <a:r>
                <a:rPr lang="en-US" sz="1600" dirty="0">
                  <a:solidFill>
                    <a:srgbClr val="000000"/>
                  </a:solidFill>
                  <a:ea typeface="ヒラギノ角ゴ Pro W3" pitchFamily="-16" charset="-128"/>
                  <a:sym typeface="Symbol" pitchFamily="18" charset="2"/>
                </a:rPr>
                <a:t> </a:t>
              </a:r>
              <a:r>
                <a:rPr lang="en-US" sz="1600" dirty="0" smtClean="0">
                  <a:solidFill>
                    <a:srgbClr val="000000"/>
                  </a:solidFill>
                  <a:ea typeface="ヒラギノ角ゴ Pro W3" pitchFamily="-16" charset="-128"/>
                  <a:cs typeface="+mn-cs"/>
                </a:rPr>
                <a:t>costs [$]</a:t>
              </a:r>
            </a:p>
          </p:txBody>
        </p:sp>
        <p:sp>
          <p:nvSpPr>
            <p:cNvPr id="29" name="Text Box 26"/>
            <p:cNvSpPr txBox="1">
              <a:spLocks noChangeArrowheads="1"/>
            </p:cNvSpPr>
            <p:nvPr/>
          </p:nvSpPr>
          <p:spPr bwMode="auto">
            <a:xfrm>
              <a:off x="3006" y="2116"/>
              <a:ext cx="187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 b="1"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>
                <a:defRPr/>
              </a:pPr>
              <a:r>
                <a:rPr lang="en-US" sz="1600" smtClean="0">
                  <a:solidFill>
                    <a:srgbClr val="000000"/>
                  </a:solidFill>
                  <a:ea typeface="ヒラギノ角ゴ Pro W3" pitchFamily="-16" charset="-128"/>
                  <a:cs typeface="+mn-cs"/>
                </a:rPr>
                <a:t>0</a:t>
              </a:r>
            </a:p>
          </p:txBody>
        </p:sp>
        <p:sp>
          <p:nvSpPr>
            <p:cNvPr id="30" name="Text Box 27"/>
            <p:cNvSpPr txBox="1">
              <a:spLocks noChangeArrowheads="1"/>
            </p:cNvSpPr>
            <p:nvPr/>
          </p:nvSpPr>
          <p:spPr bwMode="auto">
            <a:xfrm>
              <a:off x="4182" y="2116"/>
              <a:ext cx="187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 b="1"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>
                <a:defRPr/>
              </a:pPr>
              <a:r>
                <a:rPr lang="en-US" sz="1600" smtClean="0">
                  <a:solidFill>
                    <a:srgbClr val="000000"/>
                  </a:solidFill>
                  <a:ea typeface="ヒラギノ角ゴ Pro W3" pitchFamily="-16" charset="-128"/>
                  <a:cs typeface="+mn-cs"/>
                </a:rPr>
                <a:t>5</a:t>
              </a:r>
            </a:p>
          </p:txBody>
        </p:sp>
        <p:pic>
          <p:nvPicPr>
            <p:cNvPr id="31" name="Picture 28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152" y="707"/>
              <a:ext cx="1587" cy="140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grpSp>
        <p:nvGrpSpPr>
          <p:cNvPr id="32" name="Group 29"/>
          <p:cNvGrpSpPr>
            <a:grpSpLocks/>
          </p:cNvGrpSpPr>
          <p:nvPr/>
        </p:nvGrpSpPr>
        <p:grpSpPr bwMode="auto">
          <a:xfrm>
            <a:off x="4802991" y="4417867"/>
            <a:ext cx="2675025" cy="1972273"/>
            <a:chOff x="47" y="2468"/>
            <a:chExt cx="2334" cy="1688"/>
          </a:xfrm>
        </p:grpSpPr>
        <p:sp>
          <p:nvSpPr>
            <p:cNvPr id="33" name="Line 30"/>
            <p:cNvSpPr>
              <a:spLocks noChangeShapeType="1"/>
            </p:cNvSpPr>
            <p:nvPr/>
          </p:nvSpPr>
          <p:spPr bwMode="auto">
            <a:xfrm>
              <a:off x="374" y="3916"/>
              <a:ext cx="1737" cy="0"/>
            </a:xfrm>
            <a:prstGeom prst="line">
              <a:avLst/>
            </a:prstGeom>
            <a:noFill/>
            <a:ln w="34925">
              <a:solidFill>
                <a:schemeClr val="tx1"/>
              </a:solidFill>
              <a:round/>
              <a:headEnd/>
              <a:tailEnd type="stealth" w="lg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>
                <a:defRPr/>
              </a:pPr>
              <a:endParaRPr lang="en-US" sz="2400" b="1">
                <a:solidFill>
                  <a:srgbClr val="000000"/>
                </a:solidFill>
                <a:latin typeface="Arial" pitchFamily="34" charset="0"/>
                <a:cs typeface="+mn-cs"/>
              </a:endParaRPr>
            </a:p>
          </p:txBody>
        </p:sp>
        <p:sp>
          <p:nvSpPr>
            <p:cNvPr id="34" name="Line 31"/>
            <p:cNvSpPr>
              <a:spLocks noChangeShapeType="1"/>
            </p:cNvSpPr>
            <p:nvPr/>
          </p:nvSpPr>
          <p:spPr bwMode="auto">
            <a:xfrm flipV="1">
              <a:off x="374" y="2468"/>
              <a:ext cx="0" cy="1448"/>
            </a:xfrm>
            <a:prstGeom prst="line">
              <a:avLst/>
            </a:prstGeom>
            <a:noFill/>
            <a:ln w="34925">
              <a:solidFill>
                <a:schemeClr val="tx1"/>
              </a:solidFill>
              <a:round/>
              <a:headEnd/>
              <a:tailEnd type="stealth" w="lg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>
                <a:defRPr/>
              </a:pPr>
              <a:endParaRPr lang="en-US" sz="2400" b="1">
                <a:solidFill>
                  <a:srgbClr val="000000"/>
                </a:solidFill>
                <a:latin typeface="Arial" pitchFamily="34" charset="0"/>
                <a:cs typeface="+mn-cs"/>
              </a:endParaRPr>
            </a:p>
          </p:txBody>
        </p:sp>
        <p:sp>
          <p:nvSpPr>
            <p:cNvPr id="35" name="Text Box 32"/>
            <p:cNvSpPr txBox="1">
              <a:spLocks noChangeArrowheads="1"/>
            </p:cNvSpPr>
            <p:nvPr/>
          </p:nvSpPr>
          <p:spPr bwMode="auto">
            <a:xfrm>
              <a:off x="1844" y="3943"/>
              <a:ext cx="537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 b="1"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>
                <a:defRPr/>
              </a:pPr>
              <a:r>
                <a:rPr lang="en-US" sz="1600" dirty="0" smtClean="0">
                  <a:solidFill>
                    <a:srgbClr val="000000"/>
                  </a:solidFill>
                  <a:ea typeface="ヒラギノ角ゴ Pro W3" pitchFamily="-16" charset="-128"/>
                  <a:cs typeface="+mn-cs"/>
                  <a:sym typeface="Symbol" pitchFamily="18" charset="2"/>
                </a:rPr>
                <a:t></a:t>
              </a:r>
              <a:r>
                <a:rPr lang="en-US" sz="1600" dirty="0" smtClean="0">
                  <a:solidFill>
                    <a:srgbClr val="000000"/>
                  </a:solidFill>
                  <a:ea typeface="ヒラギノ角ゴ Pro W3" pitchFamily="-16" charset="-128"/>
                  <a:cs typeface="+mn-cs"/>
                </a:rPr>
                <a:t>T [°C]</a:t>
              </a:r>
            </a:p>
          </p:txBody>
        </p:sp>
        <p:sp>
          <p:nvSpPr>
            <p:cNvPr id="36" name="Text Box 33"/>
            <p:cNvSpPr txBox="1">
              <a:spLocks noChangeArrowheads="1"/>
            </p:cNvSpPr>
            <p:nvPr/>
          </p:nvSpPr>
          <p:spPr bwMode="auto">
            <a:xfrm rot="16200000">
              <a:off x="-324" y="2918"/>
              <a:ext cx="1037" cy="29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 b="1"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algn="ctr">
                <a:defRPr/>
              </a:pPr>
              <a:r>
                <a:rPr lang="en-US" sz="1600" dirty="0">
                  <a:solidFill>
                    <a:srgbClr val="000000"/>
                  </a:solidFill>
                  <a:ea typeface="ヒラギノ角ゴ Pro W3" pitchFamily="-16" charset="-128"/>
                  <a:sym typeface="Symbol" pitchFamily="18" charset="2"/>
                </a:rPr>
                <a:t> </a:t>
              </a:r>
              <a:r>
                <a:rPr lang="en-US" sz="1600" dirty="0" smtClean="0">
                  <a:solidFill>
                    <a:srgbClr val="000000"/>
                  </a:solidFill>
                  <a:ea typeface="ヒラギノ角ゴ Pro W3" pitchFamily="-16" charset="-128"/>
                  <a:cs typeface="+mn-cs"/>
                </a:rPr>
                <a:t>costs [$]</a:t>
              </a:r>
            </a:p>
          </p:txBody>
        </p:sp>
        <p:sp>
          <p:nvSpPr>
            <p:cNvPr id="37" name="Text Box 34"/>
            <p:cNvSpPr txBox="1">
              <a:spLocks noChangeArrowheads="1"/>
            </p:cNvSpPr>
            <p:nvPr/>
          </p:nvSpPr>
          <p:spPr bwMode="auto">
            <a:xfrm>
              <a:off x="294" y="3944"/>
              <a:ext cx="187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 b="1"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>
                <a:defRPr/>
              </a:pPr>
              <a:r>
                <a:rPr lang="en-US" sz="1600" smtClean="0">
                  <a:solidFill>
                    <a:srgbClr val="000000"/>
                  </a:solidFill>
                  <a:ea typeface="ヒラギノ角ゴ Pro W3" pitchFamily="-16" charset="-128"/>
                  <a:cs typeface="+mn-cs"/>
                </a:rPr>
                <a:t>0</a:t>
              </a:r>
            </a:p>
          </p:txBody>
        </p:sp>
        <p:sp>
          <p:nvSpPr>
            <p:cNvPr id="38" name="Text Box 35"/>
            <p:cNvSpPr txBox="1">
              <a:spLocks noChangeArrowheads="1"/>
            </p:cNvSpPr>
            <p:nvPr/>
          </p:nvSpPr>
          <p:spPr bwMode="auto">
            <a:xfrm>
              <a:off x="1470" y="3944"/>
              <a:ext cx="187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 b="1"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>
                <a:defRPr/>
              </a:pPr>
              <a:r>
                <a:rPr lang="en-US" sz="1600" smtClean="0">
                  <a:solidFill>
                    <a:srgbClr val="000000"/>
                  </a:solidFill>
                  <a:ea typeface="ヒラギノ角ゴ Pro W3" pitchFamily="-16" charset="-128"/>
                  <a:cs typeface="+mn-cs"/>
                </a:rPr>
                <a:t>5</a:t>
              </a:r>
            </a:p>
          </p:txBody>
        </p:sp>
        <p:pic>
          <p:nvPicPr>
            <p:cNvPr id="39" name="Picture 36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1919" r="3406" b="9792"/>
            <a:stretch>
              <a:fillRect/>
            </a:stretch>
          </p:blipFill>
          <p:spPr bwMode="auto">
            <a:xfrm>
              <a:off x="431" y="2568"/>
              <a:ext cx="1633" cy="130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sp>
        <p:nvSpPr>
          <p:cNvPr id="40" name="Text Box 37"/>
          <p:cNvSpPr txBox="1">
            <a:spLocks noChangeArrowheads="1"/>
          </p:cNvSpPr>
          <p:nvPr/>
        </p:nvSpPr>
        <p:spPr bwMode="auto">
          <a:xfrm>
            <a:off x="2546493" y="2188265"/>
            <a:ext cx="1842198" cy="9694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>
              <a:defRPr/>
            </a:pPr>
            <a:r>
              <a:rPr lang="de-DE" sz="1900" dirty="0" smtClean="0">
                <a:solidFill>
                  <a:srgbClr val="660066"/>
                </a:solidFill>
                <a:ea typeface="ヒラギノ角ゴ Pro W3" pitchFamily="-16" charset="-128"/>
                <a:cs typeface="+mn-cs"/>
              </a:rPr>
              <a:t>“Standard </a:t>
            </a:r>
            <a:r>
              <a:rPr lang="de-DE" sz="1900" dirty="0" err="1" smtClean="0">
                <a:solidFill>
                  <a:srgbClr val="660066"/>
                </a:solidFill>
                <a:ea typeface="ヒラギノ角ゴ Pro W3" pitchFamily="-16" charset="-128"/>
                <a:cs typeface="+mn-cs"/>
              </a:rPr>
              <a:t>cost-benefit</a:t>
            </a:r>
            <a:r>
              <a:rPr lang="de-DE" sz="1900" dirty="0" smtClean="0">
                <a:solidFill>
                  <a:srgbClr val="660066"/>
                </a:solidFill>
                <a:ea typeface="ヒラギノ角ゴ Pro W3" pitchFamily="-16" charset="-128"/>
                <a:cs typeface="+mn-cs"/>
              </a:rPr>
              <a:t> </a:t>
            </a:r>
            <a:r>
              <a:rPr lang="de-DE" sz="1900" dirty="0" err="1" smtClean="0">
                <a:solidFill>
                  <a:srgbClr val="660066"/>
                </a:solidFill>
                <a:ea typeface="ヒラギノ角ゴ Pro W3" pitchFamily="-16" charset="-128"/>
                <a:cs typeface="+mn-cs"/>
              </a:rPr>
              <a:t>analysis</a:t>
            </a:r>
            <a:r>
              <a:rPr lang="de-DE" sz="1900" dirty="0" smtClean="0">
                <a:solidFill>
                  <a:srgbClr val="660066"/>
                </a:solidFill>
                <a:ea typeface="ヒラギノ角ゴ Pro W3" pitchFamily="-16" charset="-128"/>
                <a:cs typeface="+mn-cs"/>
              </a:rPr>
              <a:t>“</a:t>
            </a:r>
            <a:endParaRPr lang="en-US" sz="1900" dirty="0" smtClean="0">
              <a:solidFill>
                <a:srgbClr val="660066"/>
              </a:solidFill>
              <a:ea typeface="ヒラギノ角ゴ Pro W3" pitchFamily="-16" charset="-128"/>
              <a:cs typeface="+mn-cs"/>
            </a:endParaRPr>
          </a:p>
        </p:txBody>
      </p:sp>
      <p:sp>
        <p:nvSpPr>
          <p:cNvPr id="41" name="Text Box 38"/>
          <p:cNvSpPr txBox="1">
            <a:spLocks noChangeArrowheads="1"/>
          </p:cNvSpPr>
          <p:nvPr/>
        </p:nvSpPr>
        <p:spPr bwMode="auto">
          <a:xfrm>
            <a:off x="2556373" y="4595166"/>
            <a:ext cx="1574506" cy="6771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>
              <a:defRPr/>
            </a:pPr>
            <a:r>
              <a:rPr lang="en-US" sz="1900" dirty="0" smtClean="0">
                <a:solidFill>
                  <a:srgbClr val="660066"/>
                </a:solidFill>
                <a:ea typeface="ヒラギノ角ゴ Pro W3" pitchFamily="-16" charset="-128"/>
                <a:cs typeface="+mn-cs"/>
              </a:rPr>
              <a:t>“Green </a:t>
            </a:r>
          </a:p>
          <a:p>
            <a:pPr>
              <a:defRPr/>
            </a:pPr>
            <a:r>
              <a:rPr lang="en-US" sz="1900" dirty="0" smtClean="0">
                <a:solidFill>
                  <a:srgbClr val="660066"/>
                </a:solidFill>
                <a:ea typeface="ヒラギノ角ゴ Pro W3" pitchFamily="-16" charset="-128"/>
                <a:cs typeface="+mn-cs"/>
              </a:rPr>
              <a:t>worldview”</a:t>
            </a:r>
          </a:p>
        </p:txBody>
      </p:sp>
      <p:sp>
        <p:nvSpPr>
          <p:cNvPr id="42" name="Text Box 39"/>
          <p:cNvSpPr txBox="1">
            <a:spLocks noChangeArrowheads="1"/>
          </p:cNvSpPr>
          <p:nvPr/>
        </p:nvSpPr>
        <p:spPr bwMode="auto">
          <a:xfrm>
            <a:off x="6549805" y="2638235"/>
            <a:ext cx="1752600" cy="400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>
              <a:defRPr/>
            </a:pPr>
            <a:r>
              <a:rPr lang="en-US" sz="1900" dirty="0" smtClean="0">
                <a:solidFill>
                  <a:srgbClr val="660066"/>
                </a:solidFill>
                <a:ea typeface="ヒラギノ角ゴ Pro W3" pitchFamily="-16" charset="-128"/>
                <a:cs typeface="+mn-cs"/>
              </a:rPr>
              <a:t>“Libertarian”</a:t>
            </a:r>
          </a:p>
        </p:txBody>
      </p:sp>
      <p:sp>
        <p:nvSpPr>
          <p:cNvPr id="43" name="Text Box 40"/>
          <p:cNvSpPr txBox="1">
            <a:spLocks noChangeArrowheads="1"/>
          </p:cNvSpPr>
          <p:nvPr/>
        </p:nvSpPr>
        <p:spPr bwMode="auto">
          <a:xfrm>
            <a:off x="6612199" y="4725119"/>
            <a:ext cx="1584325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>
              <a:defRPr/>
            </a:pPr>
            <a:r>
              <a:rPr lang="en-US" sz="1900" dirty="0" smtClean="0">
                <a:solidFill>
                  <a:srgbClr val="660066"/>
                </a:solidFill>
                <a:ea typeface="ヒラギノ角ゴ Pro W3" pitchFamily="-16" charset="-128"/>
                <a:cs typeface="+mn-cs"/>
              </a:rPr>
              <a:t>“Fatalist”</a:t>
            </a:r>
          </a:p>
        </p:txBody>
      </p:sp>
      <p:sp>
        <p:nvSpPr>
          <p:cNvPr id="3" name="Textfeld 2"/>
          <p:cNvSpPr txBox="1"/>
          <p:nvPr/>
        </p:nvSpPr>
        <p:spPr>
          <a:xfrm>
            <a:off x="1160283" y="1580759"/>
            <a:ext cx="72659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i="1" dirty="0" err="1" smtClean="0"/>
              <a:t>Climate</a:t>
            </a:r>
            <a:r>
              <a:rPr lang="de-DE" i="1" dirty="0" smtClean="0"/>
              <a:t> </a:t>
            </a:r>
            <a:r>
              <a:rPr lang="de-DE" i="1" dirty="0" err="1" smtClean="0"/>
              <a:t>policy</a:t>
            </a:r>
            <a:r>
              <a:rPr lang="de-DE" i="1" dirty="0" smtClean="0"/>
              <a:t>: </a:t>
            </a:r>
            <a:r>
              <a:rPr lang="de-DE" i="1" dirty="0" err="1" smtClean="0"/>
              <a:t>w</a:t>
            </a:r>
            <a:r>
              <a:rPr lang="de-DE" i="1" dirty="0" err="1" smtClean="0"/>
              <a:t>hat</a:t>
            </a:r>
            <a:r>
              <a:rPr lang="de-DE" i="1" dirty="0" smtClean="0"/>
              <a:t> </a:t>
            </a:r>
            <a:r>
              <a:rPr lang="de-DE" i="1" dirty="0" err="1" smtClean="0"/>
              <a:t>is</a:t>
            </a:r>
            <a:r>
              <a:rPr lang="de-DE" i="1" dirty="0" smtClean="0"/>
              <a:t> </a:t>
            </a:r>
            <a:r>
              <a:rPr lang="de-DE" i="1" dirty="0" err="1" smtClean="0"/>
              <a:t>the</a:t>
            </a:r>
            <a:r>
              <a:rPr lang="de-DE" i="1" dirty="0" smtClean="0"/>
              <a:t> optimal </a:t>
            </a:r>
            <a:r>
              <a:rPr lang="de-DE" i="1" dirty="0" err="1" smtClean="0"/>
              <a:t>level</a:t>
            </a:r>
            <a:r>
              <a:rPr lang="de-DE" i="1" dirty="0" smtClean="0"/>
              <a:t> </a:t>
            </a:r>
            <a:r>
              <a:rPr lang="de-DE" i="1" dirty="0" err="1" smtClean="0"/>
              <a:t>of</a:t>
            </a:r>
            <a:r>
              <a:rPr lang="de-DE" i="1" dirty="0" smtClean="0"/>
              <a:t> global </a:t>
            </a:r>
            <a:r>
              <a:rPr lang="de-DE" i="1" dirty="0" err="1" smtClean="0"/>
              <a:t>mean</a:t>
            </a:r>
            <a:r>
              <a:rPr lang="de-DE" i="1" dirty="0" smtClean="0"/>
              <a:t> </a:t>
            </a:r>
            <a:r>
              <a:rPr lang="de-DE" i="1" dirty="0" err="1" smtClean="0"/>
              <a:t>temperature</a:t>
            </a:r>
            <a:r>
              <a:rPr lang="de-DE" i="1" dirty="0" smtClean="0"/>
              <a:t>?</a:t>
            </a:r>
            <a:endParaRPr lang="de-DE" i="1" dirty="0"/>
          </a:p>
        </p:txBody>
      </p:sp>
    </p:spTree>
    <p:extLst>
      <p:ext uri="{BB962C8B-B14F-4D97-AF65-F5344CB8AC3E}">
        <p14:creationId xmlns:p14="http://schemas.microsoft.com/office/powerpoint/2010/main" val="35378526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rafik 6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11187" y="1794530"/>
            <a:ext cx="4534295" cy="3589587"/>
          </a:xfrm>
          <a:prstGeom prst="rect">
            <a:avLst/>
          </a:prstGeom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7489596" cy="990600"/>
          </a:xfrm>
        </p:spPr>
        <p:txBody>
          <a:bodyPr>
            <a:normAutofit/>
          </a:bodyPr>
          <a:lstStyle/>
          <a:p>
            <a:r>
              <a:rPr lang="en-US" sz="3200" dirty="0" smtClean="0"/>
              <a:t>Scientific policy advice: </a:t>
            </a:r>
            <a:r>
              <a:rPr lang="en-US" sz="3200" dirty="0" smtClean="0"/>
              <a:t>key challenges</a:t>
            </a:r>
            <a:endParaRPr lang="en-US" sz="3200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3</a:t>
            </a:fld>
            <a:endParaRPr lang="en-US"/>
          </a:p>
        </p:txBody>
      </p:sp>
      <p:sp>
        <p:nvSpPr>
          <p:cNvPr id="14" name="Textfeld 13"/>
          <p:cNvSpPr txBox="1"/>
          <p:nvPr/>
        </p:nvSpPr>
        <p:spPr>
          <a:xfrm>
            <a:off x="4213781" y="1840252"/>
            <a:ext cx="4769963" cy="40934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Research can help decision-makers under-stand available policy options. However, climate </a:t>
            </a:r>
            <a:r>
              <a:rPr lang="en-US" dirty="0"/>
              <a:t>change as </a:t>
            </a:r>
            <a:r>
              <a:rPr lang="en-US" dirty="0" smtClean="0"/>
              <a:t>“</a:t>
            </a:r>
            <a:r>
              <a:rPr lang="en-US" u="sng" dirty="0"/>
              <a:t>problem from hell</a:t>
            </a:r>
            <a:r>
              <a:rPr lang="en-US" dirty="0"/>
              <a:t>”:</a:t>
            </a:r>
            <a:r>
              <a:rPr lang="en-US" b="1" dirty="0"/>
              <a:t> </a:t>
            </a:r>
            <a:endParaRPr lang="en-US" dirty="0" smtClean="0"/>
          </a:p>
          <a:p>
            <a:endParaRPr lang="en-US" sz="1000" b="1" dirty="0" smtClean="0"/>
          </a:p>
          <a:p>
            <a:pPr marL="285750" indent="-285750">
              <a:spcAft>
                <a:spcPts val="200"/>
              </a:spcAft>
              <a:buFont typeface="Wingdings" panose="05000000000000000000" pitchFamily="2" charset="2"/>
              <a:buChar char="Ø"/>
            </a:pPr>
            <a:r>
              <a:rPr lang="en-US" b="1" dirty="0"/>
              <a:t>inevitable, </a:t>
            </a:r>
            <a:r>
              <a:rPr lang="en-US" b="1" dirty="0" smtClean="0"/>
              <a:t>often disputed normative assumptions</a:t>
            </a:r>
            <a:r>
              <a:rPr lang="en-US" dirty="0" smtClean="0"/>
              <a:t>, e.g.:</a:t>
            </a:r>
            <a:endParaRPr lang="en-US" b="1" dirty="0"/>
          </a:p>
          <a:p>
            <a:pPr marL="742950" lvl="1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500" dirty="0"/>
              <a:t>prioritizing policy goals </a:t>
            </a:r>
            <a:endParaRPr lang="en-US" sz="1500" dirty="0" smtClean="0"/>
          </a:p>
          <a:p>
            <a:pPr marL="742950" lvl="1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500" dirty="0" smtClean="0"/>
              <a:t>policy </a:t>
            </a:r>
            <a:r>
              <a:rPr lang="en-US" sz="1500" dirty="0"/>
              <a:t>evaluation criteria</a:t>
            </a:r>
          </a:p>
          <a:p>
            <a:pPr marL="742950" lvl="1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500" dirty="0"/>
              <a:t>evaluation of uncertainty</a:t>
            </a:r>
          </a:p>
          <a:p>
            <a:pPr marL="285750" indent="-285750">
              <a:spcAft>
                <a:spcPts val="1000"/>
              </a:spcAft>
              <a:buFont typeface="Wingdings" panose="05000000000000000000" pitchFamily="2" charset="2"/>
              <a:buChar char="Ø"/>
            </a:pPr>
            <a:r>
              <a:rPr lang="en-US" dirty="0"/>
              <a:t>large-scale, long-term, non-linear risks: new research </a:t>
            </a:r>
            <a:r>
              <a:rPr lang="en-US" dirty="0" smtClean="0"/>
              <a:t>fields, </a:t>
            </a:r>
            <a:r>
              <a:rPr lang="en-US" b="1" dirty="0" smtClean="0"/>
              <a:t>high uncertainty</a:t>
            </a:r>
            <a:r>
              <a:rPr lang="en-US" dirty="0" smtClean="0"/>
              <a:t>;</a:t>
            </a:r>
            <a:endParaRPr lang="en-US" dirty="0"/>
          </a:p>
          <a:p>
            <a:pPr marL="285750" indent="-285750">
              <a:spcAft>
                <a:spcPts val="1000"/>
              </a:spcAft>
              <a:buFont typeface="Wingdings" panose="05000000000000000000" pitchFamily="2" charset="2"/>
              <a:buChar char="Ø"/>
            </a:pPr>
            <a:r>
              <a:rPr lang="en-US" b="1" dirty="0" smtClean="0"/>
              <a:t>interdependencies </a:t>
            </a:r>
            <a:r>
              <a:rPr lang="en-US" dirty="0"/>
              <a:t>between different policy fields (</a:t>
            </a:r>
            <a:r>
              <a:rPr lang="en-US" dirty="0" smtClean="0"/>
              <a:t>synergies and tradeoffs), across disciplines &amp; approaches</a:t>
            </a:r>
            <a:r>
              <a:rPr lang="en-US" dirty="0"/>
              <a:t>.</a:t>
            </a:r>
          </a:p>
        </p:txBody>
      </p:sp>
      <p:sp>
        <p:nvSpPr>
          <p:cNvPr id="8" name="Textfeld 7"/>
          <p:cNvSpPr txBox="1"/>
          <p:nvPr/>
        </p:nvSpPr>
        <p:spPr>
          <a:xfrm>
            <a:off x="584460" y="6538530"/>
            <a:ext cx="747545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600" dirty="0" smtClean="0"/>
              <a:t>Kowarsch, </a:t>
            </a:r>
            <a:r>
              <a:rPr lang="de-DE" sz="1600" dirty="0" err="1" smtClean="0"/>
              <a:t>forthcoming</a:t>
            </a:r>
            <a:r>
              <a:rPr lang="de-DE" sz="1600" dirty="0" smtClean="0"/>
              <a:t> </a:t>
            </a:r>
            <a:r>
              <a:rPr lang="de-DE" sz="1600" dirty="0" err="1" smtClean="0"/>
              <a:t>book</a:t>
            </a:r>
            <a:r>
              <a:rPr lang="de-DE" sz="1600" dirty="0" smtClean="0"/>
              <a:t>, </a:t>
            </a:r>
            <a:r>
              <a:rPr lang="de-DE" sz="1600" i="1" dirty="0" smtClean="0"/>
              <a:t>Springer Press</a:t>
            </a:r>
            <a:endParaRPr lang="de-DE" i="1" dirty="0"/>
          </a:p>
        </p:txBody>
      </p:sp>
    </p:spTree>
    <p:extLst>
      <p:ext uri="{BB962C8B-B14F-4D97-AF65-F5344CB8AC3E}">
        <p14:creationId xmlns:p14="http://schemas.microsoft.com/office/powerpoint/2010/main" val="35498682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5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664234"/>
            <a:ext cx="9171015" cy="4804734"/>
          </a:xfrm>
          <a:prstGeom prst="rect">
            <a:avLst/>
          </a:prstGeom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de-DE" dirty="0"/>
              <a:t>A</a:t>
            </a:r>
            <a:r>
              <a:rPr lang="de-DE" dirty="0" smtClean="0"/>
              <a:t>ssessments </a:t>
            </a:r>
            <a:r>
              <a:rPr lang="de-DE" dirty="0" err="1" smtClean="0"/>
              <a:t>as</a:t>
            </a:r>
            <a:r>
              <a:rPr lang="de-DE" dirty="0" smtClean="0"/>
              <a:t> promising </a:t>
            </a:r>
            <a:r>
              <a:rPr lang="de-DE" dirty="0" err="1" smtClean="0"/>
              <a:t>tools</a:t>
            </a:r>
            <a:r>
              <a:rPr lang="de-DE" dirty="0" smtClean="0"/>
              <a:t> </a:t>
            </a:r>
            <a:br>
              <a:rPr lang="de-DE" dirty="0" smtClean="0"/>
            </a:br>
            <a:r>
              <a:rPr lang="de-DE" dirty="0" smtClean="0"/>
              <a:t>at </a:t>
            </a:r>
            <a:r>
              <a:rPr lang="de-DE" dirty="0" err="1" smtClean="0"/>
              <a:t>the</a:t>
            </a:r>
            <a:r>
              <a:rPr lang="de-DE" dirty="0" smtClean="0"/>
              <a:t> </a:t>
            </a:r>
            <a:r>
              <a:rPr lang="de-DE" dirty="0" err="1" smtClean="0"/>
              <a:t>science-policy</a:t>
            </a:r>
            <a:r>
              <a:rPr lang="de-DE" dirty="0" smtClean="0"/>
              <a:t> </a:t>
            </a:r>
            <a:r>
              <a:rPr lang="de-DE" dirty="0" err="1" smtClean="0"/>
              <a:t>interface</a:t>
            </a: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4</a:t>
            </a:fld>
            <a:endParaRPr lang="en-US"/>
          </a:p>
        </p:txBody>
      </p:sp>
      <p:sp>
        <p:nvSpPr>
          <p:cNvPr id="6" name="Pfeil nach rechts 5"/>
          <p:cNvSpPr/>
          <p:nvPr/>
        </p:nvSpPr>
        <p:spPr>
          <a:xfrm>
            <a:off x="1377483" y="3816435"/>
            <a:ext cx="897148" cy="500332"/>
          </a:xfrm>
          <a:prstGeom prst="right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7" name="Pfeil nach rechts 6"/>
          <p:cNvSpPr/>
          <p:nvPr/>
        </p:nvSpPr>
        <p:spPr>
          <a:xfrm>
            <a:off x="1377483" y="5392323"/>
            <a:ext cx="897148" cy="500332"/>
          </a:xfrm>
          <a:prstGeom prst="right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8" name="Textfeld 7"/>
          <p:cNvSpPr txBox="1"/>
          <p:nvPr/>
        </p:nvSpPr>
        <p:spPr>
          <a:xfrm>
            <a:off x="457200" y="6557959"/>
            <a:ext cx="476719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600" dirty="0"/>
              <a:t>Kowarsch 2015, </a:t>
            </a:r>
            <a:r>
              <a:rPr lang="de-DE" sz="1600" i="1" dirty="0" smtClean="0"/>
              <a:t>Nature </a:t>
            </a:r>
            <a:r>
              <a:rPr lang="de-DE" sz="1600" i="1" dirty="0" err="1"/>
              <a:t>Climate</a:t>
            </a:r>
            <a:r>
              <a:rPr lang="de-DE" sz="1600" i="1" dirty="0"/>
              <a:t> </a:t>
            </a:r>
            <a:r>
              <a:rPr lang="de-DE" sz="1600" i="1" dirty="0" smtClean="0"/>
              <a:t>Change</a:t>
            </a:r>
            <a:endParaRPr lang="de-DE" dirty="0"/>
          </a:p>
        </p:txBody>
      </p:sp>
      <p:sp>
        <p:nvSpPr>
          <p:cNvPr id="17" name="Pfeil nach rechts 16"/>
          <p:cNvSpPr/>
          <p:nvPr/>
        </p:nvSpPr>
        <p:spPr>
          <a:xfrm>
            <a:off x="1377483" y="2190432"/>
            <a:ext cx="897148" cy="500332"/>
          </a:xfrm>
          <a:prstGeom prst="right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5" name="Textfeld 4"/>
          <p:cNvSpPr txBox="1"/>
          <p:nvPr/>
        </p:nvSpPr>
        <p:spPr>
          <a:xfrm>
            <a:off x="95888" y="3402452"/>
            <a:ext cx="238221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000" b="1" dirty="0" err="1" smtClean="0">
                <a:solidFill>
                  <a:srgbClr val="0067A1"/>
                </a:solidFill>
              </a:rPr>
              <a:t>How</a:t>
            </a:r>
            <a:r>
              <a:rPr lang="de-DE" sz="2000" b="1" dirty="0" smtClean="0">
                <a:solidFill>
                  <a:srgbClr val="0067A1"/>
                </a:solidFill>
              </a:rPr>
              <a:t> </a:t>
            </a:r>
            <a:r>
              <a:rPr lang="de-DE" sz="2000" b="1" dirty="0" err="1" smtClean="0">
                <a:solidFill>
                  <a:srgbClr val="0067A1"/>
                </a:solidFill>
              </a:rPr>
              <a:t>to</a:t>
            </a:r>
            <a:r>
              <a:rPr lang="de-DE" sz="2000" b="1" dirty="0" smtClean="0">
                <a:solidFill>
                  <a:srgbClr val="0067A1"/>
                </a:solidFill>
              </a:rPr>
              <a:t> </a:t>
            </a:r>
            <a:r>
              <a:rPr lang="de-DE" sz="2000" b="1" dirty="0" err="1" smtClean="0">
                <a:solidFill>
                  <a:srgbClr val="0067A1"/>
                </a:solidFill>
              </a:rPr>
              <a:t>be</a:t>
            </a:r>
            <a:r>
              <a:rPr lang="de-DE" sz="2000" b="1" dirty="0" smtClean="0">
                <a:solidFill>
                  <a:srgbClr val="0067A1"/>
                </a:solidFill>
              </a:rPr>
              <a:t> </a:t>
            </a:r>
          </a:p>
          <a:p>
            <a:r>
              <a:rPr lang="de-DE" sz="2000" b="1" dirty="0" err="1" smtClean="0">
                <a:solidFill>
                  <a:srgbClr val="0067A1"/>
                </a:solidFill>
              </a:rPr>
              <a:t>policy</a:t>
            </a:r>
            <a:r>
              <a:rPr lang="de-DE" sz="2000" b="1" dirty="0" smtClean="0">
                <a:solidFill>
                  <a:srgbClr val="0067A1"/>
                </a:solidFill>
              </a:rPr>
              <a:t>-relevant, </a:t>
            </a:r>
            <a:r>
              <a:rPr lang="de-DE" sz="2000" b="1" dirty="0" err="1" smtClean="0">
                <a:solidFill>
                  <a:srgbClr val="0067A1"/>
                </a:solidFill>
              </a:rPr>
              <a:t>legitimate</a:t>
            </a:r>
            <a:r>
              <a:rPr lang="de-DE" sz="2000" b="1" dirty="0" smtClean="0">
                <a:solidFill>
                  <a:srgbClr val="0067A1"/>
                </a:solidFill>
              </a:rPr>
              <a:t>, </a:t>
            </a:r>
            <a:r>
              <a:rPr lang="de-DE" sz="2000" b="1" dirty="0" err="1" smtClean="0">
                <a:solidFill>
                  <a:srgbClr val="0067A1"/>
                </a:solidFill>
              </a:rPr>
              <a:t>and</a:t>
            </a:r>
            <a:r>
              <a:rPr lang="de-DE" sz="2000" b="1" dirty="0" smtClean="0">
                <a:solidFill>
                  <a:srgbClr val="0067A1"/>
                </a:solidFill>
              </a:rPr>
              <a:t> </a:t>
            </a:r>
            <a:r>
              <a:rPr lang="de-DE" sz="2000" b="1" dirty="0" err="1" smtClean="0">
                <a:solidFill>
                  <a:srgbClr val="0067A1"/>
                </a:solidFill>
              </a:rPr>
              <a:t>credible</a:t>
            </a:r>
            <a:r>
              <a:rPr lang="de-DE" sz="2000" b="1" dirty="0" smtClean="0">
                <a:solidFill>
                  <a:srgbClr val="0067A1"/>
                </a:solidFill>
              </a:rPr>
              <a:t>?</a:t>
            </a:r>
            <a:endParaRPr lang="de-DE" sz="2000" b="1" dirty="0">
              <a:solidFill>
                <a:srgbClr val="0067A1"/>
              </a:solidFill>
            </a:endParaRPr>
          </a:p>
        </p:txBody>
      </p:sp>
      <p:pic>
        <p:nvPicPr>
          <p:cNvPr id="18" name="Grafik 1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23552" y="5697312"/>
            <a:ext cx="970961" cy="546166"/>
          </a:xfrm>
          <a:prstGeom prst="rect">
            <a:avLst/>
          </a:prstGeom>
        </p:spPr>
      </p:pic>
      <p:pic>
        <p:nvPicPr>
          <p:cNvPr id="19" name="Grafik 1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56798" y="5892655"/>
            <a:ext cx="1393203" cy="453601"/>
          </a:xfrm>
          <a:prstGeom prst="rect">
            <a:avLst/>
          </a:prstGeom>
        </p:spPr>
      </p:pic>
      <p:pic>
        <p:nvPicPr>
          <p:cNvPr id="20" name="Grafik 1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53890" y="3748715"/>
            <a:ext cx="955768" cy="1238154"/>
          </a:xfrm>
          <a:prstGeom prst="rect">
            <a:avLst/>
          </a:prstGeom>
        </p:spPr>
      </p:pic>
      <p:pic>
        <p:nvPicPr>
          <p:cNvPr id="12" name="Grafik 11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94513" y="3559964"/>
            <a:ext cx="935931" cy="1213068"/>
          </a:xfrm>
          <a:prstGeom prst="rect">
            <a:avLst/>
          </a:prstGeom>
        </p:spPr>
      </p:pic>
      <p:pic>
        <p:nvPicPr>
          <p:cNvPr id="3" name="Grafik 2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23552" y="3658686"/>
            <a:ext cx="1000505" cy="1353624"/>
          </a:xfrm>
          <a:prstGeom prst="rect">
            <a:avLst/>
          </a:prstGeom>
        </p:spPr>
      </p:pic>
      <p:pic>
        <p:nvPicPr>
          <p:cNvPr id="11" name="Grafik 10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23551" y="1709033"/>
            <a:ext cx="2612707" cy="13264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33579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17" grpId="0" animBg="1"/>
      <p:bldP spid="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200" dirty="0" smtClean="0">
                <a:solidFill>
                  <a:srgbClr val="0067A1"/>
                </a:solidFill>
                <a:latin typeface="Caput"/>
              </a:rPr>
              <a:t>Technocratic </a:t>
            </a:r>
            <a:r>
              <a:rPr lang="en-US" sz="3200" dirty="0" smtClean="0">
                <a:solidFill>
                  <a:srgbClr val="0067A1"/>
                </a:solidFill>
                <a:latin typeface="Caput"/>
              </a:rPr>
              <a:t>model: Why it doesn’t work</a:t>
            </a:r>
            <a:endParaRPr lang="en-US" sz="3200" dirty="0">
              <a:solidFill>
                <a:srgbClr val="0067A1"/>
              </a:solidFill>
              <a:latin typeface="Caput"/>
            </a:endParaRP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9943E0-F3AB-4B42-979C-A2D899355DB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7" name="Textfeld 16"/>
          <p:cNvSpPr txBox="1"/>
          <p:nvPr/>
        </p:nvSpPr>
        <p:spPr>
          <a:xfrm>
            <a:off x="929862" y="3212976"/>
            <a:ext cx="7393826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200"/>
              </a:spcAft>
            </a:pPr>
            <a:r>
              <a:rPr lang="en-US" b="1" dirty="0" smtClean="0">
                <a:solidFill>
                  <a:prstClr val="black"/>
                </a:solidFill>
              </a:rPr>
              <a:t>DOWNSIDE:</a:t>
            </a:r>
          </a:p>
          <a:p>
            <a:pPr marL="285750" indent="-285750">
              <a:spcAft>
                <a:spcPts val="1200"/>
              </a:spcAft>
              <a:buFontTx/>
              <a:buChar char="-"/>
            </a:pPr>
            <a:r>
              <a:rPr lang="en-US" dirty="0" smtClean="0">
                <a:solidFill>
                  <a:prstClr val="black"/>
                </a:solidFill>
              </a:rPr>
              <a:t>Misguided </a:t>
            </a:r>
            <a:r>
              <a:rPr lang="en-US" dirty="0" smtClean="0">
                <a:solidFill>
                  <a:prstClr val="black"/>
                </a:solidFill>
              </a:rPr>
              <a:t>consensus model </a:t>
            </a:r>
            <a:r>
              <a:rPr lang="en-US" dirty="0" smtClean="0">
                <a:solidFill>
                  <a:prstClr val="black"/>
                </a:solidFill>
              </a:rPr>
              <a:t>of “speaking truth to power” – no linear transfer possible (e.g., </a:t>
            </a:r>
            <a:r>
              <a:rPr lang="en-US" dirty="0" err="1" smtClean="0">
                <a:solidFill>
                  <a:prstClr val="black"/>
                </a:solidFill>
              </a:rPr>
              <a:t>Sarewitz</a:t>
            </a:r>
            <a:r>
              <a:rPr lang="en-US" dirty="0" smtClean="0">
                <a:solidFill>
                  <a:prstClr val="black"/>
                </a:solidFill>
              </a:rPr>
              <a:t> 2004)</a:t>
            </a:r>
            <a:endParaRPr lang="en-US" dirty="0">
              <a:solidFill>
                <a:prstClr val="black"/>
              </a:solidFill>
            </a:endParaRPr>
          </a:p>
          <a:p>
            <a:pPr marL="285750" indent="-285750">
              <a:spcAft>
                <a:spcPts val="1200"/>
              </a:spcAft>
              <a:buFontTx/>
              <a:buChar char="-"/>
            </a:pPr>
            <a:r>
              <a:rPr lang="en-US" dirty="0">
                <a:solidFill>
                  <a:prstClr val="black"/>
                </a:solidFill>
              </a:rPr>
              <a:t>Actual </a:t>
            </a:r>
            <a:r>
              <a:rPr lang="en-US" dirty="0" smtClean="0">
                <a:solidFill>
                  <a:prstClr val="black"/>
                </a:solidFill>
              </a:rPr>
              <a:t>consequences </a:t>
            </a:r>
            <a:r>
              <a:rPr lang="en-US" dirty="0">
                <a:solidFill>
                  <a:prstClr val="black"/>
                </a:solidFill>
              </a:rPr>
              <a:t>after the implementation </a:t>
            </a:r>
            <a:r>
              <a:rPr lang="en-US" dirty="0" smtClean="0">
                <a:solidFill>
                  <a:prstClr val="black"/>
                </a:solidFill>
              </a:rPr>
              <a:t>do not matter for this model; </a:t>
            </a:r>
            <a:r>
              <a:rPr lang="en-US" dirty="0">
                <a:solidFill>
                  <a:prstClr val="black"/>
                </a:solidFill>
              </a:rPr>
              <a:t>unclear who is responsible for </a:t>
            </a:r>
            <a:r>
              <a:rPr lang="en-US" dirty="0" smtClean="0">
                <a:solidFill>
                  <a:prstClr val="black"/>
                </a:solidFill>
              </a:rPr>
              <a:t>them</a:t>
            </a:r>
            <a:endParaRPr lang="en-US" dirty="0">
              <a:solidFill>
                <a:prstClr val="black"/>
              </a:solidFill>
            </a:endParaRPr>
          </a:p>
          <a:p>
            <a:pPr marL="285750" lvl="1" indent="-285750">
              <a:spcAft>
                <a:spcPts val="1200"/>
              </a:spcAft>
              <a:buFontTx/>
              <a:buChar char="-"/>
            </a:pPr>
            <a:r>
              <a:rPr lang="en-US" dirty="0" smtClean="0">
                <a:solidFill>
                  <a:prstClr val="black"/>
                </a:solidFill>
              </a:rPr>
              <a:t>Mistakenly presupposes that scientific determination of policy objectives can be </a:t>
            </a:r>
            <a:r>
              <a:rPr lang="en-US" u="sng" dirty="0" smtClean="0">
                <a:solidFill>
                  <a:prstClr val="black"/>
                </a:solidFill>
              </a:rPr>
              <a:t>value-free</a:t>
            </a:r>
            <a:r>
              <a:rPr lang="en-US" dirty="0" smtClean="0">
                <a:solidFill>
                  <a:prstClr val="black"/>
                </a:solidFill>
              </a:rPr>
              <a:t>, or that there is a </a:t>
            </a:r>
            <a:r>
              <a:rPr lang="en-US" u="sng" dirty="0" smtClean="0">
                <a:solidFill>
                  <a:prstClr val="black"/>
                </a:solidFill>
              </a:rPr>
              <a:t>value consensus</a:t>
            </a:r>
            <a:r>
              <a:rPr lang="en-US" dirty="0" smtClean="0">
                <a:solidFill>
                  <a:prstClr val="black"/>
                </a:solidFill>
              </a:rPr>
              <a:t>. But</a:t>
            </a:r>
            <a:r>
              <a:rPr lang="en-US" dirty="0">
                <a:solidFill>
                  <a:prstClr val="black"/>
                </a:solidFill>
              </a:rPr>
              <a:t>: there </a:t>
            </a:r>
            <a:r>
              <a:rPr lang="en-US" i="1" dirty="0">
                <a:solidFill>
                  <a:prstClr val="black"/>
                </a:solidFill>
              </a:rPr>
              <a:t>is</a:t>
            </a:r>
            <a:r>
              <a:rPr lang="en-US" dirty="0">
                <a:solidFill>
                  <a:prstClr val="black"/>
                </a:solidFill>
              </a:rPr>
              <a:t> (justified) </a:t>
            </a:r>
            <a:r>
              <a:rPr lang="en-US" dirty="0" smtClean="0">
                <a:solidFill>
                  <a:prstClr val="black"/>
                </a:solidFill>
              </a:rPr>
              <a:t>disagreement, and there are different policy narratives</a:t>
            </a:r>
            <a:endParaRPr lang="en-US" dirty="0">
              <a:solidFill>
                <a:prstClr val="black"/>
              </a:solidFill>
            </a:endParaRPr>
          </a:p>
          <a:p>
            <a:pPr marL="742950" lvl="1" indent="-285750">
              <a:spcAft>
                <a:spcPts val="1200"/>
              </a:spcAft>
              <a:buFontTx/>
              <a:buChar char="-"/>
            </a:pPr>
            <a:r>
              <a:rPr lang="en-US" sz="1600" dirty="0" smtClean="0">
                <a:solidFill>
                  <a:prstClr val="black"/>
                </a:solidFill>
              </a:rPr>
              <a:t>Peril </a:t>
            </a:r>
            <a:r>
              <a:rPr lang="en-US" sz="1600" dirty="0">
                <a:solidFill>
                  <a:prstClr val="black"/>
                </a:solidFill>
              </a:rPr>
              <a:t>of </a:t>
            </a:r>
            <a:r>
              <a:rPr lang="en-US" sz="1600" dirty="0" smtClean="0">
                <a:solidFill>
                  <a:prstClr val="black"/>
                </a:solidFill>
              </a:rPr>
              <a:t>“</a:t>
            </a:r>
            <a:r>
              <a:rPr lang="en-US" sz="1600" b="1" dirty="0">
                <a:solidFill>
                  <a:prstClr val="black"/>
                </a:solidFill>
              </a:rPr>
              <a:t>iron cage of bondage</a:t>
            </a:r>
            <a:r>
              <a:rPr lang="en-US" sz="1600" dirty="0">
                <a:solidFill>
                  <a:prstClr val="black"/>
                </a:solidFill>
              </a:rPr>
              <a:t>” for society through rule of </a:t>
            </a:r>
            <a:r>
              <a:rPr lang="en-US" sz="1600" dirty="0" smtClean="0">
                <a:solidFill>
                  <a:prstClr val="black"/>
                </a:solidFill>
              </a:rPr>
              <a:t>experts: </a:t>
            </a:r>
            <a:r>
              <a:rPr lang="en-US" sz="1600" dirty="0">
                <a:solidFill>
                  <a:prstClr val="black"/>
                </a:solidFill>
              </a:rPr>
              <a:t>opaque advocacy for a specific policy </a:t>
            </a:r>
            <a:r>
              <a:rPr lang="en-US" sz="1600" dirty="0" smtClean="0">
                <a:solidFill>
                  <a:prstClr val="black"/>
                </a:solidFill>
              </a:rPr>
              <a:t>option</a:t>
            </a:r>
            <a:endParaRPr lang="en-US" sz="1600" dirty="0">
              <a:solidFill>
                <a:prstClr val="black"/>
              </a:solidFill>
            </a:endParaRPr>
          </a:p>
        </p:txBody>
      </p:sp>
      <p:grpSp>
        <p:nvGrpSpPr>
          <p:cNvPr id="25" name="Group 14"/>
          <p:cNvGrpSpPr>
            <a:grpSpLocks/>
          </p:cNvGrpSpPr>
          <p:nvPr/>
        </p:nvGrpSpPr>
        <p:grpSpPr bwMode="auto">
          <a:xfrm>
            <a:off x="892675" y="1498672"/>
            <a:ext cx="7419975" cy="1439862"/>
            <a:chOff x="555" y="1253"/>
            <a:chExt cx="4674" cy="907"/>
          </a:xfrm>
        </p:grpSpPr>
        <p:sp>
          <p:nvSpPr>
            <p:cNvPr id="26" name="AutoShape 3"/>
            <p:cNvSpPr>
              <a:spLocks noChangeArrowheads="1"/>
            </p:cNvSpPr>
            <p:nvPr/>
          </p:nvSpPr>
          <p:spPr bwMode="auto">
            <a:xfrm>
              <a:off x="3595" y="1547"/>
              <a:ext cx="226" cy="318"/>
            </a:xfrm>
            <a:prstGeom prst="rightArrow">
              <a:avLst>
                <a:gd name="adj1" fmla="val 40194"/>
                <a:gd name="adj2" fmla="val 40194"/>
              </a:avLst>
            </a:prstGeom>
            <a:solidFill>
              <a:srgbClr val="2929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de-DE">
                <a:solidFill>
                  <a:prstClr val="black"/>
                </a:solidFill>
              </a:endParaRPr>
            </a:p>
          </p:txBody>
        </p:sp>
        <p:sp>
          <p:nvSpPr>
            <p:cNvPr id="27" name="AutoShape 4"/>
            <p:cNvSpPr>
              <a:spLocks noChangeArrowheads="1"/>
            </p:cNvSpPr>
            <p:nvPr/>
          </p:nvSpPr>
          <p:spPr bwMode="auto">
            <a:xfrm>
              <a:off x="1962" y="1548"/>
              <a:ext cx="226" cy="318"/>
            </a:xfrm>
            <a:prstGeom prst="rightArrow">
              <a:avLst>
                <a:gd name="adj1" fmla="val 40194"/>
                <a:gd name="adj2" fmla="val 40194"/>
              </a:avLst>
            </a:prstGeom>
            <a:solidFill>
              <a:srgbClr val="2929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5715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de-DE">
                <a:solidFill>
                  <a:prstClr val="black"/>
                </a:solidFill>
              </a:endParaRPr>
            </a:p>
          </p:txBody>
        </p:sp>
        <p:sp>
          <p:nvSpPr>
            <p:cNvPr id="28" name="AutoShape 5"/>
            <p:cNvSpPr>
              <a:spLocks noChangeArrowheads="1"/>
            </p:cNvSpPr>
            <p:nvPr/>
          </p:nvSpPr>
          <p:spPr bwMode="auto">
            <a:xfrm>
              <a:off x="555" y="1253"/>
              <a:ext cx="1406" cy="907"/>
            </a:xfrm>
            <a:prstGeom prst="roundRect">
              <a:avLst>
                <a:gd name="adj" fmla="val 16667"/>
              </a:avLst>
            </a:prstGeom>
            <a:solidFill>
              <a:srgbClr val="EAEAEA">
                <a:alpha val="30196"/>
              </a:srgbClr>
            </a:solidFill>
            <a:ln w="50800" cmpd="thickThin">
              <a:solidFill>
                <a:srgbClr val="292929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de-DE">
                <a:solidFill>
                  <a:prstClr val="black"/>
                </a:solidFill>
              </a:endParaRPr>
            </a:p>
          </p:txBody>
        </p:sp>
        <p:sp>
          <p:nvSpPr>
            <p:cNvPr id="29" name="Text Box 6"/>
            <p:cNvSpPr txBox="1">
              <a:spLocks noChangeArrowheads="1"/>
            </p:cNvSpPr>
            <p:nvPr/>
          </p:nvSpPr>
          <p:spPr bwMode="auto">
            <a:xfrm>
              <a:off x="814" y="1813"/>
              <a:ext cx="889" cy="27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/>
              <a:r>
                <a:rPr lang="en-US" sz="2200" b="1" smtClean="0">
                  <a:solidFill>
                    <a:srgbClr val="292929"/>
                  </a:solidFill>
                  <a:latin typeface="Calibri" pitchFamily="34" charset="0"/>
                </a:rPr>
                <a:t>Objectives</a:t>
              </a:r>
              <a:endParaRPr lang="en-US" sz="2200" b="1">
                <a:solidFill>
                  <a:srgbClr val="292929"/>
                </a:solidFill>
                <a:latin typeface="Calibri" pitchFamily="34" charset="0"/>
              </a:endParaRPr>
            </a:p>
          </p:txBody>
        </p:sp>
        <p:sp>
          <p:nvSpPr>
            <p:cNvPr id="30" name="AutoShape 7"/>
            <p:cNvSpPr>
              <a:spLocks noChangeArrowheads="1"/>
            </p:cNvSpPr>
            <p:nvPr/>
          </p:nvSpPr>
          <p:spPr bwMode="auto">
            <a:xfrm>
              <a:off x="2189" y="1253"/>
              <a:ext cx="1406" cy="907"/>
            </a:xfrm>
            <a:prstGeom prst="roundRect">
              <a:avLst>
                <a:gd name="adj" fmla="val 16667"/>
              </a:avLst>
            </a:prstGeom>
            <a:solidFill>
              <a:srgbClr val="EAEAEA">
                <a:alpha val="30196"/>
              </a:srgbClr>
            </a:solidFill>
            <a:ln w="50800" cmpd="thickThin" algn="ctr">
              <a:solidFill>
                <a:srgbClr val="292929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de-DE">
                <a:solidFill>
                  <a:prstClr val="black"/>
                </a:solidFill>
              </a:endParaRPr>
            </a:p>
          </p:txBody>
        </p:sp>
        <p:sp>
          <p:nvSpPr>
            <p:cNvPr id="31" name="Text Box 8"/>
            <p:cNvSpPr txBox="1">
              <a:spLocks noChangeArrowheads="1"/>
            </p:cNvSpPr>
            <p:nvPr/>
          </p:nvSpPr>
          <p:spPr bwMode="auto">
            <a:xfrm>
              <a:off x="2587" y="1815"/>
              <a:ext cx="610" cy="26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r>
                <a:rPr lang="en-US" sz="2200" b="1">
                  <a:solidFill>
                    <a:srgbClr val="292929"/>
                  </a:solidFill>
                  <a:latin typeface="Calibri" pitchFamily="34" charset="0"/>
                </a:rPr>
                <a:t>Means</a:t>
              </a:r>
            </a:p>
          </p:txBody>
        </p:sp>
        <p:sp>
          <p:nvSpPr>
            <p:cNvPr id="32" name="AutoShape 9"/>
            <p:cNvSpPr>
              <a:spLocks noChangeArrowheads="1"/>
            </p:cNvSpPr>
            <p:nvPr/>
          </p:nvSpPr>
          <p:spPr bwMode="auto">
            <a:xfrm>
              <a:off x="2348" y="1434"/>
              <a:ext cx="1088" cy="272"/>
            </a:xfrm>
            <a:prstGeom prst="roundRect">
              <a:avLst>
                <a:gd name="adj" fmla="val 16667"/>
              </a:avLst>
            </a:pr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9050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 algn="ctr"/>
              <a:r>
                <a:rPr lang="en-US" sz="2400">
                  <a:solidFill>
                    <a:prstClr val="white"/>
                  </a:solidFill>
                </a:rPr>
                <a:t>Researchers</a:t>
              </a:r>
            </a:p>
          </p:txBody>
        </p:sp>
        <p:sp>
          <p:nvSpPr>
            <p:cNvPr id="33" name="AutoShape 10"/>
            <p:cNvSpPr>
              <a:spLocks noChangeArrowheads="1"/>
            </p:cNvSpPr>
            <p:nvPr/>
          </p:nvSpPr>
          <p:spPr bwMode="auto">
            <a:xfrm>
              <a:off x="3823" y="1253"/>
              <a:ext cx="1406" cy="907"/>
            </a:xfrm>
            <a:prstGeom prst="roundRect">
              <a:avLst>
                <a:gd name="adj" fmla="val 16667"/>
              </a:avLst>
            </a:prstGeom>
            <a:solidFill>
              <a:srgbClr val="EAEAEA">
                <a:alpha val="30196"/>
              </a:srgbClr>
            </a:solidFill>
            <a:ln w="50800" cmpd="thickThin" algn="ctr">
              <a:solidFill>
                <a:srgbClr val="292929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de-DE">
                <a:solidFill>
                  <a:prstClr val="black"/>
                </a:solidFill>
              </a:endParaRPr>
            </a:p>
          </p:txBody>
        </p:sp>
        <p:sp>
          <p:nvSpPr>
            <p:cNvPr id="34" name="Text Box 11"/>
            <p:cNvSpPr txBox="1">
              <a:spLocks noChangeArrowheads="1"/>
            </p:cNvSpPr>
            <p:nvPr/>
          </p:nvSpPr>
          <p:spPr bwMode="auto">
            <a:xfrm>
              <a:off x="3877" y="1815"/>
              <a:ext cx="1299" cy="26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57150" cmpd="thickThin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r>
                <a:rPr lang="en-US" sz="2200" b="1">
                  <a:solidFill>
                    <a:srgbClr val="292929"/>
                  </a:solidFill>
                  <a:latin typeface="Calibri" pitchFamily="34" charset="0"/>
                </a:rPr>
                <a:t>Implementation</a:t>
              </a:r>
            </a:p>
          </p:txBody>
        </p:sp>
        <p:sp>
          <p:nvSpPr>
            <p:cNvPr id="35" name="AutoShape 12"/>
            <p:cNvSpPr>
              <a:spLocks noChangeArrowheads="1"/>
            </p:cNvSpPr>
            <p:nvPr/>
          </p:nvSpPr>
          <p:spPr bwMode="auto">
            <a:xfrm>
              <a:off x="3906" y="1434"/>
              <a:ext cx="1241" cy="272"/>
            </a:xfrm>
            <a:prstGeom prst="roundRect">
              <a:avLst>
                <a:gd name="adj" fmla="val 16667"/>
              </a:avLst>
            </a:prstGeom>
            <a:solidFill>
              <a:srgbClr val="2929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57150" cmpd="thickThin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 algn="ctr"/>
              <a:r>
                <a:rPr lang="en-US" sz="2400" smtClean="0">
                  <a:solidFill>
                    <a:prstClr val="white"/>
                  </a:solidFill>
                </a:rPr>
                <a:t>Policymakers</a:t>
              </a:r>
              <a:endParaRPr lang="en-US" sz="2400">
                <a:solidFill>
                  <a:prstClr val="white"/>
                </a:solidFill>
              </a:endParaRPr>
            </a:p>
          </p:txBody>
        </p:sp>
      </p:grpSp>
      <p:sp>
        <p:nvSpPr>
          <p:cNvPr id="36" name="AutoShape 9"/>
          <p:cNvSpPr>
            <a:spLocks noChangeArrowheads="1"/>
          </p:cNvSpPr>
          <p:nvPr/>
        </p:nvSpPr>
        <p:spPr bwMode="auto">
          <a:xfrm>
            <a:off x="1135053" y="1787596"/>
            <a:ext cx="1727200" cy="431800"/>
          </a:xfrm>
          <a:prstGeom prst="roundRect">
            <a:avLst>
              <a:gd name="adj" fmla="val 16667"/>
            </a:avLst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19050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/>
            <a:r>
              <a:rPr lang="en-US" sz="2400">
                <a:solidFill>
                  <a:prstClr val="white"/>
                </a:solidFill>
              </a:rPr>
              <a:t>Researchers</a:t>
            </a:r>
          </a:p>
        </p:txBody>
      </p:sp>
    </p:spTree>
    <p:extLst>
      <p:ext uri="{BB962C8B-B14F-4D97-AF65-F5344CB8AC3E}">
        <p14:creationId xmlns:p14="http://schemas.microsoft.com/office/powerpoint/2010/main" val="21506474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200" dirty="0" err="1">
                <a:solidFill>
                  <a:srgbClr val="0067A1"/>
                </a:solidFill>
                <a:latin typeface="Caput"/>
              </a:rPr>
              <a:t>Decisionist</a:t>
            </a:r>
            <a:r>
              <a:rPr lang="en-US" sz="3200" dirty="0">
                <a:solidFill>
                  <a:srgbClr val="0067A1"/>
                </a:solidFill>
                <a:latin typeface="Caput"/>
              </a:rPr>
              <a:t> </a:t>
            </a:r>
            <a:r>
              <a:rPr lang="en-US" sz="3200" dirty="0" smtClean="0">
                <a:solidFill>
                  <a:srgbClr val="0067A1"/>
                </a:solidFill>
                <a:latin typeface="Caput"/>
              </a:rPr>
              <a:t>model</a:t>
            </a:r>
            <a:endParaRPr lang="en-US" sz="3200" dirty="0">
              <a:solidFill>
                <a:srgbClr val="0067A1"/>
              </a:solidFill>
              <a:latin typeface="Caput"/>
            </a:endParaRP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9943E0-F3AB-4B42-979C-A2D899355DB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20" name="Textfeld 19"/>
          <p:cNvSpPr txBox="1"/>
          <p:nvPr/>
        </p:nvSpPr>
        <p:spPr>
          <a:xfrm>
            <a:off x="1027758" y="3861048"/>
            <a:ext cx="7159711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200"/>
              </a:spcAft>
            </a:pPr>
            <a:r>
              <a:rPr lang="en-US" b="1" dirty="0" smtClean="0">
                <a:solidFill>
                  <a:prstClr val="black"/>
                </a:solidFill>
              </a:rPr>
              <a:t>DOWNSIDE:</a:t>
            </a:r>
          </a:p>
          <a:p>
            <a:pPr marL="285750" indent="-285750">
              <a:spcAft>
                <a:spcPts val="1200"/>
              </a:spcAft>
              <a:buFontTx/>
              <a:buChar char="-"/>
            </a:pPr>
            <a:r>
              <a:rPr lang="en-US" dirty="0">
                <a:solidFill>
                  <a:prstClr val="black"/>
                </a:solidFill>
              </a:rPr>
              <a:t>No possibility at </a:t>
            </a:r>
            <a:r>
              <a:rPr lang="en-US" dirty="0" smtClean="0">
                <a:solidFill>
                  <a:prstClr val="black"/>
                </a:solidFill>
              </a:rPr>
              <a:t>all of </a:t>
            </a:r>
            <a:r>
              <a:rPr lang="en-US" i="1" dirty="0" smtClean="0">
                <a:solidFill>
                  <a:prstClr val="black"/>
                </a:solidFill>
              </a:rPr>
              <a:t>rationally</a:t>
            </a:r>
            <a:r>
              <a:rPr lang="en-US" dirty="0" smtClean="0">
                <a:solidFill>
                  <a:prstClr val="black"/>
                </a:solidFill>
              </a:rPr>
              <a:t> discussing policy objectives </a:t>
            </a:r>
          </a:p>
          <a:p>
            <a:pPr marL="285750" indent="-285750">
              <a:spcAft>
                <a:spcPts val="1200"/>
              </a:spcAft>
              <a:buFontTx/>
              <a:buChar char="-"/>
            </a:pPr>
            <a:r>
              <a:rPr lang="en-US" dirty="0" smtClean="0">
                <a:solidFill>
                  <a:prstClr val="black"/>
                </a:solidFill>
              </a:rPr>
              <a:t>In </a:t>
            </a:r>
            <a:r>
              <a:rPr lang="en-US" dirty="0">
                <a:solidFill>
                  <a:prstClr val="black"/>
                </a:solidFill>
              </a:rPr>
              <a:t>contrast to the “lip service”, most scientists in fact follow the technocratic model</a:t>
            </a:r>
          </a:p>
          <a:p>
            <a:pPr marL="285750" indent="-285750">
              <a:spcAft>
                <a:spcPts val="1200"/>
              </a:spcAft>
              <a:buFontTx/>
              <a:buChar char="-"/>
            </a:pPr>
            <a:r>
              <a:rPr lang="en-US" dirty="0" smtClean="0">
                <a:solidFill>
                  <a:prstClr val="black"/>
                </a:solidFill>
              </a:rPr>
              <a:t>Unclear how science can appropriately judge about policy means, and who is responsible for side-effects etc. in the end</a:t>
            </a:r>
          </a:p>
          <a:p>
            <a:pPr marL="285750" indent="-285750">
              <a:spcAft>
                <a:spcPts val="1200"/>
              </a:spcAft>
              <a:buFontTx/>
              <a:buChar char="-"/>
            </a:pPr>
            <a:r>
              <a:rPr lang="en-US" dirty="0" smtClean="0">
                <a:solidFill>
                  <a:prstClr val="black"/>
                </a:solidFill>
              </a:rPr>
              <a:t>Disputed value judgments implied even in studies on policy </a:t>
            </a:r>
            <a:r>
              <a:rPr lang="en-US" i="1" dirty="0" smtClean="0">
                <a:solidFill>
                  <a:prstClr val="black"/>
                </a:solidFill>
              </a:rPr>
              <a:t>means</a:t>
            </a:r>
            <a:endParaRPr lang="en-US" i="1" dirty="0">
              <a:solidFill>
                <a:prstClr val="black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1508919"/>
            <a:ext cx="7467600" cy="14874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0" name="AutoShape 9"/>
          <p:cNvSpPr>
            <a:spLocks noChangeArrowheads="1"/>
          </p:cNvSpPr>
          <p:nvPr/>
        </p:nvSpPr>
        <p:spPr bwMode="auto">
          <a:xfrm>
            <a:off x="3740193" y="1820862"/>
            <a:ext cx="1727200" cy="431800"/>
          </a:xfrm>
          <a:prstGeom prst="roundRect">
            <a:avLst>
              <a:gd name="adj" fmla="val 16667"/>
            </a:avLst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19050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/>
            <a:r>
              <a:rPr lang="en-US" sz="2400">
                <a:solidFill>
                  <a:prstClr val="white"/>
                </a:solidFill>
              </a:rPr>
              <a:t>Researchers</a:t>
            </a:r>
          </a:p>
        </p:txBody>
      </p:sp>
    </p:spTree>
    <p:extLst>
      <p:ext uri="{BB962C8B-B14F-4D97-AF65-F5344CB8AC3E}">
        <p14:creationId xmlns:p14="http://schemas.microsoft.com/office/powerpoint/2010/main" val="1847616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feld 11"/>
          <p:cNvSpPr txBox="1"/>
          <p:nvPr/>
        </p:nvSpPr>
        <p:spPr>
          <a:xfrm>
            <a:off x="457200" y="5159207"/>
            <a:ext cx="2184573" cy="6924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00" b="1" i="1" dirty="0" smtClean="0"/>
              <a:t>Re-think objectives in </a:t>
            </a:r>
          </a:p>
          <a:p>
            <a:r>
              <a:rPr lang="en-US" sz="1300" b="1" i="1" dirty="0" smtClean="0"/>
              <a:t>light of co-effects of </a:t>
            </a:r>
          </a:p>
          <a:p>
            <a:r>
              <a:rPr lang="en-US" sz="1300" b="1" i="1" dirty="0" smtClean="0"/>
              <a:t>the best </a:t>
            </a:r>
            <a:r>
              <a:rPr lang="en-US" sz="1300" b="1" i="1" dirty="0" smtClean="0"/>
              <a:t>means</a:t>
            </a:r>
            <a:endParaRPr lang="en-US" sz="1300" b="1" i="1" dirty="0"/>
          </a:p>
        </p:txBody>
      </p:sp>
      <p:graphicFrame>
        <p:nvGraphicFramePr>
          <p:cNvPr id="2" name="Diagramm 1"/>
          <p:cNvGraphicFramePr/>
          <p:nvPr>
            <p:extLst>
              <p:ext uri="{D42A27DB-BD31-4B8C-83A1-F6EECF244321}">
                <p14:modId xmlns:p14="http://schemas.microsoft.com/office/powerpoint/2010/main" val="2992048464"/>
              </p:ext>
            </p:extLst>
          </p:nvPr>
        </p:nvGraphicFramePr>
        <p:xfrm>
          <a:off x="495641" y="1598695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8" name="Pfeil nach oben und unten 7"/>
          <p:cNvSpPr/>
          <p:nvPr/>
        </p:nvSpPr>
        <p:spPr>
          <a:xfrm>
            <a:off x="3393963" y="3206139"/>
            <a:ext cx="180020" cy="1179905"/>
          </a:xfrm>
          <a:prstGeom prst="upDownArrow">
            <a:avLst/>
          </a:prstGeom>
          <a:solidFill>
            <a:schemeClr val="accent1">
              <a:alpha val="13000"/>
            </a:schemeClr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Stern mit 16 Zacken 9"/>
          <p:cNvSpPr/>
          <p:nvPr/>
        </p:nvSpPr>
        <p:spPr>
          <a:xfrm>
            <a:off x="2209726" y="5518679"/>
            <a:ext cx="288032" cy="288032"/>
          </a:xfrm>
          <a:prstGeom prst="star16">
            <a:avLst/>
          </a:prstGeom>
          <a:solidFill>
            <a:srgbClr val="FFFF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chemeClr val="tx1"/>
                </a:solidFill>
              </a:rPr>
              <a:t>2</a:t>
            </a:r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11" name="Stern mit 16 Zacken 10"/>
          <p:cNvSpPr/>
          <p:nvPr/>
        </p:nvSpPr>
        <p:spPr>
          <a:xfrm>
            <a:off x="3105931" y="3652075"/>
            <a:ext cx="288032" cy="288032"/>
          </a:xfrm>
          <a:prstGeom prst="star16">
            <a:avLst/>
          </a:prstGeom>
          <a:solidFill>
            <a:srgbClr val="FFFF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smtClean="0">
                <a:solidFill>
                  <a:schemeClr val="tx1"/>
                </a:solidFill>
              </a:rPr>
              <a:t>1</a:t>
            </a:r>
            <a:endParaRPr lang="en-US" b="1">
              <a:solidFill>
                <a:schemeClr val="tx1"/>
              </a:solidFill>
            </a:endParaRPr>
          </a:p>
        </p:txBody>
      </p:sp>
      <p:sp>
        <p:nvSpPr>
          <p:cNvPr id="9" name="Textfeld 8"/>
          <p:cNvSpPr txBox="1"/>
          <p:nvPr/>
        </p:nvSpPr>
        <p:spPr>
          <a:xfrm>
            <a:off x="3533930" y="3593859"/>
            <a:ext cx="1491267" cy="6924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00" b="1" i="1" smtClean="0"/>
              <a:t>Identify best means (here: “means 2”) </a:t>
            </a:r>
            <a:endParaRPr lang="en-US" sz="1300" b="1" i="1"/>
          </a:p>
        </p:txBody>
      </p:sp>
      <p:sp>
        <p:nvSpPr>
          <p:cNvPr id="3" name="Abgerundetes Rechteck 2"/>
          <p:cNvSpPr/>
          <p:nvPr/>
        </p:nvSpPr>
        <p:spPr>
          <a:xfrm>
            <a:off x="4936748" y="3484579"/>
            <a:ext cx="1633118" cy="360040"/>
          </a:xfrm>
          <a:prstGeom prst="roundRect">
            <a:avLst/>
          </a:prstGeom>
          <a:solidFill>
            <a:schemeClr val="bg1"/>
          </a:solidFill>
          <a:ln w="6350"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smtClean="0">
                <a:solidFill>
                  <a:schemeClr val="bg1">
                    <a:lumMod val="50000"/>
                  </a:schemeClr>
                </a:solidFill>
              </a:rPr>
              <a:t>Uninteresting consequences</a:t>
            </a:r>
            <a:endParaRPr lang="en-US" sz="1200">
              <a:solidFill>
                <a:schemeClr val="bg1">
                  <a:lumMod val="50000"/>
                </a:schemeClr>
              </a:solidFill>
            </a:endParaRPr>
          </a:p>
        </p:txBody>
      </p:sp>
      <p:cxnSp>
        <p:nvCxnSpPr>
          <p:cNvPr id="5" name="Gerade Verbindung 4"/>
          <p:cNvCxnSpPr/>
          <p:nvPr/>
        </p:nvCxnSpPr>
        <p:spPr>
          <a:xfrm flipH="1" flipV="1">
            <a:off x="4286516" y="2846603"/>
            <a:ext cx="650231" cy="788679"/>
          </a:xfrm>
          <a:prstGeom prst="line">
            <a:avLst/>
          </a:prstGeom>
          <a:ln w="12700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Gerade Verbindung 18"/>
          <p:cNvCxnSpPr/>
          <p:nvPr/>
        </p:nvCxnSpPr>
        <p:spPr>
          <a:xfrm flipH="1" flipV="1">
            <a:off x="4333401" y="4801182"/>
            <a:ext cx="654453" cy="716050"/>
          </a:xfrm>
          <a:prstGeom prst="line">
            <a:avLst/>
          </a:prstGeom>
          <a:ln w="12700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Abgerundetes Rechteck 14"/>
          <p:cNvSpPr/>
          <p:nvPr/>
        </p:nvSpPr>
        <p:spPr>
          <a:xfrm>
            <a:off x="4987853" y="5373216"/>
            <a:ext cx="1628467" cy="360040"/>
          </a:xfrm>
          <a:prstGeom prst="roundRect">
            <a:avLst/>
          </a:prstGeom>
          <a:solidFill>
            <a:schemeClr val="bg1"/>
          </a:solidFill>
          <a:ln w="6350"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>
                <a:solidFill>
                  <a:schemeClr val="bg1">
                    <a:lumMod val="50000"/>
                  </a:schemeClr>
                </a:solidFill>
              </a:rPr>
              <a:t>Uninteresting consequences</a:t>
            </a:r>
            <a:endParaRPr lang="en-US" sz="12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7" name="Nach unten gekrümmter Pfeil 6"/>
          <p:cNvSpPr/>
          <p:nvPr/>
        </p:nvSpPr>
        <p:spPr>
          <a:xfrm rot="11815997">
            <a:off x="1309572" y="4429641"/>
            <a:ext cx="3528564" cy="1122189"/>
          </a:xfrm>
          <a:prstGeom prst="curvedDownArrow">
            <a:avLst/>
          </a:prstGeom>
          <a:solidFill>
            <a:schemeClr val="bg2">
              <a:alpha val="51000"/>
            </a:schemeClr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3" name="Textfeld 12"/>
          <p:cNvSpPr txBox="1"/>
          <p:nvPr/>
        </p:nvSpPr>
        <p:spPr>
          <a:xfrm>
            <a:off x="7096393" y="3346818"/>
            <a:ext cx="1761766" cy="14003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de-DE" sz="1700" dirty="0" smtClean="0">
                <a:solidFill>
                  <a:srgbClr val="0067A1"/>
                </a:solidFill>
              </a:rPr>
              <a:t>Goals &amp; </a:t>
            </a:r>
            <a:r>
              <a:rPr lang="de-DE" sz="1700" dirty="0" err="1" smtClean="0">
                <a:solidFill>
                  <a:srgbClr val="0067A1"/>
                </a:solidFill>
              </a:rPr>
              <a:t>means</a:t>
            </a:r>
            <a:r>
              <a:rPr lang="de-DE" sz="1700" dirty="0" smtClean="0">
                <a:solidFill>
                  <a:srgbClr val="0067A1"/>
                </a:solidFill>
              </a:rPr>
              <a:t> </a:t>
            </a:r>
            <a:r>
              <a:rPr lang="de-DE" sz="1700" dirty="0" err="1" smtClean="0">
                <a:solidFill>
                  <a:srgbClr val="0067A1"/>
                </a:solidFill>
              </a:rPr>
              <a:t>are</a:t>
            </a:r>
            <a:r>
              <a:rPr lang="de-DE" sz="1700" dirty="0" smtClean="0">
                <a:solidFill>
                  <a:srgbClr val="0067A1"/>
                </a:solidFill>
              </a:rPr>
              <a:t> </a:t>
            </a:r>
            <a:r>
              <a:rPr lang="de-DE" sz="1700" dirty="0" smtClean="0">
                <a:solidFill>
                  <a:srgbClr val="0067A1"/>
                </a:solidFill>
              </a:rPr>
              <a:t>interdependent </a:t>
            </a:r>
            <a:r>
              <a:rPr lang="de-DE" sz="1700" dirty="0" smtClean="0">
                <a:solidFill>
                  <a:srgbClr val="0067A1"/>
                </a:solidFill>
              </a:rPr>
              <a:t>via </a:t>
            </a:r>
            <a:r>
              <a:rPr lang="de-DE" sz="1700" dirty="0" err="1" smtClean="0">
                <a:solidFill>
                  <a:srgbClr val="0067A1"/>
                </a:solidFill>
              </a:rPr>
              <a:t>their</a:t>
            </a:r>
            <a:r>
              <a:rPr lang="de-DE" sz="1700" dirty="0" smtClean="0">
                <a:solidFill>
                  <a:srgbClr val="0067A1"/>
                </a:solidFill>
              </a:rPr>
              <a:t> </a:t>
            </a:r>
            <a:r>
              <a:rPr lang="de-DE" sz="1700" dirty="0" err="1" smtClean="0">
                <a:solidFill>
                  <a:srgbClr val="0067A1"/>
                </a:solidFill>
              </a:rPr>
              <a:t>consequences</a:t>
            </a:r>
            <a:r>
              <a:rPr lang="de-DE" sz="1700" dirty="0" smtClean="0">
                <a:solidFill>
                  <a:srgbClr val="0067A1"/>
                </a:solidFill>
              </a:rPr>
              <a:t>.</a:t>
            </a:r>
            <a:endParaRPr lang="de-DE" sz="1700" dirty="0">
              <a:solidFill>
                <a:srgbClr val="0067A1"/>
              </a:solidFill>
            </a:endParaRPr>
          </a:p>
        </p:txBody>
      </p:sp>
      <p:sp>
        <p:nvSpPr>
          <p:cNvPr id="14" name="Titel 1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DE" sz="3200" dirty="0" err="1" smtClean="0"/>
              <a:t>Evaluate</a:t>
            </a:r>
            <a:r>
              <a:rPr lang="de-DE" sz="3200" dirty="0" smtClean="0"/>
              <a:t> </a:t>
            </a:r>
            <a:r>
              <a:rPr lang="de-DE" sz="3200" dirty="0" err="1" smtClean="0"/>
              <a:t>the</a:t>
            </a:r>
            <a:r>
              <a:rPr lang="de-DE" sz="3200" dirty="0" smtClean="0"/>
              <a:t> diverse (</a:t>
            </a:r>
            <a:r>
              <a:rPr lang="de-DE" sz="3200" dirty="0" err="1" smtClean="0"/>
              <a:t>co</a:t>
            </a:r>
            <a:r>
              <a:rPr lang="de-DE" sz="3200" dirty="0" smtClean="0"/>
              <a:t>-)</a:t>
            </a:r>
            <a:r>
              <a:rPr lang="de-DE" sz="3200" dirty="0" err="1" smtClean="0"/>
              <a:t>effects</a:t>
            </a:r>
            <a:r>
              <a:rPr lang="de-DE" sz="3200" dirty="0" smtClean="0"/>
              <a:t>!</a:t>
            </a:r>
            <a:endParaRPr lang="de-DE" sz="3200" dirty="0"/>
          </a:p>
        </p:txBody>
      </p:sp>
    </p:spTree>
    <p:extLst>
      <p:ext uri="{BB962C8B-B14F-4D97-AF65-F5344CB8AC3E}">
        <p14:creationId xmlns:p14="http://schemas.microsoft.com/office/powerpoint/2010/main" val="33450580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18755" y="3397241"/>
            <a:ext cx="4025245" cy="2930017"/>
          </a:xfrm>
          <a:prstGeom prst="rect">
            <a:avLst/>
          </a:prstGeom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Pragmatic-Enlightened Model (PEM)</a:t>
            </a:r>
            <a:br>
              <a:rPr lang="en-US" dirty="0" smtClean="0"/>
            </a:br>
            <a:r>
              <a:rPr lang="en-US" dirty="0" smtClean="0"/>
              <a:t>for large-scale scientific assessments</a:t>
            </a:r>
            <a:endParaRPr lang="de-DE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8</a:t>
            </a:fld>
            <a:endParaRPr lang="en-US"/>
          </a:p>
        </p:txBody>
      </p:sp>
      <p:sp>
        <p:nvSpPr>
          <p:cNvPr id="8" name="Textfeld 7"/>
          <p:cNvSpPr txBox="1"/>
          <p:nvPr/>
        </p:nvSpPr>
        <p:spPr>
          <a:xfrm>
            <a:off x="694334" y="6533372"/>
            <a:ext cx="666681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600" dirty="0" smtClean="0"/>
              <a:t>Edenhofer &amp; Kowarsch 2015, </a:t>
            </a:r>
            <a:r>
              <a:rPr lang="de-DE" sz="1600" i="1" dirty="0" err="1" smtClean="0"/>
              <a:t>Env</a:t>
            </a:r>
            <a:r>
              <a:rPr lang="de-DE" sz="1600" i="1" dirty="0" smtClean="0"/>
              <a:t> </a:t>
            </a:r>
            <a:r>
              <a:rPr lang="de-DE" sz="1600" i="1" dirty="0" err="1" smtClean="0"/>
              <a:t>Sci</a:t>
            </a:r>
            <a:r>
              <a:rPr lang="de-DE" sz="1600" i="1" dirty="0" smtClean="0"/>
              <a:t> &amp; Pol</a:t>
            </a:r>
            <a:endParaRPr lang="de-DE" sz="1600" i="1" dirty="0"/>
          </a:p>
        </p:txBody>
      </p:sp>
      <p:sp>
        <p:nvSpPr>
          <p:cNvPr id="9" name="Textfeld 8"/>
          <p:cNvSpPr txBox="1"/>
          <p:nvPr/>
        </p:nvSpPr>
        <p:spPr>
          <a:xfrm>
            <a:off x="501315" y="4687439"/>
            <a:ext cx="4563374" cy="15542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0067A1"/>
                </a:solidFill>
              </a:rPr>
              <a:t>Cartography of viable pathways: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i="1" dirty="0">
                <a:solidFill>
                  <a:srgbClr val="0067A1"/>
                </a:solidFill>
              </a:rPr>
              <a:t>alternative policy pathways </a:t>
            </a:r>
            <a:endParaRPr lang="en-US" i="1" dirty="0" smtClean="0">
              <a:solidFill>
                <a:srgbClr val="0067A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i="1" dirty="0" smtClean="0">
                <a:solidFill>
                  <a:srgbClr val="0067A1"/>
                </a:solidFill>
              </a:rPr>
              <a:t>explore means-implications (effects)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i="1" dirty="0" smtClean="0">
                <a:solidFill>
                  <a:srgbClr val="0067A1"/>
                </a:solidFill>
              </a:rPr>
              <a:t>jointly with different stakeholders</a:t>
            </a:r>
          </a:p>
          <a:p>
            <a:r>
              <a:rPr lang="en-US" b="1" dirty="0" smtClean="0">
                <a:solidFill>
                  <a:srgbClr val="0067A1"/>
                </a:solidFill>
                <a:sym typeface="Wingdings" panose="05000000000000000000" pitchFamily="2" charset="2"/>
              </a:rPr>
              <a:t>deliberative learning processes</a:t>
            </a:r>
            <a:endParaRPr lang="en-US" b="1" dirty="0">
              <a:solidFill>
                <a:srgbClr val="0067A1"/>
              </a:solidFill>
            </a:endParaRPr>
          </a:p>
        </p:txBody>
      </p:sp>
      <p:pic>
        <p:nvPicPr>
          <p:cNvPr id="6" name="Grafik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8431" y="1570058"/>
            <a:ext cx="5722006" cy="27951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5857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DE" sz="3200" dirty="0" err="1" smtClean="0"/>
              <a:t>Pathway</a:t>
            </a:r>
            <a:r>
              <a:rPr lang="de-DE" sz="3200" dirty="0" smtClean="0"/>
              <a:t> </a:t>
            </a:r>
            <a:r>
              <a:rPr lang="de-DE" sz="3200" dirty="0" err="1" smtClean="0"/>
              <a:t>assessments</a:t>
            </a:r>
            <a:r>
              <a:rPr lang="de-DE" sz="3200" dirty="0" smtClean="0"/>
              <a:t> in </a:t>
            </a:r>
            <a:r>
              <a:rPr lang="de-DE" sz="3200" dirty="0" err="1" smtClean="0"/>
              <a:t>practice</a:t>
            </a:r>
            <a:endParaRPr lang="de-DE" sz="3200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9</a:t>
            </a:fld>
            <a:endParaRPr lang="en-US"/>
          </a:p>
        </p:txBody>
      </p:sp>
      <p:sp>
        <p:nvSpPr>
          <p:cNvPr id="8" name="Textfeld 7"/>
          <p:cNvSpPr txBox="1"/>
          <p:nvPr/>
        </p:nvSpPr>
        <p:spPr>
          <a:xfrm>
            <a:off x="231633" y="6519446"/>
            <a:ext cx="8680734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500" dirty="0"/>
              <a:t>IPCC WG III AR5 SPM.4 (2014</a:t>
            </a:r>
            <a:r>
              <a:rPr lang="de-DE" sz="1500" dirty="0" smtClean="0"/>
              <a:t>) /</a:t>
            </a:r>
            <a:r>
              <a:rPr lang="de-DE" sz="1500" dirty="0" smtClean="0">
                <a:solidFill>
                  <a:srgbClr val="0067A1"/>
                </a:solidFill>
              </a:rPr>
              <a:t> </a:t>
            </a:r>
            <a:r>
              <a:rPr lang="de-DE" sz="1500" dirty="0" err="1" smtClean="0"/>
              <a:t>Creutzig</a:t>
            </a:r>
            <a:r>
              <a:rPr lang="de-DE" sz="1500" dirty="0" smtClean="0"/>
              <a:t> </a:t>
            </a:r>
            <a:r>
              <a:rPr lang="de-DE" sz="1500" dirty="0"/>
              <a:t>et al 2015, </a:t>
            </a:r>
            <a:r>
              <a:rPr lang="de-DE" sz="1500" i="1" dirty="0" smtClean="0"/>
              <a:t>PNAS</a:t>
            </a:r>
            <a:r>
              <a:rPr lang="de-DE" sz="1500" dirty="0" smtClean="0"/>
              <a:t> / Koch et al 2016, </a:t>
            </a:r>
            <a:r>
              <a:rPr lang="de-DE" sz="1500" i="1" dirty="0" smtClean="0"/>
              <a:t>JEEM</a:t>
            </a:r>
            <a:endParaRPr lang="de-DE" sz="1500" i="1" dirty="0"/>
          </a:p>
        </p:txBody>
      </p:sp>
      <p:pic>
        <p:nvPicPr>
          <p:cNvPr id="11" name="Grafik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07611" y="1563697"/>
            <a:ext cx="3515315" cy="1493116"/>
          </a:xfrm>
          <a:prstGeom prst="rect">
            <a:avLst/>
          </a:prstGeom>
        </p:spPr>
      </p:pic>
      <p:pic>
        <p:nvPicPr>
          <p:cNvPr id="14" name="Grafik 1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963" y="3748996"/>
            <a:ext cx="4068859" cy="2631865"/>
          </a:xfrm>
          <a:prstGeom prst="rect">
            <a:avLst/>
          </a:prstGeom>
        </p:spPr>
      </p:pic>
      <p:pic>
        <p:nvPicPr>
          <p:cNvPr id="3" name="Grafik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65269" y="4034673"/>
            <a:ext cx="4883774" cy="2303514"/>
          </a:xfrm>
          <a:prstGeom prst="rect">
            <a:avLst/>
          </a:prstGeom>
        </p:spPr>
      </p:pic>
      <p:sp>
        <p:nvSpPr>
          <p:cNvPr id="4" name="Textfeld 3"/>
          <p:cNvSpPr txBox="1"/>
          <p:nvPr/>
        </p:nvSpPr>
        <p:spPr>
          <a:xfrm>
            <a:off x="6177251" y="1759249"/>
            <a:ext cx="2332458" cy="369332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r>
              <a:rPr lang="de-DE" dirty="0" smtClean="0">
                <a:solidFill>
                  <a:srgbClr val="0067A1"/>
                </a:solidFill>
              </a:rPr>
              <a:t>Alternative </a:t>
            </a:r>
            <a:r>
              <a:rPr lang="de-DE" dirty="0" err="1" smtClean="0">
                <a:solidFill>
                  <a:srgbClr val="0067A1"/>
                </a:solidFill>
              </a:rPr>
              <a:t>pathways</a:t>
            </a:r>
            <a:endParaRPr lang="de-DE" dirty="0">
              <a:solidFill>
                <a:srgbClr val="0067A1"/>
              </a:solidFill>
            </a:endParaRPr>
          </a:p>
        </p:txBody>
      </p:sp>
      <p:sp>
        <p:nvSpPr>
          <p:cNvPr id="10" name="Textfeld 9"/>
          <p:cNvSpPr txBox="1"/>
          <p:nvPr/>
        </p:nvSpPr>
        <p:spPr>
          <a:xfrm>
            <a:off x="414550" y="3801833"/>
            <a:ext cx="1622982" cy="369332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r>
              <a:rPr lang="de-DE" dirty="0" smtClean="0">
                <a:solidFill>
                  <a:srgbClr val="0067A1"/>
                </a:solidFill>
              </a:rPr>
              <a:t>Meta-Analysis</a:t>
            </a:r>
            <a:endParaRPr lang="de-DE" dirty="0">
              <a:solidFill>
                <a:srgbClr val="0067A1"/>
              </a:solidFill>
            </a:endParaRPr>
          </a:p>
        </p:txBody>
      </p:sp>
      <p:sp>
        <p:nvSpPr>
          <p:cNvPr id="12" name="Textfeld 11"/>
          <p:cNvSpPr txBox="1"/>
          <p:nvPr/>
        </p:nvSpPr>
        <p:spPr>
          <a:xfrm>
            <a:off x="6930043" y="3748996"/>
            <a:ext cx="1998483" cy="646331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r>
              <a:rPr lang="de-DE" dirty="0" err="1" smtClean="0">
                <a:solidFill>
                  <a:srgbClr val="0067A1"/>
                </a:solidFill>
              </a:rPr>
              <a:t>Empirical</a:t>
            </a:r>
            <a:r>
              <a:rPr lang="de-DE" dirty="0" smtClean="0">
                <a:solidFill>
                  <a:srgbClr val="0067A1"/>
                </a:solidFill>
              </a:rPr>
              <a:t> ex-post </a:t>
            </a:r>
            <a:r>
              <a:rPr lang="de-DE" dirty="0" err="1" smtClean="0">
                <a:solidFill>
                  <a:srgbClr val="0067A1"/>
                </a:solidFill>
              </a:rPr>
              <a:t>policy</a:t>
            </a:r>
            <a:r>
              <a:rPr lang="de-DE" dirty="0" smtClean="0">
                <a:solidFill>
                  <a:srgbClr val="0067A1"/>
                </a:solidFill>
              </a:rPr>
              <a:t> </a:t>
            </a:r>
            <a:r>
              <a:rPr lang="de-DE" dirty="0" err="1" smtClean="0">
                <a:solidFill>
                  <a:srgbClr val="0067A1"/>
                </a:solidFill>
              </a:rPr>
              <a:t>analysis</a:t>
            </a:r>
            <a:endParaRPr lang="de-DE" dirty="0">
              <a:solidFill>
                <a:srgbClr val="0067A1"/>
              </a:solidFill>
            </a:endParaRPr>
          </a:p>
        </p:txBody>
      </p:sp>
      <p:sp>
        <p:nvSpPr>
          <p:cNvPr id="6" name="Textfeld 5"/>
          <p:cNvSpPr txBox="1"/>
          <p:nvPr/>
        </p:nvSpPr>
        <p:spPr>
          <a:xfrm>
            <a:off x="2037532" y="3336990"/>
            <a:ext cx="489251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b="1" dirty="0" smtClean="0"/>
              <a:t>…</a:t>
            </a:r>
            <a:r>
              <a:rPr lang="de-DE" b="1" dirty="0" err="1" smtClean="0"/>
              <a:t>and</a:t>
            </a:r>
            <a:r>
              <a:rPr lang="de-DE" b="1" dirty="0" smtClean="0"/>
              <a:t> </a:t>
            </a:r>
            <a:r>
              <a:rPr lang="de-DE" b="1" dirty="0" err="1" smtClean="0"/>
              <a:t>building</a:t>
            </a:r>
            <a:r>
              <a:rPr lang="de-DE" b="1" dirty="0" smtClean="0"/>
              <a:t> </a:t>
            </a:r>
            <a:r>
              <a:rPr lang="de-DE" b="1" dirty="0" err="1" smtClean="0"/>
              <a:t>blocks</a:t>
            </a:r>
            <a:r>
              <a:rPr lang="de-DE" b="1" dirty="0" smtClean="0"/>
              <a:t> </a:t>
            </a:r>
            <a:r>
              <a:rPr lang="de-DE" b="1" dirty="0" err="1" smtClean="0"/>
              <a:t>of</a:t>
            </a:r>
            <a:r>
              <a:rPr lang="de-DE" b="1" dirty="0" smtClean="0"/>
              <a:t> </a:t>
            </a:r>
            <a:r>
              <a:rPr lang="de-DE" b="1" dirty="0" err="1" smtClean="0"/>
              <a:t>assessments</a:t>
            </a:r>
            <a:r>
              <a:rPr lang="de-DE" b="1" dirty="0" smtClean="0"/>
              <a:t>:</a:t>
            </a:r>
            <a:endParaRPr lang="de-DE" b="1" dirty="0"/>
          </a:p>
        </p:txBody>
      </p:sp>
    </p:spTree>
    <p:extLst>
      <p:ext uri="{BB962C8B-B14F-4D97-AF65-F5344CB8AC3E}">
        <p14:creationId xmlns:p14="http://schemas.microsoft.com/office/powerpoint/2010/main" val="28927189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2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33095" y="547282"/>
            <a:ext cx="8229599" cy="990600"/>
          </a:xfrm>
        </p:spPr>
        <p:txBody>
          <a:bodyPr>
            <a:normAutofit/>
          </a:bodyPr>
          <a:lstStyle/>
          <a:p>
            <a:r>
              <a:rPr lang="en-US" dirty="0" smtClean="0"/>
              <a:t>Thanks for your attention.</a:t>
            </a:r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10</a:t>
            </a:fld>
            <a:endParaRPr lang="en-US" dirty="0"/>
          </a:p>
        </p:txBody>
      </p:sp>
      <p:sp>
        <p:nvSpPr>
          <p:cNvPr id="4" name="Textfeld 3"/>
          <p:cNvSpPr txBox="1"/>
          <p:nvPr/>
        </p:nvSpPr>
        <p:spPr>
          <a:xfrm>
            <a:off x="698063" y="5485409"/>
            <a:ext cx="7912537" cy="707886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000" b="1" i="1" dirty="0" smtClean="0">
                <a:sym typeface="Wingdings" panose="05000000000000000000" pitchFamily="2" charset="2"/>
              </a:rPr>
              <a:t>Enabling</a:t>
            </a:r>
            <a:r>
              <a:rPr lang="en-US" sz="2000" b="1" i="1" dirty="0" smtClean="0"/>
              <a:t> deliberative, multi-stakeholder </a:t>
            </a:r>
          </a:p>
          <a:p>
            <a:pPr algn="ctr"/>
            <a:r>
              <a:rPr lang="en-US" sz="2000" b="1" i="1" dirty="0" smtClean="0"/>
              <a:t>learning processes about </a:t>
            </a:r>
            <a:r>
              <a:rPr lang="en-US" sz="2000" b="1" i="1" dirty="0"/>
              <a:t>policy </a:t>
            </a:r>
            <a:r>
              <a:rPr lang="en-US" sz="2000" b="1" i="1" dirty="0" smtClean="0"/>
              <a:t>alternatives</a:t>
            </a:r>
            <a:endParaRPr lang="en-US" sz="2000" b="1" i="1" dirty="0"/>
          </a:p>
        </p:txBody>
      </p:sp>
      <p:pic>
        <p:nvPicPr>
          <p:cNvPr id="11" name="Grafik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8021" y="1730950"/>
            <a:ext cx="4892620" cy="35613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04444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CC_Powerpoint_Hausschrift_600dpi">
  <a:themeElements>
    <a:clrScheme name="Clarity">
      <a:dk1>
        <a:srgbClr val="292934"/>
      </a:dk1>
      <a:lt1>
        <a:srgbClr val="FFFFFF"/>
      </a:lt1>
      <a:dk2>
        <a:srgbClr val="D2533C"/>
      </a:dk2>
      <a:lt2>
        <a:srgbClr val="F3F2DC"/>
      </a:lt2>
      <a:accent1>
        <a:srgbClr val="93A299"/>
      </a:accent1>
      <a:accent2>
        <a:srgbClr val="AD8F67"/>
      </a:accent2>
      <a:accent3>
        <a:srgbClr val="726056"/>
      </a:accent3>
      <a:accent4>
        <a:srgbClr val="4C5A6A"/>
      </a:accent4>
      <a:accent5>
        <a:srgbClr val="808DA0"/>
      </a:accent5>
      <a:accent6>
        <a:srgbClr val="79463D"/>
      </a:accent6>
      <a:hlink>
        <a:srgbClr val="0000FF"/>
      </a:hlink>
      <a:folHlink>
        <a:srgbClr val="800080"/>
      </a:folHlink>
    </a:clrScheme>
    <a:fontScheme name="MCC - Fonts">
      <a:majorFont>
        <a:latin typeface="Caput"/>
        <a:ea typeface=""/>
        <a:cs typeface=""/>
      </a:majorFont>
      <a:minorFont>
        <a:latin typeface="Caput"/>
        <a:ea typeface=""/>
        <a:cs typeface=""/>
      </a:minorFont>
    </a:fontScheme>
    <a:fmtScheme name="Clarity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86000"/>
                <a:satMod val="140000"/>
              </a:schemeClr>
            </a:gs>
            <a:gs pos="45000">
              <a:schemeClr val="phClr">
                <a:tint val="48000"/>
                <a:satMod val="150000"/>
              </a:schemeClr>
            </a:gs>
            <a:gs pos="100000">
              <a:schemeClr val="phClr">
                <a:tint val="28000"/>
                <a:satMod val="16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70000"/>
                <a:satMod val="150000"/>
              </a:schemeClr>
            </a:gs>
            <a:gs pos="34000">
              <a:schemeClr val="phClr">
                <a:shade val="70000"/>
                <a:satMod val="140000"/>
              </a:schemeClr>
            </a:gs>
            <a:gs pos="70000">
              <a:schemeClr val="phClr">
                <a:tint val="100000"/>
                <a:shade val="90000"/>
                <a:satMod val="140000"/>
              </a:schemeClr>
            </a:gs>
            <a:gs pos="100000">
              <a:schemeClr val="phClr">
                <a:tint val="100000"/>
                <a:shade val="100000"/>
                <a:sat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6425" cap="flat" cmpd="sng" algn="ctr">
          <a:solidFill>
            <a:schemeClr val="phClr"/>
          </a:solidFill>
          <a:prstDash val="solid"/>
        </a:ln>
        <a:ln w="444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5100000"/>
            </a:lightRig>
          </a:scene3d>
          <a:sp3d contourW="6350">
            <a:bevelT w="29210" h="12700"/>
            <a:contourClr>
              <a:schemeClr val="phClr">
                <a:shade val="3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5000"/>
                <a:satMod val="180000"/>
              </a:schemeClr>
            </a:gs>
            <a:gs pos="40000">
              <a:schemeClr val="phClr">
                <a:tint val="95000"/>
                <a:shade val="85000"/>
                <a:satMod val="150000"/>
              </a:schemeClr>
            </a:gs>
            <a:gs pos="100000">
              <a:schemeClr val="phClr">
                <a:shade val="45000"/>
                <a:satMod val="20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55000"/>
              </a:schemeClr>
              <a:schemeClr val="phClr">
                <a:tint val="97000"/>
                <a:satMod val="95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CC_Powerpoint_MCC font_4zu3">
  <a:themeElements>
    <a:clrScheme name="Clarity">
      <a:dk1>
        <a:srgbClr val="292934"/>
      </a:dk1>
      <a:lt1>
        <a:srgbClr val="FFFFFF"/>
      </a:lt1>
      <a:dk2>
        <a:srgbClr val="D2533C"/>
      </a:dk2>
      <a:lt2>
        <a:srgbClr val="F3F2DC"/>
      </a:lt2>
      <a:accent1>
        <a:srgbClr val="93A299"/>
      </a:accent1>
      <a:accent2>
        <a:srgbClr val="AD8F67"/>
      </a:accent2>
      <a:accent3>
        <a:srgbClr val="726056"/>
      </a:accent3>
      <a:accent4>
        <a:srgbClr val="4C5A6A"/>
      </a:accent4>
      <a:accent5>
        <a:srgbClr val="808DA0"/>
      </a:accent5>
      <a:accent6>
        <a:srgbClr val="79463D"/>
      </a:accent6>
      <a:hlink>
        <a:srgbClr val="0000FF"/>
      </a:hlink>
      <a:folHlink>
        <a:srgbClr val="800080"/>
      </a:folHlink>
    </a:clrScheme>
    <a:fontScheme name="MCC - Fonts">
      <a:majorFont>
        <a:latin typeface="Caput"/>
        <a:ea typeface=""/>
        <a:cs typeface=""/>
      </a:majorFont>
      <a:minorFont>
        <a:latin typeface="Caput"/>
        <a:ea typeface=""/>
        <a:cs typeface=""/>
      </a:minorFont>
    </a:fontScheme>
    <a:fmtScheme name="Clarity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86000"/>
                <a:satMod val="140000"/>
              </a:schemeClr>
            </a:gs>
            <a:gs pos="45000">
              <a:schemeClr val="phClr">
                <a:tint val="48000"/>
                <a:satMod val="150000"/>
              </a:schemeClr>
            </a:gs>
            <a:gs pos="100000">
              <a:schemeClr val="phClr">
                <a:tint val="28000"/>
                <a:satMod val="16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70000"/>
                <a:satMod val="150000"/>
              </a:schemeClr>
            </a:gs>
            <a:gs pos="34000">
              <a:schemeClr val="phClr">
                <a:shade val="70000"/>
                <a:satMod val="140000"/>
              </a:schemeClr>
            </a:gs>
            <a:gs pos="70000">
              <a:schemeClr val="phClr">
                <a:tint val="100000"/>
                <a:shade val="90000"/>
                <a:satMod val="140000"/>
              </a:schemeClr>
            </a:gs>
            <a:gs pos="100000">
              <a:schemeClr val="phClr">
                <a:tint val="100000"/>
                <a:shade val="100000"/>
                <a:sat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6425" cap="flat" cmpd="sng" algn="ctr">
          <a:solidFill>
            <a:schemeClr val="phClr"/>
          </a:solidFill>
          <a:prstDash val="solid"/>
        </a:ln>
        <a:ln w="444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5100000"/>
            </a:lightRig>
          </a:scene3d>
          <a:sp3d contourW="6350">
            <a:bevelT w="29210" h="12700"/>
            <a:contourClr>
              <a:schemeClr val="phClr">
                <a:shade val="3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5000"/>
                <a:satMod val="180000"/>
              </a:schemeClr>
            </a:gs>
            <a:gs pos="40000">
              <a:schemeClr val="phClr">
                <a:tint val="95000"/>
                <a:shade val="85000"/>
                <a:satMod val="150000"/>
              </a:schemeClr>
            </a:gs>
            <a:gs pos="100000">
              <a:schemeClr val="phClr">
                <a:shade val="45000"/>
                <a:satMod val="20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55000"/>
              </a:schemeClr>
              <a:schemeClr val="phClr">
                <a:tint val="97000"/>
                <a:satMod val="95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-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5.xml><?xml version="1.0" encoding="utf-8"?>
<a:theme xmlns:a="http://schemas.openxmlformats.org/drawingml/2006/main" name="Office-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MCC_Powerpoint_MCC font_4zu3</Template>
  <TotalTime>0</TotalTime>
  <Words>585</Words>
  <Application>Microsoft Office PowerPoint</Application>
  <PresentationFormat>Bildschirmpräsentation (4:3)</PresentationFormat>
  <Paragraphs>114</Paragraphs>
  <Slides>10</Slides>
  <Notes>4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10</vt:i4>
      </vt:variant>
      <vt:variant>
        <vt:lpstr>Design</vt:lpstr>
      </vt:variant>
      <vt:variant>
        <vt:i4>3</vt:i4>
      </vt:variant>
      <vt:variant>
        <vt:lpstr>Folientitel</vt:lpstr>
      </vt:variant>
      <vt:variant>
        <vt:i4>10</vt:i4>
      </vt:variant>
    </vt:vector>
  </HeadingPairs>
  <TitlesOfParts>
    <vt:vector size="23" baseType="lpstr">
      <vt:lpstr>ＭＳ Ｐゴシック</vt:lpstr>
      <vt:lpstr>Arial</vt:lpstr>
      <vt:lpstr>Calibri</vt:lpstr>
      <vt:lpstr>Caput</vt:lpstr>
      <vt:lpstr>Caput Bold</vt:lpstr>
      <vt:lpstr>Caput Regular</vt:lpstr>
      <vt:lpstr>Lucida Sans Unicode</vt:lpstr>
      <vt:lpstr>Symbol</vt:lpstr>
      <vt:lpstr>Wingdings</vt:lpstr>
      <vt:lpstr>ヒラギノ角ゴ Pro W3</vt:lpstr>
      <vt:lpstr>MCC_Powerpoint_Hausschrift_600dpi</vt:lpstr>
      <vt:lpstr>MCC_Powerpoint_MCC font_4zu3</vt:lpstr>
      <vt:lpstr>Office Theme</vt:lpstr>
      <vt:lpstr>The cartography of alternative policy pathways: A legitimate science-policy model?</vt:lpstr>
      <vt:lpstr>Different worldviews matter</vt:lpstr>
      <vt:lpstr>Scientific policy advice: key challenges</vt:lpstr>
      <vt:lpstr>Assessments as promising tools  at the science-policy interface</vt:lpstr>
      <vt:lpstr>Technocratic model: Why it doesn’t work</vt:lpstr>
      <vt:lpstr>Decisionist model</vt:lpstr>
      <vt:lpstr>Evaluate the diverse (co-)effects!</vt:lpstr>
      <vt:lpstr>Pragmatic-Enlightened Model (PEM) for large-scale scientific assessments</vt:lpstr>
      <vt:lpstr>Pathway assessments in practice</vt:lpstr>
      <vt:lpstr>Thanks for your attention.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Research on assessment-making:</dc:title>
  <dc:creator>Martin Kowarsch</dc:creator>
  <dc:description>Präsentationsvorlage | Office 2010</dc:description>
  <cp:lastModifiedBy>Martin Kowarsch</cp:lastModifiedBy>
  <cp:revision>688</cp:revision>
  <dcterms:created xsi:type="dcterms:W3CDTF">2016-03-17T13:44:15Z</dcterms:created>
  <dcterms:modified xsi:type="dcterms:W3CDTF">2016-07-21T09:31:41Z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lpwstr>2.1.0</vt:lpwstr>
  </property>
  <property fmtid="{D5CDD505-2E9C-101B-9397-08002B2CF9AE}" pid="3" name="Build">
    <vt:lpwstr>003-000-003</vt:lpwstr>
  </property>
  <property fmtid="{D5CDD505-2E9C-101B-9397-08002B2CF9AE}" pid="4" name="Erstellt von">
    <vt:lpwstr>neues handeln GmbH</vt:lpwstr>
  </property>
  <property fmtid="{D5CDD505-2E9C-101B-9397-08002B2CF9AE}" pid="5" name="Geändert von">
    <vt:lpwstr>office network</vt:lpwstr>
  </property>
  <property fmtid="{D5CDD505-2E9C-101B-9397-08002B2CF9AE}" pid="6" name="Geändert am">
    <vt:lpwstr>12.11.2013</vt:lpwstr>
  </property>
  <property fmtid="{D5CDD505-2E9C-101B-9397-08002B2CF9AE}" pid="7" name="Stand">
    <vt:lpwstr>03.01.2014</vt:lpwstr>
  </property>
</Properties>
</file>