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1"/>
    <p:sldMasterId id="2147483939" r:id="rId2"/>
  </p:sldMasterIdLst>
  <p:notesMasterIdLst>
    <p:notesMasterId r:id="rId43"/>
  </p:notesMasterIdLst>
  <p:sldIdLst>
    <p:sldId id="494" r:id="rId3"/>
    <p:sldId id="649" r:id="rId4"/>
    <p:sldId id="568" r:id="rId5"/>
    <p:sldId id="641" r:id="rId6"/>
    <p:sldId id="642" r:id="rId7"/>
    <p:sldId id="423" r:id="rId8"/>
    <p:sldId id="608" r:id="rId9"/>
    <p:sldId id="430" r:id="rId10"/>
    <p:sldId id="432" r:id="rId11"/>
    <p:sldId id="612" r:id="rId12"/>
    <p:sldId id="609" r:id="rId13"/>
    <p:sldId id="610" r:id="rId14"/>
    <p:sldId id="611" r:id="rId15"/>
    <p:sldId id="619" r:id="rId16"/>
    <p:sldId id="620" r:id="rId17"/>
    <p:sldId id="626" r:id="rId18"/>
    <p:sldId id="643" r:id="rId19"/>
    <p:sldId id="644" r:id="rId20"/>
    <p:sldId id="645" r:id="rId21"/>
    <p:sldId id="362" r:id="rId22"/>
    <p:sldId id="599" r:id="rId23"/>
    <p:sldId id="600" r:id="rId24"/>
    <p:sldId id="601" r:id="rId25"/>
    <p:sldId id="596" r:id="rId26"/>
    <p:sldId id="621" r:id="rId27"/>
    <p:sldId id="622" r:id="rId28"/>
    <p:sldId id="623" r:id="rId29"/>
    <p:sldId id="647" r:id="rId30"/>
    <p:sldId id="646" r:id="rId31"/>
    <p:sldId id="631" r:id="rId32"/>
    <p:sldId id="632" r:id="rId33"/>
    <p:sldId id="633" r:id="rId34"/>
    <p:sldId id="592" r:id="rId35"/>
    <p:sldId id="569" r:id="rId36"/>
    <p:sldId id="572" r:id="rId37"/>
    <p:sldId id="634" r:id="rId38"/>
    <p:sldId id="635" r:id="rId39"/>
    <p:sldId id="636" r:id="rId40"/>
    <p:sldId id="637" r:id="rId41"/>
    <p:sldId id="501" r:id="rId42"/>
  </p:sldIdLst>
  <p:sldSz cx="10080625" cy="7559675"/>
  <p:notesSz cx="7035800" cy="10167938"/>
  <p:defaultTextStyle>
    <a:defPPr>
      <a:defRPr lang="en-GB"/>
    </a:defPPr>
    <a:lvl1pPr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1pPr>
    <a:lvl2pPr marL="741363" indent="-284163"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2pPr>
    <a:lvl3pPr marL="1141413" indent="-227013"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3pPr>
    <a:lvl4pPr marL="1598613" indent="-227013"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4pPr>
    <a:lvl5pPr marL="2055813" indent="-227013"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739" userDrawn="1">
          <p15:clr>
            <a:srgbClr val="A4A3A4"/>
          </p15:clr>
        </p15:guide>
        <p15:guide id="2" pos="201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E200"/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9" autoAdjust="0"/>
  </p:normalViewPr>
  <p:slideViewPr>
    <p:cSldViewPr snapToGrid="0">
      <p:cViewPr varScale="1">
        <p:scale>
          <a:sx n="61" d="100"/>
          <a:sy n="61" d="100"/>
        </p:scale>
        <p:origin x="-634" y="-72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493"/>
    </p:cViewPr>
  </p:sorterViewPr>
  <p:notesViewPr>
    <p:cSldViewPr snapToGrid="0">
      <p:cViewPr varScale="1">
        <p:scale>
          <a:sx n="67" d="100"/>
          <a:sy n="67" d="100"/>
        </p:scale>
        <p:origin x="-1590" y="-102"/>
      </p:cViewPr>
      <p:guideLst>
        <p:guide orient="horz" pos="2739"/>
        <p:guide pos="201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C33889-9103-44B0-92CE-61606903950F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2FB88217-A9AC-4F78-BAF5-50AE965A046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End of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AFCCBB9A-C07E-43F3-B0F4-5D194C5C9E41}" type="parTrans" cxnId="{962ADB7D-F63B-4515-B387-B727B1ACDA06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0D13131A-2E38-4F38-866D-471996696FA7}" type="sibTrans" cxnId="{962ADB7D-F63B-4515-B387-B727B1ACDA06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50305AE4-8FC0-4C82-B9B6-306182EE9DA4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err="1" smtClean="0">
              <a:latin typeface="Calibri" pitchFamily="34" charset="0"/>
              <a:cs typeface="Arial" pitchFamily="34" charset="0"/>
            </a:rPr>
            <a:t>During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and 4-6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weeks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after end of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a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measurement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6AE87903-ABBB-4154-8D37-2D789A001E81}" type="parTrans" cxnId="{CA1366A6-805F-4E22-A509-9570E03920DB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5199E6D8-0089-4CBE-86CF-A11370054FAA}" type="sibTrans" cxnId="{CA1366A6-805F-4E22-A509-9570E03920DB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D828C54E-FEB2-4A3E-B8EC-1B43B8404E08}">
      <dgm:prSet custT="1"/>
      <dgm:spPr>
        <a:solidFill>
          <a:srgbClr val="C00000"/>
        </a:solidFill>
      </dgm:spPr>
      <dgm:t>
        <a:bodyPr/>
        <a:lstStyle/>
        <a:p>
          <a:r>
            <a:rPr lang="de-DE" sz="1600" b="1" dirty="0" err="1" smtClean="0">
              <a:latin typeface="Calibri" pitchFamily="34" charset="0"/>
              <a:cs typeface="Arial" pitchFamily="34" charset="0"/>
            </a:rPr>
            <a:t>Increase</a:t>
          </a:r>
          <a:r>
            <a:rPr lang="de-DE" sz="1600" b="1" dirty="0" smtClean="0">
              <a:latin typeface="Calibri" pitchFamily="34" charset="0"/>
              <a:cs typeface="Arial" pitchFamily="34" charset="0"/>
            </a:rPr>
            <a:t> of </a:t>
          </a:r>
          <a:r>
            <a:rPr lang="de-DE" sz="1600" b="1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1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1" dirty="0" err="1" smtClean="0">
              <a:latin typeface="Calibri" pitchFamily="34" charset="0"/>
              <a:cs typeface="Arial" pitchFamily="34" charset="0"/>
            </a:rPr>
            <a:t>number</a:t>
          </a:r>
          <a:endParaRPr lang="de-DE" sz="1600" b="1" dirty="0">
            <a:latin typeface="Calibri" pitchFamily="34" charset="0"/>
            <a:cs typeface="Arial" pitchFamily="34" charset="0"/>
          </a:endParaRPr>
        </a:p>
      </dgm:t>
    </dgm:pt>
    <dgm:pt modelId="{F3B873D4-0332-4850-90E6-5C108A100F2B}" type="parTrans" cxnId="{75FF3666-FE32-49D9-8493-2D3B1319BAA1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5F1260E1-9674-499D-BC41-347A733AE7ED}" type="sibTrans" cxnId="{75FF3666-FE32-49D9-8493-2D3B1319BAA1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1B0B4FB8-C5A6-4E3D-8C31-4643045D8D09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de-DE" sz="1600" b="0" dirty="0" err="1" smtClean="0">
              <a:latin typeface="Calibri" pitchFamily="34" charset="0"/>
              <a:cs typeface="Arial" pitchFamily="34" charset="0"/>
            </a:rPr>
            <a:t>Decrease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/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stable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numbers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CB19D81D-5976-497D-AB03-C42D5943FD3D}" type="parTrans" cxnId="{C3FF4756-8FC1-43DB-B895-8F62C78E41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1B83E06B-2618-478C-8143-1C8CBA774648}" type="sibTrans" cxnId="{C3FF4756-8FC1-43DB-B895-8F62C78E41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0E97AE4C-8B65-4FC2-8F33-99DED7B834EB}" type="asst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Go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ahead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with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BE69BD84-0807-4717-9122-18374002A848}" type="sibTrans" cxnId="{0576AF12-3D0A-433D-AEC6-22B590BA7FB7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C3502881-75C2-4C9D-AC08-F6877CFA32CA}" type="parTrans" cxnId="{0576AF12-3D0A-433D-AEC6-22B590BA7FB7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FA714ED4-7344-45B9-86B1-6A05C824A295}" type="asst">
      <dgm:prSet custT="1"/>
      <dgm:spPr>
        <a:solidFill>
          <a:srgbClr val="C00000"/>
        </a:solidFill>
      </dgm:spPr>
      <dgm:t>
        <a:bodyPr/>
        <a:lstStyle/>
        <a:p>
          <a:r>
            <a:rPr lang="de-DE" sz="1600" b="0" dirty="0" err="1" smtClean="0">
              <a:latin typeface="Calibri" pitchFamily="34" charset="0"/>
              <a:cs typeface="Arial" pitchFamily="34" charset="0"/>
            </a:rPr>
            <a:t>Restart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6E2ED6D1-9C8E-4325-8AA7-E2419F5BB153}" type="parTrans" cxnId="{F5637278-81B1-4800-8B5E-9BE4C00E2F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1527A2E8-D817-432C-857D-843F618070A3}" type="sibTrans" cxnId="{F5637278-81B1-4800-8B5E-9BE4C00E2F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43E4FF28-E163-4262-9E3D-ED82C82E7D53}" type="asst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After 3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month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number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determination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7809374C-8863-463F-86D8-37DABCC47E95}" type="parTrans" cxnId="{ED1D9DD2-AB13-4B44-BDDE-4718D73E22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F4DC0C11-C958-4A79-BAA0-04FCAEA30DCE}" type="sibTrans" cxnId="{ED1D9DD2-AB13-4B44-BDDE-4718D73E22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B2F3D237-283B-4FBD-B509-3C9F1F1C2A8F}" type="asst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After 3-6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month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number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determination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FB71016B-0118-4558-84F3-6FA79254D777}" type="parTrans" cxnId="{E04DAECF-6ACA-44AC-8FF4-BD4D24618A4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8CA8AEDD-B41F-420B-A485-286969DC3A3E}" type="sibTrans" cxnId="{E04DAECF-6ACA-44AC-8FF4-BD4D24618A4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56E63598-AAF5-4CC7-913E-3438B47CE12B}" type="pres">
      <dgm:prSet presAssocID="{8DC33889-9103-44B0-92CE-61606903950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56A73767-F04F-4B29-96CA-3F81F266A374}" type="pres">
      <dgm:prSet presAssocID="{8DC33889-9103-44B0-92CE-61606903950F}" presName="hierFlow" presStyleCnt="0"/>
      <dgm:spPr/>
    </dgm:pt>
    <dgm:pt modelId="{6F450C44-B7D8-4D40-8C9E-7B70FC0DFFD7}" type="pres">
      <dgm:prSet presAssocID="{8DC33889-9103-44B0-92CE-61606903950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113AB1F-1B1D-4E92-9BB7-4813672BC210}" type="pres">
      <dgm:prSet presAssocID="{2FB88217-A9AC-4F78-BAF5-50AE965A0460}" presName="Name14" presStyleCnt="0"/>
      <dgm:spPr/>
    </dgm:pt>
    <dgm:pt modelId="{3A6480B8-458E-415E-9817-676FE5144EEB}" type="pres">
      <dgm:prSet presAssocID="{2FB88217-A9AC-4F78-BAF5-50AE965A046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78D2DC0-3FBE-4384-8450-224B0E2A8BF4}" type="pres">
      <dgm:prSet presAssocID="{2FB88217-A9AC-4F78-BAF5-50AE965A0460}" presName="hierChild2" presStyleCnt="0"/>
      <dgm:spPr/>
    </dgm:pt>
    <dgm:pt modelId="{F67FAAAB-CD08-4861-AC18-E1DF824A82BD}" type="pres">
      <dgm:prSet presAssocID="{6AE87903-ABBB-4154-8D37-2D789A001E81}" presName="Name19" presStyleLbl="parChTrans1D2" presStyleIdx="0" presStyleCnt="1"/>
      <dgm:spPr/>
      <dgm:t>
        <a:bodyPr/>
        <a:lstStyle/>
        <a:p>
          <a:endParaRPr lang="de-DE"/>
        </a:p>
      </dgm:t>
    </dgm:pt>
    <dgm:pt modelId="{29FE82CF-9F67-491B-8526-7459848340DD}" type="pres">
      <dgm:prSet presAssocID="{50305AE4-8FC0-4C82-B9B6-306182EE9DA4}" presName="Name21" presStyleCnt="0"/>
      <dgm:spPr/>
    </dgm:pt>
    <dgm:pt modelId="{BE61FC77-79BB-4B19-B22E-8097FF48124F}" type="pres">
      <dgm:prSet presAssocID="{50305AE4-8FC0-4C82-B9B6-306182EE9DA4}" presName="level2Shape" presStyleLbl="node2" presStyleIdx="0" presStyleCnt="1" custScaleX="191616"/>
      <dgm:spPr/>
      <dgm:t>
        <a:bodyPr/>
        <a:lstStyle/>
        <a:p>
          <a:endParaRPr lang="de-DE"/>
        </a:p>
      </dgm:t>
    </dgm:pt>
    <dgm:pt modelId="{08B58A25-68A7-4E16-BEA7-9EBE7F170720}" type="pres">
      <dgm:prSet presAssocID="{50305AE4-8FC0-4C82-B9B6-306182EE9DA4}" presName="hierChild3" presStyleCnt="0"/>
      <dgm:spPr/>
    </dgm:pt>
    <dgm:pt modelId="{779BD567-531E-4D57-9FC5-5F4FFB83E835}" type="pres">
      <dgm:prSet presAssocID="{F3B873D4-0332-4850-90E6-5C108A100F2B}" presName="Name19" presStyleLbl="parChTrans1D3" presStyleIdx="0" presStyleCnt="2"/>
      <dgm:spPr/>
      <dgm:t>
        <a:bodyPr/>
        <a:lstStyle/>
        <a:p>
          <a:endParaRPr lang="de-DE"/>
        </a:p>
      </dgm:t>
    </dgm:pt>
    <dgm:pt modelId="{8289D40C-6677-4B8C-A59E-C9EA038EF0D8}" type="pres">
      <dgm:prSet presAssocID="{D828C54E-FEB2-4A3E-B8EC-1B43B8404E08}" presName="Name21" presStyleCnt="0"/>
      <dgm:spPr/>
    </dgm:pt>
    <dgm:pt modelId="{B13B187F-0845-447C-A9BF-6E40AF7E5710}" type="pres">
      <dgm:prSet presAssocID="{D828C54E-FEB2-4A3E-B8EC-1B43B8404E08}" presName="level2Shape" presStyleLbl="node3" presStyleIdx="0" presStyleCnt="2"/>
      <dgm:spPr/>
      <dgm:t>
        <a:bodyPr/>
        <a:lstStyle/>
        <a:p>
          <a:endParaRPr lang="de-DE"/>
        </a:p>
      </dgm:t>
    </dgm:pt>
    <dgm:pt modelId="{BB939FAC-63A8-4D06-8541-9E4A92DDEA15}" type="pres">
      <dgm:prSet presAssocID="{D828C54E-FEB2-4A3E-B8EC-1B43B8404E08}" presName="hierChild3" presStyleCnt="0"/>
      <dgm:spPr/>
    </dgm:pt>
    <dgm:pt modelId="{EB9A5C62-9EBC-4EE4-BA95-2F7D40166498}" type="pres">
      <dgm:prSet presAssocID="{6E2ED6D1-9C8E-4325-8AA7-E2419F5BB153}" presName="Name19" presStyleLbl="parChTrans1D4" presStyleIdx="0" presStyleCnt="4"/>
      <dgm:spPr/>
      <dgm:t>
        <a:bodyPr/>
        <a:lstStyle/>
        <a:p>
          <a:endParaRPr lang="de-DE"/>
        </a:p>
      </dgm:t>
    </dgm:pt>
    <dgm:pt modelId="{B94A3D17-B67F-44EA-B9A6-0884FE512A2A}" type="pres">
      <dgm:prSet presAssocID="{FA714ED4-7344-45B9-86B1-6A05C824A295}" presName="Name21" presStyleCnt="0"/>
      <dgm:spPr/>
    </dgm:pt>
    <dgm:pt modelId="{FE2FC66A-6551-4A3F-BB72-258C6C8EFF98}" type="pres">
      <dgm:prSet presAssocID="{FA714ED4-7344-45B9-86B1-6A05C824A295}" presName="level2Shape" presStyleLbl="asst3" presStyleIdx="0" presStyleCnt="4"/>
      <dgm:spPr/>
      <dgm:t>
        <a:bodyPr/>
        <a:lstStyle/>
        <a:p>
          <a:endParaRPr lang="de-DE"/>
        </a:p>
      </dgm:t>
    </dgm:pt>
    <dgm:pt modelId="{3F4D9305-719B-4F40-A755-24AE9B2E6B2A}" type="pres">
      <dgm:prSet presAssocID="{FA714ED4-7344-45B9-86B1-6A05C824A295}" presName="hierChild3" presStyleCnt="0"/>
      <dgm:spPr/>
    </dgm:pt>
    <dgm:pt modelId="{E5F9F2D4-C900-4181-AA40-398D6F14B7EC}" type="pres">
      <dgm:prSet presAssocID="{7809374C-8863-463F-86D8-37DABCC47E95}" presName="Name19" presStyleLbl="parChTrans1D4" presStyleIdx="1" presStyleCnt="4"/>
      <dgm:spPr/>
      <dgm:t>
        <a:bodyPr/>
        <a:lstStyle/>
        <a:p>
          <a:endParaRPr lang="de-DE"/>
        </a:p>
      </dgm:t>
    </dgm:pt>
    <dgm:pt modelId="{E190F80E-8D78-4FB1-9BF6-465E0045BA55}" type="pres">
      <dgm:prSet presAssocID="{43E4FF28-E163-4262-9E3D-ED82C82E7D53}" presName="Name21" presStyleCnt="0"/>
      <dgm:spPr/>
    </dgm:pt>
    <dgm:pt modelId="{ACCDA7B8-D679-4C94-BCC3-EABF2003A574}" type="pres">
      <dgm:prSet presAssocID="{43E4FF28-E163-4262-9E3D-ED82C82E7D53}" presName="level2Shape" presStyleLbl="asst3" presStyleIdx="1" presStyleCnt="4"/>
      <dgm:spPr/>
      <dgm:t>
        <a:bodyPr/>
        <a:lstStyle/>
        <a:p>
          <a:endParaRPr lang="de-DE"/>
        </a:p>
      </dgm:t>
    </dgm:pt>
    <dgm:pt modelId="{52B65962-97B7-4CD3-8E2D-6C2CBFDDF4C1}" type="pres">
      <dgm:prSet presAssocID="{43E4FF28-E163-4262-9E3D-ED82C82E7D53}" presName="hierChild3" presStyleCnt="0"/>
      <dgm:spPr/>
    </dgm:pt>
    <dgm:pt modelId="{2C7B3304-126A-4183-8522-9FB9577F9197}" type="pres">
      <dgm:prSet presAssocID="{CB19D81D-5976-497D-AB03-C42D5943FD3D}" presName="Name19" presStyleLbl="parChTrans1D3" presStyleIdx="1" presStyleCnt="2"/>
      <dgm:spPr/>
      <dgm:t>
        <a:bodyPr/>
        <a:lstStyle/>
        <a:p>
          <a:endParaRPr lang="de-DE"/>
        </a:p>
      </dgm:t>
    </dgm:pt>
    <dgm:pt modelId="{51AC6348-FDEB-41E3-8F80-892F559B88DF}" type="pres">
      <dgm:prSet presAssocID="{1B0B4FB8-C5A6-4E3D-8C31-4643045D8D09}" presName="Name21" presStyleCnt="0"/>
      <dgm:spPr/>
    </dgm:pt>
    <dgm:pt modelId="{D7C5CBD2-0481-4237-8504-BD8FDB08E0C4}" type="pres">
      <dgm:prSet presAssocID="{1B0B4FB8-C5A6-4E3D-8C31-4643045D8D09}" presName="level2Shape" presStyleLbl="node3" presStyleIdx="1" presStyleCnt="2"/>
      <dgm:spPr/>
      <dgm:t>
        <a:bodyPr/>
        <a:lstStyle/>
        <a:p>
          <a:endParaRPr lang="de-DE"/>
        </a:p>
      </dgm:t>
    </dgm:pt>
    <dgm:pt modelId="{9B1A7ECA-A06D-40FF-A06A-32A584DF145D}" type="pres">
      <dgm:prSet presAssocID="{1B0B4FB8-C5A6-4E3D-8C31-4643045D8D09}" presName="hierChild3" presStyleCnt="0"/>
      <dgm:spPr/>
    </dgm:pt>
    <dgm:pt modelId="{5DDFECB4-ED8A-46F8-82A3-86EB1FEBB103}" type="pres">
      <dgm:prSet presAssocID="{C3502881-75C2-4C9D-AC08-F6877CFA32CA}" presName="Name19" presStyleLbl="parChTrans1D4" presStyleIdx="2" presStyleCnt="4"/>
      <dgm:spPr/>
      <dgm:t>
        <a:bodyPr/>
        <a:lstStyle/>
        <a:p>
          <a:endParaRPr lang="de-DE"/>
        </a:p>
      </dgm:t>
    </dgm:pt>
    <dgm:pt modelId="{9D15EAFB-4B53-4B84-B0F5-840706DCB06D}" type="pres">
      <dgm:prSet presAssocID="{0E97AE4C-8B65-4FC2-8F33-99DED7B834EB}" presName="Name21" presStyleCnt="0"/>
      <dgm:spPr/>
    </dgm:pt>
    <dgm:pt modelId="{3CDF6D3C-76A4-42B1-B732-B24FDAA062EF}" type="pres">
      <dgm:prSet presAssocID="{0E97AE4C-8B65-4FC2-8F33-99DED7B834EB}" presName="level2Shape" presStyleLbl="asst3" presStyleIdx="2" presStyleCnt="4"/>
      <dgm:spPr/>
      <dgm:t>
        <a:bodyPr/>
        <a:lstStyle/>
        <a:p>
          <a:endParaRPr lang="de-DE"/>
        </a:p>
      </dgm:t>
    </dgm:pt>
    <dgm:pt modelId="{4051DA9A-465D-4F22-ACFD-895131982138}" type="pres">
      <dgm:prSet presAssocID="{0E97AE4C-8B65-4FC2-8F33-99DED7B834EB}" presName="hierChild3" presStyleCnt="0"/>
      <dgm:spPr/>
    </dgm:pt>
    <dgm:pt modelId="{3CA3BEA8-B3B5-4BB6-B26B-80AFE7C9245E}" type="pres">
      <dgm:prSet presAssocID="{FB71016B-0118-4558-84F3-6FA79254D777}" presName="Name19" presStyleLbl="parChTrans1D4" presStyleIdx="3" presStyleCnt="4"/>
      <dgm:spPr/>
      <dgm:t>
        <a:bodyPr/>
        <a:lstStyle/>
        <a:p>
          <a:endParaRPr lang="de-DE"/>
        </a:p>
      </dgm:t>
    </dgm:pt>
    <dgm:pt modelId="{3E873F85-145F-4ABE-9DA9-9A48638540FA}" type="pres">
      <dgm:prSet presAssocID="{B2F3D237-283B-4FBD-B509-3C9F1F1C2A8F}" presName="Name21" presStyleCnt="0"/>
      <dgm:spPr/>
    </dgm:pt>
    <dgm:pt modelId="{00B710CB-664B-4DF9-9658-93ED98DDB137}" type="pres">
      <dgm:prSet presAssocID="{B2F3D237-283B-4FBD-B509-3C9F1F1C2A8F}" presName="level2Shape" presStyleLbl="asst3" presStyleIdx="3" presStyleCnt="4"/>
      <dgm:spPr/>
      <dgm:t>
        <a:bodyPr/>
        <a:lstStyle/>
        <a:p>
          <a:endParaRPr lang="de-DE"/>
        </a:p>
      </dgm:t>
    </dgm:pt>
    <dgm:pt modelId="{7C38CC8B-5CDD-4961-9B75-9507F3CEF150}" type="pres">
      <dgm:prSet presAssocID="{B2F3D237-283B-4FBD-B509-3C9F1F1C2A8F}" presName="hierChild3" presStyleCnt="0"/>
      <dgm:spPr/>
    </dgm:pt>
    <dgm:pt modelId="{F7201F43-8588-4166-8B66-9C43D1D15499}" type="pres">
      <dgm:prSet presAssocID="{8DC33889-9103-44B0-92CE-61606903950F}" presName="bgShapesFlow" presStyleCnt="0"/>
      <dgm:spPr/>
    </dgm:pt>
  </dgm:ptLst>
  <dgm:cxnLst>
    <dgm:cxn modelId="{F5637278-81B1-4800-8B5E-9BE4C00E2FD8}" srcId="{D828C54E-FEB2-4A3E-B8EC-1B43B8404E08}" destId="{FA714ED4-7344-45B9-86B1-6A05C824A295}" srcOrd="0" destOrd="0" parTransId="{6E2ED6D1-9C8E-4325-8AA7-E2419F5BB153}" sibTransId="{1527A2E8-D817-432C-857D-843F618070A3}"/>
    <dgm:cxn modelId="{8B8449C4-F00D-4610-875D-8BE2806AAB89}" type="presOf" srcId="{C3502881-75C2-4C9D-AC08-F6877CFA32CA}" destId="{5DDFECB4-ED8A-46F8-82A3-86EB1FEBB103}" srcOrd="0" destOrd="0" presId="urn:microsoft.com/office/officeart/2005/8/layout/hierarchy6"/>
    <dgm:cxn modelId="{6DE8E52A-E40E-4F8E-A836-B3C0C80ED52D}" type="presOf" srcId="{7809374C-8863-463F-86D8-37DABCC47E95}" destId="{E5F9F2D4-C900-4181-AA40-398D6F14B7EC}" srcOrd="0" destOrd="0" presId="urn:microsoft.com/office/officeart/2005/8/layout/hierarchy6"/>
    <dgm:cxn modelId="{C3FF4756-8FC1-43DB-B895-8F62C78E41D8}" srcId="{50305AE4-8FC0-4C82-B9B6-306182EE9DA4}" destId="{1B0B4FB8-C5A6-4E3D-8C31-4643045D8D09}" srcOrd="1" destOrd="0" parTransId="{CB19D81D-5976-497D-AB03-C42D5943FD3D}" sibTransId="{1B83E06B-2618-478C-8143-1C8CBA774648}"/>
    <dgm:cxn modelId="{0576AF12-3D0A-433D-AEC6-22B590BA7FB7}" srcId="{1B0B4FB8-C5A6-4E3D-8C31-4643045D8D09}" destId="{0E97AE4C-8B65-4FC2-8F33-99DED7B834EB}" srcOrd="0" destOrd="0" parTransId="{C3502881-75C2-4C9D-AC08-F6877CFA32CA}" sibTransId="{BE69BD84-0807-4717-9122-18374002A848}"/>
    <dgm:cxn modelId="{42509919-2918-4AE9-9918-15B49E556264}" type="presOf" srcId="{1B0B4FB8-C5A6-4E3D-8C31-4643045D8D09}" destId="{D7C5CBD2-0481-4237-8504-BD8FDB08E0C4}" srcOrd="0" destOrd="0" presId="urn:microsoft.com/office/officeart/2005/8/layout/hierarchy6"/>
    <dgm:cxn modelId="{9BD0FBCF-64FB-4590-A1EF-8B66F1572B25}" type="presOf" srcId="{D828C54E-FEB2-4A3E-B8EC-1B43B8404E08}" destId="{B13B187F-0845-447C-A9BF-6E40AF7E5710}" srcOrd="0" destOrd="0" presId="urn:microsoft.com/office/officeart/2005/8/layout/hierarchy6"/>
    <dgm:cxn modelId="{B4576719-432F-4987-AF8C-3AE2740B9F8D}" type="presOf" srcId="{B2F3D237-283B-4FBD-B509-3C9F1F1C2A8F}" destId="{00B710CB-664B-4DF9-9658-93ED98DDB137}" srcOrd="0" destOrd="0" presId="urn:microsoft.com/office/officeart/2005/8/layout/hierarchy6"/>
    <dgm:cxn modelId="{75FF3666-FE32-49D9-8493-2D3B1319BAA1}" srcId="{50305AE4-8FC0-4C82-B9B6-306182EE9DA4}" destId="{D828C54E-FEB2-4A3E-B8EC-1B43B8404E08}" srcOrd="0" destOrd="0" parTransId="{F3B873D4-0332-4850-90E6-5C108A100F2B}" sibTransId="{5F1260E1-9674-499D-BC41-347A733AE7ED}"/>
    <dgm:cxn modelId="{E04DAECF-6ACA-44AC-8FF4-BD4D24618A48}" srcId="{0E97AE4C-8B65-4FC2-8F33-99DED7B834EB}" destId="{B2F3D237-283B-4FBD-B509-3C9F1F1C2A8F}" srcOrd="0" destOrd="0" parTransId="{FB71016B-0118-4558-84F3-6FA79254D777}" sibTransId="{8CA8AEDD-B41F-420B-A485-286969DC3A3E}"/>
    <dgm:cxn modelId="{F976B8C2-C37D-497C-9FD6-90670597D8AD}" type="presOf" srcId="{FB71016B-0118-4558-84F3-6FA79254D777}" destId="{3CA3BEA8-B3B5-4BB6-B26B-80AFE7C9245E}" srcOrd="0" destOrd="0" presId="urn:microsoft.com/office/officeart/2005/8/layout/hierarchy6"/>
    <dgm:cxn modelId="{2065B4E3-E168-400A-A0BF-FBD5F9CE766A}" type="presOf" srcId="{0E97AE4C-8B65-4FC2-8F33-99DED7B834EB}" destId="{3CDF6D3C-76A4-42B1-B732-B24FDAA062EF}" srcOrd="0" destOrd="0" presId="urn:microsoft.com/office/officeart/2005/8/layout/hierarchy6"/>
    <dgm:cxn modelId="{4E7654DE-9EF1-4225-9362-F088A4460774}" type="presOf" srcId="{6E2ED6D1-9C8E-4325-8AA7-E2419F5BB153}" destId="{EB9A5C62-9EBC-4EE4-BA95-2F7D40166498}" srcOrd="0" destOrd="0" presId="urn:microsoft.com/office/officeart/2005/8/layout/hierarchy6"/>
    <dgm:cxn modelId="{962ADB7D-F63B-4515-B387-B727B1ACDA06}" srcId="{8DC33889-9103-44B0-92CE-61606903950F}" destId="{2FB88217-A9AC-4F78-BAF5-50AE965A0460}" srcOrd="0" destOrd="0" parTransId="{AFCCBB9A-C07E-43F3-B0F4-5D194C5C9E41}" sibTransId="{0D13131A-2E38-4F38-866D-471996696FA7}"/>
    <dgm:cxn modelId="{08E45CCA-EF79-42C8-9573-DB85919AF228}" type="presOf" srcId="{50305AE4-8FC0-4C82-B9B6-306182EE9DA4}" destId="{BE61FC77-79BB-4B19-B22E-8097FF48124F}" srcOrd="0" destOrd="0" presId="urn:microsoft.com/office/officeart/2005/8/layout/hierarchy6"/>
    <dgm:cxn modelId="{0EC04065-2154-4A36-9252-B9DD7DB8DE50}" type="presOf" srcId="{F3B873D4-0332-4850-90E6-5C108A100F2B}" destId="{779BD567-531E-4D57-9FC5-5F4FFB83E835}" srcOrd="0" destOrd="0" presId="urn:microsoft.com/office/officeart/2005/8/layout/hierarchy6"/>
    <dgm:cxn modelId="{3EF311FB-D1D8-49BD-8C57-98B5534A40BD}" type="presOf" srcId="{43E4FF28-E163-4262-9E3D-ED82C82E7D53}" destId="{ACCDA7B8-D679-4C94-BCC3-EABF2003A574}" srcOrd="0" destOrd="0" presId="urn:microsoft.com/office/officeart/2005/8/layout/hierarchy6"/>
    <dgm:cxn modelId="{D84932D2-3324-49DB-BEE9-D8F013C5012F}" type="presOf" srcId="{2FB88217-A9AC-4F78-BAF5-50AE965A0460}" destId="{3A6480B8-458E-415E-9817-676FE5144EEB}" srcOrd="0" destOrd="0" presId="urn:microsoft.com/office/officeart/2005/8/layout/hierarchy6"/>
    <dgm:cxn modelId="{F0221A6E-72FF-4BF6-B405-AC973685C28B}" type="presOf" srcId="{8DC33889-9103-44B0-92CE-61606903950F}" destId="{56E63598-AAF5-4CC7-913E-3438B47CE12B}" srcOrd="0" destOrd="0" presId="urn:microsoft.com/office/officeart/2005/8/layout/hierarchy6"/>
    <dgm:cxn modelId="{639B3705-E7E7-44E0-A218-2C4D914359F8}" type="presOf" srcId="{CB19D81D-5976-497D-AB03-C42D5943FD3D}" destId="{2C7B3304-126A-4183-8522-9FB9577F9197}" srcOrd="0" destOrd="0" presId="urn:microsoft.com/office/officeart/2005/8/layout/hierarchy6"/>
    <dgm:cxn modelId="{91B3185C-42E6-451D-A3D7-5D21FA6066F8}" type="presOf" srcId="{FA714ED4-7344-45B9-86B1-6A05C824A295}" destId="{FE2FC66A-6551-4A3F-BB72-258C6C8EFF98}" srcOrd="0" destOrd="0" presId="urn:microsoft.com/office/officeart/2005/8/layout/hierarchy6"/>
    <dgm:cxn modelId="{ED1D9DD2-AB13-4B44-BDDE-4718D73E22D8}" srcId="{FA714ED4-7344-45B9-86B1-6A05C824A295}" destId="{43E4FF28-E163-4262-9E3D-ED82C82E7D53}" srcOrd="0" destOrd="0" parTransId="{7809374C-8863-463F-86D8-37DABCC47E95}" sibTransId="{F4DC0C11-C958-4A79-BAA0-04FCAEA30DCE}"/>
    <dgm:cxn modelId="{AFC7F8EC-2445-4590-BA68-8BBC630F9AD7}" type="presOf" srcId="{6AE87903-ABBB-4154-8D37-2D789A001E81}" destId="{F67FAAAB-CD08-4861-AC18-E1DF824A82BD}" srcOrd="0" destOrd="0" presId="urn:microsoft.com/office/officeart/2005/8/layout/hierarchy6"/>
    <dgm:cxn modelId="{CA1366A6-805F-4E22-A509-9570E03920DB}" srcId="{2FB88217-A9AC-4F78-BAF5-50AE965A0460}" destId="{50305AE4-8FC0-4C82-B9B6-306182EE9DA4}" srcOrd="0" destOrd="0" parTransId="{6AE87903-ABBB-4154-8D37-2D789A001E81}" sibTransId="{5199E6D8-0089-4CBE-86CF-A11370054FAA}"/>
    <dgm:cxn modelId="{9637AC59-762C-4FE4-BCA0-138ECD008B8B}" type="presParOf" srcId="{56E63598-AAF5-4CC7-913E-3438B47CE12B}" destId="{56A73767-F04F-4B29-96CA-3F81F266A374}" srcOrd="0" destOrd="0" presId="urn:microsoft.com/office/officeart/2005/8/layout/hierarchy6"/>
    <dgm:cxn modelId="{8CFBCEE0-54B9-46BF-87A2-7A9CBC429269}" type="presParOf" srcId="{56A73767-F04F-4B29-96CA-3F81F266A374}" destId="{6F450C44-B7D8-4D40-8C9E-7B70FC0DFFD7}" srcOrd="0" destOrd="0" presId="urn:microsoft.com/office/officeart/2005/8/layout/hierarchy6"/>
    <dgm:cxn modelId="{ECBF6D0F-8614-48A1-9CCA-7CFAFB5F4DEA}" type="presParOf" srcId="{6F450C44-B7D8-4D40-8C9E-7B70FC0DFFD7}" destId="{6113AB1F-1B1D-4E92-9BB7-4813672BC210}" srcOrd="0" destOrd="0" presId="urn:microsoft.com/office/officeart/2005/8/layout/hierarchy6"/>
    <dgm:cxn modelId="{420EF0F4-B0FD-496B-A2FE-8D828847282A}" type="presParOf" srcId="{6113AB1F-1B1D-4E92-9BB7-4813672BC210}" destId="{3A6480B8-458E-415E-9817-676FE5144EEB}" srcOrd="0" destOrd="0" presId="urn:microsoft.com/office/officeart/2005/8/layout/hierarchy6"/>
    <dgm:cxn modelId="{C6A2377D-27AA-434C-AD28-E5ED894C6256}" type="presParOf" srcId="{6113AB1F-1B1D-4E92-9BB7-4813672BC210}" destId="{E78D2DC0-3FBE-4384-8450-224B0E2A8BF4}" srcOrd="1" destOrd="0" presId="urn:microsoft.com/office/officeart/2005/8/layout/hierarchy6"/>
    <dgm:cxn modelId="{6C96582D-EF97-4E62-8B18-7AA0649C617F}" type="presParOf" srcId="{E78D2DC0-3FBE-4384-8450-224B0E2A8BF4}" destId="{F67FAAAB-CD08-4861-AC18-E1DF824A82BD}" srcOrd="0" destOrd="0" presId="urn:microsoft.com/office/officeart/2005/8/layout/hierarchy6"/>
    <dgm:cxn modelId="{D763E17D-62DE-4A0A-B651-CB7956FBE84B}" type="presParOf" srcId="{E78D2DC0-3FBE-4384-8450-224B0E2A8BF4}" destId="{29FE82CF-9F67-491B-8526-7459848340DD}" srcOrd="1" destOrd="0" presId="urn:microsoft.com/office/officeart/2005/8/layout/hierarchy6"/>
    <dgm:cxn modelId="{8F677F84-1A37-4C3D-B581-411FB588FBAE}" type="presParOf" srcId="{29FE82CF-9F67-491B-8526-7459848340DD}" destId="{BE61FC77-79BB-4B19-B22E-8097FF48124F}" srcOrd="0" destOrd="0" presId="urn:microsoft.com/office/officeart/2005/8/layout/hierarchy6"/>
    <dgm:cxn modelId="{CF851DAC-9210-4A43-A6E5-1AC617502BDE}" type="presParOf" srcId="{29FE82CF-9F67-491B-8526-7459848340DD}" destId="{08B58A25-68A7-4E16-BEA7-9EBE7F170720}" srcOrd="1" destOrd="0" presId="urn:microsoft.com/office/officeart/2005/8/layout/hierarchy6"/>
    <dgm:cxn modelId="{E2E4FE90-B888-436C-A5BE-ECAE7E4AB1C0}" type="presParOf" srcId="{08B58A25-68A7-4E16-BEA7-9EBE7F170720}" destId="{779BD567-531E-4D57-9FC5-5F4FFB83E835}" srcOrd="0" destOrd="0" presId="urn:microsoft.com/office/officeart/2005/8/layout/hierarchy6"/>
    <dgm:cxn modelId="{CE1124E5-3411-4ED2-B0F2-EDDFEC888699}" type="presParOf" srcId="{08B58A25-68A7-4E16-BEA7-9EBE7F170720}" destId="{8289D40C-6677-4B8C-A59E-C9EA038EF0D8}" srcOrd="1" destOrd="0" presId="urn:microsoft.com/office/officeart/2005/8/layout/hierarchy6"/>
    <dgm:cxn modelId="{5BB6DAF9-CE1C-486B-BA39-CDEAA2B87A7C}" type="presParOf" srcId="{8289D40C-6677-4B8C-A59E-C9EA038EF0D8}" destId="{B13B187F-0845-447C-A9BF-6E40AF7E5710}" srcOrd="0" destOrd="0" presId="urn:microsoft.com/office/officeart/2005/8/layout/hierarchy6"/>
    <dgm:cxn modelId="{6F8E2857-E17A-4A12-B6F1-8A44625C9549}" type="presParOf" srcId="{8289D40C-6677-4B8C-A59E-C9EA038EF0D8}" destId="{BB939FAC-63A8-4D06-8541-9E4A92DDEA15}" srcOrd="1" destOrd="0" presId="urn:microsoft.com/office/officeart/2005/8/layout/hierarchy6"/>
    <dgm:cxn modelId="{522ECF39-4DBC-4DBB-9CCC-8C9E3D77937D}" type="presParOf" srcId="{BB939FAC-63A8-4D06-8541-9E4A92DDEA15}" destId="{EB9A5C62-9EBC-4EE4-BA95-2F7D40166498}" srcOrd="0" destOrd="0" presId="urn:microsoft.com/office/officeart/2005/8/layout/hierarchy6"/>
    <dgm:cxn modelId="{FF91071B-E435-4B04-B058-16777AC16C03}" type="presParOf" srcId="{BB939FAC-63A8-4D06-8541-9E4A92DDEA15}" destId="{B94A3D17-B67F-44EA-B9A6-0884FE512A2A}" srcOrd="1" destOrd="0" presId="urn:microsoft.com/office/officeart/2005/8/layout/hierarchy6"/>
    <dgm:cxn modelId="{F362E316-2FC4-4FF7-B758-8D4A99CB4887}" type="presParOf" srcId="{B94A3D17-B67F-44EA-B9A6-0884FE512A2A}" destId="{FE2FC66A-6551-4A3F-BB72-258C6C8EFF98}" srcOrd="0" destOrd="0" presId="urn:microsoft.com/office/officeart/2005/8/layout/hierarchy6"/>
    <dgm:cxn modelId="{9C7FBAB2-A15F-4F5A-A572-6452F93B7B35}" type="presParOf" srcId="{B94A3D17-B67F-44EA-B9A6-0884FE512A2A}" destId="{3F4D9305-719B-4F40-A755-24AE9B2E6B2A}" srcOrd="1" destOrd="0" presId="urn:microsoft.com/office/officeart/2005/8/layout/hierarchy6"/>
    <dgm:cxn modelId="{067C1FA6-2598-4430-9EB0-9B774D13DDB5}" type="presParOf" srcId="{3F4D9305-719B-4F40-A755-24AE9B2E6B2A}" destId="{E5F9F2D4-C900-4181-AA40-398D6F14B7EC}" srcOrd="0" destOrd="0" presId="urn:microsoft.com/office/officeart/2005/8/layout/hierarchy6"/>
    <dgm:cxn modelId="{4BA51E7B-C8DC-490D-A6C5-0594A570BB96}" type="presParOf" srcId="{3F4D9305-719B-4F40-A755-24AE9B2E6B2A}" destId="{E190F80E-8D78-4FB1-9BF6-465E0045BA55}" srcOrd="1" destOrd="0" presId="urn:microsoft.com/office/officeart/2005/8/layout/hierarchy6"/>
    <dgm:cxn modelId="{8140D1B3-7646-4F1E-83BD-FE8419C27EF7}" type="presParOf" srcId="{E190F80E-8D78-4FB1-9BF6-465E0045BA55}" destId="{ACCDA7B8-D679-4C94-BCC3-EABF2003A574}" srcOrd="0" destOrd="0" presId="urn:microsoft.com/office/officeart/2005/8/layout/hierarchy6"/>
    <dgm:cxn modelId="{8D903329-B38F-41F4-9A42-695AA6CD38B4}" type="presParOf" srcId="{E190F80E-8D78-4FB1-9BF6-465E0045BA55}" destId="{52B65962-97B7-4CD3-8E2D-6C2CBFDDF4C1}" srcOrd="1" destOrd="0" presId="urn:microsoft.com/office/officeart/2005/8/layout/hierarchy6"/>
    <dgm:cxn modelId="{BC03E7DD-8155-4795-89AE-3236B406AFBB}" type="presParOf" srcId="{08B58A25-68A7-4E16-BEA7-9EBE7F170720}" destId="{2C7B3304-126A-4183-8522-9FB9577F9197}" srcOrd="2" destOrd="0" presId="urn:microsoft.com/office/officeart/2005/8/layout/hierarchy6"/>
    <dgm:cxn modelId="{8BAF0A5F-78D2-4151-93DF-7182440C37AD}" type="presParOf" srcId="{08B58A25-68A7-4E16-BEA7-9EBE7F170720}" destId="{51AC6348-FDEB-41E3-8F80-892F559B88DF}" srcOrd="3" destOrd="0" presId="urn:microsoft.com/office/officeart/2005/8/layout/hierarchy6"/>
    <dgm:cxn modelId="{D2D9E342-93A9-45D5-96FA-F949AE043EA4}" type="presParOf" srcId="{51AC6348-FDEB-41E3-8F80-892F559B88DF}" destId="{D7C5CBD2-0481-4237-8504-BD8FDB08E0C4}" srcOrd="0" destOrd="0" presId="urn:microsoft.com/office/officeart/2005/8/layout/hierarchy6"/>
    <dgm:cxn modelId="{E28F95D7-C3E6-4257-A73B-7E62CA2E859C}" type="presParOf" srcId="{51AC6348-FDEB-41E3-8F80-892F559B88DF}" destId="{9B1A7ECA-A06D-40FF-A06A-32A584DF145D}" srcOrd="1" destOrd="0" presId="urn:microsoft.com/office/officeart/2005/8/layout/hierarchy6"/>
    <dgm:cxn modelId="{38623F2C-6B04-435D-9A0E-76056BAB0CD0}" type="presParOf" srcId="{9B1A7ECA-A06D-40FF-A06A-32A584DF145D}" destId="{5DDFECB4-ED8A-46F8-82A3-86EB1FEBB103}" srcOrd="0" destOrd="0" presId="urn:microsoft.com/office/officeart/2005/8/layout/hierarchy6"/>
    <dgm:cxn modelId="{D23D336D-04A2-4B38-8CCF-44DDB5F15C99}" type="presParOf" srcId="{9B1A7ECA-A06D-40FF-A06A-32A584DF145D}" destId="{9D15EAFB-4B53-4B84-B0F5-840706DCB06D}" srcOrd="1" destOrd="0" presId="urn:microsoft.com/office/officeart/2005/8/layout/hierarchy6"/>
    <dgm:cxn modelId="{63FB15B9-8D7D-4A65-9541-83D788CB3909}" type="presParOf" srcId="{9D15EAFB-4B53-4B84-B0F5-840706DCB06D}" destId="{3CDF6D3C-76A4-42B1-B732-B24FDAA062EF}" srcOrd="0" destOrd="0" presId="urn:microsoft.com/office/officeart/2005/8/layout/hierarchy6"/>
    <dgm:cxn modelId="{FFCDC027-4000-46E8-A84D-D5065C1DC8CE}" type="presParOf" srcId="{9D15EAFB-4B53-4B84-B0F5-840706DCB06D}" destId="{4051DA9A-465D-4F22-ACFD-895131982138}" srcOrd="1" destOrd="0" presId="urn:microsoft.com/office/officeart/2005/8/layout/hierarchy6"/>
    <dgm:cxn modelId="{DC558DDA-5EFB-43E2-8D7F-A87946015661}" type="presParOf" srcId="{4051DA9A-465D-4F22-ACFD-895131982138}" destId="{3CA3BEA8-B3B5-4BB6-B26B-80AFE7C9245E}" srcOrd="0" destOrd="0" presId="urn:microsoft.com/office/officeart/2005/8/layout/hierarchy6"/>
    <dgm:cxn modelId="{35403B3A-DB6C-4F48-86E5-EB928F520622}" type="presParOf" srcId="{4051DA9A-465D-4F22-ACFD-895131982138}" destId="{3E873F85-145F-4ABE-9DA9-9A48638540FA}" srcOrd="1" destOrd="0" presId="urn:microsoft.com/office/officeart/2005/8/layout/hierarchy6"/>
    <dgm:cxn modelId="{0EF300A7-4871-44FC-A124-BA368F4AF406}" type="presParOf" srcId="{3E873F85-145F-4ABE-9DA9-9A48638540FA}" destId="{00B710CB-664B-4DF9-9658-93ED98DDB137}" srcOrd="0" destOrd="0" presId="urn:microsoft.com/office/officeart/2005/8/layout/hierarchy6"/>
    <dgm:cxn modelId="{0A5962C4-EC9D-46EC-851A-DFBE2FF5784A}" type="presParOf" srcId="{3E873F85-145F-4ABE-9DA9-9A48638540FA}" destId="{7C38CC8B-5CDD-4961-9B75-9507F3CEF150}" srcOrd="1" destOrd="0" presId="urn:microsoft.com/office/officeart/2005/8/layout/hierarchy6"/>
    <dgm:cxn modelId="{17BE915A-637C-4F9D-818E-EEB74812F0B4}" type="presParOf" srcId="{56E63598-AAF5-4CC7-913E-3438B47CE12B}" destId="{F7201F43-8588-4166-8B66-9C43D1D1549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6480B8-458E-415E-9817-676FE5144EEB}">
      <dsp:nvSpPr>
        <dsp:cNvPr id="0" name=""/>
        <dsp:cNvSpPr/>
      </dsp:nvSpPr>
      <dsp:spPr>
        <a:xfrm>
          <a:off x="4232872" y="818"/>
          <a:ext cx="1567730" cy="1045153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End of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kern="1200" dirty="0">
            <a:latin typeface="Calibri" pitchFamily="34" charset="0"/>
            <a:cs typeface="Arial" pitchFamily="34" charset="0"/>
          </a:endParaRPr>
        </a:p>
      </dsp:txBody>
      <dsp:txXfrm>
        <a:off x="4263483" y="31429"/>
        <a:ext cx="1506508" cy="983931"/>
      </dsp:txXfrm>
    </dsp:sp>
    <dsp:sp modelId="{F67FAAAB-CD08-4861-AC18-E1DF824A82BD}">
      <dsp:nvSpPr>
        <dsp:cNvPr id="0" name=""/>
        <dsp:cNvSpPr/>
      </dsp:nvSpPr>
      <dsp:spPr>
        <a:xfrm>
          <a:off x="4971018" y="1045972"/>
          <a:ext cx="91440" cy="4180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061"/>
              </a:lnTo>
            </a:path>
          </a:pathLst>
        </a:custGeom>
        <a:noFill/>
        <a:ln w="317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61FC77-79BB-4B19-B22E-8097FF48124F}">
      <dsp:nvSpPr>
        <dsp:cNvPr id="0" name=""/>
        <dsp:cNvSpPr/>
      </dsp:nvSpPr>
      <dsp:spPr>
        <a:xfrm>
          <a:off x="3514726" y="1464033"/>
          <a:ext cx="3004022" cy="1045153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During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therapy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and 4-6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weeks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after end of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therapy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a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measurement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endParaRPr lang="de-DE" sz="1600" b="0" kern="1200" dirty="0">
            <a:latin typeface="Calibri" pitchFamily="34" charset="0"/>
            <a:cs typeface="Arial" pitchFamily="34" charset="0"/>
          </a:endParaRPr>
        </a:p>
      </dsp:txBody>
      <dsp:txXfrm>
        <a:off x="3545337" y="1494644"/>
        <a:ext cx="2942800" cy="983931"/>
      </dsp:txXfrm>
    </dsp:sp>
    <dsp:sp modelId="{779BD567-531E-4D57-9FC5-5F4FFB83E835}">
      <dsp:nvSpPr>
        <dsp:cNvPr id="0" name=""/>
        <dsp:cNvSpPr/>
      </dsp:nvSpPr>
      <dsp:spPr>
        <a:xfrm>
          <a:off x="3997713" y="2509187"/>
          <a:ext cx="1019024" cy="418061"/>
        </a:xfrm>
        <a:custGeom>
          <a:avLst/>
          <a:gdLst/>
          <a:ahLst/>
          <a:cxnLst/>
          <a:rect l="0" t="0" r="0" b="0"/>
          <a:pathLst>
            <a:path>
              <a:moveTo>
                <a:pt x="1019024" y="0"/>
              </a:moveTo>
              <a:lnTo>
                <a:pt x="1019024" y="209030"/>
              </a:lnTo>
              <a:lnTo>
                <a:pt x="0" y="209030"/>
              </a:lnTo>
              <a:lnTo>
                <a:pt x="0" y="418061"/>
              </a:lnTo>
            </a:path>
          </a:pathLst>
        </a:custGeom>
        <a:noFill/>
        <a:ln w="317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3B187F-0845-447C-A9BF-6E40AF7E5710}">
      <dsp:nvSpPr>
        <dsp:cNvPr id="0" name=""/>
        <dsp:cNvSpPr/>
      </dsp:nvSpPr>
      <dsp:spPr>
        <a:xfrm>
          <a:off x="3213847" y="2927249"/>
          <a:ext cx="1567730" cy="1045153"/>
        </a:xfrm>
        <a:prstGeom prst="roundRect">
          <a:avLst>
            <a:gd name="adj" fmla="val 10000"/>
          </a:avLst>
        </a:prstGeom>
        <a:solidFill>
          <a:srgbClr val="C00000"/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err="1" smtClean="0">
              <a:latin typeface="Calibri" pitchFamily="34" charset="0"/>
              <a:cs typeface="Arial" pitchFamily="34" charset="0"/>
            </a:rPr>
            <a:t>Increase</a:t>
          </a:r>
          <a:r>
            <a:rPr lang="de-DE" sz="1600" b="1" kern="1200" dirty="0" smtClean="0">
              <a:latin typeface="Calibri" pitchFamily="34" charset="0"/>
              <a:cs typeface="Arial" pitchFamily="34" charset="0"/>
            </a:rPr>
            <a:t> of </a:t>
          </a:r>
          <a:r>
            <a:rPr lang="de-DE" sz="1600" b="1" kern="120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1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1" kern="1200" dirty="0" err="1" smtClean="0">
              <a:latin typeface="Calibri" pitchFamily="34" charset="0"/>
              <a:cs typeface="Arial" pitchFamily="34" charset="0"/>
            </a:rPr>
            <a:t>number</a:t>
          </a:r>
          <a:endParaRPr lang="de-DE" sz="1600" b="1" kern="1200" dirty="0">
            <a:latin typeface="Calibri" pitchFamily="34" charset="0"/>
            <a:cs typeface="Arial" pitchFamily="34" charset="0"/>
          </a:endParaRPr>
        </a:p>
      </dsp:txBody>
      <dsp:txXfrm>
        <a:off x="3244458" y="2957860"/>
        <a:ext cx="1506508" cy="983931"/>
      </dsp:txXfrm>
    </dsp:sp>
    <dsp:sp modelId="{EB9A5C62-9EBC-4EE4-BA95-2F7D40166498}">
      <dsp:nvSpPr>
        <dsp:cNvPr id="0" name=""/>
        <dsp:cNvSpPr/>
      </dsp:nvSpPr>
      <dsp:spPr>
        <a:xfrm>
          <a:off x="3951993" y="3972402"/>
          <a:ext cx="91440" cy="4180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061"/>
              </a:lnTo>
            </a:path>
          </a:pathLst>
        </a:custGeom>
        <a:noFill/>
        <a:ln w="317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2FC66A-6551-4A3F-BB72-258C6C8EFF98}">
      <dsp:nvSpPr>
        <dsp:cNvPr id="0" name=""/>
        <dsp:cNvSpPr/>
      </dsp:nvSpPr>
      <dsp:spPr>
        <a:xfrm>
          <a:off x="3213847" y="4390464"/>
          <a:ext cx="1567730" cy="1045153"/>
        </a:xfrm>
        <a:prstGeom prst="roundRect">
          <a:avLst>
            <a:gd name="adj" fmla="val 10000"/>
          </a:avLst>
        </a:prstGeom>
        <a:solidFill>
          <a:srgbClr val="C00000"/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Restart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kern="1200" dirty="0">
            <a:latin typeface="Calibri" pitchFamily="34" charset="0"/>
            <a:cs typeface="Arial" pitchFamily="34" charset="0"/>
          </a:endParaRPr>
        </a:p>
      </dsp:txBody>
      <dsp:txXfrm>
        <a:off x="3244458" y="4421075"/>
        <a:ext cx="1506508" cy="983931"/>
      </dsp:txXfrm>
    </dsp:sp>
    <dsp:sp modelId="{E5F9F2D4-C900-4181-AA40-398D6F14B7EC}">
      <dsp:nvSpPr>
        <dsp:cNvPr id="0" name=""/>
        <dsp:cNvSpPr/>
      </dsp:nvSpPr>
      <dsp:spPr>
        <a:xfrm>
          <a:off x="3951993" y="5435618"/>
          <a:ext cx="91440" cy="4180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061"/>
              </a:lnTo>
            </a:path>
          </a:pathLst>
        </a:custGeom>
        <a:noFill/>
        <a:ln w="317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DA7B8-D679-4C94-BCC3-EABF2003A574}">
      <dsp:nvSpPr>
        <dsp:cNvPr id="0" name=""/>
        <dsp:cNvSpPr/>
      </dsp:nvSpPr>
      <dsp:spPr>
        <a:xfrm>
          <a:off x="3213847" y="5853679"/>
          <a:ext cx="1567730" cy="1045153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After 3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month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number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determination</a:t>
          </a:r>
          <a:endParaRPr lang="de-DE" sz="1600" b="0" kern="1200" dirty="0">
            <a:latin typeface="Calibri" pitchFamily="34" charset="0"/>
            <a:cs typeface="Arial" pitchFamily="34" charset="0"/>
          </a:endParaRPr>
        </a:p>
      </dsp:txBody>
      <dsp:txXfrm>
        <a:off x="3244458" y="5884290"/>
        <a:ext cx="1506508" cy="983931"/>
      </dsp:txXfrm>
    </dsp:sp>
    <dsp:sp modelId="{2C7B3304-126A-4183-8522-9FB9577F9197}">
      <dsp:nvSpPr>
        <dsp:cNvPr id="0" name=""/>
        <dsp:cNvSpPr/>
      </dsp:nvSpPr>
      <dsp:spPr>
        <a:xfrm>
          <a:off x="5016738" y="2509187"/>
          <a:ext cx="1019024" cy="418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030"/>
              </a:lnTo>
              <a:lnTo>
                <a:pt x="1019024" y="209030"/>
              </a:lnTo>
              <a:lnTo>
                <a:pt x="1019024" y="418061"/>
              </a:lnTo>
            </a:path>
          </a:pathLst>
        </a:custGeom>
        <a:noFill/>
        <a:ln w="317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BD2-0481-4237-8504-BD8FDB08E0C4}">
      <dsp:nvSpPr>
        <dsp:cNvPr id="0" name=""/>
        <dsp:cNvSpPr/>
      </dsp:nvSpPr>
      <dsp:spPr>
        <a:xfrm>
          <a:off x="5251897" y="2927249"/>
          <a:ext cx="1567730" cy="1045153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Decrease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/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stable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numbers</a:t>
          </a:r>
          <a:endParaRPr lang="de-DE" sz="1600" b="0" kern="1200" dirty="0">
            <a:latin typeface="Calibri" pitchFamily="34" charset="0"/>
            <a:cs typeface="Arial" pitchFamily="34" charset="0"/>
          </a:endParaRPr>
        </a:p>
      </dsp:txBody>
      <dsp:txXfrm>
        <a:off x="5282508" y="2957860"/>
        <a:ext cx="1506508" cy="983931"/>
      </dsp:txXfrm>
    </dsp:sp>
    <dsp:sp modelId="{5DDFECB4-ED8A-46F8-82A3-86EB1FEBB103}">
      <dsp:nvSpPr>
        <dsp:cNvPr id="0" name=""/>
        <dsp:cNvSpPr/>
      </dsp:nvSpPr>
      <dsp:spPr>
        <a:xfrm>
          <a:off x="5990042" y="3972402"/>
          <a:ext cx="91440" cy="4180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061"/>
              </a:lnTo>
            </a:path>
          </a:pathLst>
        </a:custGeom>
        <a:noFill/>
        <a:ln w="317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DF6D3C-76A4-42B1-B732-B24FDAA062EF}">
      <dsp:nvSpPr>
        <dsp:cNvPr id="0" name=""/>
        <dsp:cNvSpPr/>
      </dsp:nvSpPr>
      <dsp:spPr>
        <a:xfrm>
          <a:off x="5251897" y="4390464"/>
          <a:ext cx="1567730" cy="1045153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Go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ahead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with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kern="1200" dirty="0">
            <a:latin typeface="Calibri" pitchFamily="34" charset="0"/>
            <a:cs typeface="Arial" pitchFamily="34" charset="0"/>
          </a:endParaRPr>
        </a:p>
      </dsp:txBody>
      <dsp:txXfrm>
        <a:off x="5282508" y="4421075"/>
        <a:ext cx="1506508" cy="983931"/>
      </dsp:txXfrm>
    </dsp:sp>
    <dsp:sp modelId="{3CA3BEA8-B3B5-4BB6-B26B-80AFE7C9245E}">
      <dsp:nvSpPr>
        <dsp:cNvPr id="0" name=""/>
        <dsp:cNvSpPr/>
      </dsp:nvSpPr>
      <dsp:spPr>
        <a:xfrm>
          <a:off x="5990042" y="5435618"/>
          <a:ext cx="91440" cy="4180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061"/>
              </a:lnTo>
            </a:path>
          </a:pathLst>
        </a:custGeom>
        <a:noFill/>
        <a:ln w="317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B710CB-664B-4DF9-9658-93ED98DDB137}">
      <dsp:nvSpPr>
        <dsp:cNvPr id="0" name=""/>
        <dsp:cNvSpPr/>
      </dsp:nvSpPr>
      <dsp:spPr>
        <a:xfrm>
          <a:off x="5251897" y="5853679"/>
          <a:ext cx="1567730" cy="1045153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After 3-6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month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number</a:t>
          </a:r>
          <a:r>
            <a:rPr lang="de-DE" sz="1600" b="0" kern="120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kern="1200" dirty="0" err="1" smtClean="0">
              <a:latin typeface="Calibri" pitchFamily="34" charset="0"/>
              <a:cs typeface="Arial" pitchFamily="34" charset="0"/>
            </a:rPr>
            <a:t>determination</a:t>
          </a:r>
          <a:endParaRPr lang="de-DE" sz="1600" b="0" kern="1200" dirty="0">
            <a:latin typeface="Calibri" pitchFamily="34" charset="0"/>
            <a:cs typeface="Arial" pitchFamily="34" charset="0"/>
          </a:endParaRPr>
        </a:p>
      </dsp:txBody>
      <dsp:txXfrm>
        <a:off x="5282508" y="5884290"/>
        <a:ext cx="1506508" cy="983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1"/>
          <p:cNvSpPr>
            <a:spLocks noChangeArrowheads="1"/>
          </p:cNvSpPr>
          <p:nvPr/>
        </p:nvSpPr>
        <p:spPr bwMode="auto">
          <a:xfrm>
            <a:off x="0" y="0"/>
            <a:ext cx="7035800" cy="101679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182" tIns="43091" rIns="86182" bIns="43091" anchor="ctr"/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1700">
              <a:cs typeface="Arial" panose="020B0604020202020204" pitchFamily="34" charset="0"/>
            </a:endParaRPr>
          </a:p>
        </p:txBody>
      </p:sp>
      <p:sp>
        <p:nvSpPr>
          <p:cNvPr id="84995" name="AutoShape 2"/>
          <p:cNvSpPr>
            <a:spLocks noChangeArrowheads="1"/>
          </p:cNvSpPr>
          <p:nvPr/>
        </p:nvSpPr>
        <p:spPr bwMode="auto">
          <a:xfrm>
            <a:off x="0" y="0"/>
            <a:ext cx="7035800" cy="101679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182" tIns="43091" rIns="86182" bIns="43091" anchor="ctr"/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1700">
              <a:cs typeface="Arial" panose="020B0604020202020204" pitchFamily="34" charset="0"/>
            </a:endParaRPr>
          </a:p>
        </p:txBody>
      </p:sp>
      <p:sp>
        <p:nvSpPr>
          <p:cNvPr id="84996" name="AutoShape 3"/>
          <p:cNvSpPr>
            <a:spLocks noChangeArrowheads="1"/>
          </p:cNvSpPr>
          <p:nvPr/>
        </p:nvSpPr>
        <p:spPr bwMode="auto">
          <a:xfrm>
            <a:off x="0" y="0"/>
            <a:ext cx="7035800" cy="101679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182" tIns="43091" rIns="86182" bIns="43091" anchor="ctr"/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1700">
              <a:cs typeface="Arial" panose="020B0604020202020204" pitchFamily="34" charset="0"/>
            </a:endParaRPr>
          </a:p>
        </p:txBody>
      </p:sp>
      <p:sp>
        <p:nvSpPr>
          <p:cNvPr id="84997" name="AutoShape 4"/>
          <p:cNvSpPr>
            <a:spLocks noChangeArrowheads="1"/>
          </p:cNvSpPr>
          <p:nvPr/>
        </p:nvSpPr>
        <p:spPr bwMode="auto">
          <a:xfrm>
            <a:off x="0" y="0"/>
            <a:ext cx="7035800" cy="101679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182" tIns="43091" rIns="86182" bIns="43091" anchor="ctr"/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1700">
              <a:cs typeface="Arial" panose="020B0604020202020204" pitchFamily="34" charset="0"/>
            </a:endParaRPr>
          </a:p>
        </p:txBody>
      </p:sp>
      <p:sp>
        <p:nvSpPr>
          <p:cNvPr id="8499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77900" y="773113"/>
            <a:ext cx="5072063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703285" y="4829582"/>
            <a:ext cx="5621844" cy="456840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3046581" cy="5012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23298" hangingPunct="0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3981832" y="0"/>
            <a:ext cx="3046581" cy="5012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23298" hangingPunct="0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/>
          </p:nvPr>
        </p:nvSpPr>
        <p:spPr bwMode="auto">
          <a:xfrm>
            <a:off x="1" y="9657654"/>
            <a:ext cx="3046581" cy="5012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23298" hangingPunct="0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981832" y="9657654"/>
            <a:ext cx="3046581" cy="5012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SzPct val="100000"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E517549D-08B6-45D7-8FBA-A9EC319639F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99553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ＭＳ Ｐゴシック" charset="-128"/>
      </a:defRPr>
    </a:lvl1pPr>
    <a:lvl2pPr marL="742950" indent="-28575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2pPr>
    <a:lvl3pPr marL="11430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3pPr>
    <a:lvl4pPr marL="16002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4pPr>
    <a:lvl5pPr marL="20574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Folienbildplatzhalt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9091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>
                <a:ea typeface="ＭＳ Ｐゴシック" pitchFamily="34" charset="-128"/>
              </a:rPr>
              <a:t>No Change: </a:t>
            </a:r>
          </a:p>
          <a:p>
            <a:r>
              <a:rPr lang="de-DE" altLang="de-DE">
                <a:ea typeface="ＭＳ Ｐゴシック" pitchFamily="34" charset="-128"/>
              </a:rPr>
              <a:t>Keine Änderung während der Therapie = schlafende Zellen = Anstieg nach der Therapie</a:t>
            </a:r>
          </a:p>
        </p:txBody>
      </p:sp>
      <p:sp>
        <p:nvSpPr>
          <p:cNvPr id="89092" name="Foliennummernplatzhalt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00230" indent="-269319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077278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08189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1939100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370011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800922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231833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662744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/>
            <a:fld id="{FBC7B475-C475-4964-97CD-51B01FF891DE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19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259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olienbildplatzhalt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8067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88068" name="Foliennummernplatzhalt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00230" indent="-269319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077278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08189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1939100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370011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800922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231833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662744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/>
            <a:fld id="{064A0A73-C43C-423B-991D-A26B9D4D5D06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29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76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034" y="1427942"/>
            <a:ext cx="9070813" cy="2124409"/>
          </a:xfrm>
        </p:spPr>
        <p:txBody>
          <a:bodyPr tIns="0" bIns="0" anchor="b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034" y="3646431"/>
            <a:ext cx="9070813" cy="1175949"/>
          </a:xfrm>
        </p:spPr>
        <p:txBody>
          <a:bodyPr tIns="0" bIns="0"/>
          <a:lstStyle>
            <a:lvl1pPr marL="0" indent="0" algn="ctr">
              <a:spcBef>
                <a:spcPts val="331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7ACC7B67-C232-4C90-93D1-995240948231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98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45937BB1-AEE4-46A9-BFC0-330AE32013D3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0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465545"/>
            <a:ext cx="7056438" cy="1501435"/>
          </a:xfrm>
        </p:spPr>
        <p:txBody>
          <a:bodyPr anchor="b"/>
          <a:lstStyle>
            <a:lvl1pPr algn="r">
              <a:defRPr sz="5100" b="0" cap="none" baseline="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8117" y="3979021"/>
            <a:ext cx="5712355" cy="1653678"/>
          </a:xfrm>
        </p:spPr>
        <p:txBody>
          <a:bodyPr/>
          <a:lstStyle>
            <a:lvl1pPr marL="0" indent="0" algn="r">
              <a:spcBef>
                <a:spcPts val="331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7968A8-0881-4BF0-9399-D8B5799D0DF3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1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530" y="3069368"/>
            <a:ext cx="4153218" cy="358559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9493" y="3069368"/>
            <a:ext cx="4153218" cy="358559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tabLst/>
              <a:defRPr sz="1800"/>
            </a:lvl6pPr>
            <a:lvl7pPr marL="2394869" indent="-250158">
              <a:tabLst/>
              <a:defRPr sz="1800"/>
            </a:lvl7pPr>
            <a:lvl8pPr marL="2643278" indent="-250158">
              <a:tabLst/>
              <a:defRPr sz="1800"/>
            </a:lvl8pPr>
            <a:lvl9pPr marL="2893437" indent="-250158">
              <a:tabLst/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D9E96672-D3FF-4BD0-8094-8B6E3C709809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09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Drittel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317510"/>
            <a:ext cx="6324599" cy="43374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6695" y="2317510"/>
            <a:ext cx="2485930" cy="43374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tabLst/>
              <a:defRPr sz="1800"/>
            </a:lvl6pPr>
            <a:lvl7pPr marL="2394869" indent="-250158">
              <a:tabLst/>
              <a:defRPr sz="1800"/>
            </a:lvl7pPr>
            <a:lvl8pPr marL="2643278" indent="-250158">
              <a:tabLst/>
              <a:defRPr sz="1800"/>
            </a:lvl8pPr>
            <a:lvl9pPr marL="2893437" indent="-250158">
              <a:tabLst/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8000" y="7007225"/>
            <a:ext cx="5619750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D806153B-FF32-4F7B-B828-5D51FDB79BC7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5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 Inhalte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317510"/>
            <a:ext cx="4305299" cy="43374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317510"/>
            <a:ext cx="4416425" cy="43374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tabLst/>
              <a:defRPr sz="1800"/>
            </a:lvl6pPr>
            <a:lvl7pPr marL="2394869" indent="-250158">
              <a:tabLst/>
              <a:defRPr sz="1800"/>
            </a:lvl7pPr>
            <a:lvl8pPr marL="2643278" indent="-250158">
              <a:tabLst/>
              <a:defRPr sz="1800"/>
            </a:lvl8pPr>
            <a:lvl9pPr marL="2893437" indent="-250158">
              <a:tabLst/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8000" y="7007225"/>
            <a:ext cx="5619750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61954C25-A8B2-4459-9099-C64E0C3BA412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8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0" y="2460599"/>
            <a:ext cx="4153218" cy="839964"/>
          </a:xfrm>
        </p:spPr>
        <p:txBody>
          <a:bodyPr anchor="b">
            <a:noAutofit/>
          </a:bodyPr>
          <a:lstStyle>
            <a:lvl1pPr marL="0" indent="0" algn="ctr">
              <a:lnSpc>
                <a:spcPts val="2866"/>
              </a:lnSpc>
              <a:spcBef>
                <a:spcPts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6530" y="3483384"/>
            <a:ext cx="4153218" cy="318733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>
              <a:defRPr sz="1800"/>
            </a:lvl6pPr>
            <a:lvl7pPr marL="2394869" indent="-258904">
              <a:defRPr sz="1800"/>
            </a:lvl7pPr>
            <a:lvl8pPr marL="2643278" indent="-258904">
              <a:defRPr sz="1800"/>
            </a:lvl8pPr>
            <a:lvl9pPr marL="2893437" indent="-258904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993" y="2460599"/>
            <a:ext cx="4153218" cy="839964"/>
          </a:xfrm>
        </p:spPr>
        <p:txBody>
          <a:bodyPr anchor="b">
            <a:noAutofit/>
          </a:bodyPr>
          <a:lstStyle>
            <a:lvl1pPr marL="0" indent="0" algn="ctr">
              <a:lnSpc>
                <a:spcPts val="2866"/>
              </a:lnSpc>
              <a:spcBef>
                <a:spcPts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993" y="3483384"/>
            <a:ext cx="4153218" cy="318733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>
              <a:defRPr sz="1800"/>
            </a:lvl6pPr>
            <a:lvl7pPr marL="2394869" indent="-258904">
              <a:defRPr sz="1800"/>
            </a:lvl7pPr>
            <a:lvl8pPr marL="2643278" indent="-258904">
              <a:defRPr sz="1800"/>
            </a:lvl8pPr>
            <a:lvl9pPr marL="2893437" indent="-258904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D8FDDC85-98DA-4392-B049-389029890F87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nhalte, oben und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52" y="3069368"/>
            <a:ext cx="8440773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840052" y="4957187"/>
            <a:ext cx="8440773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CF1F0658-108D-451B-98ED-B7EB9957F5D8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8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10877" y="3069368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110877" y="4957187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>
              <a:defRPr sz="1800"/>
            </a:lvl6pPr>
            <a:lvl7pPr marL="2394869" indent="-258904">
              <a:defRPr sz="1800"/>
            </a:lvl7pPr>
            <a:lvl8pPr marL="2643278" indent="-258904">
              <a:defRPr sz="1800"/>
            </a:lvl8pPr>
            <a:lvl9pPr marL="2893437" indent="-258904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816530" y="3069368"/>
            <a:ext cx="4153218" cy="358559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>
              <a:defRPr sz="1800"/>
            </a:lvl6pPr>
            <a:lvl7pPr marL="2394869" indent="-258904">
              <a:defRPr sz="1800"/>
            </a:lvl7pPr>
            <a:lvl8pPr marL="2643278" indent="-258904">
              <a:defRPr sz="1800"/>
            </a:lvl8pPr>
            <a:lvl9pPr marL="2893437" indent="-258904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5A67F65D-08B3-4905-A1D8-BC9A95A1C59E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1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10877" y="3069368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110877" y="4957187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4869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43278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93437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15550" y="3069368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815550" y="4957187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4869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43278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93437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A463D9FE-6628-419F-B3A0-3692E31C35AE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3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0F47346E-4E49-495E-B7E4-1BFC7F7A472C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40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534E8996-EB63-4D92-BD32-18DC2B1CCFD0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5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4" y="419983"/>
            <a:ext cx="3869182" cy="2435895"/>
          </a:xfrm>
        </p:spPr>
        <p:txBody>
          <a:bodyPr anchor="b"/>
          <a:lstStyle>
            <a:lvl1pPr algn="l">
              <a:defRPr sz="4900" b="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4344" y="300991"/>
            <a:ext cx="4032250" cy="645197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4" y="2920110"/>
            <a:ext cx="3869182" cy="3734854"/>
          </a:xfrm>
        </p:spPr>
        <p:txBody>
          <a:bodyPr>
            <a:normAutofit/>
          </a:bodyPr>
          <a:lstStyle>
            <a:lvl1pPr marL="0" indent="0">
              <a:spcBef>
                <a:spcPts val="661"/>
              </a:spcBef>
              <a:buNone/>
              <a:defRPr sz="2200">
                <a:solidFill>
                  <a:schemeClr val="bg1"/>
                </a:solidFill>
              </a:defRPr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DDDE75EA-2B49-4C06-B4EA-306AB5295DBD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78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eschriftu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8846" y="419983"/>
            <a:ext cx="4007748" cy="2435895"/>
          </a:xfrm>
        </p:spPr>
        <p:txBody>
          <a:bodyPr anchor="b"/>
          <a:lstStyle>
            <a:lvl1pPr algn="l">
              <a:defRPr sz="4900" b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8846" y="2920113"/>
            <a:ext cx="4007748" cy="3864349"/>
          </a:xfrm>
        </p:spPr>
        <p:txBody>
          <a:bodyPr>
            <a:normAutofit/>
          </a:bodyPr>
          <a:lstStyle>
            <a:lvl1pPr marL="0" indent="0">
              <a:spcBef>
                <a:spcPts val="661"/>
              </a:spcBef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52015" y="1259946"/>
            <a:ext cx="4704292" cy="4703798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CBC7A34F-4FB7-49C8-8C26-DDB0179DBF05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22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Beschriftu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8846" y="419983"/>
            <a:ext cx="4007748" cy="2435895"/>
          </a:xfrm>
        </p:spPr>
        <p:txBody>
          <a:bodyPr anchor="b"/>
          <a:lstStyle>
            <a:lvl1pPr algn="l">
              <a:defRPr sz="4900" b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8846" y="2920113"/>
            <a:ext cx="4007748" cy="3864349"/>
          </a:xfrm>
        </p:spPr>
        <p:txBody>
          <a:bodyPr>
            <a:normAutofit/>
          </a:bodyPr>
          <a:lstStyle>
            <a:lvl1pPr marL="0" indent="0">
              <a:spcBef>
                <a:spcPts val="661"/>
              </a:spcBef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092068" y="2855877"/>
            <a:ext cx="3864240" cy="3863834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733671" y="1389444"/>
            <a:ext cx="1382586" cy="1382441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97522" y="839968"/>
            <a:ext cx="2306643" cy="2306401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96545394-1777-4059-9A0A-30A38CCC408B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63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5" y="2831175"/>
            <a:ext cx="9070813" cy="3823792"/>
          </a:xfrm>
        </p:spPr>
        <p:txBody>
          <a:bodyPr vert="eaVert"/>
          <a:lstStyle>
            <a:lvl5pPr>
              <a:defRPr/>
            </a:lvl5pPr>
            <a:lvl6pPr marL="1894344">
              <a:defRPr/>
            </a:lvl6pPr>
            <a:lvl7pPr marL="1894344">
              <a:defRPr/>
            </a:lvl7pPr>
            <a:lvl8pPr marL="1894344">
              <a:defRPr/>
            </a:lvl8pPr>
            <a:lvl9pPr marL="1894344">
              <a:defRPr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7E0A738A-158F-4007-8A82-85AF04F55006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28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12484" y="302741"/>
            <a:ext cx="1680104" cy="6450223"/>
          </a:xfrm>
        </p:spPr>
        <p:txBody>
          <a:bodyPr vert="eaVert" anchor="t"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459510"/>
            <a:ext cx="6636411" cy="619020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F643C001-C8DB-49D1-8C61-D6FC270D0D25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28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ußform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307FC037-23F4-484E-B8A9-CB458B55D4A5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3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503238" y="7007225"/>
            <a:ext cx="2352675" cy="401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8ADE3EF-FD9D-4EE7-B22A-BBCC4B1D1A33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582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742B5-69C3-4967-90AC-9500A5AE83DC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B4D697-82E6-44D8-BB31-74B1BECB3B3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73106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E9885-1172-4063-948A-BBCD30160CAF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CCA41-0EA3-436B-AF79-7CF1AD6DE67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3843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BAB26-9209-4E3E-9FFE-31E4D2C0A45C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D0830-50F8-4BF5-A25E-E374E63D88A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672800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4825" y="1763713"/>
            <a:ext cx="4459288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6513" y="1763713"/>
            <a:ext cx="4460875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D476D-FED4-4387-9B31-EB1835301D44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CCBD25-FC26-4920-BFD2-0F477C30515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4191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B362A-8797-4053-AFEA-B752F7AE34B6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521BE-60A0-4C2F-B0BC-E55257DD557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30581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1C15A-01CF-42D0-B400-1F0D9BD14F6F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6CFB0-7B6E-4972-86B4-254AD3BCA1A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4570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9D5C3-514F-4A5C-8155-FC8F363C80FA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8056E-5B45-427F-8714-4AC0203C09F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23854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20F78-5A0F-4F3F-B587-8CACF21FA8A8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CC161-E1A5-45B5-A179-F3519010F88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87924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A11FE-5D8B-4783-87D2-C06EB26F9AE1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59D8F-8BE4-434F-B7C9-7C23B763CB9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5027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F179B-FA78-43A5-9848-2332EAADF8D2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1C9AA1-31F4-48DC-889B-6C36AB963E6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4651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10438" y="303213"/>
            <a:ext cx="2266950" cy="64500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4825" y="303213"/>
            <a:ext cx="6653213" cy="64500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7425E-799C-47A1-A7B7-E9135C8BDDF9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365A7-A850-4761-8C8A-A8A9F6D8569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6222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hyperlink" Target="http://www.maintrac.com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03238" y="381000"/>
            <a:ext cx="90741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61" tIns="50382" rIns="100761" bIns="5038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15975" y="3052763"/>
            <a:ext cx="8447088" cy="360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61" tIns="50382" rIns="100761" bIns="50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300" y="7007225"/>
            <a:ext cx="5956300" cy="401638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l" defTabSz="449123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1025" y="7007225"/>
            <a:ext cx="587375" cy="401638"/>
          </a:xfrm>
          <a:prstGeom prst="rect">
            <a:avLst/>
          </a:prstGeom>
        </p:spPr>
        <p:txBody>
          <a:bodyPr vert="horz" wrap="square" lIns="100761" tIns="50382" rIns="100761" bIns="50382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fld id="{951DF114-60FB-4347-82A3-2ACC9A8FB5C4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030" name="Bild 6" descr="140214-Logo-TZB.jpg">
            <a:hlinkClick r:id="rId22"/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050" y="7004050"/>
            <a:ext cx="1055688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  <p:sldLayoutId id="2147484148" r:id="rId14"/>
    <p:sldLayoutId id="2147484149" r:id="rId15"/>
    <p:sldLayoutId id="2147484150" r:id="rId16"/>
    <p:sldLayoutId id="2147484151" r:id="rId17"/>
    <p:sldLayoutId id="2147484152" r:id="rId18"/>
    <p:sldLayoutId id="2147484153" r:id="rId19"/>
  </p:sldLayoutIdLst>
  <p:txStyles>
    <p:titleStyle>
      <a:lvl1pPr algn="ctr" defTabSz="1006475" rtl="0" eaLnBrk="0" fontAlgn="base" hangingPunct="0">
        <a:spcBef>
          <a:spcPct val="0"/>
        </a:spcBef>
        <a:spcAft>
          <a:spcPct val="0"/>
        </a:spcAft>
        <a:defRPr sz="5100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1006475" rtl="0" eaLnBrk="0" fontAlgn="base" hangingPunct="0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2pPr>
      <a:lvl3pPr algn="ctr" defTabSz="1006475" rtl="0" eaLnBrk="0" fontAlgn="base" hangingPunct="0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3pPr>
      <a:lvl4pPr algn="ctr" defTabSz="1006475" rtl="0" eaLnBrk="0" fontAlgn="base" hangingPunct="0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4pPr>
      <a:lvl5pPr algn="ctr" defTabSz="1006475" rtl="0" eaLnBrk="0" fontAlgn="base" hangingPunct="0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5pPr>
      <a:lvl6pPr marL="457200" algn="ctr" defTabSz="1006475" rtl="0" fontAlgn="base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6pPr>
      <a:lvl7pPr marL="914400" algn="ctr" defTabSz="1006475" rtl="0" fontAlgn="base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7pPr>
      <a:lvl8pPr marL="1371600" algn="ctr" defTabSz="1006475" rtl="0" fontAlgn="base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8pPr>
      <a:lvl9pPr marL="1828800" algn="ctr" defTabSz="1006475" rtl="0" fontAlgn="base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9pPr>
    </p:titleStyle>
    <p:bodyStyle>
      <a:lvl1pPr marL="377825" indent="-377825" algn="l" defTabSz="1006475" rtl="0" eaLnBrk="0" fontAlgn="base" hangingPunct="0">
        <a:spcBef>
          <a:spcPts val="2200"/>
        </a:spcBef>
        <a:spcAft>
          <a:spcPct val="0"/>
        </a:spcAft>
        <a:buClr>
          <a:schemeClr val="accent1"/>
        </a:buClr>
        <a:buSzPct val="90000"/>
        <a:buFont typeface="Wingdings" panose="05000000000000000000" pitchFamily="2" charset="2"/>
        <a:buChar char="S"/>
        <a:defRPr sz="2400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755650" indent="-369888" algn="l" defTabSz="1006475" rtl="0" eaLnBrk="0" fontAlgn="base" hangingPunct="0">
        <a:spcBef>
          <a:spcPts val="663"/>
        </a:spcBef>
        <a:spcAft>
          <a:spcPct val="0"/>
        </a:spcAft>
        <a:buClr>
          <a:srgbClr val="C1F944"/>
        </a:buClr>
        <a:buSzPct val="90000"/>
        <a:buFont typeface="Wingdings" panose="05000000000000000000" pitchFamily="2" charset="2"/>
        <a:buChar char="S"/>
        <a:defRPr sz="2200"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1139825" indent="-384175" algn="l" defTabSz="1006475" rtl="0" eaLnBrk="0" fontAlgn="base" hangingPunct="0">
        <a:spcBef>
          <a:spcPts val="663"/>
        </a:spcBef>
        <a:spcAft>
          <a:spcPct val="0"/>
        </a:spcAft>
        <a:buClr>
          <a:schemeClr val="accent1"/>
        </a:buClr>
        <a:buSzPct val="90000"/>
        <a:buFont typeface="Wingdings" panose="05000000000000000000" pitchFamily="2" charset="2"/>
        <a:buChar char="S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1511300" indent="-369888" algn="l" defTabSz="1006475" rtl="0" eaLnBrk="0" fontAlgn="base" hangingPunct="0">
        <a:spcBef>
          <a:spcPts val="663"/>
        </a:spcBef>
        <a:spcAft>
          <a:spcPct val="0"/>
        </a:spcAft>
        <a:buClr>
          <a:srgbClr val="C1F944"/>
        </a:buClr>
        <a:buSzPct val="90000"/>
        <a:buFont typeface="Wingdings" panose="05000000000000000000" pitchFamily="2" charset="2"/>
        <a:buChar char="S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895475" indent="-384175" algn="l" defTabSz="1006475" rtl="0" eaLnBrk="0" fontAlgn="base" hangingPunct="0">
        <a:spcBef>
          <a:spcPts val="663"/>
        </a:spcBef>
        <a:spcAft>
          <a:spcPct val="0"/>
        </a:spcAft>
        <a:buClr>
          <a:schemeClr val="accent1"/>
        </a:buClr>
        <a:buSzPct val="90000"/>
        <a:buFont typeface="Wingdings" panose="05000000000000000000" pitchFamily="2" charset="2"/>
        <a:buChar char="S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2265418" indent="-379611" algn="l" defTabSz="100763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643278" indent="-379611" algn="l" defTabSz="100763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022888" indent="-379611" algn="l" defTabSz="100763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402499" indent="-379611" algn="l" defTabSz="100763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20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504825" y="303213"/>
            <a:ext cx="9072563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504825" y="1763713"/>
            <a:ext cx="9072563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04825" y="7007225"/>
            <a:ext cx="235108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850AC0B-9424-4ED7-8A1E-D23197BB9A03}" type="datetimeFigureOut">
              <a:rPr lang="de-DE"/>
              <a:pPr>
                <a:defRPr/>
              </a:pPr>
              <a:t>14.09.2016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444875" y="7007225"/>
            <a:ext cx="31908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24713" y="7007225"/>
            <a:ext cx="2352675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2A23628-1AE3-49B9-956B-D5C991F09A85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4"/>
          <p:cNvSpPr>
            <a:spLocks noGrp="1"/>
          </p:cNvSpPr>
          <p:nvPr>
            <p:ph type="ctrTitle"/>
          </p:nvPr>
        </p:nvSpPr>
        <p:spPr>
          <a:xfrm>
            <a:off x="504825" y="1427163"/>
            <a:ext cx="9069388" cy="2125662"/>
          </a:xfrm>
        </p:spPr>
        <p:txBody>
          <a:bodyPr/>
          <a:lstStyle/>
          <a:p>
            <a:pPr eaLnBrk="1" hangingPunct="1"/>
            <a:r>
              <a:rPr lang="de-DE" altLang="de-DE" dirty="0">
                <a:ea typeface="ＭＳ Ｐゴシック" pitchFamily="34" charset="-128"/>
              </a:rPr>
              <a:t>Maintrac</a:t>
            </a:r>
            <a:r>
              <a:rPr lang="de-DE" altLang="de-DE" baseline="30000" dirty="0">
                <a:ea typeface="ＭＳ Ｐゴシック" pitchFamily="34" charset="-128"/>
              </a:rPr>
              <a:t>®</a:t>
            </a:r>
            <a:br>
              <a:rPr lang="de-DE" altLang="de-DE" baseline="30000" dirty="0">
                <a:ea typeface="ＭＳ Ｐゴシック" pitchFamily="34" charset="-128"/>
              </a:rPr>
            </a:br>
            <a:endParaRPr lang="de-DE" altLang="de-DE" baseline="30000" dirty="0">
              <a:ea typeface="ＭＳ Ｐゴシック" pitchFamily="34" charset="-128"/>
            </a:endParaRPr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>
          <a:xfrm>
            <a:off x="409575" y="3646488"/>
            <a:ext cx="9271000" cy="1176337"/>
          </a:xfrm>
        </p:spPr>
        <p:txBody>
          <a:bodyPr/>
          <a:lstStyle/>
          <a:p>
            <a:pPr eaLnBrk="1" hangingPunct="1">
              <a:defRPr/>
            </a:pPr>
            <a:r>
              <a:rPr lang="en-GB" sz="2800" dirty="0" smtClean="0"/>
              <a:t>Therapy control and long-term </a:t>
            </a:r>
            <a:r>
              <a:rPr lang="en-GB" sz="2800" dirty="0"/>
              <a:t>s</a:t>
            </a:r>
            <a:r>
              <a:rPr lang="en-GB" sz="2800" dirty="0" smtClean="0"/>
              <a:t>urveillance by circulating, epithelial </a:t>
            </a:r>
            <a:r>
              <a:rPr lang="en-GB" sz="2800" dirty="0" err="1" smtClean="0"/>
              <a:t>tumor</a:t>
            </a:r>
            <a:r>
              <a:rPr lang="en-GB" sz="2800" dirty="0" smtClean="0"/>
              <a:t> cell (CETCs)</a:t>
            </a:r>
          </a:p>
          <a:p>
            <a:pPr eaLnBrk="1" hangingPunct="1">
              <a:defRPr/>
            </a:pPr>
            <a:endParaRPr lang="en-GB" sz="2800" dirty="0" smtClean="0"/>
          </a:p>
          <a:p>
            <a:pPr eaLnBrk="1" hangingPunct="1">
              <a:defRPr/>
            </a:pPr>
            <a:endParaRPr lang="en-GB" sz="2800" dirty="0" smtClean="0"/>
          </a:p>
          <a:p>
            <a:pPr eaLnBrk="1" hangingPunct="1">
              <a:defRPr/>
            </a:pPr>
            <a:r>
              <a:rPr lang="en-GB" sz="2800" dirty="0" smtClean="0"/>
              <a:t>www.dmb-diagnostics.de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5400" dirty="0" err="1" smtClean="0">
                <a:ea typeface="ＭＳ Ｐゴシック" pitchFamily="34" charset="-128"/>
              </a:rPr>
              <a:t>What</a:t>
            </a:r>
            <a:r>
              <a:rPr lang="de-DE" altLang="de-DE" sz="5400" dirty="0" smtClean="0">
                <a:ea typeface="ＭＳ Ｐゴシック" pitchFamily="34" charset="-128"/>
              </a:rPr>
              <a:t> </a:t>
            </a:r>
            <a:r>
              <a:rPr lang="de-DE" altLang="de-DE" sz="5400" dirty="0" err="1" smtClean="0">
                <a:ea typeface="ＭＳ Ｐゴシック" pitchFamily="34" charset="-128"/>
              </a:rPr>
              <a:t>we</a:t>
            </a:r>
            <a:r>
              <a:rPr lang="de-DE" altLang="de-DE" sz="5400" dirty="0" smtClean="0">
                <a:ea typeface="ＭＳ Ｐゴシック" pitchFamily="34" charset="-128"/>
              </a:rPr>
              <a:t> </a:t>
            </a:r>
            <a:r>
              <a:rPr lang="de-DE" altLang="de-DE" sz="5400" dirty="0" err="1" smtClean="0">
                <a:ea typeface="ＭＳ Ｐゴシック" pitchFamily="34" charset="-128"/>
              </a:rPr>
              <a:t>can</a:t>
            </a:r>
            <a:r>
              <a:rPr lang="de-DE" altLang="de-DE" sz="5400" dirty="0" smtClean="0">
                <a:ea typeface="ＭＳ Ｐゴシック" pitchFamily="34" charset="-128"/>
              </a:rPr>
              <a:t> do </a:t>
            </a:r>
            <a:r>
              <a:rPr lang="de-DE" altLang="de-DE" sz="5400" dirty="0" err="1" smtClean="0">
                <a:ea typeface="ＭＳ Ｐゴシック" pitchFamily="34" charset="-128"/>
              </a:rPr>
              <a:t>with</a:t>
            </a:r>
            <a:r>
              <a:rPr lang="de-DE" altLang="de-DE" sz="5400" dirty="0" smtClean="0">
                <a:ea typeface="ＭＳ Ｐゴシック" pitchFamily="34" charset="-128"/>
              </a:rPr>
              <a:t> CETCs</a:t>
            </a:r>
            <a:endParaRPr lang="de-DE" altLang="de-DE" sz="4800" baseline="30000" dirty="0" smtClean="0"/>
          </a:p>
        </p:txBody>
      </p:sp>
      <p:sp>
        <p:nvSpPr>
          <p:cNvPr id="72707" name="Inhaltsplatzhalter 2"/>
          <p:cNvSpPr>
            <a:spLocks noGrp="1"/>
          </p:cNvSpPr>
          <p:nvPr>
            <p:ph idx="1"/>
          </p:nvPr>
        </p:nvSpPr>
        <p:spPr>
          <a:xfrm>
            <a:off x="100208" y="2624138"/>
            <a:ext cx="9857984" cy="3602037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GB" sz="2000" b="1" dirty="0" smtClean="0"/>
              <a:t>CETCs as </a:t>
            </a:r>
            <a:r>
              <a:rPr lang="en-GB" sz="2000" b="1" dirty="0" smtClean="0">
                <a:solidFill>
                  <a:srgbClr val="FF0000"/>
                </a:solidFill>
              </a:rPr>
              <a:t>success parameter, prognostic and predictive marker</a:t>
            </a:r>
            <a:r>
              <a:rPr lang="en-GB" sz="2000" b="1" dirty="0" smtClean="0"/>
              <a:t> </a:t>
            </a: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GB" sz="2000" b="1" dirty="0" smtClean="0"/>
              <a:t>for personalised therapy decisions </a:t>
            </a:r>
          </a:p>
          <a:p>
            <a:pPr marL="1438275" indent="-447675">
              <a:spcBef>
                <a:spcPts val="1200"/>
              </a:spcBef>
              <a:defRPr/>
            </a:pPr>
            <a:r>
              <a:rPr lang="en-GB" sz="1600" b="1" dirty="0" smtClean="0">
                <a:solidFill>
                  <a:srgbClr val="FF0000"/>
                </a:solidFill>
              </a:rPr>
              <a:t>Quantitative</a:t>
            </a:r>
            <a:r>
              <a:rPr lang="en-GB" sz="1600" dirty="0" smtClean="0"/>
              <a:t> detection of CETCs</a:t>
            </a:r>
          </a:p>
          <a:p>
            <a:pPr marL="1438275" indent="-447675">
              <a:spcBef>
                <a:spcPts val="1200"/>
              </a:spcBef>
              <a:defRPr/>
            </a:pPr>
            <a:r>
              <a:rPr lang="en-GB" sz="1600" dirty="0" smtClean="0"/>
              <a:t>Highest sensitivity also for patients with </a:t>
            </a:r>
            <a:r>
              <a:rPr lang="en-GB" sz="1600" b="1" dirty="0" smtClean="0">
                <a:solidFill>
                  <a:srgbClr val="FF0000"/>
                </a:solidFill>
              </a:rPr>
              <a:t>primary </a:t>
            </a:r>
            <a:r>
              <a:rPr lang="en-GB" sz="1600" b="1" dirty="0" err="1" smtClean="0">
                <a:solidFill>
                  <a:srgbClr val="FF0000"/>
                </a:solidFill>
              </a:rPr>
              <a:t>tumor</a:t>
            </a:r>
            <a:endParaRPr lang="en-GB" sz="1600" b="1" dirty="0" smtClean="0">
              <a:solidFill>
                <a:srgbClr val="FF0000"/>
              </a:solidFill>
            </a:endParaRPr>
          </a:p>
          <a:p>
            <a:pPr marL="1438275" indent="-447675">
              <a:spcBef>
                <a:spcPts val="1200"/>
              </a:spcBef>
              <a:defRPr/>
            </a:pPr>
            <a:r>
              <a:rPr lang="en-GB" sz="1600" dirty="0" smtClean="0"/>
              <a:t>Monitoring and success control </a:t>
            </a:r>
            <a:r>
              <a:rPr lang="en-GB" sz="1600" b="1" dirty="0" smtClean="0">
                <a:solidFill>
                  <a:srgbClr val="FF0000"/>
                </a:solidFill>
              </a:rPr>
              <a:t>during adjuvant </a:t>
            </a:r>
            <a:r>
              <a:rPr lang="en-GB" sz="1600" b="1" dirty="0" err="1" smtClean="0">
                <a:solidFill>
                  <a:srgbClr val="FF0000"/>
                </a:solidFill>
              </a:rPr>
              <a:t>tumor</a:t>
            </a:r>
            <a:r>
              <a:rPr lang="en-GB" sz="1600" b="1" dirty="0" smtClean="0">
                <a:solidFill>
                  <a:srgbClr val="FF0000"/>
                </a:solidFill>
              </a:rPr>
              <a:t> therapy</a:t>
            </a:r>
          </a:p>
          <a:p>
            <a:pPr marL="1438275" indent="-447675">
              <a:spcBef>
                <a:spcPts val="1200"/>
              </a:spcBef>
              <a:defRPr/>
            </a:pPr>
            <a:r>
              <a:rPr lang="en-GB" altLang="de-DE" sz="1600" b="1" dirty="0">
                <a:solidFill>
                  <a:srgbClr val="FF0000"/>
                </a:solidFill>
                <a:ea typeface="ＭＳ Ｐゴシック" pitchFamily="34" charset="-128"/>
              </a:rPr>
              <a:t>5 or 10 </a:t>
            </a:r>
            <a:r>
              <a:rPr lang="en-GB" altLang="de-DE" sz="1600" dirty="0">
                <a:solidFill>
                  <a:srgbClr val="FF0000"/>
                </a:solidFill>
                <a:ea typeface="ＭＳ Ｐゴシック" pitchFamily="34" charset="-128"/>
              </a:rPr>
              <a:t>years </a:t>
            </a:r>
            <a:r>
              <a:rPr lang="en-GB" altLang="de-DE" sz="1600" dirty="0">
                <a:ea typeface="ＭＳ Ｐゴシック" pitchFamily="34" charset="-128"/>
              </a:rPr>
              <a:t>Tamoxifen? How to recognize when maintenance therapy does not work</a:t>
            </a:r>
            <a:r>
              <a:rPr lang="en-GB" altLang="de-DE" sz="1600" dirty="0" smtClean="0">
                <a:ea typeface="ＭＳ Ｐゴシック" pitchFamily="34" charset="-128"/>
              </a:rPr>
              <a:t>?</a:t>
            </a:r>
            <a:endParaRPr lang="en-GB" sz="1600" b="1" dirty="0" smtClean="0">
              <a:solidFill>
                <a:srgbClr val="FF0000"/>
              </a:solidFill>
            </a:endParaRPr>
          </a:p>
          <a:p>
            <a:pPr marL="1438275" indent="-447675">
              <a:spcBef>
                <a:spcPts val="1200"/>
              </a:spcBef>
              <a:defRPr/>
            </a:pPr>
            <a:r>
              <a:rPr lang="en-GB" sz="1600" dirty="0" smtClean="0"/>
              <a:t>Characterisation of </a:t>
            </a:r>
            <a:r>
              <a:rPr lang="en-GB" sz="1600" b="1" dirty="0" smtClean="0">
                <a:solidFill>
                  <a:srgbClr val="FF0000"/>
                </a:solidFill>
              </a:rPr>
              <a:t>therapy-relevant </a:t>
            </a:r>
            <a:r>
              <a:rPr lang="en-GB" sz="1600" b="1" dirty="0" err="1" smtClean="0">
                <a:solidFill>
                  <a:srgbClr val="FF0000"/>
                </a:solidFill>
              </a:rPr>
              <a:t>tumor</a:t>
            </a:r>
            <a:r>
              <a:rPr lang="en-GB" sz="1600" b="1" dirty="0" smtClean="0">
                <a:solidFill>
                  <a:srgbClr val="FF0000"/>
                </a:solidFill>
              </a:rPr>
              <a:t> characteristics</a:t>
            </a:r>
          </a:p>
          <a:p>
            <a:pPr marL="1438275" indent="-447675">
              <a:spcBef>
                <a:spcPts val="1200"/>
              </a:spcBef>
              <a:defRPr/>
            </a:pPr>
            <a:r>
              <a:rPr lang="en-GB" sz="1600" dirty="0" smtClean="0"/>
              <a:t>Identification of the </a:t>
            </a:r>
            <a:r>
              <a:rPr lang="en-GB" sz="1600" b="1" dirty="0" smtClean="0">
                <a:solidFill>
                  <a:srgbClr val="FF0000"/>
                </a:solidFill>
              </a:rPr>
              <a:t>most effective therapies</a:t>
            </a:r>
            <a:r>
              <a:rPr lang="en-GB" sz="1600" dirty="0" smtClean="0"/>
              <a:t> </a:t>
            </a:r>
          </a:p>
          <a:p>
            <a:pPr marL="1438275" indent="-447675">
              <a:spcBef>
                <a:spcPts val="1200"/>
              </a:spcBef>
              <a:defRPr/>
            </a:pPr>
            <a:r>
              <a:rPr lang="en-GB" sz="1600" b="1" dirty="0" smtClean="0">
                <a:solidFill>
                  <a:srgbClr val="FF0000"/>
                </a:solidFill>
              </a:rPr>
              <a:t>Long-term surveillance</a:t>
            </a:r>
            <a:r>
              <a:rPr lang="en-GB" sz="1600" dirty="0" smtClean="0"/>
              <a:t> even 10 years after a cancer diagnosis</a:t>
            </a:r>
          </a:p>
          <a:p>
            <a:pPr marL="1438275" indent="-447675">
              <a:spcBef>
                <a:spcPts val="1200"/>
              </a:spcBef>
              <a:defRPr/>
            </a:pPr>
            <a:r>
              <a:rPr lang="en-GB" sz="1600" b="1" dirty="0" smtClean="0">
                <a:solidFill>
                  <a:srgbClr val="FF0000"/>
                </a:solidFill>
              </a:rPr>
              <a:t>Real time control </a:t>
            </a:r>
            <a:r>
              <a:rPr lang="en-GB" sz="1600" dirty="0" smtClean="0"/>
              <a:t>by a blood sample of 15 ml </a:t>
            </a:r>
          </a:p>
          <a:p>
            <a:pPr eaLnBrk="1" hangingPunct="1">
              <a:defRPr/>
            </a:pPr>
            <a:endParaRPr lang="en-GB" sz="16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315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Status quo in oncolgy</a:t>
            </a:r>
          </a:p>
        </p:txBody>
      </p:sp>
      <p:sp>
        <p:nvSpPr>
          <p:cNvPr id="25603" name="Inhaltsplatzhalter 2"/>
          <p:cNvSpPr>
            <a:spLocks noGrp="1"/>
          </p:cNvSpPr>
          <p:nvPr>
            <p:ph sz="half" idx="1"/>
          </p:nvPr>
        </p:nvSpPr>
        <p:spPr>
          <a:xfrm>
            <a:off x="265471" y="2410177"/>
            <a:ext cx="4886632" cy="4898961"/>
          </a:xfrm>
        </p:spPr>
        <p:txBody>
          <a:bodyPr/>
          <a:lstStyle/>
          <a:p>
            <a:r>
              <a:rPr lang="en-US" altLang="de-DE" dirty="0" smtClean="0">
                <a:ea typeface="ＭＳ Ｐゴシック" pitchFamily="34" charset="-128"/>
              </a:rPr>
              <a:t>Imaging diagnostics of solid tumors = already too big and too late 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Surgery if possible (avoid neoadjuvant)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Treatment decision based only on tumor size, nodal status and organ localization (of a removed tumor) 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Longtime surveillance based on imaging techniques and general condition = too late for the patient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Serum markers still used but too unspecific</a:t>
            </a:r>
            <a:endParaRPr lang="en-US" altLang="de-DE" dirty="0">
              <a:ea typeface="ＭＳ Ｐゴシック" pitchFamily="34" charset="-128"/>
            </a:endParaRPr>
          </a:p>
        </p:txBody>
      </p:sp>
      <p:sp>
        <p:nvSpPr>
          <p:cNvPr id="25604" name="Inhaltsplatzhalter 3"/>
          <p:cNvSpPr>
            <a:spLocks noGrp="1"/>
          </p:cNvSpPr>
          <p:nvPr>
            <p:ph sz="half" idx="2"/>
          </p:nvPr>
        </p:nvSpPr>
        <p:spPr>
          <a:xfrm>
            <a:off x="5040313" y="2207266"/>
            <a:ext cx="4749448" cy="3586162"/>
          </a:xfrm>
        </p:spPr>
        <p:txBody>
          <a:bodyPr/>
          <a:lstStyle/>
          <a:p>
            <a:pPr marL="0" indent="0">
              <a:buNone/>
            </a:pPr>
            <a:endParaRPr lang="en-US" altLang="de-DE" dirty="0" smtClean="0">
              <a:ea typeface="ＭＳ Ｐゴシック" pitchFamily="34" charset="-128"/>
            </a:endParaRPr>
          </a:p>
          <a:p>
            <a:r>
              <a:rPr lang="en-US" altLang="de-DE" dirty="0" smtClean="0">
                <a:ea typeface="ＭＳ Ｐゴシック" pitchFamily="34" charset="-128"/>
              </a:rPr>
              <a:t>Quantitative, real time monitoring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Therapy based on </a:t>
            </a:r>
            <a:r>
              <a:rPr lang="en-US" altLang="de-DE" dirty="0" err="1" smtClean="0">
                <a:ea typeface="ＭＳ Ｐゴシック" pitchFamily="34" charset="-128"/>
              </a:rPr>
              <a:t>chemosensitivity</a:t>
            </a:r>
            <a:r>
              <a:rPr lang="en-US" altLang="de-DE" dirty="0" smtClean="0">
                <a:ea typeface="ＭＳ Ｐゴシック" pitchFamily="34" charset="-128"/>
              </a:rPr>
              <a:t> of actual tumor (CETCs)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Monitoring of tumor activity by cell count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Better guidance of endocrine therapy</a:t>
            </a:r>
            <a:endParaRPr lang="en-US" altLang="de-DE" dirty="0">
              <a:ea typeface="ＭＳ Ｐゴシック" pitchFamily="34" charset="-128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463675" y="1660487"/>
            <a:ext cx="28035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dirty="0" err="1">
                <a:latin typeface="+mn-lt"/>
                <a:ea typeface="ＭＳ Ｐゴシック" charset="0"/>
                <a:cs typeface="ＭＳ Ｐゴシック" charset="0"/>
              </a:rPr>
              <a:t>Today‘s</a:t>
            </a:r>
            <a:r>
              <a:rPr lang="de-DE" b="1" dirty="0">
                <a:latin typeface="+mn-lt"/>
                <a:ea typeface="ＭＳ Ｐゴシック" charset="0"/>
                <a:cs typeface="ＭＳ Ｐゴシック" charset="0"/>
              </a:rPr>
              <a:t> Standard</a:t>
            </a:r>
          </a:p>
        </p:txBody>
      </p:sp>
      <p:sp>
        <p:nvSpPr>
          <p:cNvPr id="25606" name="Textfeld 5"/>
          <p:cNvSpPr txBox="1">
            <a:spLocks noChangeArrowheads="1"/>
          </p:cNvSpPr>
          <p:nvPr/>
        </p:nvSpPr>
        <p:spPr bwMode="auto">
          <a:xfrm>
            <a:off x="5305777" y="1660481"/>
            <a:ext cx="3698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de-DE" b="1" dirty="0" smtClean="0">
                <a:latin typeface="Calisto MT" panose="02040603050505030304" pitchFamily="18" charset="0"/>
              </a:rPr>
              <a:t>Doctor‘s Needs</a:t>
            </a:r>
            <a:endParaRPr lang="en-US" altLang="de-DE" b="1" dirty="0">
              <a:latin typeface="Calisto MT" panose="02040603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>
          <a:xfrm>
            <a:off x="465660" y="325677"/>
            <a:ext cx="9074150" cy="1241652"/>
          </a:xfrm>
        </p:spPr>
        <p:txBody>
          <a:bodyPr/>
          <a:lstStyle/>
          <a:p>
            <a:r>
              <a:rPr lang="en-GB" altLang="de-DE" sz="4400" b="1" dirty="0" smtClean="0">
                <a:ea typeface="ＭＳ Ｐゴシック" pitchFamily="34" charset="-128"/>
              </a:rPr>
              <a:t>Major Enemy in Oncology Diagnostics and Treatment </a:t>
            </a:r>
            <a:endParaRPr lang="en-GB" altLang="de-DE" sz="4400" b="1" dirty="0">
              <a:ea typeface="ＭＳ Ｐゴシック" pitchFamily="34" charset="-128"/>
            </a:endParaRPr>
          </a:p>
        </p:txBody>
      </p:sp>
      <p:sp>
        <p:nvSpPr>
          <p:cNvPr id="25603" name="Inhaltsplatzhalter 2"/>
          <p:cNvSpPr>
            <a:spLocks noGrp="1"/>
          </p:cNvSpPr>
          <p:nvPr>
            <p:ph sz="half" idx="1"/>
          </p:nvPr>
        </p:nvSpPr>
        <p:spPr>
          <a:xfrm>
            <a:off x="275573" y="2532763"/>
            <a:ext cx="9482201" cy="1177447"/>
          </a:xfrm>
        </p:spPr>
        <p:txBody>
          <a:bodyPr/>
          <a:lstStyle/>
          <a:p>
            <a:pPr marL="0" indent="0">
              <a:buNone/>
            </a:pPr>
            <a:r>
              <a:rPr lang="en-US" altLang="de-DE" b="1" dirty="0" smtClean="0">
                <a:ea typeface="ＭＳ Ｐゴシック" pitchFamily="34" charset="-128"/>
              </a:rPr>
              <a:t>Biopsy, paraffin embedded tissue,  </a:t>
            </a:r>
            <a:r>
              <a:rPr lang="en-US" altLang="de-DE" b="1" dirty="0" err="1" smtClean="0">
                <a:ea typeface="ＭＳ Ｐゴシック" pitchFamily="34" charset="-128"/>
              </a:rPr>
              <a:t>ctDNA</a:t>
            </a:r>
            <a:r>
              <a:rPr lang="en-US" altLang="de-DE" b="1" dirty="0" smtClean="0">
                <a:ea typeface="ＭＳ Ｐゴシック" pitchFamily="34" charset="-128"/>
              </a:rPr>
              <a:t> show only a small fraction of the total picture:       Are you brave enough to judge, how the whole picture looks like?</a:t>
            </a:r>
            <a:endParaRPr lang="en-US" altLang="de-DE" b="1" dirty="0">
              <a:ea typeface="ＭＳ Ｐゴシック" pitchFamily="34" charset="-128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931091" y="1667536"/>
            <a:ext cx="46847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4800" b="1" dirty="0" err="1" smtClean="0">
                <a:latin typeface="+mn-lt"/>
                <a:ea typeface="ＭＳ Ｐゴシック" charset="0"/>
                <a:cs typeface="ＭＳ Ｐゴシック" charset="0"/>
              </a:rPr>
              <a:t>Heterogeneity</a:t>
            </a:r>
            <a:endParaRPr lang="en-GB" sz="4800" b="1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07" y="4164478"/>
            <a:ext cx="2270957" cy="2712955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07" y="3236325"/>
            <a:ext cx="43815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303793" y="3813749"/>
            <a:ext cx="93308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?</a:t>
            </a:r>
            <a:r>
              <a:rPr lang="en-US" sz="8800" b="1" dirty="0" smtClean="0">
                <a:solidFill>
                  <a:schemeClr val="tx1"/>
                </a:solidFill>
              </a:rPr>
              <a:t>= </a:t>
            </a:r>
            <a:endParaRPr lang="en-US" sz="8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  <p:bldP spid="5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z="4000" dirty="0" err="1" smtClean="0">
                <a:ea typeface="ＭＳ Ｐゴシック" pitchFamily="34" charset="-128"/>
              </a:rPr>
              <a:t>Tumor</a:t>
            </a:r>
            <a:r>
              <a:rPr lang="en-GB" altLang="de-DE" sz="4000" dirty="0" smtClean="0">
                <a:ea typeface="ＭＳ Ｐゴシック" pitchFamily="34" charset="-128"/>
              </a:rPr>
              <a:t> Heterogeneity in </a:t>
            </a:r>
            <a:br>
              <a:rPr lang="en-GB" altLang="de-DE" sz="4000" dirty="0" smtClean="0">
                <a:ea typeface="ＭＳ Ｐゴシック" pitchFamily="34" charset="-128"/>
              </a:rPr>
            </a:br>
            <a:r>
              <a:rPr lang="en-GB" altLang="de-DE" sz="4000" dirty="0" smtClean="0">
                <a:ea typeface="ＭＳ Ｐゴシック" pitchFamily="34" charset="-128"/>
              </a:rPr>
              <a:t>Reality Even Worse</a:t>
            </a:r>
            <a:endParaRPr lang="en-GB" altLang="de-DE" sz="4000" dirty="0">
              <a:ea typeface="ＭＳ Ｐゴシック" pitchFamily="34" charset="-128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803" y="2465736"/>
            <a:ext cx="5787026" cy="4118433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6812" y="2915364"/>
            <a:ext cx="3262311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400832" y="4617529"/>
            <a:ext cx="3219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Good Luck!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I’m sure, you will find the “right” answer!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9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>
          <a:xfrm>
            <a:off x="150144" y="2830882"/>
            <a:ext cx="7929144" cy="1136281"/>
          </a:xfrm>
        </p:spPr>
        <p:txBody>
          <a:bodyPr/>
          <a:lstStyle/>
          <a:p>
            <a:pPr eaLnBrk="1" hangingPunct="1"/>
            <a:r>
              <a:rPr lang="en-GB" altLang="de-DE" dirty="0" smtClean="0">
                <a:ea typeface="ＭＳ Ｐゴシック" pitchFamily="34" charset="-128"/>
              </a:rPr>
              <a:t>Methodology</a:t>
            </a:r>
            <a:br>
              <a:rPr lang="en-GB" altLang="de-DE" dirty="0" smtClean="0">
                <a:ea typeface="ＭＳ Ｐゴシック" pitchFamily="34" charset="-128"/>
              </a:rPr>
            </a:br>
            <a:r>
              <a:rPr lang="en-GB" altLang="de-DE" sz="1600" dirty="0" smtClean="0">
                <a:ea typeface="ＭＳ Ｐゴシック" pitchFamily="34" charset="-128"/>
              </a:rPr>
              <a:t>we try to get as close as possible to a complete picture of the remaining </a:t>
            </a:r>
            <a:r>
              <a:rPr lang="en-GB" altLang="de-DE" sz="1600" dirty="0" err="1" smtClean="0">
                <a:ea typeface="ＭＳ Ｐゴシック" pitchFamily="34" charset="-128"/>
              </a:rPr>
              <a:t>tumor</a:t>
            </a:r>
            <a:r>
              <a:rPr lang="en-GB" altLang="de-DE" sz="1600" dirty="0" smtClean="0">
                <a:ea typeface="ＭＳ Ｐゴシック" pitchFamily="34" charset="-128"/>
              </a:rPr>
              <a:t> (CETCs)</a:t>
            </a:r>
            <a:endParaRPr lang="en-GB" altLang="de-DE" sz="16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C:\Users\Schuster\Desktop\Schuster\Marketing\Materialien AandE\20160512 Bilder\16_04_grafik_tumo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8"/>
          <a:stretch>
            <a:fillRect/>
          </a:stretch>
        </p:blipFill>
        <p:spPr>
          <a:xfrm>
            <a:off x="206375" y="2781300"/>
            <a:ext cx="5106988" cy="3546475"/>
          </a:xfrm>
          <a:noFill/>
        </p:spPr>
      </p:pic>
      <p:sp>
        <p:nvSpPr>
          <p:cNvPr id="1331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smtClean="0"/>
              <a:t>Metastasis </a:t>
            </a:r>
            <a:r>
              <a:rPr lang="de-DE" altLang="de-DE" sz="4400" dirty="0"/>
              <a:t>F</a:t>
            </a:r>
            <a:r>
              <a:rPr lang="de-DE" altLang="de-DE" sz="4400" dirty="0" smtClean="0"/>
              <a:t>ormation </a:t>
            </a:r>
            <a:r>
              <a:rPr lang="de-DE" altLang="de-DE" sz="4400" dirty="0"/>
              <a:t>T</a:t>
            </a:r>
            <a:r>
              <a:rPr lang="de-DE" altLang="de-DE" sz="4400" dirty="0" smtClean="0"/>
              <a:t>hrough </a:t>
            </a:r>
            <a:r>
              <a:rPr lang="de-DE" altLang="de-DE" sz="4400" dirty="0" err="1"/>
              <a:t>C</a:t>
            </a:r>
            <a:r>
              <a:rPr lang="de-DE" altLang="de-DE" sz="4400" dirty="0" err="1" smtClean="0"/>
              <a:t>irculating</a:t>
            </a:r>
            <a:r>
              <a:rPr lang="de-DE" altLang="de-DE" sz="4400" dirty="0" smtClean="0"/>
              <a:t> Tumor Cells</a:t>
            </a:r>
          </a:p>
        </p:txBody>
      </p:sp>
      <p:sp>
        <p:nvSpPr>
          <p:cNvPr id="13316" name="Inhaltsplatzhalter 3"/>
          <p:cNvSpPr>
            <a:spLocks noGrp="1"/>
          </p:cNvSpPr>
          <p:nvPr>
            <p:ph sz="half" idx="2"/>
          </p:nvPr>
        </p:nvSpPr>
        <p:spPr>
          <a:xfrm>
            <a:off x="5110163" y="2640363"/>
            <a:ext cx="4541837" cy="3586162"/>
          </a:xfrm>
        </p:spPr>
        <p:txBody>
          <a:bodyPr/>
          <a:lstStyle/>
          <a:p>
            <a:pPr eaLnBrk="1" hangingPunct="1"/>
            <a:r>
              <a:rPr lang="en-GB" altLang="de-DE" sz="2800" dirty="0" smtClean="0"/>
              <a:t>Carcinoma are of </a:t>
            </a:r>
            <a:r>
              <a:rPr lang="en-GB" altLang="de-DE" sz="2800" b="1" dirty="0" smtClean="0"/>
              <a:t>epithelial Origin</a:t>
            </a:r>
          </a:p>
          <a:p>
            <a:pPr eaLnBrk="1" hangingPunct="1"/>
            <a:r>
              <a:rPr lang="en-GB" altLang="de-DE" sz="2800" dirty="0" smtClean="0"/>
              <a:t>Carcinoma </a:t>
            </a:r>
            <a:r>
              <a:rPr lang="en-GB" altLang="de-DE" sz="2800" b="1" dirty="0" smtClean="0"/>
              <a:t>seed </a:t>
            </a:r>
            <a:r>
              <a:rPr lang="en-GB" altLang="de-DE" sz="2800" dirty="0" smtClean="0"/>
              <a:t> epithelial cells into the blood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de-DE" sz="2800" dirty="0" smtClean="0">
                <a:solidFill>
                  <a:srgbClr val="00E200"/>
                </a:solidFill>
              </a:rPr>
              <a:t>⇒</a:t>
            </a:r>
            <a:r>
              <a:rPr lang="en-GB" altLang="de-DE" sz="2800" dirty="0" smtClean="0"/>
              <a:t> </a:t>
            </a:r>
            <a:r>
              <a:rPr lang="en-GB" altLang="de-DE" sz="2800" b="1" dirty="0" smtClean="0"/>
              <a:t>C</a:t>
            </a:r>
            <a:r>
              <a:rPr lang="en-GB" altLang="de-DE" sz="2800" b="1" dirty="0" smtClean="0">
                <a:solidFill>
                  <a:srgbClr val="FF0000"/>
                </a:solidFill>
              </a:rPr>
              <a:t>E</a:t>
            </a:r>
            <a:r>
              <a:rPr lang="en-GB" altLang="de-DE" sz="2800" b="1" dirty="0" smtClean="0"/>
              <a:t>TCs</a:t>
            </a:r>
            <a:br>
              <a:rPr lang="en-GB" altLang="de-DE" sz="2800" b="1" dirty="0" smtClean="0"/>
            </a:br>
            <a:r>
              <a:rPr lang="en-GB" altLang="de-DE" sz="2800" dirty="0" smtClean="0"/>
              <a:t>     (circulating </a:t>
            </a:r>
            <a:r>
              <a:rPr lang="en-GB" altLang="de-DE" sz="2800" dirty="0" smtClean="0">
                <a:solidFill>
                  <a:srgbClr val="FF0000"/>
                </a:solidFill>
              </a:rPr>
              <a:t>epithelial </a:t>
            </a:r>
            <a:r>
              <a:rPr lang="en-GB" altLang="de-DE" sz="2800" dirty="0" smtClean="0"/>
              <a:t/>
            </a:r>
            <a:br>
              <a:rPr lang="en-GB" altLang="de-DE" sz="2800" dirty="0" smtClean="0"/>
            </a:br>
            <a:r>
              <a:rPr lang="en-GB" altLang="de-DE" sz="2800" dirty="0" smtClean="0"/>
              <a:t>      </a:t>
            </a:r>
            <a:r>
              <a:rPr lang="en-GB" altLang="de-DE" sz="2800" dirty="0" err="1" smtClean="0"/>
              <a:t>tumor</a:t>
            </a:r>
            <a:r>
              <a:rPr lang="en-GB" altLang="de-DE" sz="2800" dirty="0" smtClean="0"/>
              <a:t> cells)</a:t>
            </a:r>
          </a:p>
        </p:txBody>
      </p:sp>
    </p:spTree>
    <p:extLst>
      <p:ext uri="{BB962C8B-B14F-4D97-AF65-F5344CB8AC3E}">
        <p14:creationId xmlns:p14="http://schemas.microsoft.com/office/powerpoint/2010/main" val="2201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>
          <a:xfrm>
            <a:off x="5568950" y="1140177"/>
            <a:ext cx="4008438" cy="835202"/>
          </a:xfrm>
        </p:spPr>
        <p:txBody>
          <a:bodyPr/>
          <a:lstStyle/>
          <a:p>
            <a:pPr eaLnBrk="1" hangingPunct="1"/>
            <a:r>
              <a:rPr lang="de-DE" altLang="de-DE" dirty="0" err="1">
                <a:ea typeface="ＭＳ Ｐゴシック" pitchFamily="34" charset="-128"/>
              </a:rPr>
              <a:t>Testing</a:t>
            </a:r>
            <a:endParaRPr lang="de-DE" altLang="de-DE" dirty="0">
              <a:ea typeface="ＭＳ Ｐゴシック" pitchFamily="34" charset="-128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568951" y="2264656"/>
            <a:ext cx="3887566" cy="3865562"/>
          </a:xfrm>
        </p:spPr>
        <p:txBody>
          <a:bodyPr rtlCol="0">
            <a:noAutofit/>
          </a:bodyPr>
          <a:lstStyle/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000" dirty="0" smtClean="0">
                <a:ea typeface="+mn-ea"/>
                <a:cs typeface="+mn-cs"/>
              </a:rPr>
              <a:t>Microscope based </a:t>
            </a:r>
            <a:br>
              <a:rPr lang="en-GB" sz="2000" dirty="0" smtClean="0">
                <a:ea typeface="+mn-ea"/>
                <a:cs typeface="+mn-cs"/>
              </a:rPr>
            </a:br>
            <a:r>
              <a:rPr lang="en-GB" sz="2000" dirty="0" smtClean="0">
                <a:ea typeface="+mn-ea"/>
                <a:cs typeface="+mn-cs"/>
              </a:rPr>
              <a:t>semi-automated image evaluation</a:t>
            </a: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000" dirty="0" smtClean="0">
                <a:ea typeface="+mn-ea"/>
                <a:cs typeface="+mn-cs"/>
              </a:rPr>
              <a:t>ISO 15189 accredited</a:t>
            </a: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000" dirty="0" smtClean="0">
                <a:ea typeface="+mn-ea"/>
                <a:cs typeface="+mn-cs"/>
              </a:rPr>
              <a:t>&gt;650 patients in published clinical trials</a:t>
            </a:r>
          </a:p>
          <a:p>
            <a:pPr marL="342900" indent="-342900" defTabSz="100763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539582" algn="l"/>
              </a:tabLst>
              <a:defRPr/>
            </a:pPr>
            <a:r>
              <a:rPr lang="en-GB" sz="2000" dirty="0" smtClean="0">
                <a:ea typeface="+mn-ea"/>
                <a:cs typeface="+mn-cs"/>
              </a:rPr>
              <a:t>100,000 measurements </a:t>
            </a: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000" dirty="0">
                <a:ea typeface="+mn-ea"/>
                <a:cs typeface="+mn-cs"/>
              </a:rPr>
              <a:t> </a:t>
            </a:r>
            <a:r>
              <a:rPr lang="en-GB" sz="2000" dirty="0" smtClean="0">
                <a:ea typeface="+mn-ea"/>
                <a:cs typeface="+mn-cs"/>
              </a:rPr>
              <a:t>     (50,000 in clinical routine)</a:t>
            </a:r>
            <a:br>
              <a:rPr lang="en-GB" sz="2000" dirty="0" smtClean="0">
                <a:ea typeface="+mn-ea"/>
                <a:cs typeface="+mn-cs"/>
              </a:rPr>
            </a:br>
            <a:endParaRPr lang="en-GB" sz="2000" dirty="0" smtClean="0"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000" dirty="0" smtClean="0">
                <a:ea typeface="+mn-ea"/>
                <a:cs typeface="+mn-cs"/>
              </a:rPr>
              <a:t>Detection of</a:t>
            </a:r>
          </a:p>
          <a:p>
            <a:pPr marL="457058" indent="-457058" defTabSz="1007630" eaLnBrk="1" fontAlgn="auto" hangingPunct="1">
              <a:spcAft>
                <a:spcPts val="0"/>
              </a:spcAft>
              <a:buFont typeface="Wingdings" charset="0"/>
              <a:buChar char="S"/>
              <a:tabLst>
                <a:tab pos="539582" algn="l"/>
              </a:tabLst>
              <a:defRPr/>
            </a:pPr>
            <a:r>
              <a:rPr lang="en-GB" sz="2000" u="sng" dirty="0" smtClean="0">
                <a:ea typeface="+mn-ea"/>
                <a:cs typeface="+mn-cs"/>
              </a:rPr>
              <a:t>ANY</a:t>
            </a:r>
            <a:r>
              <a:rPr lang="en-GB" sz="2000" dirty="0" smtClean="0">
                <a:ea typeface="+mn-ea"/>
                <a:cs typeface="+mn-cs"/>
              </a:rPr>
              <a:t> solid </a:t>
            </a:r>
            <a:r>
              <a:rPr lang="en-GB" sz="2000" dirty="0" err="1" smtClean="0">
                <a:ea typeface="+mn-ea"/>
                <a:cs typeface="+mn-cs"/>
              </a:rPr>
              <a:t>tumor</a:t>
            </a:r>
            <a:endParaRPr lang="en-GB" sz="2000" dirty="0" smtClean="0">
              <a:ea typeface="+mn-ea"/>
              <a:cs typeface="+mn-cs"/>
            </a:endParaRPr>
          </a:p>
          <a:p>
            <a:pPr marL="457058" indent="-457058" defTabSz="1007630" eaLnBrk="1" fontAlgn="auto" hangingPunct="1">
              <a:spcAft>
                <a:spcPts val="0"/>
              </a:spcAft>
              <a:buFont typeface="Wingdings" charset="0"/>
              <a:buChar char="S"/>
              <a:tabLst>
                <a:tab pos="539582" algn="l"/>
              </a:tabLst>
              <a:defRPr/>
            </a:pPr>
            <a:r>
              <a:rPr lang="en-GB" sz="2000" u="sng" dirty="0" smtClean="0">
                <a:ea typeface="+mn-ea"/>
                <a:cs typeface="+mn-cs"/>
              </a:rPr>
              <a:t>NOT</a:t>
            </a:r>
            <a:r>
              <a:rPr lang="en-GB" sz="2000" dirty="0" smtClean="0">
                <a:ea typeface="+mn-ea"/>
                <a:cs typeface="+mn-cs"/>
              </a:rPr>
              <a:t> for lymphoma </a:t>
            </a:r>
            <a:br>
              <a:rPr lang="en-GB" sz="2000" dirty="0" smtClean="0">
                <a:ea typeface="+mn-ea"/>
                <a:cs typeface="+mn-cs"/>
              </a:rPr>
            </a:br>
            <a:r>
              <a:rPr lang="en-GB" sz="2000" dirty="0" smtClean="0">
                <a:ea typeface="+mn-ea"/>
                <a:cs typeface="+mn-cs"/>
              </a:rPr>
              <a:t>or leukaemia</a:t>
            </a:r>
          </a:p>
          <a:p>
            <a:pPr marL="457058" indent="-457058" defTabSz="1007630" eaLnBrk="1" fontAlgn="auto" hangingPunct="1">
              <a:spcAft>
                <a:spcPts val="0"/>
              </a:spcAft>
              <a:buFont typeface="Wingdings" charset="0"/>
              <a:buChar char="S"/>
              <a:tabLst>
                <a:tab pos="539582" algn="l"/>
              </a:tabLst>
              <a:defRPr/>
            </a:pPr>
            <a:endParaRPr lang="en-GB" sz="2000" dirty="0" smtClean="0">
              <a:solidFill>
                <a:schemeClr val="accent1"/>
              </a:solidFill>
              <a:latin typeface="Wingdings" pitchFamily="2" charset="2"/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000" dirty="0" smtClean="0">
                <a:ea typeface="+mn-ea"/>
                <a:cs typeface="+mn-cs"/>
              </a:rPr>
              <a:t/>
            </a:r>
            <a:br>
              <a:rPr lang="en-GB" sz="2000" dirty="0" smtClean="0">
                <a:ea typeface="+mn-ea"/>
                <a:cs typeface="+mn-cs"/>
              </a:rPr>
            </a:br>
            <a:endParaRPr lang="en-GB" sz="2000" dirty="0" smtClean="0"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endParaRPr lang="en-GB" sz="2000" dirty="0" smtClean="0">
              <a:solidFill>
                <a:schemeClr val="accent1"/>
              </a:solidFill>
              <a:latin typeface="Wingdings" pitchFamily="2" charset="2"/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defRPr/>
            </a:pPr>
            <a:endParaRPr lang="en-GB" sz="2000" dirty="0" smtClean="0">
              <a:solidFill>
                <a:schemeClr val="accent1"/>
              </a:solidFill>
              <a:latin typeface="Wingdings" pitchFamily="2" charset="2"/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defRPr/>
            </a:pPr>
            <a:endParaRPr lang="en-GB" sz="2000" dirty="0">
              <a:ea typeface="+mn-ea"/>
              <a:cs typeface="+mn-cs"/>
            </a:endParaRPr>
          </a:p>
        </p:txBody>
      </p:sp>
      <p:pic>
        <p:nvPicPr>
          <p:cNvPr id="6" name="Picture 14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715" y="1272646"/>
            <a:ext cx="3964385" cy="4696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4"/>
          <p:cNvSpPr>
            <a:spLocks noGrp="1"/>
          </p:cNvSpPr>
          <p:nvPr>
            <p:ph type="title"/>
          </p:nvPr>
        </p:nvSpPr>
        <p:spPr>
          <a:xfrm>
            <a:off x="504825" y="420688"/>
            <a:ext cx="3868738" cy="2435225"/>
          </a:xfrm>
        </p:spPr>
        <p:txBody>
          <a:bodyPr/>
          <a:lstStyle/>
          <a:p>
            <a:pPr eaLnBrk="1" hangingPunct="1"/>
            <a:r>
              <a:rPr lang="en-GB" altLang="de-DE" sz="4800">
                <a:ea typeface="ＭＳ Ｐゴシック" pitchFamily="34" charset="-128"/>
              </a:rPr>
              <a:t>Cell gallery of a patient</a:t>
            </a:r>
            <a:endParaRPr lang="de-DE" altLang="de-DE" sz="4800">
              <a:ea typeface="ＭＳ Ｐゴシック" pitchFamily="34" charset="-128"/>
            </a:endParaRPr>
          </a:p>
        </p:txBody>
      </p:sp>
      <p:pic>
        <p:nvPicPr>
          <p:cNvPr id="29699" name="Picture 2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3328988"/>
            <a:ext cx="4083050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00" name="Picture 20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0" y="280988"/>
            <a:ext cx="5397500" cy="527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platzhalter 3"/>
          <p:cNvSpPr>
            <a:spLocks noGrp="1"/>
          </p:cNvSpPr>
          <p:nvPr>
            <p:ph type="body" sz="half" idx="2"/>
          </p:nvPr>
        </p:nvSpPr>
        <p:spPr>
          <a:xfrm>
            <a:off x="6375400" y="5827713"/>
            <a:ext cx="3222625" cy="1220787"/>
          </a:xfrm>
        </p:spPr>
        <p:txBody>
          <a:bodyPr rtlCol="0">
            <a:noAutofit/>
          </a:bodyPr>
          <a:lstStyle/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red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 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stained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 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nucleus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/>
            </a:r>
            <a:b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</a:b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= 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dead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 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cell</a:t>
            </a:r>
            <a:endParaRPr lang="de-DE" sz="2800" dirty="0">
              <a:solidFill>
                <a:schemeClr val="tx1">
                  <a:lumMod val="50000"/>
                  <a:lumOff val="50000"/>
                </a:schemeClr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bgerundetes Rechteck 24"/>
          <p:cNvSpPr/>
          <p:nvPr/>
        </p:nvSpPr>
        <p:spPr>
          <a:xfrm>
            <a:off x="161925" y="1577975"/>
            <a:ext cx="9839325" cy="5303838"/>
          </a:xfrm>
          <a:prstGeom prst="roundRect">
            <a:avLst/>
          </a:prstGeom>
          <a:gradFill flip="none" rotWithShape="1">
            <a:gsLst>
              <a:gs pos="0">
                <a:sysClr val="window" lastClr="FFFFFF">
                  <a:shade val="30000"/>
                  <a:satMod val="115000"/>
                </a:sysClr>
              </a:gs>
              <a:gs pos="0">
                <a:srgbClr val="5B9BD5">
                  <a:lumMod val="36000"/>
                  <a:lumOff val="64000"/>
                </a:srgbClr>
              </a:gs>
              <a:gs pos="80000">
                <a:sysClr val="window" lastClr="FFFFFF">
                  <a:shade val="100000"/>
                  <a:satMod val="115000"/>
                </a:sysClr>
              </a:gs>
            </a:gsLst>
            <a:lin ang="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/>
          <a:srcRect l="14265" r="15877"/>
          <a:stretch>
            <a:fillRect/>
          </a:stretch>
        </p:blipFill>
        <p:spPr bwMode="auto">
          <a:xfrm>
            <a:off x="312738" y="2349500"/>
            <a:ext cx="658812" cy="1077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Group 1029"/>
          <p:cNvGrpSpPr>
            <a:grpSpLocks/>
          </p:cNvGrpSpPr>
          <p:nvPr/>
        </p:nvGrpSpPr>
        <p:grpSpPr bwMode="auto">
          <a:xfrm>
            <a:off x="4081463" y="4862513"/>
            <a:ext cx="1333500" cy="1438275"/>
            <a:chOff x="10342" y="2975"/>
            <a:chExt cx="1271" cy="1247"/>
          </a:xfrm>
        </p:grpSpPr>
        <p:pic>
          <p:nvPicPr>
            <p:cNvPr id="28" name="Picture 7"/>
            <p:cNvPicPr>
              <a:picLocks noChangeAspect="1" noChangeArrowheads="1"/>
            </p:cNvPicPr>
            <p:nvPr/>
          </p:nvPicPr>
          <p:blipFill>
            <a:blip r:embed="rId3"/>
            <a:srcRect l="15057" t="14726" r="29730" b="21455"/>
            <a:stretch>
              <a:fillRect/>
            </a:stretch>
          </p:blipFill>
          <p:spPr bwMode="auto">
            <a:xfrm>
              <a:off x="10342" y="2975"/>
              <a:ext cx="590" cy="5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342" y="3627"/>
              <a:ext cx="607" cy="5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7"/>
            <p:cNvPicPr>
              <a:picLocks noChangeAspect="1" noChangeArrowheads="1"/>
            </p:cNvPicPr>
            <p:nvPr/>
          </p:nvPicPr>
          <p:blipFill>
            <a:blip r:embed="rId5"/>
            <a:srcRect l="25540" t="13663" r="8055" b="27135"/>
            <a:stretch>
              <a:fillRect/>
            </a:stretch>
          </p:blipFill>
          <p:spPr bwMode="auto">
            <a:xfrm>
              <a:off x="11023" y="2975"/>
              <a:ext cx="590" cy="5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8"/>
            <p:cNvPicPr>
              <a:picLocks noChangeAspect="1" noChangeArrowheads="1"/>
            </p:cNvPicPr>
            <p:nvPr/>
          </p:nvPicPr>
          <p:blipFill>
            <a:blip r:embed="rId6"/>
            <a:srcRect l="26245" t="18900" r="25813" b="31961"/>
            <a:stretch>
              <a:fillRect/>
            </a:stretch>
          </p:blipFill>
          <p:spPr bwMode="auto">
            <a:xfrm>
              <a:off x="11023" y="3633"/>
              <a:ext cx="590" cy="5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17763" y="5081588"/>
            <a:ext cx="1152525" cy="10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4" name="Pfeil nach rechts 33"/>
          <p:cNvSpPr/>
          <p:nvPr/>
        </p:nvSpPr>
        <p:spPr>
          <a:xfrm>
            <a:off x="3633788" y="5540375"/>
            <a:ext cx="382587" cy="196850"/>
          </a:xfrm>
          <a:prstGeom prst="rightArrow">
            <a:avLst/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35" name="Pfeil nach rechts 34"/>
          <p:cNvSpPr/>
          <p:nvPr/>
        </p:nvSpPr>
        <p:spPr>
          <a:xfrm>
            <a:off x="1195388" y="2717800"/>
            <a:ext cx="1150937" cy="384175"/>
          </a:xfrm>
          <a:prstGeom prst="rightArrow">
            <a:avLst/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36" name="Nach rechts gekrümmter Pfeil 35"/>
          <p:cNvSpPr/>
          <p:nvPr/>
        </p:nvSpPr>
        <p:spPr>
          <a:xfrm>
            <a:off x="1684338" y="3595688"/>
            <a:ext cx="733425" cy="2363787"/>
          </a:xfrm>
          <a:prstGeom prst="curvedRightArrow">
            <a:avLst>
              <a:gd name="adj1" fmla="val 13077"/>
              <a:gd name="adj2" fmla="val 39356"/>
              <a:gd name="adj3" fmla="val 25000"/>
            </a:avLst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10800000">
            <a:off x="5475288" y="3413125"/>
            <a:ext cx="735012" cy="2365375"/>
          </a:xfrm>
          <a:prstGeom prst="curvedRightArrow">
            <a:avLst>
              <a:gd name="adj1" fmla="val 13077"/>
              <a:gd name="adj2" fmla="val 39356"/>
              <a:gd name="adj3" fmla="val 25000"/>
            </a:avLst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8" name="Pfeil nach rechts 37"/>
          <p:cNvSpPr/>
          <p:nvPr/>
        </p:nvSpPr>
        <p:spPr>
          <a:xfrm>
            <a:off x="5349875" y="2717800"/>
            <a:ext cx="1150938" cy="384175"/>
          </a:xfrm>
          <a:prstGeom prst="rightArrow">
            <a:avLst/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207963" y="3405188"/>
            <a:ext cx="960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Blood sample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2816225" y="3765550"/>
            <a:ext cx="2239963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u="sng" dirty="0">
                <a:solidFill>
                  <a:srgbClr val="003366"/>
                </a:solidFill>
                <a:latin typeface="Calibri"/>
                <a:ea typeface="+mn-ea"/>
              </a:rPr>
              <a:t>Maintrac® </a:t>
            </a:r>
            <a:r>
              <a:rPr lang="de-DE" sz="1400" b="1" u="sng" dirty="0" err="1" smtClean="0">
                <a:solidFill>
                  <a:srgbClr val="003366"/>
                </a:solidFill>
                <a:latin typeface="Calibri"/>
                <a:ea typeface="+mn-ea"/>
              </a:rPr>
              <a:t>Mikroscope</a:t>
            </a:r>
            <a:endParaRPr lang="de-DE" sz="1400" b="1" u="sng" dirty="0">
              <a:solidFill>
                <a:srgbClr val="003366"/>
              </a:solidFill>
              <a:latin typeface="Calibri"/>
              <a:ea typeface="+mn-ea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400" b="1" dirty="0" smtClean="0">
                <a:solidFill>
                  <a:srgbClr val="FF0000"/>
                </a:solidFill>
                <a:latin typeface="Calibri"/>
                <a:ea typeface="+mn-ea"/>
              </a:rPr>
              <a:t>NO!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Selektion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400" b="1" dirty="0" smtClean="0">
                <a:solidFill>
                  <a:srgbClr val="FF0000"/>
                </a:solidFill>
                <a:latin typeface="Calibri"/>
                <a:ea typeface="+mn-ea"/>
              </a:rPr>
              <a:t>NO!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Extraction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266700" y="4252913"/>
            <a:ext cx="1681163" cy="73866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>
              <a:defRPr sz="1400" b="1">
                <a:solidFill>
                  <a:srgbClr val="0070C0"/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err="1" smtClean="0">
                <a:solidFill>
                  <a:srgbClr val="003366"/>
                </a:solidFill>
                <a:latin typeface="Calibri"/>
                <a:ea typeface="+mn-ea"/>
              </a:rPr>
              <a:t>Staining</a:t>
            </a:r>
            <a:r>
              <a:rPr lang="de-DE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dirty="0" err="1" smtClean="0">
                <a:solidFill>
                  <a:srgbClr val="003366"/>
                </a:solidFill>
                <a:latin typeface="Calibri"/>
                <a:ea typeface="+mn-ea"/>
              </a:rPr>
              <a:t>with</a:t>
            </a:r>
            <a:r>
              <a:rPr lang="de-DE" dirty="0" smtClean="0">
                <a:solidFill>
                  <a:srgbClr val="003366"/>
                </a:solidFill>
                <a:latin typeface="Calibri"/>
                <a:ea typeface="+mn-ea"/>
              </a:rPr>
              <a:t>  </a:t>
            </a:r>
            <a:r>
              <a:rPr lang="de-DE" dirty="0" err="1" smtClean="0">
                <a:solidFill>
                  <a:srgbClr val="003366"/>
                </a:solidFill>
                <a:latin typeface="Calibri"/>
                <a:ea typeface="+mn-ea"/>
              </a:rPr>
              <a:t>fluorescent</a:t>
            </a:r>
            <a:r>
              <a:rPr lang="de-DE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dirty="0" err="1">
                <a:solidFill>
                  <a:srgbClr val="003366"/>
                </a:solidFill>
                <a:latin typeface="Calibri"/>
                <a:ea typeface="+mn-ea"/>
              </a:rPr>
              <a:t>a</a:t>
            </a:r>
            <a:r>
              <a:rPr lang="de-DE" dirty="0" err="1" smtClean="0">
                <a:solidFill>
                  <a:srgbClr val="003366"/>
                </a:solidFill>
                <a:latin typeface="Calibri"/>
                <a:ea typeface="+mn-ea"/>
              </a:rPr>
              <a:t>ntibodies</a:t>
            </a:r>
            <a:endParaRPr lang="de-DE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2135188" y="6365875"/>
            <a:ext cx="165735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err="1">
                <a:solidFill>
                  <a:srgbClr val="003366"/>
                </a:solidFill>
                <a:latin typeface="Calibri"/>
                <a:ea typeface="+mn-ea"/>
              </a:rPr>
              <a:t>EpCAM</a:t>
            </a:r>
            <a:r>
              <a:rPr lang="de-DE" sz="1400" b="1" dirty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antibody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3527425" y="6359525"/>
            <a:ext cx="26130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Microscopic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identification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of vital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cells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6165850" y="4248150"/>
            <a:ext cx="1362075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>
                <a:solidFill>
                  <a:srgbClr val="003366"/>
                </a:solidFill>
                <a:latin typeface="Calibri"/>
                <a:ea typeface="+mn-ea"/>
              </a:rPr>
              <a:t>Quantitative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determination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of vital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cells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7072313" y="3590925"/>
            <a:ext cx="19605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Trend of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cell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number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7076569" y="5447764"/>
            <a:ext cx="2577549" cy="107721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b">
            <a:spAutoFit/>
          </a:bodyPr>
          <a:lstStyle/>
          <a:p>
            <a:pPr marL="180975" indent="-180975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Success</a:t>
            </a:r>
            <a:r>
              <a:rPr lang="de-DE" sz="1600" b="1" dirty="0" smtClean="0">
                <a:solidFill>
                  <a:srgbClr val="C00000"/>
                </a:solidFill>
                <a:latin typeface="Calibri"/>
              </a:rPr>
              <a:t> </a:t>
            </a: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control</a:t>
            </a:r>
            <a:r>
              <a:rPr lang="de-DE" sz="1600" b="1" dirty="0" smtClean="0">
                <a:solidFill>
                  <a:srgbClr val="C00000"/>
                </a:solidFill>
                <a:latin typeface="Calibri"/>
              </a:rPr>
              <a:t>:</a:t>
            </a:r>
            <a:endParaRPr lang="de-DE" sz="1600" b="1" dirty="0">
              <a:solidFill>
                <a:srgbClr val="C00000"/>
              </a:solidFill>
              <a:latin typeface="Calibri"/>
            </a:endParaRPr>
          </a:p>
          <a:p>
            <a:pPr marL="447675" lvl="2" indent="-180975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C00000"/>
                </a:solidFill>
                <a:latin typeface="Calibri"/>
              </a:rPr>
              <a:t>Antihormon </a:t>
            </a: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therapy</a:t>
            </a:r>
            <a:endParaRPr lang="de-DE" sz="1600" b="1" dirty="0">
              <a:solidFill>
                <a:srgbClr val="C00000"/>
              </a:solidFill>
              <a:latin typeface="Calibri"/>
            </a:endParaRPr>
          </a:p>
          <a:p>
            <a:pPr marL="450850" indent="-184150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Longtime</a:t>
            </a:r>
            <a:r>
              <a:rPr lang="de-DE" sz="1600" b="1" dirty="0" smtClean="0">
                <a:solidFill>
                  <a:srgbClr val="C00000"/>
                </a:solidFill>
                <a:latin typeface="Calibri"/>
              </a:rPr>
              <a:t> </a:t>
            </a: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surveillance</a:t>
            </a:r>
            <a:endParaRPr lang="de-DE" sz="1600" b="1" dirty="0">
              <a:solidFill>
                <a:srgbClr val="C00000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7" name="Picture 47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1963" y="1919288"/>
            <a:ext cx="1739900" cy="156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Ellipse 71"/>
          <p:cNvSpPr/>
          <p:nvPr/>
        </p:nvSpPr>
        <p:spPr>
          <a:xfrm>
            <a:off x="5539420" y="4253669"/>
            <a:ext cx="486626" cy="48441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5" name="Ellipse 74"/>
          <p:cNvSpPr/>
          <p:nvPr/>
        </p:nvSpPr>
        <p:spPr>
          <a:xfrm>
            <a:off x="1901659" y="4253669"/>
            <a:ext cx="486626" cy="48441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76" name="Ellipse 75"/>
          <p:cNvSpPr/>
          <p:nvPr/>
        </p:nvSpPr>
        <p:spPr>
          <a:xfrm>
            <a:off x="5651056" y="2106910"/>
            <a:ext cx="486626" cy="48441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77" name="Ellipse 76"/>
          <p:cNvSpPr/>
          <p:nvPr/>
        </p:nvSpPr>
        <p:spPr>
          <a:xfrm>
            <a:off x="1440709" y="2106910"/>
            <a:ext cx="486626" cy="48441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pic>
        <p:nvPicPr>
          <p:cNvPr id="15384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6" b="5714"/>
          <a:stretch>
            <a:fillRect/>
          </a:stretch>
        </p:blipFill>
        <p:spPr bwMode="auto">
          <a:xfrm>
            <a:off x="6846888" y="1919288"/>
            <a:ext cx="2474912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eck 1"/>
          <p:cNvSpPr/>
          <p:nvPr/>
        </p:nvSpPr>
        <p:spPr>
          <a:xfrm>
            <a:off x="1548875" y="361545"/>
            <a:ext cx="6828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07630" fontAlgn="auto">
              <a:spcBef>
                <a:spcPts val="661"/>
              </a:spcBef>
              <a:spcAft>
                <a:spcPts val="0"/>
              </a:spcAft>
              <a:buClr>
                <a:schemeClr val="accent1"/>
              </a:buClr>
              <a:buSzPct val="90000"/>
              <a:tabLst>
                <a:tab pos="539582" algn="l"/>
              </a:tabLst>
              <a:defRPr/>
            </a:pPr>
            <a:r>
              <a:rPr lang="de-DE" altLang="de-DE" b="1" dirty="0" smtClean="0">
                <a:latin typeface="Arial" charset="0"/>
                <a:ea typeface="ＭＳ Ｐゴシック" charset="0"/>
                <a:cs typeface="ＭＳ Ｐゴシック" charset="0"/>
              </a:rPr>
              <a:t>Quantitative, Vital </a:t>
            </a:r>
            <a:r>
              <a:rPr lang="de-DE" altLang="de-DE" b="1" dirty="0" err="1">
                <a:latin typeface="Arial" charset="0"/>
                <a:ea typeface="ＭＳ Ｐゴシック" charset="0"/>
                <a:cs typeface="ＭＳ Ｐゴシック" charset="0"/>
              </a:rPr>
              <a:t>Cell</a:t>
            </a:r>
            <a:r>
              <a:rPr lang="de-DE" altLang="de-DE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altLang="de-DE" b="1" dirty="0" err="1" smtClean="0">
                <a:latin typeface="Arial" charset="0"/>
                <a:ea typeface="ＭＳ Ｐゴシック" charset="0"/>
                <a:cs typeface="ＭＳ Ｐゴシック" charset="0"/>
              </a:rPr>
              <a:t>Number</a:t>
            </a:r>
            <a:r>
              <a:rPr lang="de-DE" altLang="de-DE" b="1" dirty="0" smtClean="0">
                <a:latin typeface="Arial" charset="0"/>
                <a:ea typeface="ＭＳ Ｐゴシック" charset="0"/>
                <a:cs typeface="ＭＳ Ｐゴシック" charset="0"/>
              </a:rPr>
              <a:t> Determination</a:t>
            </a:r>
            <a:endParaRPr lang="de-DE" altLang="de-DE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26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 dirty="0" smtClean="0"/>
              <a:t>Decreasing Cell Numbers =</a:t>
            </a:r>
            <a:br>
              <a:rPr lang="en-GB" altLang="de-DE" sz="4400" dirty="0" smtClean="0"/>
            </a:br>
            <a:r>
              <a:rPr lang="en-GB" altLang="de-DE" sz="4400" dirty="0" smtClean="0"/>
              <a:t>Good </a:t>
            </a:r>
            <a:r>
              <a:rPr lang="en-GB" altLang="de-DE" sz="4400" dirty="0"/>
              <a:t>P</a:t>
            </a:r>
            <a:r>
              <a:rPr lang="en-GB" altLang="de-DE" sz="4400" dirty="0" smtClean="0"/>
              <a:t>rognosis</a:t>
            </a:r>
          </a:p>
        </p:txBody>
      </p:sp>
      <p:pic>
        <p:nvPicPr>
          <p:cNvPr id="2048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993900"/>
            <a:ext cx="7854950" cy="4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424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err="1" smtClean="0"/>
              <a:t>No</a:t>
            </a:r>
            <a:r>
              <a:rPr lang="de-DE" altLang="de-DE" sz="4400" dirty="0" smtClean="0"/>
              <a:t> Change =</a:t>
            </a:r>
            <a:br>
              <a:rPr lang="de-DE" altLang="de-DE" sz="4400" dirty="0" smtClean="0"/>
            </a:br>
            <a:r>
              <a:rPr lang="de-DE" altLang="de-DE" sz="4400" dirty="0"/>
              <a:t>S</a:t>
            </a:r>
            <a:r>
              <a:rPr lang="de-DE" altLang="de-DE" sz="4400" dirty="0" smtClean="0"/>
              <a:t>till </a:t>
            </a:r>
            <a:r>
              <a:rPr lang="de-DE" altLang="de-DE" sz="4400" dirty="0" err="1"/>
              <a:t>Q</a:t>
            </a:r>
            <a:r>
              <a:rPr lang="de-DE" altLang="de-DE" sz="4400" dirty="0" err="1" smtClean="0"/>
              <a:t>uite</a:t>
            </a:r>
            <a:r>
              <a:rPr lang="de-DE" altLang="de-DE" sz="4400" dirty="0" smtClean="0"/>
              <a:t> </a:t>
            </a:r>
            <a:r>
              <a:rPr lang="de-DE" altLang="de-DE" sz="4400" dirty="0" err="1"/>
              <a:t>G</a:t>
            </a:r>
            <a:r>
              <a:rPr lang="de-DE" altLang="de-DE" sz="4400" dirty="0" err="1" smtClean="0"/>
              <a:t>ood</a:t>
            </a:r>
            <a:r>
              <a:rPr lang="de-DE" altLang="de-DE" sz="4400" dirty="0" smtClean="0"/>
              <a:t> Prognosis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1"/>
          <a:stretch>
            <a:fillRect/>
          </a:stretch>
        </p:blipFill>
        <p:spPr bwMode="auto">
          <a:xfrm>
            <a:off x="1079500" y="1974850"/>
            <a:ext cx="7753350" cy="484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61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err="1" smtClean="0"/>
              <a:t>Increasing</a:t>
            </a:r>
            <a:r>
              <a:rPr lang="de-DE" altLang="de-DE" sz="4400" dirty="0" smtClean="0"/>
              <a:t> </a:t>
            </a:r>
            <a:r>
              <a:rPr lang="de-DE" altLang="de-DE" sz="4400" dirty="0" err="1" smtClean="0"/>
              <a:t>Cell</a:t>
            </a:r>
            <a:r>
              <a:rPr lang="de-DE" altLang="de-DE" sz="4400" dirty="0" smtClean="0"/>
              <a:t> </a:t>
            </a:r>
            <a:r>
              <a:rPr lang="de-DE" altLang="de-DE" sz="4400" dirty="0" err="1" smtClean="0"/>
              <a:t>Number</a:t>
            </a:r>
            <a:r>
              <a:rPr lang="de-DE" altLang="de-DE" sz="4400" dirty="0" smtClean="0"/>
              <a:t> =</a:t>
            </a:r>
            <a:br>
              <a:rPr lang="de-DE" altLang="de-DE" sz="4400" dirty="0" smtClean="0"/>
            </a:br>
            <a:r>
              <a:rPr lang="de-DE" altLang="de-DE" sz="4400" dirty="0"/>
              <a:t>B</a:t>
            </a:r>
            <a:r>
              <a:rPr lang="de-DE" altLang="de-DE" sz="4400" dirty="0" smtClean="0"/>
              <a:t>ad </a:t>
            </a:r>
            <a:r>
              <a:rPr lang="de-DE" altLang="de-DE" sz="4400" dirty="0"/>
              <a:t>P</a:t>
            </a:r>
            <a:r>
              <a:rPr lang="de-DE" altLang="de-DE" sz="4400" dirty="0" smtClean="0"/>
              <a:t>rognosis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1973263"/>
            <a:ext cx="7880350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7791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err="1">
                <a:ea typeface="ＭＳ Ｐゴシック" pitchFamily="34" charset="-128"/>
              </a:rPr>
              <a:t>Success</a:t>
            </a:r>
            <a:r>
              <a:rPr lang="de-DE" altLang="de-DE" sz="4400" dirty="0">
                <a:ea typeface="ＭＳ Ｐゴシック" pitchFamily="34" charset="-128"/>
              </a:rPr>
              <a:t> C</a:t>
            </a:r>
            <a:r>
              <a:rPr lang="de-DE" altLang="de-DE" sz="4400" dirty="0" smtClean="0">
                <a:ea typeface="ＭＳ Ｐゴシック" pitchFamily="34" charset="-128"/>
              </a:rPr>
              <a:t>ontrol </a:t>
            </a:r>
            <a:r>
              <a:rPr lang="de-DE" altLang="de-DE" sz="4400" dirty="0">
                <a:ea typeface="ＭＳ Ｐゴシック" pitchFamily="34" charset="-128"/>
              </a:rPr>
              <a:t>of </a:t>
            </a:r>
            <a:r>
              <a:rPr lang="de-DE" altLang="de-DE" sz="4400" dirty="0" err="1">
                <a:ea typeface="ＭＳ Ｐゴシック" pitchFamily="34" charset="-128"/>
              </a:rPr>
              <a:t>Chemotherapy</a:t>
            </a:r>
            <a:endParaRPr lang="de-DE" altLang="de-DE" sz="4400" dirty="0">
              <a:ea typeface="ＭＳ Ｐゴシック" pitchFamily="34" charset="-128"/>
            </a:endParaRPr>
          </a:p>
        </p:txBody>
      </p:sp>
      <p:sp>
        <p:nvSpPr>
          <p:cNvPr id="44035" name="Inhaltsplatzhalter 4"/>
          <p:cNvSpPr>
            <a:spLocks noGrp="1"/>
          </p:cNvSpPr>
          <p:nvPr>
            <p:ph sz="half" idx="2"/>
          </p:nvPr>
        </p:nvSpPr>
        <p:spPr>
          <a:xfrm>
            <a:off x="7759700" y="2276475"/>
            <a:ext cx="2320925" cy="433705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endParaRPr lang="de-DE" altLang="de-DE">
              <a:ea typeface="ＭＳ Ｐゴシック" pitchFamily="34" charset="-128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de-DE" altLang="de-DE" b="1">
                <a:solidFill>
                  <a:srgbClr val="FF0000"/>
                </a:solidFill>
                <a:ea typeface="ＭＳ Ｐゴシック" pitchFamily="34" charset="-128"/>
              </a:rPr>
              <a:t>Increasing</a:t>
            </a:r>
            <a:r>
              <a:rPr lang="de-DE" altLang="de-DE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br>
              <a:rPr lang="de-DE" altLang="de-DE">
                <a:solidFill>
                  <a:srgbClr val="FF0000"/>
                </a:solidFill>
                <a:ea typeface="ＭＳ Ｐゴシック" pitchFamily="34" charset="-128"/>
              </a:rPr>
            </a:br>
            <a:r>
              <a:rPr lang="de-DE" altLang="de-DE">
                <a:ea typeface="ＭＳ Ｐゴシック" pitchFamily="34" charset="-128"/>
              </a:rPr>
              <a:t>cell numbers correlate highly significant with </a:t>
            </a:r>
            <a:br>
              <a:rPr lang="de-DE" altLang="de-DE">
                <a:ea typeface="ＭＳ Ｐゴシック" pitchFamily="34" charset="-128"/>
              </a:rPr>
            </a:br>
            <a:r>
              <a:rPr lang="de-DE" altLang="de-DE">
                <a:ea typeface="ＭＳ Ｐゴシック" pitchFamily="34" charset="-128"/>
              </a:rPr>
              <a:t>a </a:t>
            </a:r>
            <a:r>
              <a:rPr lang="de-DE" altLang="de-DE" b="1">
                <a:solidFill>
                  <a:srgbClr val="FF0000"/>
                </a:solidFill>
                <a:ea typeface="ＭＳ Ｐゴシック" pitchFamily="34" charset="-128"/>
              </a:rPr>
              <a:t>poor prognosis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de-DE" altLang="de-DE">
              <a:ea typeface="ＭＳ Ｐゴシック" pitchFamily="34" charset="-128"/>
            </a:endParaRPr>
          </a:p>
        </p:txBody>
      </p:sp>
      <p:pic>
        <p:nvPicPr>
          <p:cNvPr id="4403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2171700"/>
            <a:ext cx="7596188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433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>
          <a:xfrm>
            <a:off x="250521" y="381000"/>
            <a:ext cx="9594937" cy="1258888"/>
          </a:xfrm>
        </p:spPr>
        <p:txBody>
          <a:bodyPr/>
          <a:lstStyle/>
          <a:p>
            <a:r>
              <a:rPr lang="de-DE" altLang="de-DE" dirty="0" smtClean="0"/>
              <a:t>„</a:t>
            </a:r>
            <a:r>
              <a:rPr lang="de-DE" altLang="de-DE" dirty="0" err="1" smtClean="0"/>
              <a:t>Endocrine</a:t>
            </a:r>
            <a:r>
              <a:rPr lang="de-DE" altLang="de-DE" dirty="0" smtClean="0"/>
              <a:t>“ Guideline </a:t>
            </a:r>
            <a:r>
              <a:rPr lang="de-DE" altLang="de-DE" dirty="0" smtClean="0"/>
              <a:t>Situation</a:t>
            </a:r>
          </a:p>
        </p:txBody>
      </p:sp>
      <p:sp>
        <p:nvSpPr>
          <p:cNvPr id="2560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de-DE" sz="2000" dirty="0" smtClean="0"/>
              <a:t>Maintenance (German Guideline):</a:t>
            </a:r>
          </a:p>
          <a:p>
            <a:pPr lvl="1"/>
            <a:r>
              <a:rPr lang="en-GB" altLang="de-DE" sz="1800" dirty="0" smtClean="0"/>
              <a:t>Monthly self examination of breast through patient </a:t>
            </a:r>
          </a:p>
          <a:p>
            <a:pPr lvl="1"/>
            <a:r>
              <a:rPr lang="en-GB" altLang="de-DE" sz="1800" dirty="0" smtClean="0"/>
              <a:t>1.-3. years every 3 month doctor</a:t>
            </a:r>
          </a:p>
          <a:p>
            <a:pPr lvl="1"/>
            <a:r>
              <a:rPr lang="en-GB" altLang="de-DE" sz="1800" dirty="0" smtClean="0"/>
              <a:t>4.-5. year half year doctor</a:t>
            </a:r>
          </a:p>
          <a:p>
            <a:pPr lvl="1"/>
            <a:r>
              <a:rPr lang="en-GB" altLang="de-DE" sz="1800" dirty="0" smtClean="0"/>
              <a:t>After 5. year yearly doctor</a:t>
            </a:r>
          </a:p>
          <a:p>
            <a:pPr lvl="1"/>
            <a:r>
              <a:rPr lang="en-GB" altLang="de-DE" sz="1800" dirty="0" smtClean="0"/>
              <a:t>Yearly mammography</a:t>
            </a:r>
          </a:p>
          <a:p>
            <a:pPr lvl="1"/>
            <a:r>
              <a:rPr lang="en-GB" altLang="de-DE" sz="1800" dirty="0" smtClean="0"/>
              <a:t>Early diagnosis potential curable situation</a:t>
            </a:r>
          </a:p>
          <a:p>
            <a:pPr lvl="1"/>
            <a:r>
              <a:rPr lang="en-GB" altLang="de-DE" sz="1800" dirty="0" smtClean="0"/>
              <a:t>X-ray of lung, skeletal-scintigraphy, liver ultra sound or tumour marker-diagnostics for patients without symptoms no advantage </a:t>
            </a:r>
            <a:endParaRPr lang="en-GB" altLang="de-DE" sz="2000" dirty="0" smtClean="0"/>
          </a:p>
          <a:p>
            <a:endParaRPr lang="en-GB" altLang="de-DE" sz="2000" dirty="0" smtClean="0"/>
          </a:p>
          <a:p>
            <a:endParaRPr lang="en-GB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52312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>
          <a:xfrm>
            <a:off x="476250" y="407988"/>
            <a:ext cx="9074150" cy="1258887"/>
          </a:xfrm>
        </p:spPr>
        <p:txBody>
          <a:bodyPr/>
          <a:lstStyle/>
          <a:p>
            <a:r>
              <a:rPr lang="de-DE" altLang="de-DE" sz="3600" dirty="0" smtClean="0"/>
              <a:t>General </a:t>
            </a:r>
            <a:r>
              <a:rPr lang="de-DE" altLang="de-DE" sz="3600" dirty="0" err="1" smtClean="0"/>
              <a:t>Principals</a:t>
            </a:r>
            <a:r>
              <a:rPr lang="de-DE" altLang="de-DE" sz="3600" dirty="0" smtClean="0"/>
              <a:t> </a:t>
            </a:r>
            <a:r>
              <a:rPr lang="de-DE" altLang="de-DE" sz="3600" dirty="0" err="1" smtClean="0"/>
              <a:t>of</a:t>
            </a:r>
            <a:r>
              <a:rPr lang="de-DE" altLang="de-DE" sz="3600" dirty="0" smtClean="0"/>
              <a:t> </a:t>
            </a:r>
            <a:r>
              <a:rPr lang="de-DE" altLang="de-DE" sz="3600" dirty="0" err="1" smtClean="0"/>
              <a:t>Adjuvant</a:t>
            </a:r>
            <a:r>
              <a:rPr lang="de-DE" altLang="de-DE" sz="3600" dirty="0" smtClean="0"/>
              <a:t>, </a:t>
            </a:r>
            <a:r>
              <a:rPr lang="de-DE" altLang="de-DE" sz="3600" dirty="0" err="1" smtClean="0"/>
              <a:t>Endocrine</a:t>
            </a:r>
            <a:r>
              <a:rPr lang="de-DE" altLang="de-DE" sz="3600" dirty="0" smtClean="0"/>
              <a:t> </a:t>
            </a:r>
            <a:r>
              <a:rPr lang="de-DE" altLang="de-DE" sz="3600" dirty="0" err="1" smtClean="0"/>
              <a:t>Therapy</a:t>
            </a:r>
            <a:r>
              <a:rPr lang="de-DE" altLang="de-DE" sz="3600" dirty="0" smtClean="0"/>
              <a:t> AGO ++ (02/2015)</a:t>
            </a:r>
            <a:endParaRPr lang="de-DE" altLang="de-DE" dirty="0" smtClean="0"/>
          </a:p>
        </p:txBody>
      </p:sp>
      <p:sp>
        <p:nvSpPr>
          <p:cNvPr id="34819" name="Inhaltsplatzhalter 2"/>
          <p:cNvSpPr>
            <a:spLocks noGrp="1"/>
          </p:cNvSpPr>
          <p:nvPr>
            <p:ph idx="1"/>
          </p:nvPr>
        </p:nvSpPr>
        <p:spPr>
          <a:xfrm>
            <a:off x="815975" y="2639405"/>
            <a:ext cx="8447088" cy="3602037"/>
          </a:xfrm>
        </p:spPr>
        <p:txBody>
          <a:bodyPr/>
          <a:lstStyle/>
          <a:p>
            <a:r>
              <a:rPr lang="en-GB" altLang="de-DE" sz="1800" dirty="0" smtClean="0"/>
              <a:t>Standard Therapy duration 5 years </a:t>
            </a:r>
          </a:p>
          <a:p>
            <a:r>
              <a:rPr lang="en-GB" altLang="de-DE" sz="1800" dirty="0" smtClean="0"/>
              <a:t>Therapy duration up to 10 years after individual risk benefit evaluation especially in case of higher risk (i.e. N+) </a:t>
            </a:r>
          </a:p>
          <a:p>
            <a:r>
              <a:rPr lang="en-GB" altLang="de-DE" sz="1800" dirty="0" smtClean="0"/>
              <a:t>Duration, choice &amp; sequence of AI or Tam depending on menopause status and side effects</a:t>
            </a:r>
          </a:p>
          <a:p>
            <a:r>
              <a:rPr lang="en-GB" altLang="de-DE" sz="1800" dirty="0" smtClean="0"/>
              <a:t>Change to different endocrine therapy (Tam or AI) is better than to stop</a:t>
            </a:r>
          </a:p>
          <a:p>
            <a:r>
              <a:rPr lang="en-GB" altLang="de-DE" sz="1800" dirty="0" smtClean="0"/>
              <a:t>AI as first therapy especially for post menopausal pat. with high risk and lobular carcinoma </a:t>
            </a:r>
          </a:p>
          <a:p>
            <a:r>
              <a:rPr lang="en-GB" altLang="de-DE" sz="1800" dirty="0" smtClean="0"/>
              <a:t>Up to date no evidence for AI &gt; 5 years</a:t>
            </a:r>
          </a:p>
        </p:txBody>
      </p:sp>
    </p:spTree>
    <p:extLst>
      <p:ext uri="{BB962C8B-B14F-4D97-AF65-F5344CB8AC3E}">
        <p14:creationId xmlns:p14="http://schemas.microsoft.com/office/powerpoint/2010/main" val="23342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smtClean="0">
                <a:ea typeface="ＭＳ Ｐゴシック" pitchFamily="34" charset="-128"/>
              </a:rPr>
              <a:t>Maintenance </a:t>
            </a:r>
            <a:r>
              <a:rPr lang="de-DE" altLang="de-DE" sz="4400" dirty="0" err="1" smtClean="0">
                <a:ea typeface="ＭＳ Ｐゴシック" pitchFamily="34" charset="-128"/>
              </a:rPr>
              <a:t>Therapy</a:t>
            </a:r>
            <a:r>
              <a:rPr lang="de-DE" altLang="de-DE" sz="4400" dirty="0" smtClean="0">
                <a:ea typeface="ＭＳ Ｐゴシック" pitchFamily="34" charset="-128"/>
              </a:rPr>
              <a:t> </a:t>
            </a:r>
            <a:br>
              <a:rPr lang="de-DE" altLang="de-DE" sz="4400" dirty="0" smtClean="0">
                <a:ea typeface="ＭＳ Ｐゴシック" pitchFamily="34" charset="-128"/>
              </a:rPr>
            </a:br>
            <a:r>
              <a:rPr lang="de-DE" altLang="de-DE" sz="4400" dirty="0" err="1" smtClean="0">
                <a:ea typeface="ＭＳ Ｐゴシック" pitchFamily="34" charset="-128"/>
              </a:rPr>
              <a:t>under</a:t>
            </a:r>
            <a:r>
              <a:rPr lang="de-DE" altLang="de-DE" sz="4400" dirty="0" smtClean="0">
                <a:ea typeface="ＭＳ Ｐゴシック" pitchFamily="34" charset="-128"/>
              </a:rPr>
              <a:t> Tamoxifen</a:t>
            </a:r>
            <a:endParaRPr lang="de-DE" altLang="de-DE" sz="4400" dirty="0">
              <a:ea typeface="ＭＳ Ｐゴシック" pitchFamily="34" charset="-128"/>
            </a:endParaRPr>
          </a:p>
        </p:txBody>
      </p:sp>
      <p:pic>
        <p:nvPicPr>
          <p:cNvPr id="542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569" y="2260600"/>
            <a:ext cx="7489825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Inhaltsplatzhalter 8"/>
          <p:cNvSpPr>
            <a:spLocks noGrp="1"/>
          </p:cNvSpPr>
          <p:nvPr>
            <p:ph sz="half" idx="1"/>
          </p:nvPr>
        </p:nvSpPr>
        <p:spPr>
          <a:xfrm>
            <a:off x="140047" y="2620962"/>
            <a:ext cx="2402737" cy="38862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b="1" dirty="0" err="1" smtClean="0">
                <a:ea typeface="ＭＳ Ｐゴシック" pitchFamily="34" charset="-128"/>
              </a:rPr>
              <a:t>Continuous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b="1" dirty="0" err="1" smtClean="0">
                <a:solidFill>
                  <a:srgbClr val="FF0000"/>
                </a:solidFill>
                <a:ea typeface="ＭＳ Ｐゴシック" pitchFamily="34" charset="-128"/>
              </a:rPr>
              <a:t>decrease</a:t>
            </a:r>
            <a:endParaRPr lang="de-DE" altLang="de-DE" b="1" dirty="0">
              <a:solidFill>
                <a:srgbClr val="FF0000"/>
              </a:solidFill>
              <a:ea typeface="ＭＳ Ｐゴシック" pitchFamily="34" charset="-128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dirty="0" err="1">
                <a:ea typeface="ＭＳ Ｐゴシック" pitchFamily="34" charset="-128"/>
              </a:rPr>
              <a:t>during</a:t>
            </a:r>
            <a:r>
              <a:rPr lang="de-DE" altLang="de-DE" dirty="0">
                <a:ea typeface="ＭＳ Ｐゴシック" pitchFamily="34" charset="-128"/>
              </a:rPr>
              <a:t> Tamoxifen </a:t>
            </a:r>
            <a:r>
              <a:rPr lang="de-DE" altLang="de-DE" dirty="0" err="1">
                <a:ea typeface="ＭＳ Ｐゴシック" pitchFamily="34" charset="-128"/>
              </a:rPr>
              <a:t>therapy</a:t>
            </a:r>
            <a:r>
              <a:rPr lang="de-DE" altLang="de-DE" dirty="0">
                <a:ea typeface="ＭＳ Ｐゴシック" pitchFamily="34" charset="-128"/>
              </a:rPr>
              <a:t>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dirty="0" err="1" smtClean="0">
                <a:ea typeface="ＭＳ Ｐゴシック" pitchFamily="34" charset="-128"/>
              </a:rPr>
              <a:t>is</a:t>
            </a:r>
            <a:r>
              <a:rPr lang="de-DE" altLang="de-DE" dirty="0" smtClean="0">
                <a:ea typeface="ＭＳ Ｐゴシック" pitchFamily="34" charset="-128"/>
              </a:rPr>
              <a:t> a </a:t>
            </a:r>
            <a:r>
              <a:rPr lang="de-DE" altLang="de-DE" dirty="0" err="1" smtClean="0">
                <a:ea typeface="ＭＳ Ｐゴシック" pitchFamily="34" charset="-128"/>
              </a:rPr>
              <a:t>good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sign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dirty="0" err="1" smtClean="0">
                <a:ea typeface="ＭＳ Ｐゴシック" pitchFamily="34" charset="-128"/>
              </a:rPr>
              <a:t>for</a:t>
            </a:r>
            <a:r>
              <a:rPr lang="de-DE" altLang="de-DE" dirty="0" smtClean="0">
                <a:ea typeface="ＭＳ Ｐゴシック" pitchFamily="34" charset="-128"/>
              </a:rPr>
              <a:t> a  </a:t>
            </a:r>
            <a:r>
              <a:rPr lang="de-DE" altLang="de-DE" dirty="0" err="1" smtClean="0">
                <a:ea typeface="ＭＳ Ｐゴシック" pitchFamily="34" charset="-128"/>
              </a:rPr>
              <a:t>long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b="1" dirty="0" err="1" smtClean="0">
                <a:ea typeface="ＭＳ Ｐゴシック" pitchFamily="34" charset="-128"/>
              </a:rPr>
              <a:t>relapse</a:t>
            </a:r>
            <a:r>
              <a:rPr lang="de-DE" altLang="de-DE" b="1" dirty="0" smtClean="0">
                <a:ea typeface="ＭＳ Ｐゴシック" pitchFamily="34" charset="-128"/>
              </a:rPr>
              <a:t> </a:t>
            </a:r>
            <a:r>
              <a:rPr lang="de-DE" altLang="de-DE" b="1" dirty="0" err="1" smtClean="0">
                <a:ea typeface="ＭＳ Ｐゴシック" pitchFamily="34" charset="-128"/>
              </a:rPr>
              <a:t>free</a:t>
            </a:r>
            <a:r>
              <a:rPr lang="de-DE" altLang="de-DE" b="1" dirty="0" smtClean="0">
                <a:ea typeface="ＭＳ Ｐゴシック" pitchFamily="34" charset="-128"/>
              </a:rPr>
              <a:t> </a:t>
            </a:r>
            <a:r>
              <a:rPr lang="de-DE" altLang="de-DE" b="1" dirty="0" err="1" smtClean="0">
                <a:ea typeface="ＭＳ Ｐゴシック" pitchFamily="34" charset="-128"/>
              </a:rPr>
              <a:t>survival</a:t>
            </a:r>
            <a:endParaRPr lang="de-DE" altLang="de-DE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01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Inhaltsplatzhalter 8"/>
          <p:cNvSpPr>
            <a:spLocks noGrp="1"/>
          </p:cNvSpPr>
          <p:nvPr>
            <p:ph sz="half" idx="1"/>
          </p:nvPr>
        </p:nvSpPr>
        <p:spPr>
          <a:xfrm>
            <a:off x="165099" y="2832100"/>
            <a:ext cx="2402737" cy="38862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b="1" dirty="0" err="1" smtClean="0">
                <a:ea typeface="ＭＳ Ｐゴシック" pitchFamily="34" charset="-128"/>
              </a:rPr>
              <a:t>Continuous</a:t>
            </a:r>
            <a:r>
              <a:rPr lang="de-DE" altLang="de-DE" dirty="0" smtClean="0">
                <a:ea typeface="ＭＳ Ｐゴシック" pitchFamily="34" charset="-128"/>
              </a:rPr>
              <a:t> </a:t>
            </a:r>
            <a:r>
              <a:rPr lang="de-DE" altLang="de-DE" b="1" dirty="0" err="1">
                <a:solidFill>
                  <a:srgbClr val="FF0000"/>
                </a:solidFill>
                <a:ea typeface="ＭＳ Ｐゴシック" pitchFamily="34" charset="-128"/>
              </a:rPr>
              <a:t>increase</a:t>
            </a:r>
            <a:endParaRPr lang="de-DE" altLang="de-DE" b="1" dirty="0">
              <a:solidFill>
                <a:srgbClr val="FF0000"/>
              </a:solidFill>
              <a:ea typeface="ＭＳ Ｐゴシック" pitchFamily="34" charset="-128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dirty="0" err="1">
                <a:ea typeface="ＭＳ Ｐゴシック" pitchFamily="34" charset="-128"/>
              </a:rPr>
              <a:t>during</a:t>
            </a:r>
            <a:r>
              <a:rPr lang="de-DE" altLang="de-DE" dirty="0">
                <a:ea typeface="ＭＳ Ｐゴシック" pitchFamily="34" charset="-128"/>
              </a:rPr>
              <a:t> Tamoxifen </a:t>
            </a:r>
            <a:r>
              <a:rPr lang="de-DE" altLang="de-DE" dirty="0" err="1">
                <a:ea typeface="ＭＳ Ｐゴシック" pitchFamily="34" charset="-128"/>
              </a:rPr>
              <a:t>therapy</a:t>
            </a:r>
            <a:r>
              <a:rPr lang="de-DE" altLang="de-DE" dirty="0">
                <a:ea typeface="ＭＳ Ｐゴシック" pitchFamily="34" charset="-128"/>
              </a:rPr>
              <a:t>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dirty="0" smtClean="0">
                <a:ea typeface="ＭＳ Ｐゴシック" pitchFamily="34" charset="-128"/>
              </a:rPr>
              <a:t>(</a:t>
            </a:r>
            <a:r>
              <a:rPr lang="de-DE" altLang="de-DE" dirty="0" err="1" smtClean="0">
                <a:ea typeface="ＭＳ Ｐゴシック" pitchFamily="34" charset="-128"/>
              </a:rPr>
              <a:t>often</a:t>
            </a:r>
            <a:r>
              <a:rPr lang="de-DE" altLang="de-DE" dirty="0" smtClean="0">
                <a:ea typeface="ＭＳ Ｐゴシック" pitchFamily="34" charset="-128"/>
              </a:rPr>
              <a:t>) </a:t>
            </a:r>
            <a:r>
              <a:rPr lang="de-DE" altLang="de-DE" dirty="0" err="1">
                <a:ea typeface="ＭＳ Ｐゴシック" pitchFamily="34" charset="-128"/>
              </a:rPr>
              <a:t>leads</a:t>
            </a:r>
            <a:r>
              <a:rPr lang="de-DE" altLang="de-DE" dirty="0">
                <a:ea typeface="ＭＳ Ｐゴシック" pitchFamily="34" charset="-128"/>
              </a:rPr>
              <a:t> </a:t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 err="1">
                <a:ea typeface="ＭＳ Ｐゴシック" pitchFamily="34" charset="-128"/>
              </a:rPr>
              <a:t>to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b="1" dirty="0" err="1">
                <a:ea typeface="ＭＳ Ｐゴシック" pitchFamily="34" charset="-128"/>
              </a:rPr>
              <a:t>relapse</a:t>
            </a:r>
            <a:endParaRPr lang="de-DE" altLang="de-DE" b="1" dirty="0">
              <a:ea typeface="ＭＳ Ｐゴシック" pitchFamily="34" charset="-128"/>
            </a:endParaRPr>
          </a:p>
        </p:txBody>
      </p:sp>
      <p:pic>
        <p:nvPicPr>
          <p:cNvPr id="5530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2314575"/>
            <a:ext cx="7662863" cy="471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el 7"/>
          <p:cNvSpPr txBox="1">
            <a:spLocks/>
          </p:cNvSpPr>
          <p:nvPr/>
        </p:nvSpPr>
        <p:spPr bwMode="auto">
          <a:xfrm>
            <a:off x="655638" y="433194"/>
            <a:ext cx="90741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61" tIns="50382" rIns="100761" bIns="50382" numCol="1" anchor="ctr" anchorCtr="0" compatLnSpc="1">
            <a:prstTxWarp prst="textNoShape">
              <a:avLst/>
            </a:prstTxWarp>
          </a:bodyPr>
          <a:lstStyle>
            <a:lvl1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 kern="1200">
                <a:solidFill>
                  <a:schemeClr val="bg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2pPr>
            <a:lvl3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3pPr>
            <a:lvl4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4pPr>
            <a:lvl5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de-DE" altLang="de-DE" sz="4400" dirty="0" smtClean="0">
                <a:ea typeface="ＭＳ Ｐゴシック" pitchFamily="34" charset="-128"/>
              </a:rPr>
              <a:t>Maintenance </a:t>
            </a:r>
            <a:r>
              <a:rPr lang="de-DE" altLang="de-DE" sz="4400" dirty="0" err="1" smtClean="0">
                <a:ea typeface="ＭＳ Ｐゴシック" pitchFamily="34" charset="-128"/>
              </a:rPr>
              <a:t>Therapy</a:t>
            </a:r>
            <a:r>
              <a:rPr lang="de-DE" altLang="de-DE" sz="4400" dirty="0" smtClean="0">
                <a:ea typeface="ＭＳ Ｐゴシック" pitchFamily="34" charset="-128"/>
              </a:rPr>
              <a:t> </a:t>
            </a:r>
            <a:br>
              <a:rPr lang="de-DE" altLang="de-DE" sz="4400" dirty="0" smtClean="0">
                <a:ea typeface="ＭＳ Ｐゴシック" pitchFamily="34" charset="-128"/>
              </a:rPr>
            </a:br>
            <a:r>
              <a:rPr lang="de-DE" altLang="de-DE" sz="4400" dirty="0" err="1" smtClean="0">
                <a:ea typeface="ＭＳ Ｐゴシック" pitchFamily="34" charset="-128"/>
              </a:rPr>
              <a:t>under</a:t>
            </a:r>
            <a:r>
              <a:rPr lang="de-DE" altLang="de-DE" sz="4400" dirty="0" smtClean="0">
                <a:ea typeface="ＭＳ Ｐゴシック" pitchFamily="34" charset="-128"/>
              </a:rPr>
              <a:t> Tamoxifen</a:t>
            </a:r>
            <a:endParaRPr lang="de-DE" altLang="de-DE" sz="44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4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>
                <a:ea typeface="ＭＳ Ｐゴシック" pitchFamily="34" charset="-128"/>
              </a:rPr>
              <a:t>Outcome clinical trial</a:t>
            </a:r>
          </a:p>
        </p:txBody>
      </p:sp>
      <p:pic>
        <p:nvPicPr>
          <p:cNvPr id="5632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6" b="5984"/>
          <a:stretch>
            <a:fillRect/>
          </a:stretch>
        </p:blipFill>
        <p:spPr bwMode="auto">
          <a:xfrm>
            <a:off x="679450" y="1968500"/>
            <a:ext cx="837565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85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>
          <a:xfrm>
            <a:off x="379060" y="1546225"/>
            <a:ext cx="7615237" cy="1919464"/>
          </a:xfrm>
        </p:spPr>
        <p:txBody>
          <a:bodyPr anchor="t"/>
          <a:lstStyle/>
          <a:p>
            <a:pPr eaLnBrk="1" hangingPunct="1"/>
            <a:r>
              <a:rPr lang="de-DE" altLang="de-DE" sz="4000" dirty="0">
                <a:ea typeface="ＭＳ Ｐゴシック" pitchFamily="34" charset="-128"/>
              </a:rPr>
              <a:t>THERAPY CONTROL USING CIRCULATING TUMOR CELLS</a:t>
            </a:r>
          </a:p>
        </p:txBody>
      </p:sp>
      <p:sp>
        <p:nvSpPr>
          <p:cNvPr id="31747" name="Titel 1"/>
          <p:cNvSpPr txBox="1">
            <a:spLocks/>
          </p:cNvSpPr>
          <p:nvPr/>
        </p:nvSpPr>
        <p:spPr bwMode="auto">
          <a:xfrm>
            <a:off x="940330" y="3397956"/>
            <a:ext cx="7058025" cy="251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61" tIns="50382" rIns="100761" bIns="50382" anchor="b"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GB" altLang="de-DE" sz="5100" dirty="0" smtClean="0">
                <a:latin typeface="Calisto MT" panose="02040603050505030304" pitchFamily="18" charset="0"/>
              </a:rPr>
              <a:t>Surveillance </a:t>
            </a:r>
            <a:r>
              <a:rPr lang="en-GB" altLang="de-DE" sz="2000" dirty="0" smtClean="0">
                <a:latin typeface="Calisto MT" panose="02040603050505030304" pitchFamily="18" charset="0"/>
              </a:rPr>
              <a:t>(end of anti-hormone therapy)</a:t>
            </a:r>
          </a:p>
          <a:p>
            <a:pPr algn="r" eaLnBrk="1" hangingPunct="1"/>
            <a:r>
              <a:rPr lang="en-GB" altLang="de-DE" sz="4000" dirty="0" smtClean="0">
                <a:latin typeface="Calisto MT" panose="02040603050505030304" pitchFamily="18" charset="0"/>
              </a:rPr>
              <a:t>or how long to give Tamoxifen</a:t>
            </a:r>
            <a:endParaRPr lang="en-GB" altLang="de-DE" sz="4000" dirty="0">
              <a:latin typeface="Calisto MT" panose="0204060305050503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Longtime surveillance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943100"/>
            <a:ext cx="8221663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>
                <a:ea typeface="ＭＳ Ｐゴシック" pitchFamily="34" charset="-128"/>
              </a:rPr>
              <a:t>Longtime surveillance</a:t>
            </a:r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" b="6110"/>
          <a:stretch>
            <a:fillRect/>
          </a:stretch>
        </p:blipFill>
        <p:spPr bwMode="auto">
          <a:xfrm>
            <a:off x="703263" y="1905000"/>
            <a:ext cx="7970837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Longtime surveillance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1946275"/>
            <a:ext cx="8232775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946275"/>
            <a:ext cx="8234362" cy="506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3" name="Titel 1"/>
          <p:cNvSpPr>
            <a:spLocks noGrp="1"/>
          </p:cNvSpPr>
          <p:nvPr>
            <p:ph type="title"/>
          </p:nvPr>
        </p:nvSpPr>
        <p:spPr>
          <a:xfrm>
            <a:off x="528638" y="368300"/>
            <a:ext cx="9074150" cy="1258888"/>
          </a:xfrm>
        </p:spPr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Tamoxifen: 5 or 10 years?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>
          <a:xfrm>
            <a:off x="528638" y="368300"/>
            <a:ext cx="9074150" cy="1258888"/>
          </a:xfrm>
        </p:spPr>
        <p:txBody>
          <a:bodyPr/>
          <a:lstStyle/>
          <a:p>
            <a:r>
              <a:rPr lang="de-DE" altLang="de-DE" sz="4400" dirty="0" smtClean="0"/>
              <a:t>After </a:t>
            </a:r>
            <a:r>
              <a:rPr lang="de-DE" altLang="de-DE" sz="4400" dirty="0" smtClean="0"/>
              <a:t>Tamoxifen </a:t>
            </a:r>
            <a:r>
              <a:rPr lang="de-DE" altLang="de-DE" sz="4400" dirty="0" err="1" smtClean="0"/>
              <a:t>Therapy</a:t>
            </a:r>
            <a:r>
              <a:rPr lang="de-DE" altLang="de-DE" sz="4400" dirty="0" smtClean="0"/>
              <a:t>: </a:t>
            </a:r>
            <a:r>
              <a:rPr lang="de-DE" altLang="de-DE" sz="4400" dirty="0" err="1" smtClean="0"/>
              <a:t>Nodalstatus</a:t>
            </a:r>
            <a:endParaRPr lang="de-DE" altLang="de-DE" sz="4400" dirty="0" smtClean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930400"/>
            <a:ext cx="8221662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50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>
          <a:xfrm>
            <a:off x="528638" y="368300"/>
            <a:ext cx="9074150" cy="1258888"/>
          </a:xfrm>
        </p:spPr>
        <p:txBody>
          <a:bodyPr/>
          <a:lstStyle/>
          <a:p>
            <a:r>
              <a:rPr lang="de-DE" altLang="de-DE" sz="4400" dirty="0" smtClean="0"/>
              <a:t>After </a:t>
            </a:r>
            <a:r>
              <a:rPr lang="de-DE" altLang="de-DE" sz="4400" dirty="0" smtClean="0"/>
              <a:t>Tamoxifen </a:t>
            </a:r>
            <a:r>
              <a:rPr lang="de-DE" altLang="de-DE" sz="4400" dirty="0" err="1" smtClean="0"/>
              <a:t>Therapy</a:t>
            </a:r>
            <a:r>
              <a:rPr lang="de-DE" altLang="de-DE" sz="4400" dirty="0" smtClean="0"/>
              <a:t>: </a:t>
            </a:r>
            <a:br>
              <a:rPr lang="de-DE" altLang="de-DE" sz="4400" dirty="0" smtClean="0"/>
            </a:br>
            <a:r>
              <a:rPr lang="de-DE" altLang="de-DE" sz="4400" dirty="0" smtClean="0"/>
              <a:t>Tumor Size</a:t>
            </a:r>
            <a:endParaRPr lang="de-DE" altLang="de-DE" sz="4400" dirty="0" smtClean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1946275"/>
            <a:ext cx="8232775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96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1609846436"/>
              </p:ext>
            </p:extLst>
          </p:nvPr>
        </p:nvGraphicFramePr>
        <p:xfrm>
          <a:off x="1530350" y="254000"/>
          <a:ext cx="10033476" cy="6899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2707" name="Inhaltsplatzhalter 7"/>
          <p:cNvSpPr txBox="1">
            <a:spLocks/>
          </p:cNvSpPr>
          <p:nvPr/>
        </p:nvSpPr>
        <p:spPr bwMode="auto">
          <a:xfrm>
            <a:off x="431800" y="1485900"/>
            <a:ext cx="38735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en-GB" sz="2800" dirty="0" smtClean="0">
                <a:solidFill>
                  <a:srgbClr val="595959"/>
                </a:solidFill>
                <a:latin typeface="Calisto MT"/>
              </a:rPr>
              <a:t>If cell number </a:t>
            </a:r>
            <a:r>
              <a:rPr lang="en-GB" sz="2800" b="1" dirty="0" smtClean="0">
                <a:solidFill>
                  <a:srgbClr val="FF0000"/>
                </a:solidFill>
                <a:latin typeface="Calisto MT"/>
              </a:rPr>
              <a:t>increases</a:t>
            </a:r>
            <a:r>
              <a:rPr lang="en-GB" sz="2800" dirty="0" smtClean="0">
                <a:solidFill>
                  <a:srgbClr val="595959"/>
                </a:solidFill>
                <a:latin typeface="Calisto MT"/>
              </a:rPr>
              <a:t>, </a:t>
            </a: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en-GB" sz="2800" dirty="0" smtClean="0">
                <a:solidFill>
                  <a:srgbClr val="595959"/>
                </a:solidFill>
                <a:latin typeface="Calisto MT"/>
              </a:rPr>
              <a:t>restart </a:t>
            </a:r>
            <a:r>
              <a:rPr lang="en-GB" sz="2800" b="1" dirty="0" smtClean="0">
                <a:solidFill>
                  <a:schemeClr val="accent3"/>
                </a:solidFill>
                <a:latin typeface="Calisto MT" charset="0"/>
                <a:ea typeface="ＭＳ Ｐゴシック" charset="0"/>
                <a:cs typeface="ＭＳ Ｐゴシック" charset="0"/>
              </a:rPr>
              <a:t>anti-</a:t>
            </a:r>
            <a:r>
              <a:rPr lang="en-GB" sz="2800" b="1" dirty="0" err="1" smtClean="0">
                <a:solidFill>
                  <a:schemeClr val="accent3"/>
                </a:solidFill>
                <a:latin typeface="Calisto MT" charset="0"/>
                <a:ea typeface="ＭＳ Ｐゴシック" charset="0"/>
                <a:cs typeface="ＭＳ Ｐゴシック" charset="0"/>
              </a:rPr>
              <a:t>hormon</a:t>
            </a:r>
            <a:r>
              <a:rPr lang="en-GB" sz="2800" b="1" dirty="0" smtClean="0">
                <a:solidFill>
                  <a:schemeClr val="accent3"/>
                </a:solidFill>
                <a:latin typeface="Calisto MT" charset="0"/>
                <a:ea typeface="ＭＳ Ｐゴシック" charset="0"/>
                <a:cs typeface="ＭＳ Ｐゴシック" charset="0"/>
              </a:rPr>
              <a:t> therapy</a:t>
            </a:r>
            <a:endParaRPr lang="en-GB" sz="2800" dirty="0" smtClean="0">
              <a:solidFill>
                <a:srgbClr val="595959"/>
              </a:solidFill>
              <a:latin typeface="Calisto MT"/>
            </a:endParaRP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en-GB" sz="2800" dirty="0" smtClean="0">
                <a:solidFill>
                  <a:srgbClr val="595959"/>
                </a:solidFill>
                <a:latin typeface="Calisto MT"/>
              </a:rPr>
              <a:t>Every 3-6 month cell number control</a:t>
            </a: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endParaRPr lang="en-GB" sz="2800" b="1" dirty="0" smtClean="0">
              <a:solidFill>
                <a:srgbClr val="595959"/>
              </a:solidFill>
              <a:latin typeface="Calisto MT"/>
            </a:endParaRPr>
          </a:p>
        </p:txBody>
      </p:sp>
    </p:spTree>
    <p:extLst>
      <p:ext uri="{BB962C8B-B14F-4D97-AF65-F5344CB8AC3E}">
        <p14:creationId xmlns:p14="http://schemas.microsoft.com/office/powerpoint/2010/main" val="78104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0" y="2529840"/>
            <a:ext cx="10080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 err="1" smtClean="0">
                <a:solidFill>
                  <a:schemeClr val="tx1"/>
                </a:solidFill>
              </a:rPr>
              <a:t>Chemosensitivity</a:t>
            </a:r>
            <a:endParaRPr lang="en-GB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6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800">
                <a:ea typeface="ＭＳ Ｐゴシック" pitchFamily="34" charset="-128"/>
              </a:rPr>
              <a:t>Ovarialkarzinom Patientin</a:t>
            </a:r>
          </a:p>
        </p:txBody>
      </p:sp>
      <p:pic>
        <p:nvPicPr>
          <p:cNvPr id="51203" name="Picture 5" descr="C:\Users\Simfo User\Desktop\Marketing\Grafiken AandE\JPEG 20150713\05_2015_Grafik_11_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63" y="179388"/>
            <a:ext cx="72009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5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el 1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058025" cy="1501775"/>
          </a:xfrm>
        </p:spPr>
        <p:txBody>
          <a:bodyPr/>
          <a:lstStyle/>
          <a:p>
            <a:r>
              <a:rPr lang="de-DE" altLang="de-DE" dirty="0" err="1" smtClean="0"/>
              <a:t>Characterisation</a:t>
            </a:r>
            <a:r>
              <a:rPr lang="de-DE" altLang="de-DE" dirty="0" smtClean="0"/>
              <a:t> of CETCs</a:t>
            </a:r>
          </a:p>
        </p:txBody>
      </p:sp>
    </p:spTree>
    <p:extLst>
      <p:ext uri="{BB962C8B-B14F-4D97-AF65-F5344CB8AC3E}">
        <p14:creationId xmlns:p14="http://schemas.microsoft.com/office/powerpoint/2010/main" val="220636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el 1"/>
          <p:cNvSpPr>
            <a:spLocks noGrp="1"/>
          </p:cNvSpPr>
          <p:nvPr>
            <p:ph type="title"/>
          </p:nvPr>
        </p:nvSpPr>
        <p:spPr>
          <a:xfrm>
            <a:off x="1" y="381000"/>
            <a:ext cx="10080624" cy="1258888"/>
          </a:xfrm>
        </p:spPr>
        <p:txBody>
          <a:bodyPr/>
          <a:lstStyle/>
          <a:p>
            <a:pPr eaLnBrk="1" hangingPunct="1"/>
            <a:r>
              <a:rPr lang="de-DE" altLang="de-DE" sz="4400" dirty="0" smtClean="0"/>
              <a:t>Large Range of Markers Can </a:t>
            </a:r>
            <a:r>
              <a:rPr lang="de-DE" altLang="de-DE" sz="4400" dirty="0" err="1" smtClean="0"/>
              <a:t>Be</a:t>
            </a:r>
            <a:r>
              <a:rPr lang="de-DE" altLang="de-DE" sz="4400" dirty="0" smtClean="0"/>
              <a:t> </a:t>
            </a:r>
            <a:r>
              <a:rPr lang="de-DE" altLang="de-DE" sz="4400" dirty="0" err="1" smtClean="0"/>
              <a:t>Tested</a:t>
            </a:r>
            <a:r>
              <a:rPr lang="de-DE" altLang="de-DE" sz="4400" dirty="0" smtClean="0"/>
              <a:t> </a:t>
            </a:r>
          </a:p>
        </p:txBody>
      </p:sp>
      <p:sp>
        <p:nvSpPr>
          <p:cNvPr id="40963" name="Inhaltsplatzhalter 2"/>
          <p:cNvSpPr>
            <a:spLocks noGrp="1"/>
          </p:cNvSpPr>
          <p:nvPr>
            <p:ph idx="1"/>
          </p:nvPr>
        </p:nvSpPr>
        <p:spPr>
          <a:xfrm>
            <a:off x="1489075" y="2424613"/>
            <a:ext cx="8447088" cy="3602038"/>
          </a:xfrm>
        </p:spPr>
        <p:txBody>
          <a:bodyPr/>
          <a:lstStyle/>
          <a:p>
            <a:pPr eaLnBrk="1" hangingPunct="1"/>
            <a:r>
              <a:rPr lang="de-DE" altLang="de-DE" dirty="0" err="1" smtClean="0"/>
              <a:t>Estrogen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receptor</a:t>
            </a:r>
            <a:endParaRPr lang="de-DE" altLang="de-DE" dirty="0" smtClean="0"/>
          </a:p>
          <a:p>
            <a:pPr eaLnBrk="1" hangingPunct="1"/>
            <a:r>
              <a:rPr lang="de-DE" altLang="de-DE" dirty="0" smtClean="0"/>
              <a:t>Androgen </a:t>
            </a:r>
            <a:r>
              <a:rPr lang="de-DE" altLang="de-DE" dirty="0" err="1" smtClean="0"/>
              <a:t>receptor</a:t>
            </a:r>
            <a:endParaRPr lang="de-DE" altLang="de-DE" dirty="0" smtClean="0"/>
          </a:p>
          <a:p>
            <a:pPr eaLnBrk="1" hangingPunct="1"/>
            <a:r>
              <a:rPr lang="de-DE" altLang="de-DE" dirty="0" smtClean="0"/>
              <a:t>Progesteron </a:t>
            </a:r>
            <a:r>
              <a:rPr lang="de-DE" altLang="de-DE" dirty="0" err="1" smtClean="0"/>
              <a:t>receptor</a:t>
            </a:r>
            <a:endParaRPr lang="de-DE" altLang="de-DE" dirty="0" smtClean="0"/>
          </a:p>
          <a:p>
            <a:pPr eaLnBrk="1" hangingPunct="1"/>
            <a:r>
              <a:rPr lang="de-DE" altLang="de-DE" dirty="0" smtClean="0"/>
              <a:t>PSA/PSMA </a:t>
            </a:r>
          </a:p>
          <a:p>
            <a:pPr eaLnBrk="1" hangingPunct="1"/>
            <a:r>
              <a:rPr lang="de-DE" altLang="de-DE" dirty="0" smtClean="0"/>
              <a:t>FISH EGFR</a:t>
            </a:r>
          </a:p>
          <a:p>
            <a:pPr eaLnBrk="1" hangingPunct="1"/>
            <a:r>
              <a:rPr lang="de-DE" altLang="de-DE" dirty="0" smtClean="0"/>
              <a:t>…</a:t>
            </a:r>
          </a:p>
          <a:p>
            <a:pPr eaLnBrk="1" hangingPunct="1"/>
            <a:endParaRPr lang="de-DE" altLang="de-DE" dirty="0" smtClean="0"/>
          </a:p>
        </p:txBody>
      </p:sp>
      <p:grpSp>
        <p:nvGrpSpPr>
          <p:cNvPr id="40964" name="Group 2"/>
          <p:cNvGrpSpPr>
            <a:grpSpLocks/>
          </p:cNvGrpSpPr>
          <p:nvPr/>
        </p:nvGrpSpPr>
        <p:grpSpPr bwMode="auto">
          <a:xfrm>
            <a:off x="6529388" y="1668355"/>
            <a:ext cx="1638300" cy="5080000"/>
            <a:chOff x="2694" y="735"/>
            <a:chExt cx="1133" cy="3771"/>
          </a:xfrm>
        </p:grpSpPr>
        <p:pic>
          <p:nvPicPr>
            <p:cNvPr id="4096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" y="2066"/>
              <a:ext cx="1133" cy="1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" y="3340"/>
              <a:ext cx="1133" cy="1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" y="735"/>
              <a:ext cx="1133" cy="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217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smtClean="0"/>
              <a:t>FISH test: HER2/neu</a:t>
            </a:r>
          </a:p>
        </p:txBody>
      </p:sp>
      <p:sp>
        <p:nvSpPr>
          <p:cNvPr id="41987" name="Titel 1"/>
          <p:cNvSpPr txBox="1">
            <a:spLocks/>
          </p:cNvSpPr>
          <p:nvPr/>
        </p:nvSpPr>
        <p:spPr bwMode="auto">
          <a:xfrm>
            <a:off x="539750" y="1260475"/>
            <a:ext cx="906303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61" tIns="50382" rIns="100761" bIns="50382" anchor="ctr"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de-DE" altLang="de-DE" sz="3600">
              <a:latin typeface="Calisto MT" panose="02040603050505030304" pitchFamily="18" charset="0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288" y="2833688"/>
            <a:ext cx="1744662" cy="176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763" y="4841875"/>
            <a:ext cx="1763712" cy="176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9538" y="2833688"/>
            <a:ext cx="1744662" cy="179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0013" y="4833938"/>
            <a:ext cx="1763712" cy="1774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86288" y="2814638"/>
            <a:ext cx="1730375" cy="1817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86288" y="4841875"/>
            <a:ext cx="1752600" cy="1779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4" name="Inhaltsplatzhalter 2"/>
          <p:cNvSpPr>
            <a:spLocks noGrp="1"/>
          </p:cNvSpPr>
          <p:nvPr>
            <p:ph idx="4294967295"/>
          </p:nvPr>
        </p:nvSpPr>
        <p:spPr>
          <a:xfrm>
            <a:off x="6886575" y="3724275"/>
            <a:ext cx="2716213" cy="16002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e-DE" altLang="de-DE" sz="1800" dirty="0" err="1" smtClean="0"/>
              <a:t>EpCAM</a:t>
            </a:r>
            <a:r>
              <a:rPr lang="de-DE" altLang="de-DE" sz="1800" dirty="0" smtClean="0"/>
              <a:t> positive </a:t>
            </a:r>
            <a:r>
              <a:rPr lang="de-DE" altLang="de-DE" sz="1800" dirty="0" err="1" smtClean="0"/>
              <a:t>cells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with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amplified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signal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of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the</a:t>
            </a:r>
            <a:r>
              <a:rPr lang="de-DE" altLang="de-DE" sz="1800" dirty="0" smtClean="0"/>
              <a:t> Her2/neu genes</a:t>
            </a:r>
          </a:p>
        </p:txBody>
      </p:sp>
    </p:spTree>
    <p:extLst>
      <p:ext uri="{BB962C8B-B14F-4D97-AF65-F5344CB8AC3E}">
        <p14:creationId xmlns:p14="http://schemas.microsoft.com/office/powerpoint/2010/main" val="12609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el 1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058025" cy="1501775"/>
          </a:xfrm>
        </p:spPr>
        <p:txBody>
          <a:bodyPr/>
          <a:lstStyle/>
          <a:p>
            <a:r>
              <a:rPr lang="de-DE" altLang="de-DE" dirty="0" smtClean="0">
                <a:ea typeface="ＭＳ Ｐゴシック" pitchFamily="34" charset="-128"/>
              </a:rPr>
              <a:t>Other </a:t>
            </a:r>
            <a:r>
              <a:rPr lang="de-DE" altLang="de-DE" dirty="0" err="1" smtClean="0">
                <a:ea typeface="ＭＳ Ｐゴシック" pitchFamily="34" charset="-128"/>
              </a:rPr>
              <a:t>Diagnostic</a:t>
            </a:r>
            <a:r>
              <a:rPr lang="de-DE" altLang="de-DE" dirty="0" smtClean="0">
                <a:ea typeface="ＭＳ Ｐゴシック" pitchFamily="34" charset="-128"/>
              </a:rPr>
              <a:t> Methods</a:t>
            </a:r>
            <a:endParaRPr lang="de-DE" altLang="de-DE" dirty="0">
              <a:ea typeface="ＭＳ Ｐゴシック" pitchFamily="34" charset="-128"/>
            </a:endParaRPr>
          </a:p>
        </p:txBody>
      </p:sp>
      <p:sp>
        <p:nvSpPr>
          <p:cNvPr id="66563" name="Textplatzhalter 2"/>
          <p:cNvSpPr>
            <a:spLocks noGrp="1"/>
          </p:cNvSpPr>
          <p:nvPr>
            <p:ph type="body" idx="1"/>
          </p:nvPr>
        </p:nvSpPr>
        <p:spPr>
          <a:xfrm>
            <a:off x="1847850" y="3978275"/>
            <a:ext cx="5713413" cy="1654175"/>
          </a:xfrm>
        </p:spPr>
        <p:txBody>
          <a:bodyPr/>
          <a:lstStyle/>
          <a:p>
            <a:pPr>
              <a:spcBef>
                <a:spcPts val="325"/>
              </a:spcBef>
            </a:pPr>
            <a:endParaRPr lang="de-DE" altLang="de-DE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 dirty="0">
                <a:ea typeface="ＭＳ Ｐゴシック" pitchFamily="34" charset="-128"/>
              </a:rPr>
              <a:t>CETC/CTC	</a:t>
            </a:r>
          </a:p>
        </p:txBody>
      </p:sp>
      <p:sp>
        <p:nvSpPr>
          <p:cNvPr id="67587" name="Textplatzhalter 2"/>
          <p:cNvSpPr>
            <a:spLocks noGrp="1"/>
          </p:cNvSpPr>
          <p:nvPr>
            <p:ph type="body" idx="1"/>
          </p:nvPr>
        </p:nvSpPr>
        <p:spPr>
          <a:xfrm>
            <a:off x="815975" y="1471077"/>
            <a:ext cx="4154488" cy="839788"/>
          </a:xfrm>
        </p:spPr>
        <p:txBody>
          <a:bodyPr/>
          <a:lstStyle/>
          <a:p>
            <a:pPr>
              <a:lnSpc>
                <a:spcPts val="2863"/>
              </a:lnSpc>
              <a:spcBef>
                <a:spcPct val="0"/>
              </a:spcBef>
            </a:pPr>
            <a:r>
              <a:rPr lang="de-DE" altLang="de-DE">
                <a:solidFill>
                  <a:schemeClr val="bg1"/>
                </a:solidFill>
                <a:ea typeface="ＭＳ Ｐゴシック" pitchFamily="34" charset="-128"/>
              </a:rPr>
              <a:t>Maintrac</a:t>
            </a:r>
            <a:r>
              <a:rPr lang="de-DE" altLang="de-DE" baseline="30000">
                <a:solidFill>
                  <a:schemeClr val="bg1"/>
                </a:solidFill>
                <a:ea typeface="ＭＳ Ｐゴシック" pitchFamily="34" charset="-128"/>
              </a:rPr>
              <a:t>®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90563" y="2474764"/>
            <a:ext cx="4279900" cy="432227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dirty="0" smtClean="0"/>
              <a:t>Quantitative:</a:t>
            </a:r>
          </a:p>
          <a:p>
            <a:pPr lvl="1">
              <a:spcBef>
                <a:spcPts val="0"/>
              </a:spcBef>
              <a:defRPr/>
            </a:pPr>
            <a:r>
              <a:rPr lang="en-GB" dirty="0" smtClean="0"/>
              <a:t>no fixation! </a:t>
            </a:r>
          </a:p>
          <a:p>
            <a:pPr lvl="1">
              <a:spcBef>
                <a:spcPts val="0"/>
              </a:spcBef>
              <a:defRPr/>
            </a:pPr>
            <a:r>
              <a:rPr lang="en-GB" dirty="0" smtClean="0"/>
              <a:t>no isolation! </a:t>
            </a:r>
          </a:p>
          <a:p>
            <a:pPr lvl="1">
              <a:spcBef>
                <a:spcPts val="0"/>
              </a:spcBef>
              <a:defRPr/>
            </a:pPr>
            <a:r>
              <a:rPr lang="en-GB" dirty="0" smtClean="0"/>
              <a:t>no enrichment!</a:t>
            </a:r>
          </a:p>
          <a:p>
            <a:pPr lvl="1">
              <a:spcBef>
                <a:spcPts val="0"/>
              </a:spcBef>
              <a:defRPr/>
            </a:pPr>
            <a:r>
              <a:rPr lang="en-GB" dirty="0" smtClean="0"/>
              <a:t>No cell loss!!!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/>
              <a:t>Living cells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/>
              <a:t>High reproducibility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/>
              <a:t>Therapy control (monitoring)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/>
              <a:t>96 Well based </a:t>
            </a:r>
            <a:r>
              <a:rPr lang="en-GB" dirty="0" smtClean="0">
                <a:sym typeface="Wingdings" pitchFamily="2" charset="2"/>
              </a:rPr>
              <a:t> High throughput 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>
                <a:sym typeface="Wingdings" pitchFamily="2" charset="2"/>
              </a:rPr>
              <a:t>Already used in clinical/all day routine (&gt;100.000 tests)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>
                <a:sym typeface="Wingdings" pitchFamily="2" charset="2"/>
              </a:rPr>
              <a:t>&gt;650 patients in clinical trials</a:t>
            </a:r>
          </a:p>
          <a:p>
            <a:pPr marL="342900" indent="-342900">
              <a:spcBef>
                <a:spcPts val="0"/>
              </a:spcBef>
              <a:defRPr/>
            </a:pPr>
            <a:endParaRPr lang="en-GB" dirty="0" smtClean="0"/>
          </a:p>
          <a:p>
            <a:pPr marL="355600" indent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en-GB" dirty="0"/>
          </a:p>
        </p:txBody>
      </p:sp>
      <p:sp>
        <p:nvSpPr>
          <p:cNvPr id="67589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05400" y="1471077"/>
            <a:ext cx="4154488" cy="839788"/>
          </a:xfrm>
        </p:spPr>
        <p:txBody>
          <a:bodyPr/>
          <a:lstStyle/>
          <a:p>
            <a:pPr>
              <a:lnSpc>
                <a:spcPts val="2863"/>
              </a:lnSpc>
              <a:spcBef>
                <a:spcPct val="0"/>
              </a:spcBef>
            </a:pPr>
            <a:r>
              <a:rPr lang="de-DE" altLang="de-DE">
                <a:solidFill>
                  <a:schemeClr val="bg1"/>
                </a:solidFill>
                <a:ea typeface="ＭＳ Ｐゴシック" pitchFamily="34" charset="-128"/>
              </a:rPr>
              <a:t>Other CTC methods</a:t>
            </a:r>
          </a:p>
        </p:txBody>
      </p:sp>
      <p:sp>
        <p:nvSpPr>
          <p:cNvPr id="67590" name="Inhaltsplatzhalter 5"/>
          <p:cNvSpPr>
            <a:spLocks noGrp="1"/>
          </p:cNvSpPr>
          <p:nvPr>
            <p:ph sz="quarter" idx="4"/>
          </p:nvPr>
        </p:nvSpPr>
        <p:spPr>
          <a:xfrm>
            <a:off x="5105400" y="2490645"/>
            <a:ext cx="4154488" cy="31877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Almost all methods use selection, fixation, isolation </a:t>
            </a:r>
            <a:br>
              <a:rPr lang="en-GB" altLang="de-DE" dirty="0" smtClean="0">
                <a:ea typeface="ＭＳ Ｐゴシック" pitchFamily="34" charset="-128"/>
              </a:rPr>
            </a:br>
            <a:r>
              <a:rPr lang="en-GB" altLang="de-DE" dirty="0" smtClean="0">
                <a:ea typeface="ＭＳ Ｐゴシック" pitchFamily="34" charset="-128"/>
                <a:sym typeface="Wingdings" panose="05000000000000000000" pitchFamily="2" charset="2"/>
              </a:rPr>
              <a:t></a:t>
            </a:r>
            <a:r>
              <a:rPr lang="en-GB" altLang="de-DE" dirty="0" smtClean="0">
                <a:ea typeface="ＭＳ Ｐゴシック" pitchFamily="34" charset="-128"/>
              </a:rPr>
              <a:t>  loss of &gt; 90% of CTCs 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Measurement of dead cells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Not suitable for repeated measurement (no monitoring!)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No treatment control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All are still scientific methods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Most have no or insufficient clinical data</a:t>
            </a:r>
            <a:endParaRPr lang="en-GB" altLang="de-DE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Maintrac</a:t>
            </a:r>
            <a:r>
              <a:rPr lang="de-DE" altLang="de-DE" sz="4400" baseline="30000">
                <a:ea typeface="ＭＳ Ｐゴシック" pitchFamily="34" charset="-128"/>
              </a:rPr>
              <a:t>®</a:t>
            </a:r>
            <a:r>
              <a:rPr lang="de-DE" altLang="de-DE" sz="4400">
                <a:ea typeface="ＭＳ Ｐゴシック" pitchFamily="34" charset="-128"/>
              </a:rPr>
              <a:t> vs cfDNA/ctDNA</a:t>
            </a:r>
          </a:p>
        </p:txBody>
      </p:sp>
      <p:sp>
        <p:nvSpPr>
          <p:cNvPr id="69635" name="Textplatzhalter 2"/>
          <p:cNvSpPr>
            <a:spLocks noGrp="1"/>
          </p:cNvSpPr>
          <p:nvPr>
            <p:ph type="body" idx="1"/>
          </p:nvPr>
        </p:nvSpPr>
        <p:spPr>
          <a:xfrm>
            <a:off x="815975" y="1365289"/>
            <a:ext cx="4154488" cy="839788"/>
          </a:xfrm>
        </p:spPr>
        <p:txBody>
          <a:bodyPr/>
          <a:lstStyle/>
          <a:p>
            <a:pPr>
              <a:lnSpc>
                <a:spcPts val="2863"/>
              </a:lnSpc>
              <a:spcBef>
                <a:spcPct val="0"/>
              </a:spcBef>
            </a:pPr>
            <a:r>
              <a:rPr lang="de-DE" altLang="de-DE" dirty="0">
                <a:solidFill>
                  <a:schemeClr val="bg1"/>
                </a:solidFill>
                <a:ea typeface="ＭＳ Ｐゴシック" pitchFamily="34" charset="-128"/>
              </a:rPr>
              <a:t>Maintrac</a:t>
            </a:r>
            <a:r>
              <a:rPr lang="de-DE" altLang="de-DE" baseline="30000" dirty="0">
                <a:solidFill>
                  <a:schemeClr val="bg1"/>
                </a:solidFill>
                <a:ea typeface="ＭＳ Ｐゴシック" pitchFamily="34" charset="-128"/>
              </a:rPr>
              <a:t>®</a:t>
            </a:r>
          </a:p>
        </p:txBody>
      </p:sp>
      <p:sp>
        <p:nvSpPr>
          <p:cNvPr id="69636" name="Inhaltsplatzhalter 3"/>
          <p:cNvSpPr>
            <a:spLocks noGrp="1"/>
          </p:cNvSpPr>
          <p:nvPr>
            <p:ph sz="half" idx="2"/>
          </p:nvPr>
        </p:nvSpPr>
        <p:spPr>
          <a:xfrm>
            <a:off x="385763" y="2387639"/>
            <a:ext cx="4584700" cy="3187700"/>
          </a:xfrm>
        </p:spPr>
        <p:txBody>
          <a:bodyPr/>
          <a:lstStyle/>
          <a:p>
            <a:r>
              <a:rPr lang="de-DE" altLang="de-DE">
                <a:ea typeface="ＭＳ Ｐゴシック" pitchFamily="34" charset="-128"/>
              </a:rPr>
              <a:t>Maintrac</a:t>
            </a:r>
            <a:r>
              <a:rPr lang="de-DE" altLang="de-DE" baseline="30000">
                <a:ea typeface="ＭＳ Ｐゴシック" pitchFamily="34" charset="-128"/>
              </a:rPr>
              <a:t>®</a:t>
            </a:r>
            <a:r>
              <a:rPr lang="de-DE" altLang="de-DE">
                <a:ea typeface="ＭＳ Ｐゴシック" pitchFamily="34" charset="-128"/>
              </a:rPr>
              <a:t> measures the present tumor state</a:t>
            </a:r>
          </a:p>
          <a:p>
            <a:r>
              <a:rPr lang="de-DE" altLang="de-DE">
                <a:ea typeface="ＭＳ Ｐゴシック" pitchFamily="34" charset="-128"/>
              </a:rPr>
              <a:t>Quantitative measurement and monitoring</a:t>
            </a:r>
          </a:p>
          <a:p>
            <a:r>
              <a:rPr lang="de-DE" altLang="de-DE">
                <a:ea typeface="ＭＳ Ｐゴシック" pitchFamily="34" charset="-128"/>
              </a:rPr>
              <a:t>EpCam positive, epithelial cells are measured, covering almost all tumor cells</a:t>
            </a:r>
          </a:p>
          <a:p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69637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05400" y="1365289"/>
            <a:ext cx="4154488" cy="839788"/>
          </a:xfrm>
        </p:spPr>
        <p:txBody>
          <a:bodyPr/>
          <a:lstStyle/>
          <a:p>
            <a:pPr>
              <a:lnSpc>
                <a:spcPts val="2863"/>
              </a:lnSpc>
              <a:spcBef>
                <a:spcPct val="0"/>
              </a:spcBef>
            </a:pPr>
            <a:r>
              <a:rPr lang="de-DE" altLang="de-DE" dirty="0" err="1">
                <a:solidFill>
                  <a:schemeClr val="bg1"/>
                </a:solidFill>
                <a:ea typeface="ＭＳ Ｐゴシック" pitchFamily="34" charset="-128"/>
              </a:rPr>
              <a:t>cfDNA</a:t>
            </a:r>
            <a:endParaRPr lang="de-DE" altLang="de-DE" dirty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69638" name="Inhaltsplatzhalter 5"/>
          <p:cNvSpPr>
            <a:spLocks noGrp="1"/>
          </p:cNvSpPr>
          <p:nvPr>
            <p:ph sz="quarter" idx="4"/>
          </p:nvPr>
        </p:nvSpPr>
        <p:spPr>
          <a:xfrm>
            <a:off x="5105400" y="2387639"/>
            <a:ext cx="4576763" cy="3758092"/>
          </a:xfrm>
        </p:spPr>
        <p:txBody>
          <a:bodyPr/>
          <a:lstStyle/>
          <a:p>
            <a:r>
              <a:rPr lang="en-GB" altLang="de-DE" dirty="0" err="1" smtClean="0">
                <a:ea typeface="ＭＳ Ｐゴシック" pitchFamily="34" charset="-128"/>
              </a:rPr>
              <a:t>cfDNA</a:t>
            </a:r>
            <a:r>
              <a:rPr lang="en-GB" altLang="de-DE" dirty="0" smtClean="0">
                <a:ea typeface="ＭＳ Ｐゴシック" pitchFamily="34" charset="-128"/>
              </a:rPr>
              <a:t> measures only the past of the </a:t>
            </a:r>
            <a:r>
              <a:rPr lang="en-GB" altLang="de-DE" dirty="0" err="1" smtClean="0">
                <a:ea typeface="ＭＳ Ｐゴシック" pitchFamily="34" charset="-128"/>
              </a:rPr>
              <a:t>tumor</a:t>
            </a:r>
            <a:r>
              <a:rPr lang="en-GB" altLang="de-DE" dirty="0" smtClean="0">
                <a:ea typeface="ＭＳ Ｐゴシック" pitchFamily="34" charset="-128"/>
              </a:rPr>
              <a:t> (dead cells).</a:t>
            </a:r>
          </a:p>
          <a:p>
            <a:r>
              <a:rPr lang="en-GB" altLang="de-DE" dirty="0" smtClean="0">
                <a:ea typeface="ＭＳ Ｐゴシック" pitchFamily="34" charset="-128"/>
              </a:rPr>
              <a:t>origin of DNA is unclear, no reference to actual present </a:t>
            </a:r>
            <a:r>
              <a:rPr lang="en-GB" altLang="de-DE" dirty="0" err="1" smtClean="0">
                <a:ea typeface="ＭＳ Ｐゴシック" pitchFamily="34" charset="-128"/>
              </a:rPr>
              <a:t>tumor</a:t>
            </a:r>
            <a:r>
              <a:rPr lang="en-GB" altLang="de-DE" dirty="0" smtClean="0">
                <a:ea typeface="ＭＳ Ｐゴシック" pitchFamily="34" charset="-128"/>
              </a:rPr>
              <a:t> cells</a:t>
            </a:r>
          </a:p>
          <a:p>
            <a:r>
              <a:rPr lang="en-GB" altLang="de-DE" dirty="0" smtClean="0">
                <a:ea typeface="ＭＳ Ｐゴシック" pitchFamily="34" charset="-128"/>
              </a:rPr>
              <a:t>Difficult measurement technique</a:t>
            </a:r>
          </a:p>
          <a:p>
            <a:r>
              <a:rPr lang="en-GB" altLang="de-DE" dirty="0" smtClean="0">
                <a:ea typeface="ＭＳ Ｐゴシック" pitchFamily="34" charset="-128"/>
              </a:rPr>
              <a:t>Only targeted genes are detected, missing of other yet unknown </a:t>
            </a:r>
            <a:r>
              <a:rPr lang="en-GB" altLang="de-DE" dirty="0" err="1" smtClean="0">
                <a:ea typeface="ＭＳ Ｐゴシック" pitchFamily="34" charset="-128"/>
              </a:rPr>
              <a:t>tumor</a:t>
            </a:r>
            <a:r>
              <a:rPr lang="en-GB" altLang="de-DE" dirty="0" smtClean="0">
                <a:ea typeface="ＭＳ Ｐゴシック" pitchFamily="34" charset="-128"/>
              </a:rPr>
              <a:t> mutations</a:t>
            </a:r>
            <a:endParaRPr lang="en-GB" altLang="de-DE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el 1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058025" cy="1501775"/>
          </a:xfrm>
        </p:spPr>
        <p:txBody>
          <a:bodyPr/>
          <a:lstStyle/>
          <a:p>
            <a:r>
              <a:rPr lang="de-DE" altLang="de-DE" dirty="0" smtClean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5451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800" dirty="0" smtClean="0"/>
              <a:t>Blood Sample Transportation</a:t>
            </a:r>
          </a:p>
        </p:txBody>
      </p:sp>
      <p:pic>
        <p:nvPicPr>
          <p:cNvPr id="44035" name="Inhaltsplatzhalter 4" descr="140215-Packag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125" y="1630363"/>
            <a:ext cx="8840788" cy="5949950"/>
          </a:xfrm>
        </p:spPr>
      </p:pic>
    </p:spTree>
    <p:extLst>
      <p:ext uri="{BB962C8B-B14F-4D97-AF65-F5344CB8AC3E}">
        <p14:creationId xmlns:p14="http://schemas.microsoft.com/office/powerpoint/2010/main" val="295661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800" dirty="0" smtClean="0"/>
              <a:t>Courier </a:t>
            </a:r>
            <a:r>
              <a:rPr lang="de-DE" altLang="de-DE" sz="4800" dirty="0" err="1"/>
              <a:t>S</a:t>
            </a:r>
            <a:r>
              <a:rPr lang="de-DE" altLang="de-DE" sz="4800" dirty="0" err="1" smtClean="0"/>
              <a:t>hipment</a:t>
            </a:r>
            <a:endParaRPr lang="de-DE" altLang="de-DE" sz="4800" dirty="0" smtClean="0"/>
          </a:p>
        </p:txBody>
      </p:sp>
      <p:sp>
        <p:nvSpPr>
          <p:cNvPr id="45059" name="Textplatzhalter 4"/>
          <p:cNvSpPr>
            <a:spLocks noGrp="1"/>
          </p:cNvSpPr>
          <p:nvPr>
            <p:ph type="body" idx="1"/>
          </p:nvPr>
        </p:nvSpPr>
        <p:spPr>
          <a:xfrm>
            <a:off x="193675" y="2646363"/>
            <a:ext cx="4154488" cy="839787"/>
          </a:xfrm>
        </p:spPr>
        <p:txBody>
          <a:bodyPr/>
          <a:lstStyle/>
          <a:p>
            <a:pPr eaLnBrk="1" hangingPunct="1">
              <a:lnSpc>
                <a:spcPts val="2863"/>
              </a:lnSpc>
              <a:spcBef>
                <a:spcPct val="0"/>
              </a:spcBef>
            </a:pPr>
            <a:r>
              <a:rPr lang="de-DE" altLang="de-DE" b="0" dirty="0" err="1" smtClean="0">
                <a:solidFill>
                  <a:srgbClr val="000000"/>
                </a:solidFill>
              </a:rPr>
              <a:t>Within</a:t>
            </a:r>
            <a:r>
              <a:rPr lang="de-DE" altLang="de-DE" b="0" dirty="0" smtClean="0">
                <a:solidFill>
                  <a:srgbClr val="000000"/>
                </a:solidFill>
              </a:rPr>
              <a:t> 72 h</a:t>
            </a:r>
          </a:p>
          <a:p>
            <a:pPr eaLnBrk="1" hangingPunct="1">
              <a:lnSpc>
                <a:spcPts val="2863"/>
              </a:lnSpc>
              <a:spcBef>
                <a:spcPct val="0"/>
              </a:spcBef>
            </a:pPr>
            <a:r>
              <a:rPr lang="de-DE" altLang="de-DE" b="0" dirty="0" smtClean="0">
                <a:solidFill>
                  <a:srgbClr val="000000"/>
                </a:solidFill>
              </a:rPr>
              <a:t>At </a:t>
            </a:r>
            <a:r>
              <a:rPr lang="de-DE" altLang="de-DE" b="0" dirty="0" err="1" smtClean="0">
                <a:solidFill>
                  <a:srgbClr val="000000"/>
                </a:solidFill>
              </a:rPr>
              <a:t>room</a:t>
            </a:r>
            <a:r>
              <a:rPr lang="de-DE" altLang="de-DE" b="0" dirty="0" smtClean="0">
                <a:solidFill>
                  <a:srgbClr val="000000"/>
                </a:solidFill>
              </a:rPr>
              <a:t> </a:t>
            </a:r>
            <a:r>
              <a:rPr lang="de-DE" altLang="de-DE" b="0" dirty="0" err="1" smtClean="0">
                <a:solidFill>
                  <a:srgbClr val="000000"/>
                </a:solidFill>
              </a:rPr>
              <a:t>temperature</a:t>
            </a:r>
            <a:endParaRPr lang="de-DE" altLang="de-DE" b="0" dirty="0" smtClean="0">
              <a:solidFill>
                <a:srgbClr val="000000"/>
              </a:solidFill>
            </a:endParaRPr>
          </a:p>
        </p:txBody>
      </p:sp>
      <p:sp>
        <p:nvSpPr>
          <p:cNvPr id="45060" name="Textplatzhalter 6"/>
          <p:cNvSpPr>
            <a:spLocks noGrp="1"/>
          </p:cNvSpPr>
          <p:nvPr>
            <p:ph type="body" sz="quarter" idx="3"/>
          </p:nvPr>
        </p:nvSpPr>
        <p:spPr>
          <a:xfrm>
            <a:off x="5105400" y="2635250"/>
            <a:ext cx="4154488" cy="839788"/>
          </a:xfrm>
        </p:spPr>
        <p:txBody>
          <a:bodyPr/>
          <a:lstStyle/>
          <a:p>
            <a:pPr eaLnBrk="1" hangingPunct="1">
              <a:lnSpc>
                <a:spcPts val="2863"/>
              </a:lnSpc>
              <a:spcBef>
                <a:spcPct val="0"/>
              </a:spcBef>
            </a:pPr>
            <a:r>
              <a:rPr lang="de-DE" altLang="de-DE" b="0" dirty="0" err="1" smtClean="0">
                <a:solidFill>
                  <a:schemeClr val="tx1"/>
                </a:solidFill>
              </a:rPr>
              <a:t>To</a:t>
            </a:r>
            <a:r>
              <a:rPr lang="de-DE" altLang="de-DE" b="0" dirty="0" smtClean="0">
                <a:solidFill>
                  <a:schemeClr val="tx1"/>
                </a:solidFill>
              </a:rPr>
              <a:t> </a:t>
            </a:r>
            <a:r>
              <a:rPr lang="de-DE" altLang="de-DE" b="0" dirty="0" err="1" smtClean="0">
                <a:solidFill>
                  <a:schemeClr val="tx1"/>
                </a:solidFill>
              </a:rPr>
              <a:t>our</a:t>
            </a:r>
            <a:r>
              <a:rPr lang="de-DE" altLang="de-DE" b="0" dirty="0" smtClean="0">
                <a:solidFill>
                  <a:schemeClr val="tx1"/>
                </a:solidFill>
              </a:rPr>
              <a:t> </a:t>
            </a:r>
            <a:r>
              <a:rPr lang="de-DE" altLang="de-DE" b="0" dirty="0" err="1" smtClean="0">
                <a:solidFill>
                  <a:schemeClr val="tx1"/>
                </a:solidFill>
              </a:rPr>
              <a:t>laboratory</a:t>
            </a:r>
            <a:r>
              <a:rPr lang="de-DE" altLang="de-DE" b="0" dirty="0" smtClean="0">
                <a:solidFill>
                  <a:schemeClr val="tx1"/>
                </a:solidFill>
              </a:rPr>
              <a:t> in Bayreuth, Germany</a:t>
            </a:r>
          </a:p>
        </p:txBody>
      </p:sp>
      <p:pic>
        <p:nvPicPr>
          <p:cNvPr id="45061" name="Inhaltsplatzhalter 10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3600450"/>
            <a:ext cx="4154488" cy="2952750"/>
          </a:xfrm>
        </p:spPr>
      </p:pic>
      <p:sp>
        <p:nvSpPr>
          <p:cNvPr id="12" name="Pfeil nach rechts 11"/>
          <p:cNvSpPr/>
          <p:nvPr/>
        </p:nvSpPr>
        <p:spPr>
          <a:xfrm>
            <a:off x="4318000" y="3065734"/>
            <a:ext cx="746125" cy="444453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5063" name="Textplatzhalter 6"/>
          <p:cNvSpPr txBox="1">
            <a:spLocks/>
          </p:cNvSpPr>
          <p:nvPr/>
        </p:nvSpPr>
        <p:spPr bwMode="auto">
          <a:xfrm>
            <a:off x="193675" y="4991100"/>
            <a:ext cx="415448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61" tIns="50382" rIns="100761" bIns="50382" anchor="b"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ts val="2863"/>
              </a:lnSpc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de-DE" altLang="de-DE" sz="26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Medical </a:t>
            </a:r>
            <a:r>
              <a:rPr lang="de-DE" altLang="de-DE" sz="26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result</a:t>
            </a:r>
            <a:r>
              <a:rPr lang="de-DE" altLang="de-DE" sz="26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 </a:t>
            </a:r>
            <a:r>
              <a:rPr lang="de-DE" altLang="de-DE" sz="26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usually</a:t>
            </a:r>
            <a:r>
              <a:rPr lang="de-DE" altLang="de-DE" sz="26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 4-5 </a:t>
            </a:r>
            <a:r>
              <a:rPr lang="de-DE" altLang="de-DE" sz="26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days</a:t>
            </a:r>
            <a:r>
              <a:rPr lang="de-DE" altLang="de-DE" sz="26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 after sample </a:t>
            </a:r>
            <a:r>
              <a:rPr lang="de-DE" altLang="de-DE" sz="26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arrival</a:t>
            </a:r>
            <a:endParaRPr lang="de-DE" altLang="de-DE" sz="2600" dirty="0">
              <a:solidFill>
                <a:schemeClr val="tx1"/>
              </a:solidFill>
              <a:latin typeface="Calisto MT" panose="02040603050505030304" pitchFamily="18" charset="0"/>
            </a:endParaRPr>
          </a:p>
        </p:txBody>
      </p:sp>
      <p:sp>
        <p:nvSpPr>
          <p:cNvPr id="9" name="Pfeil nach rechts 8"/>
          <p:cNvSpPr/>
          <p:nvPr/>
        </p:nvSpPr>
        <p:spPr>
          <a:xfrm rot="10800000">
            <a:off x="4230688" y="4991100"/>
            <a:ext cx="746125" cy="444453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3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074150" cy="1258888"/>
          </a:xfrm>
        </p:spPr>
        <p:txBody>
          <a:bodyPr/>
          <a:lstStyle/>
          <a:p>
            <a:r>
              <a:rPr lang="en-GB" altLang="de-DE" dirty="0" smtClean="0"/>
              <a:t>Discussion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736600" y="1637665"/>
            <a:ext cx="8447088" cy="3602038"/>
          </a:xfrm>
        </p:spPr>
        <p:txBody>
          <a:bodyPr/>
          <a:lstStyle/>
          <a:p>
            <a:pPr>
              <a:defRPr/>
            </a:pPr>
            <a:r>
              <a:rPr lang="en-GB" sz="1800" dirty="0" smtClean="0"/>
              <a:t>Epithelial cells are not necessarily </a:t>
            </a:r>
            <a:r>
              <a:rPr lang="en-GB" sz="1800" dirty="0" err="1" smtClean="0"/>
              <a:t>tumor</a:t>
            </a:r>
            <a:r>
              <a:rPr lang="en-GB" sz="1800" dirty="0" smtClean="0"/>
              <a:t> cells!</a:t>
            </a:r>
          </a:p>
          <a:p>
            <a:pPr lvl="1">
              <a:defRPr/>
            </a:pPr>
            <a:r>
              <a:rPr lang="en-GB" sz="1800" dirty="0" smtClean="0"/>
              <a:t>Yes, but healthy epithelial cells are after a surgery/inflammation only for a short time in the blood stream; cancer cells remain however very long (up to 10 years)</a:t>
            </a:r>
          </a:p>
          <a:p>
            <a:pPr lvl="1">
              <a:defRPr/>
            </a:pPr>
            <a:r>
              <a:rPr lang="en-GB" sz="1800" dirty="0" smtClean="0"/>
              <a:t>Increase by factor 5 or more is important, not from 900 to 1500! </a:t>
            </a:r>
          </a:p>
          <a:p>
            <a:pPr>
              <a:defRPr/>
            </a:pPr>
            <a:r>
              <a:rPr lang="en-GB" sz="1800" dirty="0" smtClean="0"/>
              <a:t>Clinical data?	</a:t>
            </a: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&gt;100.000 worldwide maintrac measurements</a:t>
            </a:r>
          </a:p>
          <a:p>
            <a:pPr lvl="1">
              <a:defRPr/>
            </a:pPr>
            <a:r>
              <a:rPr lang="en-GB" sz="1800" dirty="0" smtClean="0"/>
              <a:t>650 patients in clinical studies published (80 % Breast cancer)</a:t>
            </a:r>
          </a:p>
          <a:p>
            <a:pPr lvl="1">
              <a:defRPr/>
            </a:pPr>
            <a:r>
              <a:rPr lang="en-GB" sz="1800" dirty="0" smtClean="0"/>
              <a:t>Fluctuations observed when patient do not comply with maintenance therapy  </a:t>
            </a:r>
            <a:r>
              <a:rPr lang="en-GB" sz="1800" dirty="0" smtClean="0">
                <a:sym typeface="Wingdings" pitchFamily="2" charset="2"/>
              </a:rPr>
              <a:t> restart of therapy very favourable (highly recommended!!)</a:t>
            </a: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Testing of blood samples has no clinical or therapeutic relevance?</a:t>
            </a:r>
          </a:p>
          <a:p>
            <a:pPr marL="385762" lvl="1" indent="0">
              <a:buFont typeface="Wingdings" panose="05000000000000000000" pitchFamily="2" charset="2"/>
              <a:buNone/>
              <a:defRPr/>
            </a:pPr>
            <a:r>
              <a:rPr lang="en-GB" sz="1800" dirty="0" smtClean="0">
                <a:sym typeface="Wingdings" pitchFamily="2" charset="2"/>
              </a:rPr>
              <a:t> Change or ongoing medication is not relevant?</a:t>
            </a:r>
            <a:endParaRPr lang="en-GB" sz="16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GB" sz="1600" dirty="0" smtClean="0"/>
              <a:t>     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468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el 4"/>
          <p:cNvSpPr>
            <a:spLocks noGrp="1"/>
          </p:cNvSpPr>
          <p:nvPr>
            <p:ph type="title"/>
          </p:nvPr>
        </p:nvSpPr>
        <p:spPr>
          <a:xfrm>
            <a:off x="503238" y="3812277"/>
            <a:ext cx="7058025" cy="1501775"/>
          </a:xfrm>
        </p:spPr>
        <p:txBody>
          <a:bodyPr/>
          <a:lstStyle/>
          <a:p>
            <a:pPr algn="l" eaLnBrk="1" hangingPunct="1"/>
            <a:r>
              <a:rPr lang="de-DE" altLang="de-DE" dirty="0" err="1">
                <a:ea typeface="ＭＳ Ｐゴシック" pitchFamily="34" charset="-128"/>
              </a:rPr>
              <a:t>Thank</a:t>
            </a:r>
            <a:r>
              <a:rPr lang="de-DE" altLang="de-DE" dirty="0">
                <a:ea typeface="ＭＳ Ｐゴシック" pitchFamily="34" charset="-128"/>
              </a:rPr>
              <a:t>  </a:t>
            </a:r>
            <a:r>
              <a:rPr lang="de-DE" altLang="de-DE" dirty="0" err="1">
                <a:ea typeface="ＭＳ Ｐゴシック" pitchFamily="34" charset="-128"/>
              </a:rPr>
              <a:t>you</a:t>
            </a:r>
            <a:r>
              <a:rPr lang="de-DE" altLang="de-DE" dirty="0">
                <a:ea typeface="ＭＳ Ｐゴシック" pitchFamily="34" charset="-128"/>
              </a:rPr>
              <a:t/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 err="1">
                <a:ea typeface="ＭＳ Ｐゴシック" pitchFamily="34" charset="-128"/>
              </a:rPr>
              <a:t>for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your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attention</a:t>
            </a:r>
            <a:r>
              <a:rPr lang="de-DE" altLang="de-DE" dirty="0">
                <a:ea typeface="ＭＳ Ｐゴシック" pitchFamily="34" charset="-128"/>
              </a:rPr>
              <a:t/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>
                <a:ea typeface="ＭＳ Ｐゴシック" pitchFamily="34" charset="-128"/>
              </a:rPr>
              <a:t/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sz="2400" u="sng" dirty="0">
                <a:ea typeface="ＭＳ Ｐゴシック" pitchFamily="34" charset="-128"/>
              </a:rPr>
              <a:t>www.dmb-diagnostics.de</a:t>
            </a:r>
            <a:endParaRPr lang="de-DE" altLang="de-DE" sz="24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0</TotalTime>
  <Words>916</Words>
  <Application>Microsoft Office PowerPoint</Application>
  <PresentationFormat>Benutzerdefiniert</PresentationFormat>
  <Paragraphs>189</Paragraphs>
  <Slides>40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40</vt:i4>
      </vt:variant>
    </vt:vector>
  </HeadingPairs>
  <TitlesOfParts>
    <vt:vector size="42" baseType="lpstr">
      <vt:lpstr>Genesis</vt:lpstr>
      <vt:lpstr>Benutzerdefiniertes Design</vt:lpstr>
      <vt:lpstr>Maintrac® </vt:lpstr>
      <vt:lpstr>What we can do with CETCs</vt:lpstr>
      <vt:lpstr>Status quo in oncolgy</vt:lpstr>
      <vt:lpstr>Major Enemy in Oncology Diagnostics and Treatment </vt:lpstr>
      <vt:lpstr>Tumor Heterogeneity in  Reality Even Worse</vt:lpstr>
      <vt:lpstr>Methodology we try to get as close as possible to a complete picture of the remaining tumor (CETCs)</vt:lpstr>
      <vt:lpstr>Metastasis Formation Through Circulating Tumor Cells</vt:lpstr>
      <vt:lpstr>Testing</vt:lpstr>
      <vt:lpstr>Cell gallery of a patient</vt:lpstr>
      <vt:lpstr>PowerPoint-Präsentation</vt:lpstr>
      <vt:lpstr>Decreasing Cell Numbers = Good Prognosis</vt:lpstr>
      <vt:lpstr>No Change = Still Quite Good Prognosis</vt:lpstr>
      <vt:lpstr>Increasing Cell Number = Bad Prognosis</vt:lpstr>
      <vt:lpstr>Success Control of Chemotherapy</vt:lpstr>
      <vt:lpstr>„Endocrine“ Guideline Situation</vt:lpstr>
      <vt:lpstr>General Principals of Adjuvant, Endocrine Therapy AGO ++ (02/2015)</vt:lpstr>
      <vt:lpstr>Maintenance Therapy  under Tamoxifen</vt:lpstr>
      <vt:lpstr>PowerPoint-Präsentation</vt:lpstr>
      <vt:lpstr>Outcome clinical trial</vt:lpstr>
      <vt:lpstr>THERAPY CONTROL USING CIRCULATING TUMOR CELLS</vt:lpstr>
      <vt:lpstr>Longtime surveillance</vt:lpstr>
      <vt:lpstr>Longtime surveillance</vt:lpstr>
      <vt:lpstr>Longtime surveillance</vt:lpstr>
      <vt:lpstr>Tamoxifen: 5 or 10 years?</vt:lpstr>
      <vt:lpstr>After Tamoxifen Therapy: Nodalstatus</vt:lpstr>
      <vt:lpstr>After Tamoxifen Therapy:  Tumor Size</vt:lpstr>
      <vt:lpstr>PowerPoint-Präsentation</vt:lpstr>
      <vt:lpstr>PowerPoint-Präsentation</vt:lpstr>
      <vt:lpstr>Ovarialkarzinom Patientin</vt:lpstr>
      <vt:lpstr>Characterisation of CETCs</vt:lpstr>
      <vt:lpstr>Large Range of Markers Can Be Tested </vt:lpstr>
      <vt:lpstr>FISH test: HER2/neu</vt:lpstr>
      <vt:lpstr>Other Diagnostic Methods</vt:lpstr>
      <vt:lpstr>CETC/CTC </vt:lpstr>
      <vt:lpstr>Maintrac® vs cfDNA/ctDNA</vt:lpstr>
      <vt:lpstr>Summary</vt:lpstr>
      <vt:lpstr>Blood Sample Transportation</vt:lpstr>
      <vt:lpstr>Courier Shipment</vt:lpstr>
      <vt:lpstr>Discussion</vt:lpstr>
      <vt:lpstr>Thank  you for your attention  www.dmb-diagnostics.de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Peter Pachmann</dc:creator>
  <cp:lastModifiedBy>Martin Burow</cp:lastModifiedBy>
  <cp:revision>620</cp:revision>
  <cp:lastPrinted>2014-04-09T14:14:51Z</cp:lastPrinted>
  <dcterms:created xsi:type="dcterms:W3CDTF">2013-11-01T06:32:40Z</dcterms:created>
  <dcterms:modified xsi:type="dcterms:W3CDTF">2016-09-14T20:35:18Z</dcterms:modified>
</cp:coreProperties>
</file>