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3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4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68" r:id="rId2"/>
    <p:sldMasterId id="2147483685" r:id="rId3"/>
    <p:sldMasterId id="2147483702" r:id="rId4"/>
    <p:sldMasterId id="2147483719" r:id="rId5"/>
  </p:sldMasterIdLst>
  <p:notesMasterIdLst>
    <p:notesMasterId r:id="rId19"/>
  </p:notesMasterIdLst>
  <p:sldIdLst>
    <p:sldId id="256" r:id="rId6"/>
    <p:sldId id="273" r:id="rId7"/>
    <p:sldId id="257" r:id="rId8"/>
    <p:sldId id="269" r:id="rId9"/>
    <p:sldId id="271" r:id="rId10"/>
    <p:sldId id="272" r:id="rId11"/>
    <p:sldId id="270" r:id="rId12"/>
    <p:sldId id="260" r:id="rId13"/>
    <p:sldId id="259" r:id="rId14"/>
    <p:sldId id="261" r:id="rId15"/>
    <p:sldId id="263" r:id="rId16"/>
    <p:sldId id="264" r:id="rId17"/>
    <p:sldId id="265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100" d="100"/>
          <a:sy n="100" d="100"/>
        </p:scale>
        <p:origin x="-344" y="1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20" Type="http://schemas.openxmlformats.org/officeDocument/2006/relationships/printerSettings" Target="printerSettings/printerSettings1.bin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450E88-9918-114D-A0D5-BEC617BAF597}" type="datetimeFigureOut">
              <a:rPr lang="fr-FR" smtClean="0"/>
              <a:t>14/03/15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Cliquez pour modifier les styles du texte du masque</a:t>
            </a:r>
          </a:p>
          <a:p>
            <a:pPr lvl="1"/>
            <a:r>
              <a:rPr lang="it-IT" smtClean="0"/>
              <a:t>Deuxième niveau</a:t>
            </a:r>
          </a:p>
          <a:p>
            <a:pPr lvl="2"/>
            <a:r>
              <a:rPr lang="it-IT" smtClean="0"/>
              <a:t>Troisième niveau</a:t>
            </a:r>
          </a:p>
          <a:p>
            <a:pPr lvl="3"/>
            <a:r>
              <a:rPr lang="it-IT" smtClean="0"/>
              <a:t>Quatrième niveau</a:t>
            </a:r>
          </a:p>
          <a:p>
            <a:pPr lvl="4"/>
            <a:r>
              <a:rPr lang="it-IT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A3DFE9-71F5-3E45-905D-C8D33E03BC0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78213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14/03/15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14/03/15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14/03/15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14/03/15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14/03/15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14/03/15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14/03/15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14/03/15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14/03/15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14/03/15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14/03/15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14/03/15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14/03/15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14/03/15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14/03/15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14/03/15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  <a:latin typeface="Trebuchet MS"/>
              </a:rPr>
              <a:pPr/>
              <a:t>14/03/15</a:t>
            </a:fld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90C226"/>
                </a:solidFill>
                <a:latin typeface="Trebuchet MS"/>
              </a:rPr>
              <a:pPr/>
              <a:t>‹#›</a:t>
            </a:fld>
            <a:endParaRPr lang="en-US" dirty="0">
              <a:solidFill>
                <a:srgbClr val="90C226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5676279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  <a:latin typeface="Trebuchet MS"/>
              </a:rPr>
              <a:pPr/>
              <a:t>14/03/15</a:t>
            </a:fld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90C226"/>
                </a:solidFill>
                <a:latin typeface="Trebuchet MS"/>
              </a:rPr>
              <a:pPr/>
              <a:t>‹#›</a:t>
            </a:fld>
            <a:endParaRPr lang="en-US" dirty="0">
              <a:solidFill>
                <a:srgbClr val="90C226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1457492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  <a:latin typeface="Trebuchet MS"/>
              </a:rPr>
              <a:pPr/>
              <a:t>14/03/15</a:t>
            </a:fld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90C226"/>
                </a:solidFill>
                <a:latin typeface="Trebuchet MS"/>
              </a:rPr>
              <a:pPr/>
              <a:t>‹#›</a:t>
            </a:fld>
            <a:endParaRPr lang="en-US" dirty="0">
              <a:solidFill>
                <a:srgbClr val="90C226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920493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>
                <a:solidFill>
                  <a:prstClr val="black">
                    <a:tint val="75000"/>
                  </a:prstClr>
                </a:solidFill>
                <a:latin typeface="Trebuchet MS"/>
              </a:rPr>
              <a:pPr/>
              <a:t>14/03/15</a:t>
            </a:fld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>
                <a:solidFill>
                  <a:srgbClr val="90C226"/>
                </a:solidFill>
                <a:latin typeface="Trebuchet MS"/>
              </a:rPr>
              <a:pPr/>
              <a:t>‹#›</a:t>
            </a:fld>
            <a:endParaRPr lang="en-US" dirty="0">
              <a:solidFill>
                <a:srgbClr val="90C226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7599474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  <a:latin typeface="Trebuchet MS"/>
              </a:rPr>
              <a:pPr/>
              <a:t>14/03/15</a:t>
            </a:fld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90C226"/>
                </a:solidFill>
                <a:latin typeface="Trebuchet MS"/>
              </a:rPr>
              <a:pPr/>
              <a:t>‹#›</a:t>
            </a:fld>
            <a:endParaRPr lang="en-US" dirty="0">
              <a:solidFill>
                <a:srgbClr val="90C226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2311130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  <a:latin typeface="Trebuchet MS"/>
              </a:rPr>
              <a:pPr/>
              <a:t>14/03/15</a:t>
            </a:fld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90C226"/>
                </a:solidFill>
                <a:latin typeface="Trebuchet MS"/>
              </a:rPr>
              <a:pPr/>
              <a:t>‹#›</a:t>
            </a:fld>
            <a:endParaRPr lang="en-US" dirty="0">
              <a:solidFill>
                <a:srgbClr val="90C226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1245891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  <a:latin typeface="Trebuchet MS"/>
              </a:rPr>
              <a:pPr/>
              <a:t>14/03/15</a:t>
            </a:fld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90C226"/>
                </a:solidFill>
                <a:latin typeface="Trebuchet MS"/>
              </a:rPr>
              <a:pPr/>
              <a:t>‹#›</a:t>
            </a:fld>
            <a:endParaRPr lang="en-US" dirty="0">
              <a:solidFill>
                <a:srgbClr val="90C226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58965997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>
                <a:solidFill>
                  <a:prstClr val="black">
                    <a:tint val="75000"/>
                  </a:prstClr>
                </a:solidFill>
                <a:latin typeface="Trebuchet MS"/>
              </a:rPr>
              <a:pPr/>
              <a:t>14/03/15</a:t>
            </a:fld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>
                <a:solidFill>
                  <a:srgbClr val="90C226"/>
                </a:solidFill>
                <a:latin typeface="Trebuchet MS"/>
              </a:rPr>
              <a:pPr/>
              <a:t>‹#›</a:t>
            </a:fld>
            <a:endParaRPr lang="en-US" dirty="0">
              <a:solidFill>
                <a:srgbClr val="90C226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70097611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  <a:latin typeface="Trebuchet MS"/>
              </a:rPr>
              <a:pPr/>
              <a:t>14/03/15</a:t>
            </a:fld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90C226"/>
                </a:solidFill>
                <a:latin typeface="Trebuchet MS"/>
              </a:rPr>
              <a:pPr/>
              <a:t>‹#›</a:t>
            </a:fld>
            <a:endParaRPr lang="en-US" dirty="0">
              <a:solidFill>
                <a:srgbClr val="90C226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56343363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  <a:latin typeface="Trebuchet MS"/>
              </a:rPr>
              <a:pPr/>
              <a:t>14/03/15</a:t>
            </a:fld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90C226"/>
                </a:solidFill>
                <a:latin typeface="Trebuchet MS"/>
              </a:rPr>
              <a:pPr/>
              <a:t>‹#›</a:t>
            </a:fld>
            <a:endParaRPr lang="en-US" dirty="0">
              <a:solidFill>
                <a:srgbClr val="90C226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50436880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  <a:latin typeface="Trebuchet MS"/>
              </a:rPr>
              <a:pPr/>
              <a:t>14/03/15</a:t>
            </a:fld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90C226"/>
                </a:solidFill>
                <a:latin typeface="Trebuchet MS"/>
              </a:rPr>
              <a:pPr/>
              <a:t>‹#›</a:t>
            </a:fld>
            <a:endParaRPr lang="en-US" dirty="0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90C226">
                    <a:lumMod val="60000"/>
                    <a:lumOff val="40000"/>
                  </a:srgbClr>
                </a:solidFill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90C226">
                    <a:lumMod val="60000"/>
                    <a:lumOff val="40000"/>
                  </a:srgbClr>
                </a:solidFill>
                <a:latin typeface="Arial"/>
              </a:rPr>
              <a:t>”</a:t>
            </a:r>
            <a:endParaRPr lang="en-US" dirty="0">
              <a:solidFill>
                <a:srgbClr val="90C226">
                  <a:lumMod val="60000"/>
                  <a:lumOff val="40000"/>
                </a:srgb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272961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  <a:latin typeface="Trebuchet MS"/>
              </a:rPr>
              <a:pPr/>
              <a:t>14/03/15</a:t>
            </a:fld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90C226"/>
                </a:solidFill>
                <a:latin typeface="Trebuchet MS"/>
              </a:rPr>
              <a:pPr/>
              <a:t>‹#›</a:t>
            </a:fld>
            <a:endParaRPr lang="en-US" dirty="0">
              <a:solidFill>
                <a:srgbClr val="90C226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7013689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  <a:latin typeface="Trebuchet MS"/>
              </a:rPr>
              <a:pPr/>
              <a:t>14/03/15</a:t>
            </a:fld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90C226"/>
                </a:solidFill>
                <a:latin typeface="Trebuchet MS"/>
              </a:rPr>
              <a:pPr/>
              <a:t>‹#›</a:t>
            </a:fld>
            <a:endParaRPr lang="en-US" dirty="0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90C226">
                    <a:lumMod val="60000"/>
                    <a:lumOff val="40000"/>
                  </a:srgbClr>
                </a:solidFill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90C226">
                    <a:lumMod val="60000"/>
                    <a:lumOff val="40000"/>
                  </a:srgbClr>
                </a:solidFill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3353322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  <a:latin typeface="Trebuchet MS"/>
              </a:rPr>
              <a:pPr/>
              <a:t>14/03/15</a:t>
            </a:fld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90C226"/>
                </a:solidFill>
                <a:latin typeface="Trebuchet MS"/>
              </a:rPr>
              <a:pPr/>
              <a:t>‹#›</a:t>
            </a:fld>
            <a:endParaRPr lang="en-US" dirty="0">
              <a:solidFill>
                <a:srgbClr val="90C226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53774531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>
                <a:solidFill>
                  <a:prstClr val="black">
                    <a:tint val="75000"/>
                  </a:prstClr>
                </a:solidFill>
                <a:latin typeface="Trebuchet MS"/>
              </a:rPr>
              <a:pPr/>
              <a:t>14/03/15</a:t>
            </a:fld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>
                <a:solidFill>
                  <a:srgbClr val="90C226"/>
                </a:solidFill>
                <a:latin typeface="Trebuchet MS"/>
              </a:rPr>
              <a:pPr/>
              <a:t>‹#›</a:t>
            </a:fld>
            <a:endParaRPr lang="en-US" dirty="0">
              <a:solidFill>
                <a:srgbClr val="90C226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15201026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  <a:latin typeface="Trebuchet MS"/>
              </a:rPr>
              <a:pPr/>
              <a:t>14/03/15</a:t>
            </a:fld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90C226"/>
                </a:solidFill>
                <a:latin typeface="Trebuchet MS"/>
              </a:rPr>
              <a:pPr/>
              <a:t>‹#›</a:t>
            </a:fld>
            <a:endParaRPr lang="en-US" dirty="0">
              <a:solidFill>
                <a:srgbClr val="90C226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97067656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  <a:latin typeface="Trebuchet MS"/>
              </a:rPr>
              <a:pPr/>
              <a:t>14/03/15</a:t>
            </a:fld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90C226"/>
                </a:solidFill>
                <a:latin typeface="Trebuchet MS"/>
              </a:rPr>
              <a:pPr/>
              <a:t>‹#›</a:t>
            </a:fld>
            <a:endParaRPr lang="en-US" dirty="0">
              <a:solidFill>
                <a:srgbClr val="90C226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45860637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  <a:latin typeface="Trebuchet MS"/>
              </a:rPr>
              <a:pPr/>
              <a:t>14/03/15</a:t>
            </a:fld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90C226"/>
                </a:solidFill>
                <a:latin typeface="Trebuchet MS"/>
              </a:rPr>
              <a:pPr/>
              <a:t>‹#›</a:t>
            </a:fld>
            <a:endParaRPr lang="en-US" dirty="0">
              <a:solidFill>
                <a:srgbClr val="90C226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47016558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  <a:latin typeface="Trebuchet MS"/>
              </a:rPr>
              <a:pPr/>
              <a:t>14/03/15</a:t>
            </a:fld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90C226"/>
                </a:solidFill>
                <a:latin typeface="Trebuchet MS"/>
              </a:rPr>
              <a:pPr/>
              <a:t>‹#›</a:t>
            </a:fld>
            <a:endParaRPr lang="en-US" dirty="0">
              <a:solidFill>
                <a:srgbClr val="90C226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76014032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>
                <a:solidFill>
                  <a:prstClr val="black">
                    <a:tint val="75000"/>
                  </a:prstClr>
                </a:solidFill>
                <a:latin typeface="Trebuchet MS"/>
              </a:rPr>
              <a:pPr/>
              <a:t>14/03/15</a:t>
            </a:fld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>
                <a:solidFill>
                  <a:srgbClr val="90C226"/>
                </a:solidFill>
                <a:latin typeface="Trebuchet MS"/>
              </a:rPr>
              <a:pPr/>
              <a:t>‹#›</a:t>
            </a:fld>
            <a:endParaRPr lang="en-US" dirty="0">
              <a:solidFill>
                <a:srgbClr val="90C226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96878352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  <a:latin typeface="Trebuchet MS"/>
              </a:rPr>
              <a:pPr/>
              <a:t>14/03/15</a:t>
            </a:fld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90C226"/>
                </a:solidFill>
                <a:latin typeface="Trebuchet MS"/>
              </a:rPr>
              <a:pPr/>
              <a:t>‹#›</a:t>
            </a:fld>
            <a:endParaRPr lang="en-US" dirty="0">
              <a:solidFill>
                <a:srgbClr val="90C226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44499688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  <a:latin typeface="Trebuchet MS"/>
              </a:rPr>
              <a:pPr/>
              <a:t>14/03/15</a:t>
            </a:fld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90C226"/>
                </a:solidFill>
                <a:latin typeface="Trebuchet MS"/>
              </a:rPr>
              <a:pPr/>
              <a:t>‹#›</a:t>
            </a:fld>
            <a:endParaRPr lang="en-US" dirty="0">
              <a:solidFill>
                <a:srgbClr val="90C226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36684329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  <a:latin typeface="Trebuchet MS"/>
              </a:rPr>
              <a:pPr/>
              <a:t>14/03/15</a:t>
            </a:fld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90C226"/>
                </a:solidFill>
                <a:latin typeface="Trebuchet MS"/>
              </a:rPr>
              <a:pPr/>
              <a:t>‹#›</a:t>
            </a:fld>
            <a:endParaRPr lang="en-US" dirty="0">
              <a:solidFill>
                <a:srgbClr val="90C226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80872035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>
                <a:solidFill>
                  <a:prstClr val="black">
                    <a:tint val="75000"/>
                  </a:prstClr>
                </a:solidFill>
                <a:latin typeface="Trebuchet MS"/>
              </a:rPr>
              <a:pPr/>
              <a:t>14/03/15</a:t>
            </a:fld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>
                <a:solidFill>
                  <a:srgbClr val="90C226"/>
                </a:solidFill>
                <a:latin typeface="Trebuchet MS"/>
              </a:rPr>
              <a:pPr/>
              <a:t>‹#›</a:t>
            </a:fld>
            <a:endParaRPr lang="en-US" dirty="0">
              <a:solidFill>
                <a:srgbClr val="90C226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405105707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  <a:latin typeface="Trebuchet MS"/>
              </a:rPr>
              <a:pPr/>
              <a:t>14/03/15</a:t>
            </a:fld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90C226"/>
                </a:solidFill>
                <a:latin typeface="Trebuchet MS"/>
              </a:rPr>
              <a:pPr/>
              <a:t>‹#›</a:t>
            </a:fld>
            <a:endParaRPr lang="en-US" dirty="0">
              <a:solidFill>
                <a:srgbClr val="90C226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35994919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  <a:latin typeface="Trebuchet MS"/>
              </a:rPr>
              <a:pPr/>
              <a:t>14/03/15</a:t>
            </a:fld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90C226"/>
                </a:solidFill>
                <a:latin typeface="Trebuchet MS"/>
              </a:rPr>
              <a:pPr/>
              <a:t>‹#›</a:t>
            </a:fld>
            <a:endParaRPr lang="en-US" dirty="0">
              <a:solidFill>
                <a:srgbClr val="90C226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16588526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  <a:latin typeface="Trebuchet MS"/>
              </a:rPr>
              <a:pPr/>
              <a:t>14/03/15</a:t>
            </a:fld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90C226"/>
                </a:solidFill>
                <a:latin typeface="Trebuchet MS"/>
              </a:rPr>
              <a:pPr/>
              <a:t>‹#›</a:t>
            </a:fld>
            <a:endParaRPr lang="en-US" dirty="0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90C226">
                    <a:lumMod val="60000"/>
                    <a:lumOff val="40000"/>
                  </a:srgbClr>
                </a:solidFill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90C226">
                    <a:lumMod val="60000"/>
                    <a:lumOff val="40000"/>
                  </a:srgbClr>
                </a:solidFill>
                <a:latin typeface="Arial"/>
              </a:rPr>
              <a:t>”</a:t>
            </a:r>
            <a:endParaRPr lang="en-US" dirty="0">
              <a:solidFill>
                <a:srgbClr val="90C226">
                  <a:lumMod val="60000"/>
                  <a:lumOff val="40000"/>
                </a:srgb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176738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  <a:latin typeface="Trebuchet MS"/>
              </a:rPr>
              <a:pPr/>
              <a:t>14/03/15</a:t>
            </a:fld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90C226"/>
                </a:solidFill>
                <a:latin typeface="Trebuchet MS"/>
              </a:rPr>
              <a:pPr/>
              <a:t>‹#›</a:t>
            </a:fld>
            <a:endParaRPr lang="en-US" dirty="0">
              <a:solidFill>
                <a:srgbClr val="90C226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70409165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  <a:latin typeface="Trebuchet MS"/>
              </a:rPr>
              <a:pPr/>
              <a:t>14/03/15</a:t>
            </a:fld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90C226"/>
                </a:solidFill>
                <a:latin typeface="Trebuchet MS"/>
              </a:rPr>
              <a:pPr/>
              <a:t>‹#›</a:t>
            </a:fld>
            <a:endParaRPr lang="en-US" dirty="0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90C226">
                    <a:lumMod val="60000"/>
                    <a:lumOff val="40000"/>
                  </a:srgbClr>
                </a:solidFill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90C226">
                    <a:lumMod val="60000"/>
                    <a:lumOff val="40000"/>
                  </a:srgbClr>
                </a:solidFill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0190911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  <a:latin typeface="Trebuchet MS"/>
              </a:rPr>
              <a:pPr/>
              <a:t>14/03/15</a:t>
            </a:fld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90C226"/>
                </a:solidFill>
                <a:latin typeface="Trebuchet MS"/>
              </a:rPr>
              <a:pPr/>
              <a:t>‹#›</a:t>
            </a:fld>
            <a:endParaRPr lang="en-US" dirty="0">
              <a:solidFill>
                <a:srgbClr val="90C226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83932561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>
                <a:solidFill>
                  <a:prstClr val="black">
                    <a:tint val="75000"/>
                  </a:prstClr>
                </a:solidFill>
                <a:latin typeface="Trebuchet MS"/>
              </a:rPr>
              <a:pPr/>
              <a:t>14/03/15</a:t>
            </a:fld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>
                <a:solidFill>
                  <a:srgbClr val="90C226"/>
                </a:solidFill>
                <a:latin typeface="Trebuchet MS"/>
              </a:rPr>
              <a:pPr/>
              <a:t>‹#›</a:t>
            </a:fld>
            <a:endParaRPr lang="en-US" dirty="0">
              <a:solidFill>
                <a:srgbClr val="90C226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30223743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  <a:latin typeface="Trebuchet MS"/>
              </a:rPr>
              <a:pPr/>
              <a:t>14/03/15</a:t>
            </a:fld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90C226"/>
                </a:solidFill>
                <a:latin typeface="Trebuchet MS"/>
              </a:rPr>
              <a:pPr/>
              <a:t>‹#›</a:t>
            </a:fld>
            <a:endParaRPr lang="en-US" dirty="0">
              <a:solidFill>
                <a:srgbClr val="90C226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406302182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  <a:latin typeface="Trebuchet MS"/>
              </a:rPr>
              <a:pPr/>
              <a:t>14/03/15</a:t>
            </a:fld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90C226"/>
                </a:solidFill>
                <a:latin typeface="Trebuchet MS"/>
              </a:rPr>
              <a:pPr/>
              <a:t>‹#›</a:t>
            </a:fld>
            <a:endParaRPr lang="en-US" dirty="0">
              <a:solidFill>
                <a:srgbClr val="90C226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90887808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  <a:latin typeface="Trebuchet MS"/>
              </a:rPr>
              <a:pPr/>
              <a:t>14/03/15</a:t>
            </a:fld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90C226"/>
                </a:solidFill>
                <a:latin typeface="Trebuchet MS"/>
              </a:rPr>
              <a:pPr/>
              <a:t>‹#›</a:t>
            </a:fld>
            <a:endParaRPr lang="en-US" dirty="0">
              <a:solidFill>
                <a:srgbClr val="90C226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1324087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  <a:latin typeface="Trebuchet MS"/>
              </a:rPr>
              <a:pPr/>
              <a:t>14/03/15</a:t>
            </a:fld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90C226"/>
                </a:solidFill>
                <a:latin typeface="Trebuchet MS"/>
              </a:rPr>
              <a:pPr/>
              <a:t>‹#›</a:t>
            </a:fld>
            <a:endParaRPr lang="en-US" dirty="0">
              <a:solidFill>
                <a:srgbClr val="90C226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419423150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>
                <a:solidFill>
                  <a:prstClr val="black">
                    <a:tint val="75000"/>
                  </a:prstClr>
                </a:solidFill>
                <a:latin typeface="Trebuchet MS"/>
              </a:rPr>
              <a:pPr/>
              <a:t>14/03/15</a:t>
            </a:fld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>
                <a:solidFill>
                  <a:srgbClr val="90C226"/>
                </a:solidFill>
                <a:latin typeface="Trebuchet MS"/>
              </a:rPr>
              <a:pPr/>
              <a:t>‹#›</a:t>
            </a:fld>
            <a:endParaRPr lang="en-US" dirty="0">
              <a:solidFill>
                <a:srgbClr val="90C226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58356507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  <a:latin typeface="Trebuchet MS"/>
              </a:rPr>
              <a:pPr/>
              <a:t>14/03/15</a:t>
            </a:fld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90C226"/>
                </a:solidFill>
                <a:latin typeface="Trebuchet MS"/>
              </a:rPr>
              <a:pPr/>
              <a:t>‹#›</a:t>
            </a:fld>
            <a:endParaRPr lang="en-US" dirty="0">
              <a:solidFill>
                <a:srgbClr val="90C226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95577415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  <a:latin typeface="Trebuchet MS"/>
              </a:rPr>
              <a:pPr/>
              <a:t>14/03/15</a:t>
            </a:fld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90C226"/>
                </a:solidFill>
                <a:latin typeface="Trebuchet MS"/>
              </a:rPr>
              <a:pPr/>
              <a:t>‹#›</a:t>
            </a:fld>
            <a:endParaRPr lang="en-US" dirty="0">
              <a:solidFill>
                <a:srgbClr val="90C226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32167309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  <a:latin typeface="Trebuchet MS"/>
              </a:rPr>
              <a:pPr/>
              <a:t>14/03/15</a:t>
            </a:fld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90C226"/>
                </a:solidFill>
                <a:latin typeface="Trebuchet MS"/>
              </a:rPr>
              <a:pPr/>
              <a:t>‹#›</a:t>
            </a:fld>
            <a:endParaRPr lang="en-US" dirty="0">
              <a:solidFill>
                <a:srgbClr val="90C226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85621455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>
                <a:solidFill>
                  <a:prstClr val="black">
                    <a:tint val="75000"/>
                  </a:prstClr>
                </a:solidFill>
                <a:latin typeface="Trebuchet MS"/>
              </a:rPr>
              <a:pPr/>
              <a:t>14/03/15</a:t>
            </a:fld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>
                <a:solidFill>
                  <a:srgbClr val="90C226"/>
                </a:solidFill>
                <a:latin typeface="Trebuchet MS"/>
              </a:rPr>
              <a:pPr/>
              <a:t>‹#›</a:t>
            </a:fld>
            <a:endParaRPr lang="en-US" dirty="0">
              <a:solidFill>
                <a:srgbClr val="90C226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939662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  <a:latin typeface="Trebuchet MS"/>
              </a:rPr>
              <a:pPr/>
              <a:t>14/03/15</a:t>
            </a:fld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90C226"/>
                </a:solidFill>
                <a:latin typeface="Trebuchet MS"/>
              </a:rPr>
              <a:pPr/>
              <a:t>‹#›</a:t>
            </a:fld>
            <a:endParaRPr lang="en-US" dirty="0">
              <a:solidFill>
                <a:srgbClr val="90C226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81377460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  <a:latin typeface="Trebuchet MS"/>
              </a:rPr>
              <a:pPr/>
              <a:t>14/03/15</a:t>
            </a:fld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90C226"/>
                </a:solidFill>
                <a:latin typeface="Trebuchet MS"/>
              </a:rPr>
              <a:pPr/>
              <a:t>‹#›</a:t>
            </a:fld>
            <a:endParaRPr lang="en-US" dirty="0">
              <a:solidFill>
                <a:srgbClr val="90C226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5211621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  <a:latin typeface="Trebuchet MS"/>
              </a:rPr>
              <a:pPr/>
              <a:t>14/03/15</a:t>
            </a:fld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90C226"/>
                </a:solidFill>
                <a:latin typeface="Trebuchet MS"/>
              </a:rPr>
              <a:pPr/>
              <a:t>‹#›</a:t>
            </a:fld>
            <a:endParaRPr lang="en-US" dirty="0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90C226">
                    <a:lumMod val="60000"/>
                    <a:lumOff val="40000"/>
                  </a:srgbClr>
                </a:solidFill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90C226">
                    <a:lumMod val="60000"/>
                    <a:lumOff val="40000"/>
                  </a:srgbClr>
                </a:solidFill>
                <a:latin typeface="Arial"/>
              </a:rPr>
              <a:t>”</a:t>
            </a:r>
            <a:endParaRPr lang="en-US" dirty="0">
              <a:solidFill>
                <a:srgbClr val="90C226">
                  <a:lumMod val="60000"/>
                  <a:lumOff val="40000"/>
                </a:srgb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5523459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  <a:latin typeface="Trebuchet MS"/>
              </a:rPr>
              <a:pPr/>
              <a:t>14/03/15</a:t>
            </a:fld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90C226"/>
                </a:solidFill>
                <a:latin typeface="Trebuchet MS"/>
              </a:rPr>
              <a:pPr/>
              <a:t>‹#›</a:t>
            </a:fld>
            <a:endParaRPr lang="en-US" dirty="0">
              <a:solidFill>
                <a:srgbClr val="90C226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58327001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  <a:latin typeface="Trebuchet MS"/>
              </a:rPr>
              <a:pPr/>
              <a:t>14/03/15</a:t>
            </a:fld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90C226"/>
                </a:solidFill>
                <a:latin typeface="Trebuchet MS"/>
              </a:rPr>
              <a:pPr/>
              <a:t>‹#›</a:t>
            </a:fld>
            <a:endParaRPr lang="en-US" dirty="0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90C226">
                    <a:lumMod val="60000"/>
                    <a:lumOff val="40000"/>
                  </a:srgbClr>
                </a:solidFill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90C226">
                    <a:lumMod val="60000"/>
                    <a:lumOff val="40000"/>
                  </a:srgbClr>
                </a:solidFill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6650706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  <a:latin typeface="Trebuchet MS"/>
              </a:rPr>
              <a:pPr/>
              <a:t>14/03/15</a:t>
            </a:fld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90C226"/>
                </a:solidFill>
                <a:latin typeface="Trebuchet MS"/>
              </a:rPr>
              <a:pPr/>
              <a:t>‹#›</a:t>
            </a:fld>
            <a:endParaRPr lang="en-US" dirty="0">
              <a:solidFill>
                <a:srgbClr val="90C226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181264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>
                <a:solidFill>
                  <a:prstClr val="black">
                    <a:tint val="75000"/>
                  </a:prstClr>
                </a:solidFill>
                <a:latin typeface="Trebuchet MS"/>
              </a:rPr>
              <a:pPr/>
              <a:t>14/03/15</a:t>
            </a:fld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>
                <a:solidFill>
                  <a:srgbClr val="90C226"/>
                </a:solidFill>
                <a:latin typeface="Trebuchet MS"/>
              </a:rPr>
              <a:pPr/>
              <a:t>‹#›</a:t>
            </a:fld>
            <a:endParaRPr lang="en-US" dirty="0">
              <a:solidFill>
                <a:srgbClr val="90C226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75075523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  <a:latin typeface="Trebuchet MS"/>
              </a:rPr>
              <a:pPr/>
              <a:t>14/03/15</a:t>
            </a:fld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90C226"/>
                </a:solidFill>
                <a:latin typeface="Trebuchet MS"/>
              </a:rPr>
              <a:pPr/>
              <a:t>‹#›</a:t>
            </a:fld>
            <a:endParaRPr lang="en-US" dirty="0">
              <a:solidFill>
                <a:srgbClr val="90C226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12632043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  <a:latin typeface="Trebuchet MS"/>
              </a:rPr>
              <a:pPr/>
              <a:t>14/03/15</a:t>
            </a:fld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90C226"/>
                </a:solidFill>
                <a:latin typeface="Trebuchet MS"/>
              </a:rPr>
              <a:pPr/>
              <a:t>‹#›</a:t>
            </a:fld>
            <a:endParaRPr lang="en-US" dirty="0">
              <a:solidFill>
                <a:srgbClr val="90C226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44572673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  <a:latin typeface="Trebuchet MS"/>
              </a:rPr>
              <a:pPr/>
              <a:t>14/03/15</a:t>
            </a:fld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90C226"/>
                </a:solidFill>
                <a:latin typeface="Trebuchet MS"/>
              </a:rPr>
              <a:pPr/>
              <a:t>‹#›</a:t>
            </a:fld>
            <a:endParaRPr lang="en-US" dirty="0">
              <a:solidFill>
                <a:srgbClr val="90C226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36270866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  <a:latin typeface="Trebuchet MS"/>
              </a:rPr>
              <a:pPr/>
              <a:t>14/03/15</a:t>
            </a:fld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90C226"/>
                </a:solidFill>
                <a:latin typeface="Trebuchet MS"/>
              </a:rPr>
              <a:pPr/>
              <a:t>‹#›</a:t>
            </a:fld>
            <a:endParaRPr lang="en-US" dirty="0">
              <a:solidFill>
                <a:srgbClr val="90C226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65716153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>
                <a:solidFill>
                  <a:prstClr val="black">
                    <a:tint val="75000"/>
                  </a:prstClr>
                </a:solidFill>
                <a:latin typeface="Trebuchet MS"/>
              </a:rPr>
              <a:pPr/>
              <a:t>14/03/15</a:t>
            </a:fld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>
                <a:solidFill>
                  <a:srgbClr val="90C226"/>
                </a:solidFill>
                <a:latin typeface="Trebuchet MS"/>
              </a:rPr>
              <a:pPr/>
              <a:t>‹#›</a:t>
            </a:fld>
            <a:endParaRPr lang="en-US" dirty="0">
              <a:solidFill>
                <a:srgbClr val="90C226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0107217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  <a:latin typeface="Trebuchet MS"/>
              </a:rPr>
              <a:pPr/>
              <a:t>14/03/15</a:t>
            </a:fld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90C226"/>
                </a:solidFill>
                <a:latin typeface="Trebuchet MS"/>
              </a:rPr>
              <a:pPr/>
              <a:t>‹#›</a:t>
            </a:fld>
            <a:endParaRPr lang="en-US" dirty="0">
              <a:solidFill>
                <a:srgbClr val="90C226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48660782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  <a:latin typeface="Trebuchet MS"/>
              </a:rPr>
              <a:pPr/>
              <a:t>14/03/15</a:t>
            </a:fld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90C226"/>
                </a:solidFill>
                <a:latin typeface="Trebuchet MS"/>
              </a:rPr>
              <a:pPr/>
              <a:t>‹#›</a:t>
            </a:fld>
            <a:endParaRPr lang="en-US" dirty="0">
              <a:solidFill>
                <a:srgbClr val="90C226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51455252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  <a:latin typeface="Trebuchet MS"/>
              </a:rPr>
              <a:pPr/>
              <a:t>14/03/15</a:t>
            </a:fld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90C226"/>
                </a:solidFill>
                <a:latin typeface="Trebuchet MS"/>
              </a:rPr>
              <a:pPr/>
              <a:t>‹#›</a:t>
            </a:fld>
            <a:endParaRPr lang="en-US" dirty="0">
              <a:solidFill>
                <a:srgbClr val="90C226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01098609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>
                <a:solidFill>
                  <a:prstClr val="black">
                    <a:tint val="75000"/>
                  </a:prstClr>
                </a:solidFill>
                <a:latin typeface="Trebuchet MS"/>
              </a:rPr>
              <a:pPr/>
              <a:t>14/03/15</a:t>
            </a:fld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>
                <a:solidFill>
                  <a:srgbClr val="90C226"/>
                </a:solidFill>
                <a:latin typeface="Trebuchet MS"/>
              </a:rPr>
              <a:pPr/>
              <a:t>‹#›</a:t>
            </a:fld>
            <a:endParaRPr lang="en-US" dirty="0">
              <a:solidFill>
                <a:srgbClr val="90C226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03632275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  <a:latin typeface="Trebuchet MS"/>
              </a:rPr>
              <a:pPr/>
              <a:t>14/03/15</a:t>
            </a:fld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90C226"/>
                </a:solidFill>
                <a:latin typeface="Trebuchet MS"/>
              </a:rPr>
              <a:pPr/>
              <a:t>‹#›</a:t>
            </a:fld>
            <a:endParaRPr lang="en-US" dirty="0">
              <a:solidFill>
                <a:srgbClr val="90C226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22838209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  <a:latin typeface="Trebuchet MS"/>
              </a:rPr>
              <a:pPr/>
              <a:t>14/03/15</a:t>
            </a:fld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90C226"/>
                </a:solidFill>
                <a:latin typeface="Trebuchet MS"/>
              </a:rPr>
              <a:pPr/>
              <a:t>‹#›</a:t>
            </a:fld>
            <a:endParaRPr lang="en-US" dirty="0">
              <a:solidFill>
                <a:srgbClr val="90C226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24451624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  <a:latin typeface="Trebuchet MS"/>
              </a:rPr>
              <a:pPr/>
              <a:t>14/03/15</a:t>
            </a:fld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90C226"/>
                </a:solidFill>
                <a:latin typeface="Trebuchet MS"/>
              </a:rPr>
              <a:pPr/>
              <a:t>‹#›</a:t>
            </a:fld>
            <a:endParaRPr lang="en-US" dirty="0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90C226">
                    <a:lumMod val="60000"/>
                    <a:lumOff val="40000"/>
                  </a:srgbClr>
                </a:solidFill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90C226">
                    <a:lumMod val="60000"/>
                    <a:lumOff val="40000"/>
                  </a:srgbClr>
                </a:solidFill>
                <a:latin typeface="Arial"/>
              </a:rPr>
              <a:t>”</a:t>
            </a:r>
            <a:endParaRPr lang="en-US" dirty="0">
              <a:solidFill>
                <a:srgbClr val="90C226">
                  <a:lumMod val="60000"/>
                  <a:lumOff val="40000"/>
                </a:srgb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4215312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  <a:latin typeface="Trebuchet MS"/>
              </a:rPr>
              <a:pPr/>
              <a:t>14/03/15</a:t>
            </a:fld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90C226"/>
                </a:solidFill>
                <a:latin typeface="Trebuchet MS"/>
              </a:rPr>
              <a:pPr/>
              <a:t>‹#›</a:t>
            </a:fld>
            <a:endParaRPr lang="en-US" dirty="0">
              <a:solidFill>
                <a:srgbClr val="90C226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691515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  <a:latin typeface="Trebuchet MS"/>
              </a:rPr>
              <a:pPr/>
              <a:t>14/03/15</a:t>
            </a:fld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90C226"/>
                </a:solidFill>
                <a:latin typeface="Trebuchet MS"/>
              </a:rPr>
              <a:pPr/>
              <a:t>‹#›</a:t>
            </a:fld>
            <a:endParaRPr lang="en-US" dirty="0">
              <a:solidFill>
                <a:srgbClr val="90C226"/>
              </a:solidFill>
              <a:latin typeface="Trebuchet M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90C226">
                    <a:lumMod val="60000"/>
                    <a:lumOff val="40000"/>
                  </a:srgbClr>
                </a:solidFill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90C226">
                    <a:lumMod val="60000"/>
                    <a:lumOff val="40000"/>
                  </a:srgbClr>
                </a:solidFill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1769495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  <a:latin typeface="Trebuchet MS"/>
              </a:rPr>
              <a:pPr/>
              <a:t>14/03/15</a:t>
            </a:fld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90C226"/>
                </a:solidFill>
                <a:latin typeface="Trebuchet MS"/>
              </a:rPr>
              <a:pPr/>
              <a:t>‹#›</a:t>
            </a:fld>
            <a:endParaRPr lang="en-US" dirty="0">
              <a:solidFill>
                <a:srgbClr val="90C226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88662819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>
                <a:solidFill>
                  <a:prstClr val="black">
                    <a:tint val="75000"/>
                  </a:prstClr>
                </a:solidFill>
                <a:latin typeface="Trebuchet MS"/>
              </a:rPr>
              <a:pPr/>
              <a:t>14/03/15</a:t>
            </a:fld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>
                <a:solidFill>
                  <a:srgbClr val="90C226"/>
                </a:solidFill>
                <a:latin typeface="Trebuchet MS"/>
              </a:rPr>
              <a:pPr/>
              <a:t>‹#›</a:t>
            </a:fld>
            <a:endParaRPr lang="en-US" dirty="0">
              <a:solidFill>
                <a:srgbClr val="90C226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57456951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  <a:latin typeface="Trebuchet MS"/>
              </a:rPr>
              <a:pPr/>
              <a:t>14/03/15</a:t>
            </a:fld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>
                <a:solidFill>
                  <a:srgbClr val="90C226"/>
                </a:solidFill>
                <a:latin typeface="Trebuchet MS"/>
              </a:rPr>
              <a:pPr/>
              <a:t>‹#›</a:t>
            </a:fld>
            <a:endParaRPr lang="en-US" dirty="0">
              <a:solidFill>
                <a:srgbClr val="90C226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6781270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0.xml"/><Relationship Id="rId15" Type="http://schemas.openxmlformats.org/officeDocument/2006/relationships/slideLayout" Target="../slideLayouts/slideLayout31.xml"/><Relationship Id="rId16" Type="http://schemas.openxmlformats.org/officeDocument/2006/relationships/slideLayout" Target="../slideLayouts/slideLayout32.xml"/><Relationship Id="rId17" Type="http://schemas.openxmlformats.org/officeDocument/2006/relationships/theme" Target="../theme/theme2.xml"/><Relationship Id="rId1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9.xml"/><Relationship Id="rId4" Type="http://schemas.openxmlformats.org/officeDocument/2006/relationships/slideLayout" Target="../slideLayouts/slideLayout20.xml"/><Relationship Id="rId5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3.xml"/><Relationship Id="rId8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46.xml"/><Relationship Id="rId15" Type="http://schemas.openxmlformats.org/officeDocument/2006/relationships/slideLayout" Target="../slideLayouts/slideLayout47.xml"/><Relationship Id="rId16" Type="http://schemas.openxmlformats.org/officeDocument/2006/relationships/slideLayout" Target="../slideLayouts/slideLayout48.xml"/><Relationship Id="rId17" Type="http://schemas.openxmlformats.org/officeDocument/2006/relationships/theme" Target="../theme/theme3.xml"/><Relationship Id="rId1" Type="http://schemas.openxmlformats.org/officeDocument/2006/relationships/slideLayout" Target="../slideLayouts/slideLayout33.xml"/><Relationship Id="rId2" Type="http://schemas.openxmlformats.org/officeDocument/2006/relationships/slideLayout" Target="../slideLayouts/slideLayout34.xml"/><Relationship Id="rId3" Type="http://schemas.openxmlformats.org/officeDocument/2006/relationships/slideLayout" Target="../slideLayouts/slideLayout35.xml"/><Relationship Id="rId4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7.xml"/><Relationship Id="rId6" Type="http://schemas.openxmlformats.org/officeDocument/2006/relationships/slideLayout" Target="../slideLayouts/slideLayout38.xml"/><Relationship Id="rId7" Type="http://schemas.openxmlformats.org/officeDocument/2006/relationships/slideLayout" Target="../slideLayouts/slideLayout39.xml"/><Relationship Id="rId8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2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1.xml"/><Relationship Id="rId14" Type="http://schemas.openxmlformats.org/officeDocument/2006/relationships/slideLayout" Target="../slideLayouts/slideLayout62.xml"/><Relationship Id="rId15" Type="http://schemas.openxmlformats.org/officeDocument/2006/relationships/slideLayout" Target="../slideLayouts/slideLayout63.xml"/><Relationship Id="rId16" Type="http://schemas.openxmlformats.org/officeDocument/2006/relationships/slideLayout" Target="../slideLayouts/slideLayout64.xml"/><Relationship Id="rId17" Type="http://schemas.openxmlformats.org/officeDocument/2006/relationships/theme" Target="../theme/theme4.xml"/><Relationship Id="rId1" Type="http://schemas.openxmlformats.org/officeDocument/2006/relationships/slideLayout" Target="../slideLayouts/slideLayout49.xml"/><Relationship Id="rId2" Type="http://schemas.openxmlformats.org/officeDocument/2006/relationships/slideLayout" Target="../slideLayouts/slideLayout50.xml"/><Relationship Id="rId3" Type="http://schemas.openxmlformats.org/officeDocument/2006/relationships/slideLayout" Target="../slideLayouts/slideLayout51.xml"/><Relationship Id="rId4" Type="http://schemas.openxmlformats.org/officeDocument/2006/relationships/slideLayout" Target="../slideLayouts/slideLayout52.xml"/><Relationship Id="rId5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5.xml"/><Relationship Id="rId8" Type="http://schemas.openxmlformats.org/officeDocument/2006/relationships/slideLayout" Target="../slideLayouts/slideLayout56.xml"/><Relationship Id="rId9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58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5.xml"/><Relationship Id="rId12" Type="http://schemas.openxmlformats.org/officeDocument/2006/relationships/slideLayout" Target="../slideLayouts/slideLayout76.xml"/><Relationship Id="rId13" Type="http://schemas.openxmlformats.org/officeDocument/2006/relationships/slideLayout" Target="../slideLayouts/slideLayout77.xml"/><Relationship Id="rId14" Type="http://schemas.openxmlformats.org/officeDocument/2006/relationships/slideLayout" Target="../slideLayouts/slideLayout78.xml"/><Relationship Id="rId15" Type="http://schemas.openxmlformats.org/officeDocument/2006/relationships/slideLayout" Target="../slideLayouts/slideLayout79.xml"/><Relationship Id="rId16" Type="http://schemas.openxmlformats.org/officeDocument/2006/relationships/slideLayout" Target="../slideLayouts/slideLayout80.xml"/><Relationship Id="rId17" Type="http://schemas.openxmlformats.org/officeDocument/2006/relationships/theme" Target="../theme/theme5.xml"/><Relationship Id="rId1" Type="http://schemas.openxmlformats.org/officeDocument/2006/relationships/slideLayout" Target="../slideLayouts/slideLayout65.xml"/><Relationship Id="rId2" Type="http://schemas.openxmlformats.org/officeDocument/2006/relationships/slideLayout" Target="../slideLayouts/slideLayout66.xml"/><Relationship Id="rId3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1.xml"/><Relationship Id="rId8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7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14/03/15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  <a:latin typeface="Trebuchet MS"/>
              </a:rPr>
              <a:pPr/>
              <a:t>14/03/15</a:t>
            </a:fld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>
                <a:solidFill>
                  <a:srgbClr val="90C226"/>
                </a:solidFill>
                <a:latin typeface="Trebuchet MS"/>
              </a:rPr>
              <a:pPr/>
              <a:t>‹#›</a:t>
            </a:fld>
            <a:endParaRPr lang="en-US" dirty="0">
              <a:solidFill>
                <a:srgbClr val="90C226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887553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  <p:sldLayoutId id="2147483681" r:id="rId13"/>
    <p:sldLayoutId id="2147483682" r:id="rId14"/>
    <p:sldLayoutId id="2147483683" r:id="rId15"/>
    <p:sldLayoutId id="214748368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  <a:latin typeface="Trebuchet MS"/>
              </a:rPr>
              <a:pPr/>
              <a:t>14/03/15</a:t>
            </a:fld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>
                <a:solidFill>
                  <a:srgbClr val="90C226"/>
                </a:solidFill>
                <a:latin typeface="Trebuchet MS"/>
              </a:rPr>
              <a:pPr/>
              <a:t>‹#›</a:t>
            </a:fld>
            <a:endParaRPr lang="en-US" dirty="0">
              <a:solidFill>
                <a:srgbClr val="90C226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608260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  <p:sldLayoutId id="2147483700" r:id="rId15"/>
    <p:sldLayoutId id="214748370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  <a:latin typeface="Trebuchet MS"/>
              </a:rPr>
              <a:pPr/>
              <a:t>14/03/15</a:t>
            </a:fld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>
                <a:solidFill>
                  <a:srgbClr val="90C226"/>
                </a:solidFill>
                <a:latin typeface="Trebuchet MS"/>
              </a:rPr>
              <a:pPr/>
              <a:t>‹#›</a:t>
            </a:fld>
            <a:endParaRPr lang="en-US" dirty="0">
              <a:solidFill>
                <a:srgbClr val="90C226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703888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>
                <a:solidFill>
                  <a:prstClr val="black">
                    <a:tint val="75000"/>
                  </a:prstClr>
                </a:solidFill>
                <a:latin typeface="Trebuchet MS"/>
              </a:rPr>
              <a:pPr/>
              <a:t>14/03/15</a:t>
            </a:fld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>
                <a:solidFill>
                  <a:srgbClr val="90C226"/>
                </a:solidFill>
                <a:latin typeface="Trebuchet MS"/>
              </a:rPr>
              <a:pPr/>
              <a:t>‹#›</a:t>
            </a:fld>
            <a:endParaRPr lang="en-US" dirty="0">
              <a:solidFill>
                <a:srgbClr val="90C226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78783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731" r:id="rId12"/>
    <p:sldLayoutId id="2147483732" r:id="rId13"/>
    <p:sldLayoutId id="2147483733" r:id="rId14"/>
    <p:sldLayoutId id="2147483734" r:id="rId15"/>
    <p:sldLayoutId id="214748373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jpeg"/><Relationship Id="rId1" Type="http://schemas.openxmlformats.org/officeDocument/2006/relationships/slideLayout" Target="../slideLayouts/slideLayout66.xml"/><Relationship Id="rId2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1.jpeg"/><Relationship Id="rId7" Type="http://schemas.openxmlformats.org/officeDocument/2006/relationships/image" Target="../media/image2.jpeg"/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4.png"/><Relationship Id="rId5" Type="http://schemas.openxmlformats.org/officeDocument/2006/relationships/image" Target="../media/image15.emf"/><Relationship Id="rId6" Type="http://schemas.openxmlformats.org/officeDocument/2006/relationships/image" Target="../media/image16.png"/><Relationship Id="rId7" Type="http://schemas.openxmlformats.org/officeDocument/2006/relationships/image" Target="../media/image1.jpeg"/><Relationship Id="rId8" Type="http://schemas.openxmlformats.org/officeDocument/2006/relationships/image" Target="../media/image2.jpeg"/><Relationship Id="rId1" Type="http://schemas.openxmlformats.org/officeDocument/2006/relationships/slideLayout" Target="../slideLayouts/slideLayout34.xml"/><Relationship Id="rId2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6" Type="http://schemas.openxmlformats.org/officeDocument/2006/relationships/image" Target="../media/image1.jpeg"/><Relationship Id="rId7" Type="http://schemas.openxmlformats.org/officeDocument/2006/relationships/image" Target="../media/image2.jpeg"/><Relationship Id="rId1" Type="http://schemas.openxmlformats.org/officeDocument/2006/relationships/slideLayout" Target="../slideLayouts/slideLayout50.xml"/><Relationship Id="rId2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7" Type="http://schemas.openxmlformats.org/officeDocument/2006/relationships/image" Target="../media/image1.jpeg"/><Relationship Id="rId8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22.emf"/><Relationship Id="rId5" Type="http://schemas.openxmlformats.org/officeDocument/2006/relationships/image" Target="../media/image23.emf"/><Relationship Id="rId6" Type="http://schemas.openxmlformats.org/officeDocument/2006/relationships/image" Target="../media/image1.jpeg"/><Relationship Id="rId7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27.emf"/><Relationship Id="rId5" Type="http://schemas.openxmlformats.org/officeDocument/2006/relationships/image" Target="../media/image28.emf"/><Relationship Id="rId6" Type="http://schemas.openxmlformats.org/officeDocument/2006/relationships/image" Target="../media/image29.emf"/><Relationship Id="rId7" Type="http://schemas.openxmlformats.org/officeDocument/2006/relationships/image" Target="../media/image30.emf"/><Relationship Id="rId8" Type="http://schemas.openxmlformats.org/officeDocument/2006/relationships/image" Target="../media/image1.jpeg"/><Relationship Id="rId9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jpeg"/><Relationship Id="rId5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/>
          <p:cNvSpPr txBox="1"/>
          <p:nvPr/>
        </p:nvSpPr>
        <p:spPr>
          <a:xfrm>
            <a:off x="1179684" y="5652314"/>
            <a:ext cx="396298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Nanomedicine</a:t>
            </a:r>
            <a:r>
              <a:rPr 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Laboratory </a:t>
            </a:r>
          </a:p>
          <a:p>
            <a:r>
              <a:rPr 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Luigi </a:t>
            </a: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Sacco University </a:t>
            </a:r>
            <a:r>
              <a:rPr 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Hospital </a:t>
            </a:r>
          </a:p>
          <a:p>
            <a:r>
              <a:rPr 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Milan </a:t>
            </a:r>
          </a:p>
          <a:p>
            <a:r>
              <a:rPr 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Italy</a:t>
            </a:r>
            <a:endParaRPr lang="en-GB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GB" b="1" dirty="0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35000" y="3720695"/>
            <a:ext cx="9575800" cy="1646302"/>
          </a:xfrm>
        </p:spPr>
        <p:txBody>
          <a:bodyPr/>
          <a:lstStyle/>
          <a:p>
            <a:pPr algn="ctr"/>
            <a:r>
              <a:rPr lang="en-US" sz="3600" b="1" i="1" dirty="0" smtClean="0"/>
              <a:t>In </a:t>
            </a:r>
            <a:r>
              <a:rPr lang="en-US" sz="3600" b="1" i="1" dirty="0"/>
              <a:t>vivo</a:t>
            </a:r>
            <a:r>
              <a:rPr lang="en-US" sz="3600" b="1" dirty="0"/>
              <a:t> targeting efficiency </a:t>
            </a: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 smtClean="0"/>
              <a:t>of </a:t>
            </a:r>
            <a:r>
              <a:rPr lang="en-US" sz="3600" b="1" dirty="0"/>
              <a:t>multifunctional </a:t>
            </a:r>
            <a:r>
              <a:rPr lang="en-US" sz="3600" b="1" dirty="0" err="1" smtClean="0"/>
              <a:t>nanoconstructs</a:t>
            </a:r>
            <a:r>
              <a:rPr lang="en-US" sz="3600" b="1" dirty="0" smtClean="0"/>
              <a:t> </a:t>
            </a:r>
            <a:br>
              <a:rPr lang="en-US" sz="3600" b="1" dirty="0" smtClean="0"/>
            </a:br>
            <a:r>
              <a:rPr lang="en-US" sz="3600" b="1" dirty="0" smtClean="0"/>
              <a:t>bearing </a:t>
            </a:r>
            <a:r>
              <a:rPr lang="en-US" sz="3600" b="1" dirty="0"/>
              <a:t>antibody-derived </a:t>
            </a:r>
            <a:r>
              <a:rPr lang="en-US" sz="3600" b="1" dirty="0" smtClean="0"/>
              <a:t>ligands </a:t>
            </a:r>
            <a:br>
              <a:rPr lang="en-US" sz="3600" b="1" dirty="0" smtClean="0"/>
            </a:br>
            <a:r>
              <a:rPr lang="en-US" sz="3600" b="1" dirty="0" smtClean="0"/>
              <a:t>for breast cancer detection</a:t>
            </a:r>
            <a:r>
              <a:rPr lang="it-IT" sz="3600" b="1" dirty="0"/>
              <a:t/>
            </a:r>
            <a:br>
              <a:rPr lang="it-IT" sz="3600" b="1" dirty="0"/>
            </a:br>
            <a:r>
              <a:rPr lang="en-US" sz="3600" b="1" dirty="0" smtClean="0"/>
              <a:t>   </a:t>
            </a:r>
            <a:r>
              <a:rPr lang="en-GB" b="1" dirty="0" smtClean="0"/>
              <a:t/>
            </a:r>
            <a:br>
              <a:rPr lang="en-GB" b="1" dirty="0" smtClean="0"/>
            </a:br>
            <a:endParaRPr lang="en-GB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482600" y="4343994"/>
            <a:ext cx="9588499" cy="1096899"/>
          </a:xfrm>
        </p:spPr>
        <p:txBody>
          <a:bodyPr/>
          <a:lstStyle/>
          <a:p>
            <a:pPr algn="ctr"/>
            <a:r>
              <a:rPr lang="it-IT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Marta Truffi, </a:t>
            </a:r>
            <a:r>
              <a:rPr lang="it-IT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PhD</a:t>
            </a:r>
            <a:endParaRPr lang="en-GB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" name="Immagine 7" descr="logo sacco.jpg"/>
          <p:cNvPicPr>
            <a:picLocks noChangeAspect="1"/>
          </p:cNvPicPr>
          <p:nvPr/>
        </p:nvPicPr>
        <p:blipFill rotWithShape="1">
          <a:blip r:embed="rId2" cstate="print"/>
          <a:srcRect l="6538" t="5026" r="9443" b="10786"/>
          <a:stretch/>
        </p:blipFill>
        <p:spPr bwMode="auto">
          <a:xfrm>
            <a:off x="207178" y="5675675"/>
            <a:ext cx="906074" cy="876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93" descr="logo def ner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28019" y="5673135"/>
            <a:ext cx="934344" cy="86442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  <p:sp>
        <p:nvSpPr>
          <p:cNvPr id="10" name="CasellaDiTesto 9"/>
          <p:cNvSpPr txBox="1"/>
          <p:nvPr/>
        </p:nvSpPr>
        <p:spPr>
          <a:xfrm>
            <a:off x="5003395" y="5595867"/>
            <a:ext cx="5321705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Department </a:t>
            </a: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of Biomedical and Clinical Sciences “L. Sacco</a:t>
            </a:r>
            <a:r>
              <a:rPr 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” </a:t>
            </a:r>
          </a:p>
          <a:p>
            <a:r>
              <a:rPr 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University </a:t>
            </a: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of </a:t>
            </a:r>
            <a:r>
              <a:rPr 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Milan </a:t>
            </a:r>
          </a:p>
          <a:p>
            <a:r>
              <a:rPr 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Milan </a:t>
            </a:r>
          </a:p>
          <a:p>
            <a:r>
              <a:rPr 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Italy</a:t>
            </a:r>
            <a:endParaRPr lang="en-GB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GB" b="1" dirty="0"/>
          </a:p>
          <a:p>
            <a:endParaRPr lang="en-GB" b="1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500" y="38100"/>
            <a:ext cx="5591436" cy="8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9455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210664" y="329235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it-IT" sz="3200" dirty="0" err="1" smtClean="0">
                <a:solidFill>
                  <a:schemeClr val="tx1"/>
                </a:solidFill>
              </a:rPr>
              <a:t>Nanoparticles</a:t>
            </a:r>
            <a:r>
              <a:rPr lang="it-IT" sz="3200" dirty="0" smtClean="0">
                <a:solidFill>
                  <a:schemeClr val="tx1"/>
                </a:solidFill>
              </a:rPr>
              <a:t> for </a:t>
            </a:r>
            <a:r>
              <a:rPr lang="it-IT" sz="3200" dirty="0" err="1" smtClean="0">
                <a:solidFill>
                  <a:schemeClr val="tx1"/>
                </a:solidFill>
              </a:rPr>
              <a:t>breast</a:t>
            </a:r>
            <a:r>
              <a:rPr lang="it-IT" sz="3200" dirty="0" smtClean="0">
                <a:solidFill>
                  <a:schemeClr val="tx1"/>
                </a:solidFill>
              </a:rPr>
              <a:t> </a:t>
            </a:r>
            <a:r>
              <a:rPr lang="it-IT" sz="3200" dirty="0" err="1" smtClean="0">
                <a:solidFill>
                  <a:schemeClr val="tx1"/>
                </a:solidFill>
              </a:rPr>
              <a:t>cancer</a:t>
            </a:r>
            <a:r>
              <a:rPr lang="it-IT" sz="3200" dirty="0" smtClean="0">
                <a:solidFill>
                  <a:schemeClr val="tx1"/>
                </a:solidFill>
              </a:rPr>
              <a:t> </a:t>
            </a:r>
            <a:r>
              <a:rPr lang="it-IT" sz="3200" dirty="0" err="1" smtClean="0">
                <a:solidFill>
                  <a:schemeClr val="tx1"/>
                </a:solidFill>
              </a:rPr>
              <a:t>detection</a:t>
            </a:r>
            <a:endParaRPr lang="en-GB" sz="3200" dirty="0">
              <a:solidFill>
                <a:schemeClr val="tx1"/>
              </a:solidFill>
            </a:endParaRPr>
          </a:p>
        </p:txBody>
      </p:sp>
      <p:pic>
        <p:nvPicPr>
          <p:cNvPr id="5" name="Immagine 7" descr="logo sacco.jpg"/>
          <p:cNvPicPr>
            <a:picLocks noChangeAspect="1"/>
          </p:cNvPicPr>
          <p:nvPr/>
        </p:nvPicPr>
        <p:blipFill rotWithShape="1">
          <a:blip r:embed="rId2" cstate="print"/>
          <a:srcRect l="6538" t="5026" r="9443" b="10786"/>
          <a:stretch/>
        </p:blipFill>
        <p:spPr bwMode="auto">
          <a:xfrm>
            <a:off x="304799" y="220244"/>
            <a:ext cx="744178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3" descr="logo def ner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16000" y="225906"/>
            <a:ext cx="678084" cy="62734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  <p:sp>
        <p:nvSpPr>
          <p:cNvPr id="24" name="Rectangle 9"/>
          <p:cNvSpPr>
            <a:spLocks noChangeArrowheads="1"/>
          </p:cNvSpPr>
          <p:nvPr/>
        </p:nvSpPr>
        <p:spPr bwMode="auto">
          <a:xfrm>
            <a:off x="685800" y="1173214"/>
            <a:ext cx="5740400" cy="1382155"/>
          </a:xfrm>
          <a:prstGeom prst="rect">
            <a:avLst/>
          </a:prstGeom>
          <a:gradFill>
            <a:gsLst>
              <a:gs pos="0">
                <a:schemeClr val="accent1"/>
              </a:gs>
              <a:gs pos="7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9525">
            <a:solidFill>
              <a:srgbClr val="808080"/>
            </a:solidFill>
            <a:round/>
            <a:headEnd/>
            <a:tailEnd/>
          </a:ln>
          <a:effectLst/>
          <a:extLst/>
        </p:spPr>
        <p:txBody>
          <a:bodyPr wrap="square" lIns="90000" tIns="45000" rIns="90000" bIns="45000">
            <a:spAutoFit/>
          </a:bodyPr>
          <a:lstStyle>
            <a:defPPr>
              <a:defRPr lang="en-GB"/>
            </a:defPPr>
            <a:lvl1pPr algn="l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1pPr>
            <a:lvl2pPr marL="742950" indent="-285750" algn="l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9pPr>
          </a:lstStyle>
          <a:p>
            <a:pPr algn="ctr"/>
            <a:r>
              <a:rPr lang="it-IT" b="1" dirty="0">
                <a:solidFill>
                  <a:prstClr val="black"/>
                </a:solidFill>
                <a:latin typeface="Corbel"/>
                <a:cs typeface="Corbel"/>
              </a:rPr>
              <a:t>	</a:t>
            </a:r>
            <a:r>
              <a:rPr lang="it-IT" b="1" dirty="0" smtClean="0">
                <a:solidFill>
                  <a:prstClr val="black"/>
                </a:solidFill>
                <a:latin typeface="Corbel"/>
                <a:cs typeface="Corbel"/>
              </a:rPr>
              <a:t>BREAST </a:t>
            </a:r>
            <a:r>
              <a:rPr lang="it-IT" b="1" dirty="0">
                <a:solidFill>
                  <a:prstClr val="black"/>
                </a:solidFill>
                <a:latin typeface="Corbel"/>
                <a:cs typeface="Corbel"/>
              </a:rPr>
              <a:t>CANCER </a:t>
            </a:r>
            <a:r>
              <a:rPr lang="it-IT" b="1" dirty="0" smtClean="0">
                <a:solidFill>
                  <a:prstClr val="black"/>
                </a:solidFill>
                <a:latin typeface="Corbel"/>
                <a:cs typeface="Corbel"/>
              </a:rPr>
              <a:t>DIAGNOSTICS</a:t>
            </a:r>
          </a:p>
          <a:p>
            <a:pPr algn="ctr"/>
            <a:endParaRPr lang="it-IT" b="1" dirty="0">
              <a:solidFill>
                <a:prstClr val="black"/>
              </a:solidFill>
              <a:latin typeface="Corbel"/>
              <a:cs typeface="Corbel"/>
            </a:endParaRPr>
          </a:p>
          <a:p>
            <a:pPr marL="285750" indent="-285750">
              <a:buFont typeface="Arial"/>
              <a:buChar char="•"/>
            </a:pPr>
            <a:r>
              <a:rPr lang="it-IT" b="1" dirty="0" err="1">
                <a:solidFill>
                  <a:prstClr val="black"/>
                </a:solidFill>
                <a:latin typeface="Corbel"/>
                <a:cs typeface="Corbel"/>
              </a:rPr>
              <a:t>Identify</a:t>
            </a:r>
            <a:r>
              <a:rPr lang="it-IT" b="1" dirty="0">
                <a:solidFill>
                  <a:prstClr val="black"/>
                </a:solidFill>
                <a:latin typeface="Corbel"/>
                <a:cs typeface="Corbel"/>
              </a:rPr>
              <a:t> </a:t>
            </a:r>
            <a:r>
              <a:rPr lang="it-IT" b="1" dirty="0" err="1">
                <a:solidFill>
                  <a:prstClr val="black"/>
                </a:solidFill>
                <a:latin typeface="Corbel"/>
                <a:cs typeface="Corbel"/>
              </a:rPr>
              <a:t>malignant</a:t>
            </a:r>
            <a:r>
              <a:rPr lang="it-IT" b="1" dirty="0">
                <a:solidFill>
                  <a:prstClr val="black"/>
                </a:solidFill>
                <a:latin typeface="Corbel"/>
                <a:cs typeface="Corbel"/>
              </a:rPr>
              <a:t> </a:t>
            </a:r>
            <a:r>
              <a:rPr lang="it-IT" b="1" dirty="0" err="1">
                <a:solidFill>
                  <a:prstClr val="black"/>
                </a:solidFill>
                <a:latin typeface="Corbel"/>
                <a:cs typeface="Corbel"/>
              </a:rPr>
              <a:t>tumors</a:t>
            </a:r>
            <a:r>
              <a:rPr lang="it-IT" b="1" dirty="0">
                <a:solidFill>
                  <a:prstClr val="black"/>
                </a:solidFill>
                <a:latin typeface="Corbel"/>
                <a:cs typeface="Corbel"/>
              </a:rPr>
              <a:t> </a:t>
            </a:r>
            <a:r>
              <a:rPr lang="it-IT" b="1" dirty="0" err="1">
                <a:solidFill>
                  <a:prstClr val="black"/>
                </a:solidFill>
                <a:latin typeface="Corbel"/>
                <a:cs typeface="Corbel"/>
              </a:rPr>
              <a:t>at</a:t>
            </a:r>
            <a:r>
              <a:rPr lang="it-IT" b="1" dirty="0">
                <a:solidFill>
                  <a:prstClr val="black"/>
                </a:solidFill>
                <a:latin typeface="Corbel"/>
                <a:cs typeface="Corbel"/>
              </a:rPr>
              <a:t> </a:t>
            </a:r>
            <a:r>
              <a:rPr lang="it-IT" b="1" dirty="0" err="1">
                <a:solidFill>
                  <a:prstClr val="black"/>
                </a:solidFill>
                <a:latin typeface="Corbel"/>
                <a:cs typeface="Corbel"/>
              </a:rPr>
              <a:t>early</a:t>
            </a:r>
            <a:r>
              <a:rPr lang="it-IT" b="1" dirty="0">
                <a:solidFill>
                  <a:prstClr val="black"/>
                </a:solidFill>
                <a:latin typeface="Corbel"/>
                <a:cs typeface="Corbel"/>
              </a:rPr>
              <a:t> </a:t>
            </a:r>
            <a:r>
              <a:rPr lang="it-IT" b="1" dirty="0" err="1">
                <a:solidFill>
                  <a:prstClr val="black"/>
                </a:solidFill>
                <a:latin typeface="Corbel"/>
                <a:cs typeface="Corbel"/>
              </a:rPr>
              <a:t>stages</a:t>
            </a:r>
            <a:endParaRPr lang="it-IT" b="1" dirty="0">
              <a:solidFill>
                <a:prstClr val="black"/>
              </a:solidFill>
              <a:latin typeface="Corbel"/>
              <a:cs typeface="Corbel"/>
            </a:endParaRPr>
          </a:p>
          <a:p>
            <a:pPr marL="285750" indent="-285750">
              <a:buFont typeface="Arial"/>
              <a:buChar char="•"/>
            </a:pPr>
            <a:r>
              <a:rPr lang="it-IT" b="1" dirty="0" err="1">
                <a:solidFill>
                  <a:prstClr val="black"/>
                </a:solidFill>
                <a:latin typeface="Corbel"/>
                <a:cs typeface="Corbel"/>
              </a:rPr>
              <a:t>Track</a:t>
            </a:r>
            <a:r>
              <a:rPr lang="it-IT" b="1" dirty="0">
                <a:solidFill>
                  <a:prstClr val="black"/>
                </a:solidFill>
                <a:latin typeface="Corbel"/>
                <a:cs typeface="Corbel"/>
              </a:rPr>
              <a:t> </a:t>
            </a:r>
            <a:r>
              <a:rPr lang="it-IT" b="1" dirty="0" err="1">
                <a:solidFill>
                  <a:prstClr val="black"/>
                </a:solidFill>
                <a:latin typeface="Corbel"/>
                <a:cs typeface="Corbel"/>
              </a:rPr>
              <a:t>possible</a:t>
            </a:r>
            <a:r>
              <a:rPr lang="it-IT" b="1" dirty="0">
                <a:solidFill>
                  <a:prstClr val="black"/>
                </a:solidFill>
                <a:latin typeface="Corbel"/>
                <a:cs typeface="Corbel"/>
              </a:rPr>
              <a:t> </a:t>
            </a:r>
            <a:r>
              <a:rPr lang="it-IT" b="1" dirty="0" err="1">
                <a:solidFill>
                  <a:prstClr val="black"/>
                </a:solidFill>
                <a:latin typeface="Corbel"/>
                <a:cs typeface="Corbel"/>
              </a:rPr>
              <a:t>metastatic</a:t>
            </a:r>
            <a:r>
              <a:rPr lang="it-IT" b="1" dirty="0">
                <a:solidFill>
                  <a:prstClr val="black"/>
                </a:solidFill>
                <a:latin typeface="Corbel"/>
                <a:cs typeface="Corbel"/>
              </a:rPr>
              <a:t> </a:t>
            </a:r>
            <a:r>
              <a:rPr lang="it-IT" b="1" dirty="0" err="1" smtClean="0">
                <a:solidFill>
                  <a:prstClr val="black"/>
                </a:solidFill>
                <a:latin typeface="Corbel"/>
                <a:cs typeface="Corbel"/>
              </a:rPr>
              <a:t>infiltrations</a:t>
            </a:r>
            <a:endParaRPr lang="it-IT" b="1" dirty="0">
              <a:solidFill>
                <a:prstClr val="black"/>
              </a:solidFill>
              <a:latin typeface="Corbel"/>
              <a:cs typeface="Corbel"/>
            </a:endParaRPr>
          </a:p>
          <a:p>
            <a:pPr marL="285750" indent="-285750">
              <a:buFont typeface="Arial"/>
              <a:buChar char="•"/>
            </a:pPr>
            <a:r>
              <a:rPr lang="it-IT" b="1" dirty="0">
                <a:solidFill>
                  <a:prstClr val="black"/>
                </a:solidFill>
                <a:latin typeface="Corbel"/>
                <a:cs typeface="Corbel"/>
              </a:rPr>
              <a:t>Monitor </a:t>
            </a:r>
            <a:r>
              <a:rPr lang="it-IT" b="1" dirty="0" err="1">
                <a:solidFill>
                  <a:prstClr val="black"/>
                </a:solidFill>
                <a:latin typeface="Corbel"/>
                <a:cs typeface="Corbel"/>
              </a:rPr>
              <a:t>tumor</a:t>
            </a:r>
            <a:r>
              <a:rPr lang="it-IT" b="1" dirty="0">
                <a:solidFill>
                  <a:prstClr val="black"/>
                </a:solidFill>
                <a:latin typeface="Corbel"/>
                <a:cs typeface="Corbel"/>
              </a:rPr>
              <a:t> </a:t>
            </a:r>
            <a:r>
              <a:rPr lang="it-IT" b="1" dirty="0" err="1">
                <a:solidFill>
                  <a:prstClr val="black"/>
                </a:solidFill>
                <a:latin typeface="Corbel"/>
                <a:cs typeface="Corbel"/>
              </a:rPr>
              <a:t>response</a:t>
            </a:r>
            <a:r>
              <a:rPr lang="it-IT" b="1" dirty="0">
                <a:solidFill>
                  <a:prstClr val="black"/>
                </a:solidFill>
                <a:latin typeface="Corbel"/>
                <a:cs typeface="Corbel"/>
              </a:rPr>
              <a:t> to </a:t>
            </a:r>
            <a:r>
              <a:rPr lang="it-IT" b="1" dirty="0" err="1">
                <a:solidFill>
                  <a:prstClr val="black"/>
                </a:solidFill>
                <a:latin typeface="Corbel"/>
                <a:cs typeface="Corbel"/>
              </a:rPr>
              <a:t>treatments</a:t>
            </a:r>
            <a:endParaRPr lang="it-IT" b="1" dirty="0">
              <a:solidFill>
                <a:prstClr val="black"/>
              </a:solidFill>
              <a:latin typeface="Corbel"/>
              <a:cs typeface="Corbel"/>
            </a:endParaRPr>
          </a:p>
        </p:txBody>
      </p:sp>
      <p:grpSp>
        <p:nvGrpSpPr>
          <p:cNvPr id="26" name="Grouper 25"/>
          <p:cNvGrpSpPr/>
          <p:nvPr/>
        </p:nvGrpSpPr>
        <p:grpSpPr>
          <a:xfrm>
            <a:off x="561477" y="2839796"/>
            <a:ext cx="3045319" cy="3434005"/>
            <a:chOff x="6606677" y="926996"/>
            <a:chExt cx="3045319" cy="3434005"/>
          </a:xfrm>
        </p:grpSpPr>
        <p:pic>
          <p:nvPicPr>
            <p:cNvPr id="25" name="Image 2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94502" y="1343543"/>
              <a:ext cx="495298" cy="510857"/>
            </a:xfrm>
            <a:prstGeom prst="rect">
              <a:avLst/>
            </a:prstGeom>
          </p:spPr>
        </p:pic>
        <p:grpSp>
          <p:nvGrpSpPr>
            <p:cNvPr id="23" name="Grouper 22"/>
            <p:cNvGrpSpPr/>
            <p:nvPr/>
          </p:nvGrpSpPr>
          <p:grpSpPr>
            <a:xfrm>
              <a:off x="6606677" y="926996"/>
              <a:ext cx="3045319" cy="3434005"/>
              <a:chOff x="112431" y="2909197"/>
              <a:chExt cx="2783169" cy="3191703"/>
            </a:xfrm>
          </p:grpSpPr>
          <p:pic>
            <p:nvPicPr>
              <p:cNvPr id="19" name="Image 18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65201" y="3742667"/>
                <a:ext cx="1714499" cy="2358233"/>
              </a:xfrm>
              <a:prstGeom prst="rect">
                <a:avLst/>
              </a:prstGeom>
            </p:spPr>
          </p:pic>
          <p:pic>
            <p:nvPicPr>
              <p:cNvPr id="20" name="Image 19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 rot="5001692">
                <a:off x="584199" y="3683002"/>
                <a:ext cx="620713" cy="584200"/>
              </a:xfrm>
              <a:prstGeom prst="rect">
                <a:avLst/>
              </a:prstGeom>
            </p:spPr>
          </p:pic>
          <p:sp>
            <p:nvSpPr>
              <p:cNvPr id="21" name="ZoneTexte 20"/>
              <p:cNvSpPr txBox="1"/>
              <p:nvPr/>
            </p:nvSpPr>
            <p:spPr>
              <a:xfrm>
                <a:off x="112431" y="2909197"/>
                <a:ext cx="2156409" cy="6865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it-IT" sz="1400" b="1" dirty="0" err="1" smtClean="0">
                    <a:solidFill>
                      <a:prstClr val="black"/>
                    </a:solidFill>
                    <a:latin typeface="Arial"/>
                    <a:cs typeface="Arial"/>
                  </a:rPr>
                  <a:t>Iron</a:t>
                </a:r>
                <a:r>
                  <a:rPr lang="it-IT" sz="1400" b="1" dirty="0">
                    <a:solidFill>
                      <a:prstClr val="black"/>
                    </a:solidFill>
                    <a:latin typeface="Arial"/>
                    <a:cs typeface="Arial"/>
                  </a:rPr>
                  <a:t> </a:t>
                </a:r>
                <a:r>
                  <a:rPr lang="it-IT" sz="1400" b="1" dirty="0" err="1" smtClean="0">
                    <a:solidFill>
                      <a:prstClr val="black"/>
                    </a:solidFill>
                    <a:latin typeface="Arial"/>
                    <a:cs typeface="Arial"/>
                  </a:rPr>
                  <a:t>oxide</a:t>
                </a:r>
                <a:r>
                  <a:rPr lang="it-IT" sz="1400" b="1" dirty="0" smtClean="0">
                    <a:solidFill>
                      <a:prstClr val="black"/>
                    </a:solidFill>
                    <a:latin typeface="Arial"/>
                    <a:cs typeface="Arial"/>
                  </a:rPr>
                  <a:t> </a:t>
                </a:r>
                <a:r>
                  <a:rPr lang="it-IT" sz="1400" b="1" dirty="0" err="1" smtClean="0">
                    <a:solidFill>
                      <a:prstClr val="black"/>
                    </a:solidFill>
                    <a:latin typeface="Arial"/>
                    <a:cs typeface="Arial"/>
                  </a:rPr>
                  <a:t>nanoparticles</a:t>
                </a:r>
                <a:r>
                  <a:rPr lang="it-IT" sz="1400" b="1" dirty="0" smtClean="0">
                    <a:solidFill>
                      <a:prstClr val="black"/>
                    </a:solidFill>
                    <a:latin typeface="Arial"/>
                    <a:cs typeface="Arial"/>
                  </a:rPr>
                  <a:t> </a:t>
                </a:r>
                <a:r>
                  <a:rPr lang="it-IT" sz="1400" b="1" dirty="0" err="1" smtClean="0">
                    <a:solidFill>
                      <a:prstClr val="black"/>
                    </a:solidFill>
                    <a:latin typeface="Arial"/>
                    <a:cs typeface="Arial"/>
                  </a:rPr>
                  <a:t>injection</a:t>
                </a:r>
                <a:endParaRPr lang="it-IT" sz="1400" b="1" dirty="0" smtClean="0">
                  <a:solidFill>
                    <a:prstClr val="black"/>
                  </a:solidFill>
                  <a:latin typeface="Arial"/>
                  <a:cs typeface="Arial"/>
                </a:endParaRPr>
              </a:p>
              <a:p>
                <a:pPr algn="ctr"/>
                <a:endParaRPr lang="en-US" sz="1400" b="1" dirty="0">
                  <a:solidFill>
                    <a:prstClr val="black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2489200" y="3848100"/>
                <a:ext cx="406400" cy="3683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pic>
        <p:nvPicPr>
          <p:cNvPr id="29" name="Image 2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12000" y="3682999"/>
            <a:ext cx="3960000" cy="3004434"/>
          </a:xfrm>
          <a:prstGeom prst="rect">
            <a:avLst/>
          </a:prstGeom>
        </p:spPr>
      </p:pic>
      <p:pic>
        <p:nvPicPr>
          <p:cNvPr id="16" name="Picture 5" descr="http://ars.els-cdn.com/content/image/1-s2.0-S0169409X12002591-gr8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5800" y="1463675"/>
            <a:ext cx="3960000" cy="205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ZoneTexte 16"/>
          <p:cNvSpPr txBox="1"/>
          <p:nvPr/>
        </p:nvSpPr>
        <p:spPr>
          <a:xfrm>
            <a:off x="6962278" y="1130195"/>
            <a:ext cx="34771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 smtClean="0">
                <a:solidFill>
                  <a:prstClr val="black"/>
                </a:solidFill>
                <a:latin typeface="Arial"/>
                <a:cs typeface="Arial"/>
              </a:rPr>
              <a:t>PASSIVE TARGETING (EPR EFFECT)</a:t>
            </a:r>
          </a:p>
          <a:p>
            <a:pPr algn="ctr"/>
            <a:endParaRPr lang="en-US" sz="1400" b="1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7140078" y="3873395"/>
            <a:ext cx="27913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 smtClean="0">
                <a:solidFill>
                  <a:prstClr val="black"/>
                </a:solidFill>
                <a:latin typeface="Arial"/>
                <a:cs typeface="Arial"/>
              </a:rPr>
              <a:t>ACTIVE TARGETING</a:t>
            </a:r>
          </a:p>
          <a:p>
            <a:pPr algn="ctr"/>
            <a:endParaRPr lang="en-US" sz="1400" b="1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3530600" y="4348214"/>
            <a:ext cx="2933700" cy="1897373"/>
          </a:xfrm>
          <a:prstGeom prst="rect">
            <a:avLst/>
          </a:prstGeom>
          <a:gradFill>
            <a:gsLst>
              <a:gs pos="0">
                <a:schemeClr val="accent1"/>
              </a:gs>
              <a:gs pos="7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9525">
            <a:solidFill>
              <a:srgbClr val="808080"/>
            </a:solidFill>
            <a:round/>
            <a:headEnd/>
            <a:tailEnd/>
          </a:ln>
          <a:effectLst/>
          <a:extLst/>
        </p:spPr>
        <p:txBody>
          <a:bodyPr wrap="square" lIns="90000" tIns="45000" rIns="90000" bIns="45000">
            <a:spAutoFit/>
          </a:bodyPr>
          <a:lstStyle>
            <a:defPPr>
              <a:defRPr lang="en-GB"/>
            </a:defPPr>
            <a:lvl1pPr algn="l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1pPr>
            <a:lvl2pPr marL="742950" indent="-285750" algn="l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>
                <a:solidFill>
                  <a:srgbClr val="000000"/>
                </a:solidFill>
                <a:latin typeface="Corbel"/>
                <a:cs typeface="Corbel"/>
              </a:rPr>
              <a:t>MAGNETIC NANOPARTICLES REPRESENT NEW TOOLS FOR EASY, RELIABLE AND NON-INVASIVE DETECTION OF CANCER CELLS</a:t>
            </a:r>
            <a:endParaRPr lang="en-US" b="1" dirty="0">
              <a:solidFill>
                <a:srgbClr val="000000"/>
              </a:solidFill>
              <a:latin typeface="Corbel"/>
              <a:cs typeface="Corbel"/>
            </a:endParaRPr>
          </a:p>
        </p:txBody>
      </p:sp>
      <p:sp>
        <p:nvSpPr>
          <p:cNvPr id="27" name="CasellaDiTesto 10"/>
          <p:cNvSpPr txBox="1">
            <a:spLocks noChangeArrowheads="1"/>
          </p:cNvSpPr>
          <p:nvPr/>
        </p:nvSpPr>
        <p:spPr bwMode="auto">
          <a:xfrm>
            <a:off x="7010400" y="3378200"/>
            <a:ext cx="405130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r" eaLnBrk="1" hangingPunct="1"/>
            <a:r>
              <a:rPr lang="it-IT" sz="1200" dirty="0" err="1" smtClean="0">
                <a:solidFill>
                  <a:srgbClr val="000000"/>
                </a:solidFill>
                <a:latin typeface="Calibri" charset="0"/>
              </a:rPr>
              <a:t>Brannon</a:t>
            </a:r>
            <a:r>
              <a:rPr lang="it-IT" sz="1200" dirty="0" err="1">
                <a:solidFill>
                  <a:srgbClr val="000000"/>
                </a:solidFill>
                <a:latin typeface="Calibri" charset="0"/>
              </a:rPr>
              <a:t>-Peppas</a:t>
            </a:r>
            <a:r>
              <a:rPr lang="it-IT" sz="1200" dirty="0">
                <a:solidFill>
                  <a:srgbClr val="000000"/>
                </a:solidFill>
                <a:latin typeface="Calibri" charset="0"/>
              </a:rPr>
              <a:t> et </a:t>
            </a:r>
            <a:r>
              <a:rPr lang="it-IT" sz="1200" dirty="0" smtClean="0">
                <a:solidFill>
                  <a:srgbClr val="000000"/>
                </a:solidFill>
                <a:latin typeface="Calibri" charset="0"/>
              </a:rPr>
              <a:t>al, </a:t>
            </a:r>
            <a:r>
              <a:rPr lang="it-IT" sz="1200" i="1" dirty="0">
                <a:solidFill>
                  <a:srgbClr val="000000"/>
                </a:solidFill>
                <a:latin typeface="Calibri" charset="0"/>
              </a:rPr>
              <a:t>Advanced </a:t>
            </a:r>
            <a:r>
              <a:rPr lang="it-IT" sz="1200" i="1" dirty="0" err="1">
                <a:solidFill>
                  <a:srgbClr val="000000"/>
                </a:solidFill>
                <a:latin typeface="Calibri" charset="0"/>
              </a:rPr>
              <a:t>Drug</a:t>
            </a:r>
            <a:r>
              <a:rPr lang="it-IT" sz="1200" i="1" dirty="0">
                <a:solidFill>
                  <a:srgbClr val="000000"/>
                </a:solidFill>
                <a:latin typeface="Calibri" charset="0"/>
              </a:rPr>
              <a:t> Delivery </a:t>
            </a:r>
            <a:r>
              <a:rPr lang="it-IT" sz="1200" i="1" dirty="0" err="1">
                <a:solidFill>
                  <a:srgbClr val="000000"/>
                </a:solidFill>
                <a:latin typeface="Calibri" charset="0"/>
              </a:rPr>
              <a:t>Reviews</a:t>
            </a:r>
            <a:r>
              <a:rPr lang="it-IT" sz="1200" dirty="0">
                <a:solidFill>
                  <a:srgbClr val="000000"/>
                </a:solidFill>
                <a:latin typeface="Calibri" charset="0"/>
              </a:rPr>
              <a:t>, </a:t>
            </a:r>
            <a:r>
              <a:rPr lang="it-IT" sz="1200" b="1" dirty="0" smtClean="0">
                <a:solidFill>
                  <a:srgbClr val="000000"/>
                </a:solidFill>
                <a:latin typeface="Calibri" charset="0"/>
              </a:rPr>
              <a:t>2012</a:t>
            </a:r>
            <a:endParaRPr lang="it-IT" sz="1200" dirty="0">
              <a:solidFill>
                <a:srgbClr val="000000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12184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032864" y="240335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it-IT" sz="3200" dirty="0" err="1" smtClean="0">
                <a:solidFill>
                  <a:srgbClr val="000000"/>
                </a:solidFill>
              </a:rPr>
              <a:t>Targeting</a:t>
            </a:r>
            <a:r>
              <a:rPr lang="it-IT" sz="3200" dirty="0" smtClean="0">
                <a:solidFill>
                  <a:srgbClr val="000000"/>
                </a:solidFill>
              </a:rPr>
              <a:t> </a:t>
            </a:r>
            <a:r>
              <a:rPr lang="it-IT" sz="3200" dirty="0" err="1" smtClean="0">
                <a:solidFill>
                  <a:srgbClr val="000000"/>
                </a:solidFill>
              </a:rPr>
              <a:t>breast</a:t>
            </a:r>
            <a:r>
              <a:rPr lang="it-IT" sz="3200" dirty="0" smtClean="0">
                <a:solidFill>
                  <a:srgbClr val="000000"/>
                </a:solidFill>
              </a:rPr>
              <a:t> </a:t>
            </a:r>
            <a:r>
              <a:rPr lang="it-IT" sz="3200" dirty="0" err="1" smtClean="0">
                <a:solidFill>
                  <a:srgbClr val="000000"/>
                </a:solidFill>
              </a:rPr>
              <a:t>cancer</a:t>
            </a:r>
            <a:r>
              <a:rPr lang="it-IT" sz="3200" dirty="0" smtClean="0">
                <a:solidFill>
                  <a:srgbClr val="000000"/>
                </a:solidFill>
              </a:rPr>
              <a:t> </a:t>
            </a:r>
            <a:r>
              <a:rPr lang="it-IT" sz="3200" dirty="0" err="1" smtClean="0">
                <a:solidFill>
                  <a:srgbClr val="000000"/>
                </a:solidFill>
              </a:rPr>
              <a:t>cells</a:t>
            </a:r>
            <a:r>
              <a:rPr lang="it-IT" sz="3200" dirty="0" smtClean="0">
                <a:solidFill>
                  <a:srgbClr val="000000"/>
                </a:solidFill>
              </a:rPr>
              <a:t> with </a:t>
            </a:r>
            <a:r>
              <a:rPr lang="it-IT" sz="3200" dirty="0" err="1" smtClean="0">
                <a:solidFill>
                  <a:srgbClr val="000000"/>
                </a:solidFill>
              </a:rPr>
              <a:t>antibody</a:t>
            </a:r>
            <a:r>
              <a:rPr lang="it-IT" sz="3200" dirty="0" smtClean="0">
                <a:solidFill>
                  <a:srgbClr val="000000"/>
                </a:solidFill>
              </a:rPr>
              <a:t> </a:t>
            </a:r>
            <a:r>
              <a:rPr lang="it-IT" sz="3200" dirty="0" err="1" smtClean="0">
                <a:solidFill>
                  <a:srgbClr val="000000"/>
                </a:solidFill>
              </a:rPr>
              <a:t>nanoconjugates</a:t>
            </a:r>
            <a:endParaRPr lang="en-GB" sz="3200" dirty="0">
              <a:solidFill>
                <a:srgbClr val="000000"/>
              </a:solidFill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1226" y="1853991"/>
            <a:ext cx="4612724" cy="3695909"/>
          </a:xfrm>
          <a:prstGeom prst="rect">
            <a:avLst/>
          </a:prstGeom>
        </p:spPr>
      </p:pic>
      <p:sp>
        <p:nvSpPr>
          <p:cNvPr id="7" name="CasellaDiTesto 7"/>
          <p:cNvSpPr txBox="1">
            <a:spLocks noChangeArrowheads="1"/>
          </p:cNvSpPr>
          <p:nvPr/>
        </p:nvSpPr>
        <p:spPr bwMode="auto">
          <a:xfrm>
            <a:off x="6307667" y="1989667"/>
            <a:ext cx="5088467" cy="3093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4625" indent="-1746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/>
            <a:r>
              <a:rPr lang="it-IT" sz="1800" b="1" dirty="0" smtClean="0">
                <a:latin typeface="Calibri" charset="0"/>
              </a:rPr>
              <a:t>HER2: A BIOMARKER FOR BREAST CANCER CELLS</a:t>
            </a:r>
          </a:p>
          <a:p>
            <a:pPr marL="0" indent="0" eaLnBrk="1" hangingPunct="1"/>
            <a:endParaRPr lang="it-IT" sz="1800" b="1" dirty="0" smtClean="0">
              <a:latin typeface="Calibri" charset="0"/>
            </a:endParaRPr>
          </a:p>
          <a:p>
            <a:pPr eaLnBrk="1" hangingPunct="1">
              <a:buFont typeface="Wingdings" charset="0"/>
              <a:buChar char="ü"/>
            </a:pPr>
            <a:r>
              <a:rPr lang="it-IT" sz="1800" b="1" dirty="0" smtClean="0">
                <a:latin typeface="Calibri" charset="0"/>
              </a:rPr>
              <a:t> </a:t>
            </a:r>
            <a:r>
              <a:rPr lang="it-IT" sz="1800" b="1" dirty="0" err="1">
                <a:latin typeface="Calibri" charset="0"/>
              </a:rPr>
              <a:t>T</a:t>
            </a:r>
            <a:r>
              <a:rPr lang="it-IT" sz="1800" b="1" dirty="0" err="1" smtClean="0">
                <a:latin typeface="Calibri" charset="0"/>
              </a:rPr>
              <a:t>yrosine</a:t>
            </a:r>
            <a:r>
              <a:rPr lang="it-IT" sz="1800" b="1" dirty="0" smtClean="0">
                <a:latin typeface="Calibri" charset="0"/>
              </a:rPr>
              <a:t> </a:t>
            </a:r>
            <a:r>
              <a:rPr lang="it-IT" sz="1800" b="1" dirty="0" err="1">
                <a:latin typeface="Calibri" charset="0"/>
              </a:rPr>
              <a:t>kinase</a:t>
            </a:r>
            <a:r>
              <a:rPr lang="it-IT" sz="1800" b="1" dirty="0">
                <a:latin typeface="Calibri" charset="0"/>
              </a:rPr>
              <a:t> </a:t>
            </a:r>
            <a:r>
              <a:rPr lang="it-IT" sz="1800" b="1" dirty="0" err="1">
                <a:latin typeface="Calibri" charset="0"/>
              </a:rPr>
              <a:t>receptor</a:t>
            </a:r>
            <a:r>
              <a:rPr lang="it-IT" sz="1800" b="1" dirty="0">
                <a:latin typeface="Calibri" charset="0"/>
              </a:rPr>
              <a:t> of </a:t>
            </a:r>
            <a:r>
              <a:rPr lang="it-IT" sz="1800" b="1" dirty="0" smtClean="0">
                <a:latin typeface="Calibri" charset="0"/>
              </a:rPr>
              <a:t>the </a:t>
            </a:r>
            <a:r>
              <a:rPr lang="it-IT" sz="1800" b="1" dirty="0" err="1" smtClean="0">
                <a:latin typeface="Calibri" charset="0"/>
              </a:rPr>
              <a:t>ErbB</a:t>
            </a:r>
            <a:r>
              <a:rPr lang="it-IT" sz="1800" b="1" dirty="0" smtClean="0">
                <a:latin typeface="Calibri" charset="0"/>
              </a:rPr>
              <a:t> </a:t>
            </a:r>
            <a:r>
              <a:rPr lang="it-IT" sz="1800" b="1" dirty="0">
                <a:latin typeface="Calibri" charset="0"/>
              </a:rPr>
              <a:t>family</a:t>
            </a:r>
          </a:p>
          <a:p>
            <a:pPr eaLnBrk="1" hangingPunct="1">
              <a:buFont typeface="Wingdings" charset="0"/>
              <a:buChar char="ü"/>
            </a:pPr>
            <a:r>
              <a:rPr lang="it-IT" sz="1800" b="1" dirty="0">
                <a:latin typeface="Calibri" charset="0"/>
              </a:rPr>
              <a:t> </a:t>
            </a:r>
            <a:r>
              <a:rPr lang="it-IT" sz="1800" b="1" dirty="0" err="1" smtClean="0">
                <a:latin typeface="Calibri" charset="0"/>
              </a:rPr>
              <a:t>Overexpressed</a:t>
            </a:r>
            <a:r>
              <a:rPr lang="it-IT" sz="1800" b="1" dirty="0" smtClean="0">
                <a:latin typeface="Calibri" charset="0"/>
              </a:rPr>
              <a:t> </a:t>
            </a:r>
            <a:r>
              <a:rPr lang="it-IT" sz="1800" b="1" dirty="0">
                <a:latin typeface="Calibri" charset="0"/>
              </a:rPr>
              <a:t>in 25-40 % of human </a:t>
            </a:r>
            <a:r>
              <a:rPr lang="it-IT" sz="1800" b="1" dirty="0" err="1">
                <a:latin typeface="Calibri" charset="0"/>
              </a:rPr>
              <a:t>mammary</a:t>
            </a:r>
            <a:r>
              <a:rPr lang="it-IT" sz="1800" b="1" dirty="0">
                <a:latin typeface="Calibri" charset="0"/>
              </a:rPr>
              <a:t> </a:t>
            </a:r>
            <a:r>
              <a:rPr lang="it-IT" sz="1800" b="1" dirty="0" smtClean="0">
                <a:latin typeface="Calibri" charset="0"/>
              </a:rPr>
              <a:t> </a:t>
            </a:r>
            <a:r>
              <a:rPr lang="it-IT" sz="1800" b="1" dirty="0" err="1" smtClean="0">
                <a:latin typeface="Calibri" charset="0"/>
              </a:rPr>
              <a:t>carcinomas</a:t>
            </a:r>
            <a:endParaRPr lang="it-IT" sz="1800" b="1" dirty="0">
              <a:latin typeface="Calibri" charset="0"/>
            </a:endParaRPr>
          </a:p>
          <a:p>
            <a:pPr eaLnBrk="1" hangingPunct="1">
              <a:spcBef>
                <a:spcPts val="600"/>
              </a:spcBef>
              <a:buFont typeface="Wingdings" charset="0"/>
              <a:buChar char="ü"/>
            </a:pPr>
            <a:r>
              <a:rPr lang="it-IT" sz="1800" b="1" dirty="0" smtClean="0">
                <a:latin typeface="Calibri" charset="0"/>
              </a:rPr>
              <a:t> “</a:t>
            </a:r>
            <a:r>
              <a:rPr lang="it-IT" sz="1800" b="1" dirty="0" err="1">
                <a:latin typeface="Calibri" charset="0"/>
              </a:rPr>
              <a:t>Orphan</a:t>
            </a:r>
            <a:r>
              <a:rPr lang="it-IT" sz="1800" b="1" dirty="0">
                <a:latin typeface="Calibri" charset="0"/>
              </a:rPr>
              <a:t>” </a:t>
            </a:r>
            <a:r>
              <a:rPr lang="it-IT" sz="1800" b="1" dirty="0" err="1">
                <a:latin typeface="Calibri" charset="0"/>
              </a:rPr>
              <a:t>receptor</a:t>
            </a:r>
            <a:endParaRPr lang="it-IT" sz="1800" b="1" dirty="0">
              <a:latin typeface="Calibri" charset="0"/>
            </a:endParaRPr>
          </a:p>
          <a:p>
            <a:pPr eaLnBrk="1" hangingPunct="1">
              <a:spcBef>
                <a:spcPts val="600"/>
              </a:spcBef>
              <a:buFont typeface="Wingdings" charset="0"/>
              <a:buChar char="ü"/>
            </a:pPr>
            <a:r>
              <a:rPr lang="it-IT" sz="1800" b="1" dirty="0">
                <a:latin typeface="Calibri" charset="0"/>
              </a:rPr>
              <a:t> </a:t>
            </a:r>
            <a:r>
              <a:rPr lang="it-IT" sz="1800" b="1" dirty="0" err="1" smtClean="0">
                <a:latin typeface="Calibri" charset="0"/>
              </a:rPr>
              <a:t>Regulator</a:t>
            </a:r>
            <a:r>
              <a:rPr lang="it-IT" sz="1800" b="1" dirty="0" smtClean="0">
                <a:latin typeface="Calibri" charset="0"/>
              </a:rPr>
              <a:t> of </a:t>
            </a:r>
            <a:r>
              <a:rPr lang="it-IT" sz="1800" b="1" dirty="0" err="1">
                <a:latin typeface="Calibri" charset="0"/>
              </a:rPr>
              <a:t>cell</a:t>
            </a:r>
            <a:r>
              <a:rPr lang="it-IT" sz="1800" b="1" dirty="0">
                <a:latin typeface="Calibri" charset="0"/>
              </a:rPr>
              <a:t> </a:t>
            </a:r>
            <a:r>
              <a:rPr lang="it-IT" sz="1800" b="1" dirty="0" err="1">
                <a:latin typeface="Calibri" charset="0"/>
              </a:rPr>
              <a:t>growth</a:t>
            </a:r>
            <a:r>
              <a:rPr lang="it-IT" sz="1800" b="1" dirty="0">
                <a:latin typeface="Calibri" charset="0"/>
              </a:rPr>
              <a:t>, </a:t>
            </a:r>
            <a:r>
              <a:rPr lang="it-IT" sz="1800" b="1" dirty="0" err="1">
                <a:latin typeface="Calibri" charset="0"/>
              </a:rPr>
              <a:t>adhesion</a:t>
            </a:r>
            <a:r>
              <a:rPr lang="it-IT" sz="1800" b="1" dirty="0">
                <a:latin typeface="Calibri" charset="0"/>
              </a:rPr>
              <a:t>, </a:t>
            </a:r>
            <a:r>
              <a:rPr lang="it-IT" sz="1800" b="1" dirty="0" err="1">
                <a:latin typeface="Calibri" charset="0"/>
              </a:rPr>
              <a:t>migration</a:t>
            </a:r>
            <a:r>
              <a:rPr lang="it-IT" sz="1800" b="1" dirty="0">
                <a:latin typeface="Calibri" charset="0"/>
              </a:rPr>
              <a:t> and </a:t>
            </a:r>
            <a:r>
              <a:rPr lang="it-IT" sz="1800" b="1" dirty="0" err="1">
                <a:latin typeface="Calibri" charset="0"/>
              </a:rPr>
              <a:t>cell</a:t>
            </a:r>
            <a:r>
              <a:rPr lang="it-IT" sz="1800" b="1" dirty="0">
                <a:latin typeface="Calibri" charset="0"/>
              </a:rPr>
              <a:t> </a:t>
            </a:r>
            <a:r>
              <a:rPr lang="it-IT" sz="1800" b="1" dirty="0" err="1">
                <a:latin typeface="Calibri" charset="0"/>
              </a:rPr>
              <a:t>differentiation</a:t>
            </a:r>
            <a:endParaRPr lang="it-IT" sz="1800" b="1" dirty="0">
              <a:latin typeface="Calibri" charset="0"/>
            </a:endParaRPr>
          </a:p>
          <a:p>
            <a:pPr eaLnBrk="1" hangingPunct="1">
              <a:spcBef>
                <a:spcPts val="600"/>
              </a:spcBef>
              <a:buFont typeface="Wingdings" charset="0"/>
              <a:buChar char="ü"/>
            </a:pPr>
            <a:r>
              <a:rPr lang="it-IT" sz="1800" b="1" dirty="0">
                <a:latin typeface="Calibri" charset="0"/>
              </a:rPr>
              <a:t> </a:t>
            </a:r>
            <a:r>
              <a:rPr lang="it-IT" sz="1800" b="1" dirty="0" err="1" smtClean="0">
                <a:latin typeface="Calibri" charset="0"/>
              </a:rPr>
              <a:t>Selectively</a:t>
            </a:r>
            <a:r>
              <a:rPr lang="it-IT" sz="1800" b="1" dirty="0" smtClean="0">
                <a:latin typeface="Calibri" charset="0"/>
              </a:rPr>
              <a:t> </a:t>
            </a:r>
            <a:r>
              <a:rPr lang="it-IT" sz="1800" b="1" dirty="0" err="1">
                <a:latin typeface="Calibri" charset="0"/>
              </a:rPr>
              <a:t>recognized</a:t>
            </a:r>
            <a:r>
              <a:rPr lang="it-IT" sz="1800" b="1" dirty="0">
                <a:latin typeface="Calibri" charset="0"/>
              </a:rPr>
              <a:t> </a:t>
            </a:r>
            <a:r>
              <a:rPr lang="it-IT" sz="1800" b="1" dirty="0" smtClean="0">
                <a:latin typeface="Calibri" charset="0"/>
              </a:rPr>
              <a:t>by the </a:t>
            </a:r>
            <a:r>
              <a:rPr lang="it-IT" sz="1800" b="1" dirty="0" err="1" smtClean="0">
                <a:latin typeface="Calibri" charset="0"/>
              </a:rPr>
              <a:t>monoclonal</a:t>
            </a:r>
            <a:r>
              <a:rPr lang="it-IT" sz="1800" b="1" dirty="0" smtClean="0">
                <a:latin typeface="Calibri" charset="0"/>
              </a:rPr>
              <a:t> </a:t>
            </a:r>
            <a:r>
              <a:rPr lang="it-IT" sz="1800" b="1" dirty="0" err="1" smtClean="0">
                <a:latin typeface="Calibri" charset="0"/>
              </a:rPr>
              <a:t>antibody</a:t>
            </a:r>
            <a:r>
              <a:rPr lang="it-IT" sz="1800" b="1" dirty="0" smtClean="0">
                <a:latin typeface="Calibri" charset="0"/>
              </a:rPr>
              <a:t> </a:t>
            </a:r>
            <a:r>
              <a:rPr lang="it-IT" sz="1800" b="1" dirty="0" err="1">
                <a:latin typeface="Calibri" charset="0"/>
              </a:rPr>
              <a:t>t</a:t>
            </a:r>
            <a:r>
              <a:rPr lang="it-IT" sz="1800" b="1" dirty="0" err="1" smtClean="0">
                <a:latin typeface="Calibri" charset="0"/>
              </a:rPr>
              <a:t>rastuzumab</a:t>
            </a:r>
            <a:r>
              <a:rPr lang="it-IT" sz="1800" b="1" dirty="0" smtClean="0">
                <a:latin typeface="Calibri" charset="0"/>
              </a:rPr>
              <a:t> (TZ)</a:t>
            </a:r>
            <a:endParaRPr lang="it-IT" sz="1800" b="1" dirty="0">
              <a:latin typeface="Calibri" charset="0"/>
            </a:endParaRPr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745066" y="5999214"/>
            <a:ext cx="10684934" cy="483294"/>
          </a:xfrm>
          <a:prstGeom prst="rect">
            <a:avLst/>
          </a:prstGeom>
          <a:gradFill>
            <a:gsLst>
              <a:gs pos="0">
                <a:schemeClr val="accent1"/>
              </a:gs>
              <a:gs pos="7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9525">
            <a:solidFill>
              <a:srgbClr val="808080"/>
            </a:solidFill>
            <a:round/>
            <a:headEnd/>
            <a:tailEnd/>
          </a:ln>
          <a:effectLst/>
          <a:extLst/>
        </p:spPr>
        <p:txBody>
          <a:bodyPr wrap="square" lIns="90000" tIns="45000" rIns="90000" bIns="45000">
            <a:spAutoFit/>
          </a:bodyPr>
          <a:lstStyle>
            <a:defPPr>
              <a:defRPr lang="en-GB"/>
            </a:defPPr>
            <a:lvl1pPr algn="l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1pPr>
            <a:lvl2pPr marL="742950" indent="-285750" algn="l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9pPr>
          </a:lstStyle>
          <a:p>
            <a:pPr algn="ctr" hangingPunct="1">
              <a:lnSpc>
                <a:spcPct val="150000"/>
              </a:lnSpc>
              <a:buClrTx/>
            </a:pPr>
            <a:r>
              <a:rPr lang="en-GB" b="1" dirty="0" smtClean="0">
                <a:solidFill>
                  <a:schemeClr val="tx1"/>
                </a:solidFill>
                <a:latin typeface="Corbel" panose="020B0503020204020204" pitchFamily="34" charset="0"/>
              </a:rPr>
              <a:t>Does functionalization with homing ligands guide nanoparticles to the </a:t>
            </a:r>
            <a:r>
              <a:rPr lang="en-GB" b="1" dirty="0" err="1" smtClean="0">
                <a:solidFill>
                  <a:schemeClr val="tx1"/>
                </a:solidFill>
                <a:latin typeface="Corbel" panose="020B0503020204020204" pitchFamily="34" charset="0"/>
              </a:rPr>
              <a:t>tumor</a:t>
            </a:r>
            <a:r>
              <a:rPr lang="en-GB" b="1" dirty="0" smtClean="0">
                <a:solidFill>
                  <a:schemeClr val="tx1"/>
                </a:solidFill>
                <a:latin typeface="Corbel" panose="020B0503020204020204" pitchFamily="34" charset="0"/>
              </a:rPr>
              <a:t> by active targeting?</a:t>
            </a:r>
            <a:endParaRPr lang="en-GB" b="1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10" name="CasellaDiTesto 10"/>
          <p:cNvSpPr txBox="1">
            <a:spLocks noChangeArrowheads="1"/>
          </p:cNvSpPr>
          <p:nvPr/>
        </p:nvSpPr>
        <p:spPr bwMode="auto">
          <a:xfrm>
            <a:off x="3141137" y="5334000"/>
            <a:ext cx="256116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r" eaLnBrk="1" hangingPunct="1"/>
            <a:r>
              <a:rPr lang="it-IT" sz="1200" dirty="0" err="1" smtClean="0">
                <a:latin typeface="Calibri" charset="0"/>
              </a:rPr>
              <a:t>Occhipinti</a:t>
            </a:r>
            <a:r>
              <a:rPr lang="it-IT" sz="1200" dirty="0" smtClean="0">
                <a:latin typeface="Calibri" charset="0"/>
              </a:rPr>
              <a:t> et al, </a:t>
            </a:r>
            <a:r>
              <a:rPr lang="it-IT" sz="1200" i="1" dirty="0" err="1" smtClean="0">
                <a:latin typeface="Calibri" charset="0"/>
              </a:rPr>
              <a:t>Nanoscale</a:t>
            </a:r>
            <a:r>
              <a:rPr lang="it-IT" sz="1200" i="1" dirty="0" smtClean="0">
                <a:latin typeface="Calibri" charset="0"/>
              </a:rPr>
              <a:t>, </a:t>
            </a:r>
            <a:r>
              <a:rPr lang="it-IT" sz="1200" b="1" dirty="0" smtClean="0">
                <a:latin typeface="Calibri" charset="0"/>
              </a:rPr>
              <a:t>2011</a:t>
            </a:r>
            <a:endParaRPr lang="it-IT" sz="1200" dirty="0">
              <a:latin typeface="Calibri" charset="0"/>
            </a:endParaRPr>
          </a:p>
        </p:txBody>
      </p:sp>
      <p:pic>
        <p:nvPicPr>
          <p:cNvPr id="14" name="Immagine 7" descr="logo sacco.jpg"/>
          <p:cNvPicPr>
            <a:picLocks noChangeAspect="1"/>
          </p:cNvPicPr>
          <p:nvPr/>
        </p:nvPicPr>
        <p:blipFill rotWithShape="1">
          <a:blip r:embed="rId3" cstate="print"/>
          <a:srcRect l="6538" t="5026" r="9443" b="10786"/>
          <a:stretch/>
        </p:blipFill>
        <p:spPr bwMode="auto">
          <a:xfrm>
            <a:off x="304799" y="220244"/>
            <a:ext cx="744178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93" descr="logo def ner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16000" y="225906"/>
            <a:ext cx="678084" cy="62734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627440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528164" y="200899"/>
            <a:ext cx="8596668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 smtClean="0">
                <a:solidFill>
                  <a:srgbClr val="000000"/>
                </a:solidFill>
              </a:rPr>
              <a:t>TZ-conjugated multifunctional nanoparticles (TMNC) for </a:t>
            </a:r>
            <a:r>
              <a:rPr lang="en-GB" dirty="0" err="1" smtClean="0">
                <a:solidFill>
                  <a:srgbClr val="000000"/>
                </a:solidFill>
              </a:rPr>
              <a:t>tumor</a:t>
            </a:r>
            <a:r>
              <a:rPr lang="en-GB" dirty="0" smtClean="0">
                <a:solidFill>
                  <a:srgbClr val="000000"/>
                </a:solidFill>
              </a:rPr>
              <a:t> detection by MRI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28" name="Rectangle 53"/>
          <p:cNvSpPr>
            <a:spLocks noChangeArrowheads="1"/>
          </p:cNvSpPr>
          <p:nvPr/>
        </p:nvSpPr>
        <p:spPr bwMode="auto">
          <a:xfrm>
            <a:off x="16690719" y="16478125"/>
            <a:ext cx="499968" cy="352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 eaLnBrk="0" hangingPunct="0">
              <a:lnSpc>
                <a:spcPct val="102000"/>
              </a:lnSpc>
              <a:spcAft>
                <a:spcPts val="61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38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 eaLnBrk="0" hangingPunct="0">
              <a:lnSpc>
                <a:spcPct val="102000"/>
              </a:lnSpc>
              <a:spcAft>
                <a:spcPts val="48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0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eaLnBrk="0" hangingPunct="0">
              <a:lnSpc>
                <a:spcPct val="102000"/>
              </a:lnSpc>
              <a:spcAft>
                <a:spcPts val="366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8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eaLnBrk="0" hangingPunct="0">
              <a:lnSpc>
                <a:spcPct val="102000"/>
              </a:lnSpc>
              <a:spcAft>
                <a:spcPts val="24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8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eaLnBrk="0" hangingPunct="0">
              <a:lnSpc>
                <a:spcPct val="102000"/>
              </a:lnSpc>
              <a:spcAft>
                <a:spcPts val="12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8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12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8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12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8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12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8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12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8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algn="just" eaLnBrk="1">
              <a:lnSpc>
                <a:spcPct val="93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it-IT" sz="1800" b="1" dirty="0">
                <a:latin typeface="Candara" panose="020E0502030303020204" pitchFamily="34" charset="0"/>
                <a:cs typeface="Arial" panose="020B0604020202020204" pitchFamily="34" charset="0"/>
              </a:rPr>
              <a:t>(a)</a:t>
            </a:r>
          </a:p>
        </p:txBody>
      </p:sp>
      <p:grpSp>
        <p:nvGrpSpPr>
          <p:cNvPr id="19" name="Grouper 18"/>
          <p:cNvGrpSpPr/>
          <p:nvPr/>
        </p:nvGrpSpPr>
        <p:grpSpPr>
          <a:xfrm>
            <a:off x="1653234" y="29787378"/>
            <a:ext cx="7632848" cy="7365900"/>
            <a:chOff x="-1011062" y="28368302"/>
            <a:chExt cx="8115696" cy="7725940"/>
          </a:xfrm>
        </p:grpSpPr>
        <p:grpSp>
          <p:nvGrpSpPr>
            <p:cNvPr id="20" name="Grouper 19"/>
            <p:cNvGrpSpPr/>
            <p:nvPr/>
          </p:nvGrpSpPr>
          <p:grpSpPr>
            <a:xfrm>
              <a:off x="-1011062" y="28368302"/>
              <a:ext cx="8115696" cy="7725940"/>
              <a:chOff x="1242394" y="28779266"/>
              <a:chExt cx="8115696" cy="7725940"/>
            </a:xfrm>
          </p:grpSpPr>
          <p:grpSp>
            <p:nvGrpSpPr>
              <p:cNvPr id="23" name="Grouper 22"/>
              <p:cNvGrpSpPr/>
              <p:nvPr/>
            </p:nvGrpSpPr>
            <p:grpSpPr>
              <a:xfrm>
                <a:off x="1242394" y="28779266"/>
                <a:ext cx="8115696" cy="7653932"/>
                <a:chOff x="1242394" y="28779266"/>
                <a:chExt cx="8115696" cy="7653932"/>
              </a:xfrm>
            </p:grpSpPr>
            <p:pic>
              <p:nvPicPr>
                <p:cNvPr id="25" name="Image 24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1293194" y="28872790"/>
                  <a:ext cx="8064896" cy="7560408"/>
                </a:xfrm>
                <a:prstGeom prst="rect">
                  <a:avLst/>
                </a:prstGeom>
              </p:spPr>
            </p:pic>
            <p:sp>
              <p:nvSpPr>
                <p:cNvPr id="27" name="Rectangle 26"/>
                <p:cNvSpPr/>
                <p:nvPr/>
              </p:nvSpPr>
              <p:spPr bwMode="auto">
                <a:xfrm>
                  <a:off x="1305894" y="28868166"/>
                  <a:ext cx="216024" cy="216024"/>
                </a:xfrm>
                <a:prstGeom prst="rect">
                  <a:avLst/>
                </a:prstGeom>
                <a:solidFill>
                  <a:srgbClr val="FFFFFF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fr-FR" sz="2400">
                    <a:solidFill>
                      <a:prstClr val="black"/>
                    </a:solidFill>
                    <a:latin typeface="Arial" pitchFamily="-110" charset="0"/>
                    <a:ea typeface="ＭＳ Ｐゴシック" pitchFamily="-110" charset="-128"/>
                    <a:cs typeface="ＭＳ Ｐゴシック" pitchFamily="-110" charset="-128"/>
                  </a:endParaRPr>
                </a:p>
              </p:txBody>
            </p:sp>
            <p:sp>
              <p:nvSpPr>
                <p:cNvPr id="29" name="Rectangle 28"/>
                <p:cNvSpPr/>
                <p:nvPr/>
              </p:nvSpPr>
              <p:spPr bwMode="auto">
                <a:xfrm>
                  <a:off x="5507758" y="28868166"/>
                  <a:ext cx="216024" cy="216024"/>
                </a:xfrm>
                <a:prstGeom prst="rect">
                  <a:avLst/>
                </a:prstGeom>
                <a:solidFill>
                  <a:srgbClr val="FFFFFF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fr-FR" sz="2400">
                    <a:solidFill>
                      <a:prstClr val="black"/>
                    </a:solidFill>
                    <a:latin typeface="Arial" pitchFamily="-110" charset="0"/>
                    <a:ea typeface="ＭＳ Ｐゴシック" pitchFamily="-110" charset="-128"/>
                    <a:cs typeface="ＭＳ Ｐゴシック" pitchFamily="-110" charset="-128"/>
                  </a:endParaRPr>
                </a:p>
              </p:txBody>
            </p:sp>
            <p:sp>
              <p:nvSpPr>
                <p:cNvPr id="30" name="ZoneTexte 29"/>
                <p:cNvSpPr txBox="1"/>
                <p:nvPr/>
              </p:nvSpPr>
              <p:spPr>
                <a:xfrm>
                  <a:off x="1242394" y="28779266"/>
                  <a:ext cx="36004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b="1" dirty="0" smtClean="0">
                      <a:solidFill>
                        <a:prstClr val="black"/>
                      </a:solidFill>
                      <a:latin typeface="Trebuchet MS"/>
                    </a:rPr>
                    <a:t>A</a:t>
                  </a:r>
                  <a:endParaRPr lang="fr-FR" b="1" dirty="0">
                    <a:solidFill>
                      <a:prstClr val="black"/>
                    </a:solidFill>
                    <a:latin typeface="Trebuchet MS"/>
                  </a:endParaRPr>
                </a:p>
              </p:txBody>
            </p:sp>
            <p:sp>
              <p:nvSpPr>
                <p:cNvPr id="31" name="ZoneTexte 30"/>
                <p:cNvSpPr txBox="1"/>
                <p:nvPr/>
              </p:nvSpPr>
              <p:spPr>
                <a:xfrm>
                  <a:off x="1293194" y="32108402"/>
                  <a:ext cx="36004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b="1" dirty="0" smtClean="0">
                      <a:solidFill>
                        <a:prstClr val="black"/>
                      </a:solidFill>
                      <a:latin typeface="Trebuchet MS"/>
                    </a:rPr>
                    <a:t>B</a:t>
                  </a:r>
                  <a:endParaRPr lang="fr-FR" b="1" dirty="0">
                    <a:solidFill>
                      <a:prstClr val="black"/>
                    </a:solidFill>
                    <a:latin typeface="Trebuchet MS"/>
                  </a:endParaRPr>
                </a:p>
              </p:txBody>
            </p:sp>
            <p:sp>
              <p:nvSpPr>
                <p:cNvPr id="32" name="Rectangle 31"/>
                <p:cNvSpPr/>
                <p:nvPr/>
              </p:nvSpPr>
              <p:spPr bwMode="auto">
                <a:xfrm>
                  <a:off x="2025974" y="32167710"/>
                  <a:ext cx="216024" cy="216024"/>
                </a:xfrm>
                <a:prstGeom prst="rect">
                  <a:avLst/>
                </a:prstGeom>
                <a:solidFill>
                  <a:srgbClr val="FFFFFF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fr-FR" sz="2400">
                    <a:solidFill>
                      <a:prstClr val="black"/>
                    </a:solidFill>
                    <a:latin typeface="Arial" pitchFamily="-110" charset="0"/>
                    <a:ea typeface="ＭＳ Ｐゴシック" pitchFamily="-110" charset="-128"/>
                    <a:cs typeface="ＭＳ Ｐゴシック" pitchFamily="-110" charset="-128"/>
                  </a:endParaRPr>
                </a:p>
              </p:txBody>
            </p:sp>
          </p:grpSp>
          <p:sp>
            <p:nvSpPr>
              <p:cNvPr id="24" name="Rectangle 23"/>
              <p:cNvSpPr/>
              <p:nvPr/>
            </p:nvSpPr>
            <p:spPr bwMode="auto">
              <a:xfrm>
                <a:off x="7629898" y="36361190"/>
                <a:ext cx="576064" cy="144016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fr-FR" sz="2400">
                  <a:solidFill>
                    <a:prstClr val="black"/>
                  </a:solidFill>
                  <a:latin typeface="Arial" pitchFamily="-110" charset="0"/>
                  <a:ea typeface="ＭＳ Ｐゴシック" pitchFamily="-110" charset="-128"/>
                  <a:cs typeface="ＭＳ Ｐゴシック" pitchFamily="-110" charset="-128"/>
                </a:endParaRPr>
              </a:p>
            </p:txBody>
          </p:sp>
        </p:grpSp>
        <p:sp>
          <p:nvSpPr>
            <p:cNvPr id="21" name="ZoneTexte 20"/>
            <p:cNvSpPr txBox="1"/>
            <p:nvPr/>
          </p:nvSpPr>
          <p:spPr>
            <a:xfrm>
              <a:off x="5342534" y="35484270"/>
              <a:ext cx="72008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 smtClean="0">
                  <a:solidFill>
                    <a:prstClr val="white"/>
                  </a:solidFill>
                  <a:latin typeface="Trebuchet MS"/>
                </a:rPr>
                <a:t>10 </a:t>
              </a:r>
              <a:r>
                <a:rPr lang="fr-FR" sz="1200" b="1" dirty="0" err="1" smtClean="0">
                  <a:solidFill>
                    <a:prstClr val="white"/>
                  </a:solidFill>
                  <a:latin typeface="Trebuchet MS"/>
                </a:rPr>
                <a:t>μm</a:t>
              </a:r>
              <a:r>
                <a:rPr lang="fr-FR" sz="1200" b="1" dirty="0" smtClean="0">
                  <a:solidFill>
                    <a:prstClr val="white"/>
                  </a:solidFill>
                  <a:latin typeface="Trebuchet MS"/>
                </a:rPr>
                <a:t> </a:t>
              </a:r>
              <a:endParaRPr lang="fr-FR" sz="1200" b="1" dirty="0">
                <a:solidFill>
                  <a:prstClr val="white"/>
                </a:solidFill>
                <a:latin typeface="Trebuchet MS"/>
              </a:endParaRPr>
            </a:p>
          </p:txBody>
        </p:sp>
        <p:cxnSp>
          <p:nvCxnSpPr>
            <p:cNvPr id="22" name="Connecteur droit 21"/>
            <p:cNvCxnSpPr/>
            <p:nvPr/>
          </p:nvCxnSpPr>
          <p:spPr bwMode="auto">
            <a:xfrm>
              <a:off x="5469658" y="35763918"/>
              <a:ext cx="432048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3" name="Grouper 32"/>
          <p:cNvGrpSpPr/>
          <p:nvPr/>
        </p:nvGrpSpPr>
        <p:grpSpPr>
          <a:xfrm>
            <a:off x="1805634" y="29939778"/>
            <a:ext cx="7632848" cy="7365900"/>
            <a:chOff x="-1011062" y="28368302"/>
            <a:chExt cx="8115696" cy="7725940"/>
          </a:xfrm>
        </p:grpSpPr>
        <p:grpSp>
          <p:nvGrpSpPr>
            <p:cNvPr id="34" name="Grouper 33"/>
            <p:cNvGrpSpPr/>
            <p:nvPr/>
          </p:nvGrpSpPr>
          <p:grpSpPr>
            <a:xfrm>
              <a:off x="-1011062" y="28368302"/>
              <a:ext cx="8115696" cy="7725940"/>
              <a:chOff x="1242394" y="28779266"/>
              <a:chExt cx="8115696" cy="7725940"/>
            </a:xfrm>
          </p:grpSpPr>
          <p:grpSp>
            <p:nvGrpSpPr>
              <p:cNvPr id="40" name="Grouper 39"/>
              <p:cNvGrpSpPr/>
              <p:nvPr/>
            </p:nvGrpSpPr>
            <p:grpSpPr>
              <a:xfrm>
                <a:off x="1242394" y="28779266"/>
                <a:ext cx="8115696" cy="7653932"/>
                <a:chOff x="1242394" y="28779266"/>
                <a:chExt cx="8115696" cy="7653932"/>
              </a:xfrm>
            </p:grpSpPr>
            <p:pic>
              <p:nvPicPr>
                <p:cNvPr id="42" name="Image 41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1293194" y="28872790"/>
                  <a:ext cx="8064896" cy="7560408"/>
                </a:xfrm>
                <a:prstGeom prst="rect">
                  <a:avLst/>
                </a:prstGeom>
              </p:spPr>
            </p:pic>
            <p:sp>
              <p:nvSpPr>
                <p:cNvPr id="43" name="Rectangle 42"/>
                <p:cNvSpPr/>
                <p:nvPr/>
              </p:nvSpPr>
              <p:spPr bwMode="auto">
                <a:xfrm>
                  <a:off x="1305894" y="28868166"/>
                  <a:ext cx="216024" cy="216024"/>
                </a:xfrm>
                <a:prstGeom prst="rect">
                  <a:avLst/>
                </a:prstGeom>
                <a:solidFill>
                  <a:srgbClr val="FFFFFF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fr-FR" sz="2400">
                    <a:solidFill>
                      <a:prstClr val="black"/>
                    </a:solidFill>
                    <a:latin typeface="Arial" pitchFamily="-110" charset="0"/>
                    <a:ea typeface="ＭＳ Ｐゴシック" pitchFamily="-110" charset="-128"/>
                    <a:cs typeface="ＭＳ Ｐゴシック" pitchFamily="-110" charset="-128"/>
                  </a:endParaRPr>
                </a:p>
              </p:txBody>
            </p:sp>
            <p:sp>
              <p:nvSpPr>
                <p:cNvPr id="44" name="Rectangle 43"/>
                <p:cNvSpPr/>
                <p:nvPr/>
              </p:nvSpPr>
              <p:spPr bwMode="auto">
                <a:xfrm>
                  <a:off x="5507758" y="28868166"/>
                  <a:ext cx="216024" cy="216024"/>
                </a:xfrm>
                <a:prstGeom prst="rect">
                  <a:avLst/>
                </a:prstGeom>
                <a:solidFill>
                  <a:srgbClr val="FFFFFF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fr-FR" sz="2400">
                    <a:solidFill>
                      <a:prstClr val="black"/>
                    </a:solidFill>
                    <a:latin typeface="Arial" pitchFamily="-110" charset="0"/>
                    <a:ea typeface="ＭＳ Ｐゴシック" pitchFamily="-110" charset="-128"/>
                    <a:cs typeface="ＭＳ Ｐゴシック" pitchFamily="-110" charset="-128"/>
                  </a:endParaRPr>
                </a:p>
              </p:txBody>
            </p:sp>
            <p:sp>
              <p:nvSpPr>
                <p:cNvPr id="45" name="ZoneTexte 44"/>
                <p:cNvSpPr txBox="1"/>
                <p:nvPr/>
              </p:nvSpPr>
              <p:spPr>
                <a:xfrm>
                  <a:off x="1242394" y="28779266"/>
                  <a:ext cx="36004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b="1" dirty="0" smtClean="0">
                      <a:solidFill>
                        <a:prstClr val="black"/>
                      </a:solidFill>
                      <a:latin typeface="Trebuchet MS"/>
                    </a:rPr>
                    <a:t>A</a:t>
                  </a:r>
                  <a:endParaRPr lang="fr-FR" b="1" dirty="0">
                    <a:solidFill>
                      <a:prstClr val="black"/>
                    </a:solidFill>
                    <a:latin typeface="Trebuchet MS"/>
                  </a:endParaRPr>
                </a:p>
              </p:txBody>
            </p:sp>
            <p:sp>
              <p:nvSpPr>
                <p:cNvPr id="46" name="ZoneTexte 45"/>
                <p:cNvSpPr txBox="1"/>
                <p:nvPr/>
              </p:nvSpPr>
              <p:spPr>
                <a:xfrm>
                  <a:off x="1293194" y="32108402"/>
                  <a:ext cx="36004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b="1" dirty="0" smtClean="0">
                      <a:solidFill>
                        <a:prstClr val="black"/>
                      </a:solidFill>
                      <a:latin typeface="Trebuchet MS"/>
                    </a:rPr>
                    <a:t>B</a:t>
                  </a:r>
                  <a:endParaRPr lang="fr-FR" b="1" dirty="0">
                    <a:solidFill>
                      <a:prstClr val="black"/>
                    </a:solidFill>
                    <a:latin typeface="Trebuchet MS"/>
                  </a:endParaRPr>
                </a:p>
              </p:txBody>
            </p:sp>
            <p:sp>
              <p:nvSpPr>
                <p:cNvPr id="47" name="Rectangle 46"/>
                <p:cNvSpPr/>
                <p:nvPr/>
              </p:nvSpPr>
              <p:spPr bwMode="auto">
                <a:xfrm>
                  <a:off x="2025974" y="32167710"/>
                  <a:ext cx="216024" cy="216024"/>
                </a:xfrm>
                <a:prstGeom prst="rect">
                  <a:avLst/>
                </a:prstGeom>
                <a:solidFill>
                  <a:srgbClr val="FFFFFF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fr-FR" sz="2400">
                    <a:solidFill>
                      <a:prstClr val="black"/>
                    </a:solidFill>
                    <a:latin typeface="Arial" pitchFamily="-110" charset="0"/>
                    <a:ea typeface="ＭＳ Ｐゴシック" pitchFamily="-110" charset="-128"/>
                    <a:cs typeface="ＭＳ Ｐゴシック" pitchFamily="-110" charset="-128"/>
                  </a:endParaRPr>
                </a:p>
              </p:txBody>
            </p:sp>
          </p:grpSp>
          <p:sp>
            <p:nvSpPr>
              <p:cNvPr id="41" name="Rectangle 40"/>
              <p:cNvSpPr/>
              <p:nvPr/>
            </p:nvSpPr>
            <p:spPr bwMode="auto">
              <a:xfrm>
                <a:off x="7629898" y="36361190"/>
                <a:ext cx="576064" cy="144016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fr-FR" sz="2400">
                  <a:solidFill>
                    <a:prstClr val="black"/>
                  </a:solidFill>
                  <a:latin typeface="Arial" pitchFamily="-110" charset="0"/>
                  <a:ea typeface="ＭＳ Ｐゴシック" pitchFamily="-110" charset="-128"/>
                  <a:cs typeface="ＭＳ Ｐゴシック" pitchFamily="-110" charset="-128"/>
                </a:endParaRPr>
              </a:p>
            </p:txBody>
          </p:sp>
        </p:grpSp>
        <p:sp>
          <p:nvSpPr>
            <p:cNvPr id="35" name="ZoneTexte 34"/>
            <p:cNvSpPr txBox="1"/>
            <p:nvPr/>
          </p:nvSpPr>
          <p:spPr>
            <a:xfrm>
              <a:off x="5342534" y="35484270"/>
              <a:ext cx="72008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 smtClean="0">
                  <a:solidFill>
                    <a:prstClr val="white"/>
                  </a:solidFill>
                  <a:latin typeface="Trebuchet MS"/>
                </a:rPr>
                <a:t>10 </a:t>
              </a:r>
              <a:r>
                <a:rPr lang="fr-FR" sz="1200" b="1" dirty="0" err="1" smtClean="0">
                  <a:solidFill>
                    <a:prstClr val="white"/>
                  </a:solidFill>
                  <a:latin typeface="Trebuchet MS"/>
                </a:rPr>
                <a:t>μm</a:t>
              </a:r>
              <a:r>
                <a:rPr lang="fr-FR" sz="1200" b="1" dirty="0" smtClean="0">
                  <a:solidFill>
                    <a:prstClr val="white"/>
                  </a:solidFill>
                  <a:latin typeface="Trebuchet MS"/>
                </a:rPr>
                <a:t> </a:t>
              </a:r>
              <a:endParaRPr lang="fr-FR" sz="1200" b="1" dirty="0">
                <a:solidFill>
                  <a:prstClr val="white"/>
                </a:solidFill>
                <a:latin typeface="Trebuchet MS"/>
              </a:endParaRPr>
            </a:p>
          </p:txBody>
        </p:sp>
        <p:cxnSp>
          <p:nvCxnSpPr>
            <p:cNvPr id="36" name="Connecteur droit 35"/>
            <p:cNvCxnSpPr/>
            <p:nvPr/>
          </p:nvCxnSpPr>
          <p:spPr bwMode="auto">
            <a:xfrm>
              <a:off x="5469658" y="35763918"/>
              <a:ext cx="432048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8" name="Grouper 47"/>
          <p:cNvGrpSpPr/>
          <p:nvPr/>
        </p:nvGrpSpPr>
        <p:grpSpPr>
          <a:xfrm>
            <a:off x="1958034" y="30092178"/>
            <a:ext cx="7632848" cy="7365900"/>
            <a:chOff x="-1011062" y="28368302"/>
            <a:chExt cx="8115696" cy="7725940"/>
          </a:xfrm>
        </p:grpSpPr>
        <p:grpSp>
          <p:nvGrpSpPr>
            <p:cNvPr id="49" name="Grouper 48"/>
            <p:cNvGrpSpPr/>
            <p:nvPr/>
          </p:nvGrpSpPr>
          <p:grpSpPr>
            <a:xfrm>
              <a:off x="-1011062" y="28368302"/>
              <a:ext cx="8115696" cy="7725940"/>
              <a:chOff x="1242394" y="28779266"/>
              <a:chExt cx="8115696" cy="7725940"/>
            </a:xfrm>
          </p:grpSpPr>
          <p:grpSp>
            <p:nvGrpSpPr>
              <p:cNvPr id="52" name="Grouper 51"/>
              <p:cNvGrpSpPr/>
              <p:nvPr/>
            </p:nvGrpSpPr>
            <p:grpSpPr>
              <a:xfrm>
                <a:off x="1242394" y="28779266"/>
                <a:ext cx="8115696" cy="7653932"/>
                <a:chOff x="1242394" y="28779266"/>
                <a:chExt cx="8115696" cy="7653932"/>
              </a:xfrm>
            </p:grpSpPr>
            <p:pic>
              <p:nvPicPr>
                <p:cNvPr id="54" name="Image 53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1293194" y="28872790"/>
                  <a:ext cx="8064896" cy="7560408"/>
                </a:xfrm>
                <a:prstGeom prst="rect">
                  <a:avLst/>
                </a:prstGeom>
              </p:spPr>
            </p:pic>
            <p:sp>
              <p:nvSpPr>
                <p:cNvPr id="55" name="Rectangle 54"/>
                <p:cNvSpPr/>
                <p:nvPr/>
              </p:nvSpPr>
              <p:spPr bwMode="auto">
                <a:xfrm>
                  <a:off x="1305894" y="28868166"/>
                  <a:ext cx="216024" cy="216024"/>
                </a:xfrm>
                <a:prstGeom prst="rect">
                  <a:avLst/>
                </a:prstGeom>
                <a:solidFill>
                  <a:srgbClr val="FFFFFF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fr-FR" sz="2400">
                    <a:solidFill>
                      <a:prstClr val="black"/>
                    </a:solidFill>
                    <a:latin typeface="Arial" pitchFamily="-110" charset="0"/>
                    <a:ea typeface="ＭＳ Ｐゴシック" pitchFamily="-110" charset="-128"/>
                    <a:cs typeface="ＭＳ Ｐゴシック" pitchFamily="-110" charset="-128"/>
                  </a:endParaRPr>
                </a:p>
              </p:txBody>
            </p:sp>
            <p:sp>
              <p:nvSpPr>
                <p:cNvPr id="56" name="Rectangle 55"/>
                <p:cNvSpPr/>
                <p:nvPr/>
              </p:nvSpPr>
              <p:spPr bwMode="auto">
                <a:xfrm>
                  <a:off x="5507758" y="28868166"/>
                  <a:ext cx="216024" cy="216024"/>
                </a:xfrm>
                <a:prstGeom prst="rect">
                  <a:avLst/>
                </a:prstGeom>
                <a:solidFill>
                  <a:srgbClr val="FFFFFF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fr-FR" sz="2400">
                    <a:solidFill>
                      <a:prstClr val="black"/>
                    </a:solidFill>
                    <a:latin typeface="Arial" pitchFamily="-110" charset="0"/>
                    <a:ea typeface="ＭＳ Ｐゴシック" pitchFamily="-110" charset="-128"/>
                    <a:cs typeface="ＭＳ Ｐゴシック" pitchFamily="-110" charset="-128"/>
                  </a:endParaRPr>
                </a:p>
              </p:txBody>
            </p:sp>
            <p:sp>
              <p:nvSpPr>
                <p:cNvPr id="57" name="ZoneTexte 56"/>
                <p:cNvSpPr txBox="1"/>
                <p:nvPr/>
              </p:nvSpPr>
              <p:spPr>
                <a:xfrm>
                  <a:off x="1242394" y="28779266"/>
                  <a:ext cx="36004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b="1" dirty="0" smtClean="0">
                      <a:solidFill>
                        <a:prstClr val="black"/>
                      </a:solidFill>
                      <a:latin typeface="Trebuchet MS"/>
                    </a:rPr>
                    <a:t>A</a:t>
                  </a:r>
                  <a:endParaRPr lang="fr-FR" b="1" dirty="0">
                    <a:solidFill>
                      <a:prstClr val="black"/>
                    </a:solidFill>
                    <a:latin typeface="Trebuchet MS"/>
                  </a:endParaRPr>
                </a:p>
              </p:txBody>
            </p:sp>
            <p:sp>
              <p:nvSpPr>
                <p:cNvPr id="58" name="ZoneTexte 57"/>
                <p:cNvSpPr txBox="1"/>
                <p:nvPr/>
              </p:nvSpPr>
              <p:spPr>
                <a:xfrm>
                  <a:off x="1293194" y="32108402"/>
                  <a:ext cx="36004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b="1" dirty="0" smtClean="0">
                      <a:solidFill>
                        <a:prstClr val="black"/>
                      </a:solidFill>
                      <a:latin typeface="Trebuchet MS"/>
                    </a:rPr>
                    <a:t>B</a:t>
                  </a:r>
                  <a:endParaRPr lang="fr-FR" b="1" dirty="0">
                    <a:solidFill>
                      <a:prstClr val="black"/>
                    </a:solidFill>
                    <a:latin typeface="Trebuchet MS"/>
                  </a:endParaRPr>
                </a:p>
              </p:txBody>
            </p:sp>
            <p:sp>
              <p:nvSpPr>
                <p:cNvPr id="59" name="Rectangle 58"/>
                <p:cNvSpPr/>
                <p:nvPr/>
              </p:nvSpPr>
              <p:spPr bwMode="auto">
                <a:xfrm>
                  <a:off x="2025974" y="32167710"/>
                  <a:ext cx="216024" cy="216024"/>
                </a:xfrm>
                <a:prstGeom prst="rect">
                  <a:avLst/>
                </a:prstGeom>
                <a:solidFill>
                  <a:srgbClr val="FFFFFF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fr-FR" sz="2400">
                    <a:solidFill>
                      <a:prstClr val="black"/>
                    </a:solidFill>
                    <a:latin typeface="Arial" pitchFamily="-110" charset="0"/>
                    <a:ea typeface="ＭＳ Ｐゴシック" pitchFamily="-110" charset="-128"/>
                    <a:cs typeface="ＭＳ Ｐゴシック" pitchFamily="-110" charset="-128"/>
                  </a:endParaRPr>
                </a:p>
              </p:txBody>
            </p:sp>
          </p:grpSp>
          <p:sp>
            <p:nvSpPr>
              <p:cNvPr id="53" name="Rectangle 52"/>
              <p:cNvSpPr/>
              <p:nvPr/>
            </p:nvSpPr>
            <p:spPr bwMode="auto">
              <a:xfrm>
                <a:off x="7629898" y="36361190"/>
                <a:ext cx="576064" cy="144016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fr-FR" sz="2400">
                  <a:solidFill>
                    <a:prstClr val="black"/>
                  </a:solidFill>
                  <a:latin typeface="Arial" pitchFamily="-110" charset="0"/>
                  <a:ea typeface="ＭＳ Ｐゴシック" pitchFamily="-110" charset="-128"/>
                  <a:cs typeface="ＭＳ Ｐゴシック" pitchFamily="-110" charset="-128"/>
                </a:endParaRPr>
              </a:p>
            </p:txBody>
          </p:sp>
        </p:grpSp>
        <p:sp>
          <p:nvSpPr>
            <p:cNvPr id="50" name="ZoneTexte 49"/>
            <p:cNvSpPr txBox="1"/>
            <p:nvPr/>
          </p:nvSpPr>
          <p:spPr>
            <a:xfrm>
              <a:off x="5342534" y="35484270"/>
              <a:ext cx="72008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 smtClean="0">
                  <a:solidFill>
                    <a:prstClr val="white"/>
                  </a:solidFill>
                  <a:latin typeface="Trebuchet MS"/>
                </a:rPr>
                <a:t>10 </a:t>
              </a:r>
              <a:r>
                <a:rPr lang="fr-FR" sz="1200" b="1" dirty="0" err="1" smtClean="0">
                  <a:solidFill>
                    <a:prstClr val="white"/>
                  </a:solidFill>
                  <a:latin typeface="Trebuchet MS"/>
                </a:rPr>
                <a:t>μm</a:t>
              </a:r>
              <a:r>
                <a:rPr lang="fr-FR" sz="1200" b="1" dirty="0" smtClean="0">
                  <a:solidFill>
                    <a:prstClr val="white"/>
                  </a:solidFill>
                  <a:latin typeface="Trebuchet MS"/>
                </a:rPr>
                <a:t> </a:t>
              </a:r>
              <a:endParaRPr lang="fr-FR" sz="1200" b="1" dirty="0">
                <a:solidFill>
                  <a:prstClr val="white"/>
                </a:solidFill>
                <a:latin typeface="Trebuchet MS"/>
              </a:endParaRPr>
            </a:p>
          </p:txBody>
        </p:sp>
        <p:cxnSp>
          <p:nvCxnSpPr>
            <p:cNvPr id="51" name="Connecteur droit 50"/>
            <p:cNvCxnSpPr/>
            <p:nvPr/>
          </p:nvCxnSpPr>
          <p:spPr bwMode="auto">
            <a:xfrm>
              <a:off x="5469658" y="35763918"/>
              <a:ext cx="432048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60" name="Grouper 59"/>
          <p:cNvGrpSpPr/>
          <p:nvPr/>
        </p:nvGrpSpPr>
        <p:grpSpPr>
          <a:xfrm>
            <a:off x="2110434" y="30244578"/>
            <a:ext cx="7632848" cy="7365900"/>
            <a:chOff x="-1011062" y="28368302"/>
            <a:chExt cx="8115696" cy="7725940"/>
          </a:xfrm>
        </p:grpSpPr>
        <p:grpSp>
          <p:nvGrpSpPr>
            <p:cNvPr id="61" name="Grouper 60"/>
            <p:cNvGrpSpPr/>
            <p:nvPr/>
          </p:nvGrpSpPr>
          <p:grpSpPr>
            <a:xfrm>
              <a:off x="-1011062" y="28368302"/>
              <a:ext cx="8115696" cy="7725940"/>
              <a:chOff x="1242394" y="28779266"/>
              <a:chExt cx="8115696" cy="7725940"/>
            </a:xfrm>
          </p:grpSpPr>
          <p:grpSp>
            <p:nvGrpSpPr>
              <p:cNvPr id="64" name="Grouper 63"/>
              <p:cNvGrpSpPr/>
              <p:nvPr/>
            </p:nvGrpSpPr>
            <p:grpSpPr>
              <a:xfrm>
                <a:off x="1242394" y="28779266"/>
                <a:ext cx="8115696" cy="7653932"/>
                <a:chOff x="1242394" y="28779266"/>
                <a:chExt cx="8115696" cy="7653932"/>
              </a:xfrm>
            </p:grpSpPr>
            <p:pic>
              <p:nvPicPr>
                <p:cNvPr id="66" name="Image 65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1293194" y="28872790"/>
                  <a:ext cx="8064896" cy="7560408"/>
                </a:xfrm>
                <a:prstGeom prst="rect">
                  <a:avLst/>
                </a:prstGeom>
              </p:spPr>
            </p:pic>
            <p:sp>
              <p:nvSpPr>
                <p:cNvPr id="67" name="Rectangle 66"/>
                <p:cNvSpPr/>
                <p:nvPr/>
              </p:nvSpPr>
              <p:spPr bwMode="auto">
                <a:xfrm>
                  <a:off x="1305894" y="28868166"/>
                  <a:ext cx="216024" cy="216024"/>
                </a:xfrm>
                <a:prstGeom prst="rect">
                  <a:avLst/>
                </a:prstGeom>
                <a:solidFill>
                  <a:srgbClr val="FFFFFF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fr-FR" sz="2400">
                    <a:solidFill>
                      <a:prstClr val="black"/>
                    </a:solidFill>
                    <a:latin typeface="Arial" pitchFamily="-110" charset="0"/>
                    <a:ea typeface="ＭＳ Ｐゴシック" pitchFamily="-110" charset="-128"/>
                    <a:cs typeface="ＭＳ Ｐゴシック" pitchFamily="-110" charset="-128"/>
                  </a:endParaRPr>
                </a:p>
              </p:txBody>
            </p:sp>
            <p:sp>
              <p:nvSpPr>
                <p:cNvPr id="68" name="Rectangle 67"/>
                <p:cNvSpPr/>
                <p:nvPr/>
              </p:nvSpPr>
              <p:spPr bwMode="auto">
                <a:xfrm>
                  <a:off x="5507758" y="28868166"/>
                  <a:ext cx="216024" cy="216024"/>
                </a:xfrm>
                <a:prstGeom prst="rect">
                  <a:avLst/>
                </a:prstGeom>
                <a:solidFill>
                  <a:srgbClr val="FFFFFF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fr-FR" sz="2400">
                    <a:solidFill>
                      <a:prstClr val="black"/>
                    </a:solidFill>
                    <a:latin typeface="Arial" pitchFamily="-110" charset="0"/>
                    <a:ea typeface="ＭＳ Ｐゴシック" pitchFamily="-110" charset="-128"/>
                    <a:cs typeface="ＭＳ Ｐゴシック" pitchFamily="-110" charset="-128"/>
                  </a:endParaRPr>
                </a:p>
              </p:txBody>
            </p:sp>
            <p:sp>
              <p:nvSpPr>
                <p:cNvPr id="69" name="ZoneTexte 68"/>
                <p:cNvSpPr txBox="1"/>
                <p:nvPr/>
              </p:nvSpPr>
              <p:spPr>
                <a:xfrm>
                  <a:off x="1242394" y="28779266"/>
                  <a:ext cx="36004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b="1" dirty="0" smtClean="0">
                      <a:solidFill>
                        <a:prstClr val="black"/>
                      </a:solidFill>
                      <a:latin typeface="Trebuchet MS"/>
                    </a:rPr>
                    <a:t>A</a:t>
                  </a:r>
                  <a:endParaRPr lang="fr-FR" b="1" dirty="0">
                    <a:solidFill>
                      <a:prstClr val="black"/>
                    </a:solidFill>
                    <a:latin typeface="Trebuchet MS"/>
                  </a:endParaRPr>
                </a:p>
              </p:txBody>
            </p:sp>
            <p:sp>
              <p:nvSpPr>
                <p:cNvPr id="70" name="ZoneTexte 69"/>
                <p:cNvSpPr txBox="1"/>
                <p:nvPr/>
              </p:nvSpPr>
              <p:spPr>
                <a:xfrm>
                  <a:off x="1293194" y="32108402"/>
                  <a:ext cx="36004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b="1" dirty="0" smtClean="0">
                      <a:solidFill>
                        <a:prstClr val="black"/>
                      </a:solidFill>
                      <a:latin typeface="Trebuchet MS"/>
                    </a:rPr>
                    <a:t>B</a:t>
                  </a:r>
                  <a:endParaRPr lang="fr-FR" b="1" dirty="0">
                    <a:solidFill>
                      <a:prstClr val="black"/>
                    </a:solidFill>
                    <a:latin typeface="Trebuchet MS"/>
                  </a:endParaRPr>
                </a:p>
              </p:txBody>
            </p:sp>
            <p:sp>
              <p:nvSpPr>
                <p:cNvPr id="71" name="Rectangle 70"/>
                <p:cNvSpPr/>
                <p:nvPr/>
              </p:nvSpPr>
              <p:spPr bwMode="auto">
                <a:xfrm>
                  <a:off x="2025974" y="32167710"/>
                  <a:ext cx="216024" cy="216024"/>
                </a:xfrm>
                <a:prstGeom prst="rect">
                  <a:avLst/>
                </a:prstGeom>
                <a:solidFill>
                  <a:srgbClr val="FFFFFF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fr-FR" sz="2400">
                    <a:solidFill>
                      <a:prstClr val="black"/>
                    </a:solidFill>
                    <a:latin typeface="Arial" pitchFamily="-110" charset="0"/>
                    <a:ea typeface="ＭＳ Ｐゴシック" pitchFamily="-110" charset="-128"/>
                    <a:cs typeface="ＭＳ Ｐゴシック" pitchFamily="-110" charset="-128"/>
                  </a:endParaRPr>
                </a:p>
              </p:txBody>
            </p:sp>
          </p:grpSp>
          <p:sp>
            <p:nvSpPr>
              <p:cNvPr id="65" name="Rectangle 64"/>
              <p:cNvSpPr/>
              <p:nvPr/>
            </p:nvSpPr>
            <p:spPr bwMode="auto">
              <a:xfrm>
                <a:off x="7629898" y="36361190"/>
                <a:ext cx="576064" cy="144016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fr-FR" sz="2400">
                  <a:solidFill>
                    <a:prstClr val="black"/>
                  </a:solidFill>
                  <a:latin typeface="Arial" pitchFamily="-110" charset="0"/>
                  <a:ea typeface="ＭＳ Ｐゴシック" pitchFamily="-110" charset="-128"/>
                  <a:cs typeface="ＭＳ Ｐゴシック" pitchFamily="-110" charset="-128"/>
                </a:endParaRPr>
              </a:p>
            </p:txBody>
          </p:sp>
        </p:grpSp>
        <p:sp>
          <p:nvSpPr>
            <p:cNvPr id="62" name="ZoneTexte 61"/>
            <p:cNvSpPr txBox="1"/>
            <p:nvPr/>
          </p:nvSpPr>
          <p:spPr>
            <a:xfrm>
              <a:off x="5342534" y="35484270"/>
              <a:ext cx="72008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 smtClean="0">
                  <a:solidFill>
                    <a:prstClr val="white"/>
                  </a:solidFill>
                  <a:latin typeface="Trebuchet MS"/>
                </a:rPr>
                <a:t>10 </a:t>
              </a:r>
              <a:r>
                <a:rPr lang="fr-FR" sz="1200" b="1" dirty="0" err="1" smtClean="0">
                  <a:solidFill>
                    <a:prstClr val="white"/>
                  </a:solidFill>
                  <a:latin typeface="Trebuchet MS"/>
                </a:rPr>
                <a:t>μm</a:t>
              </a:r>
              <a:r>
                <a:rPr lang="fr-FR" sz="1200" b="1" dirty="0" smtClean="0">
                  <a:solidFill>
                    <a:prstClr val="white"/>
                  </a:solidFill>
                  <a:latin typeface="Trebuchet MS"/>
                </a:rPr>
                <a:t> </a:t>
              </a:r>
              <a:endParaRPr lang="fr-FR" sz="1200" b="1" dirty="0">
                <a:solidFill>
                  <a:prstClr val="white"/>
                </a:solidFill>
                <a:latin typeface="Trebuchet MS"/>
              </a:endParaRPr>
            </a:p>
          </p:txBody>
        </p:sp>
        <p:cxnSp>
          <p:nvCxnSpPr>
            <p:cNvPr id="63" name="Connecteur droit 62"/>
            <p:cNvCxnSpPr/>
            <p:nvPr/>
          </p:nvCxnSpPr>
          <p:spPr bwMode="auto">
            <a:xfrm>
              <a:off x="5469658" y="35763918"/>
              <a:ext cx="432048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pic>
        <p:nvPicPr>
          <p:cNvPr id="73" name="Image 7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0612" y="30486144"/>
            <a:ext cx="7585070" cy="7208082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1085983" y="2779089"/>
            <a:ext cx="82277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>
              <a:solidFill>
                <a:prstClr val="black"/>
              </a:solidFill>
              <a:latin typeface="Trebuchet MS"/>
            </a:endParaRPr>
          </a:p>
        </p:txBody>
      </p:sp>
      <p:pic>
        <p:nvPicPr>
          <p:cNvPr id="74" name="Image 7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3012" y="30638544"/>
            <a:ext cx="7585070" cy="7208082"/>
          </a:xfrm>
          <a:prstGeom prst="rect">
            <a:avLst/>
          </a:prstGeom>
        </p:spPr>
      </p:pic>
      <p:grpSp>
        <p:nvGrpSpPr>
          <p:cNvPr id="75" name="Grouper 74"/>
          <p:cNvGrpSpPr/>
          <p:nvPr/>
        </p:nvGrpSpPr>
        <p:grpSpPr>
          <a:xfrm>
            <a:off x="2589338" y="22940193"/>
            <a:ext cx="5182486" cy="3712241"/>
            <a:chOff x="6890575" y="21811333"/>
            <a:chExt cx="5182486" cy="3712241"/>
          </a:xfrm>
        </p:grpSpPr>
        <p:pic>
          <p:nvPicPr>
            <p:cNvPr id="76" name="Image 7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81826" y="21815574"/>
              <a:ext cx="5091235" cy="3708000"/>
            </a:xfrm>
            <a:prstGeom prst="rect">
              <a:avLst/>
            </a:prstGeom>
          </p:spPr>
        </p:pic>
        <p:sp>
          <p:nvSpPr>
            <p:cNvPr id="77" name="Rectangle 76"/>
            <p:cNvSpPr/>
            <p:nvPr/>
          </p:nvSpPr>
          <p:spPr bwMode="auto">
            <a:xfrm>
              <a:off x="7015734" y="21862182"/>
              <a:ext cx="288032" cy="21602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fr-FR" sz="2400">
                <a:solidFill>
                  <a:prstClr val="black"/>
                </a:solidFill>
                <a:latin typeface="Arial" pitchFamily="-110" charset="0"/>
                <a:ea typeface="ＭＳ Ｐゴシック" pitchFamily="-110" charset="-128"/>
                <a:cs typeface="ＭＳ Ｐゴシック" pitchFamily="-110" charset="-128"/>
              </a:endParaRPr>
            </a:p>
          </p:txBody>
        </p:sp>
        <p:sp>
          <p:nvSpPr>
            <p:cNvPr id="78" name="ZoneTexte 77"/>
            <p:cNvSpPr txBox="1"/>
            <p:nvPr/>
          </p:nvSpPr>
          <p:spPr>
            <a:xfrm>
              <a:off x="6890575" y="21811333"/>
              <a:ext cx="360040" cy="369332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r>
                <a:rPr lang="fr-FR" b="1" dirty="0" smtClean="0">
                  <a:solidFill>
                    <a:prstClr val="black"/>
                  </a:solidFill>
                  <a:latin typeface="Trebuchet MS"/>
                </a:rPr>
                <a:t>A</a:t>
              </a:r>
              <a:endParaRPr lang="fr-FR" b="1" dirty="0">
                <a:solidFill>
                  <a:prstClr val="black"/>
                </a:solidFill>
                <a:latin typeface="Trebuchet MS"/>
              </a:endParaRPr>
            </a:p>
          </p:txBody>
        </p:sp>
      </p:grpSp>
      <p:sp>
        <p:nvSpPr>
          <p:cNvPr id="79" name="Text Box 34"/>
          <p:cNvSpPr txBox="1">
            <a:spLocks noChangeArrowheads="1"/>
          </p:cNvSpPr>
          <p:nvPr/>
        </p:nvSpPr>
        <p:spPr bwMode="auto">
          <a:xfrm>
            <a:off x="1149178" y="26640110"/>
            <a:ext cx="14113568" cy="2827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514158" tIns="257079" rIns="514158" bIns="257079">
            <a:spAutoFit/>
          </a:bodyPr>
          <a:lstStyle/>
          <a:p>
            <a:pPr algn="just"/>
            <a:r>
              <a:rPr lang="fr-FR" sz="3000" b="1" dirty="0" err="1" smtClean="0">
                <a:solidFill>
                  <a:prstClr val="black"/>
                </a:solidFill>
                <a:latin typeface="Calibri"/>
                <a:cs typeface="Calibri"/>
              </a:rPr>
              <a:t>Toxicity</a:t>
            </a:r>
            <a:r>
              <a:rPr lang="fr-FR" sz="3000" b="1" dirty="0" smtClean="0">
                <a:solidFill>
                  <a:prstClr val="black"/>
                </a:solidFill>
                <a:latin typeface="Calibri"/>
                <a:cs typeface="Calibri"/>
              </a:rPr>
              <a:t> profile of MNP-TZ, </a:t>
            </a:r>
            <a:r>
              <a:rPr lang="fr-FR" sz="3000" b="1" dirty="0">
                <a:solidFill>
                  <a:prstClr val="black"/>
                </a:solidFill>
                <a:latin typeface="Calibri"/>
                <a:cs typeface="Calibri"/>
              </a:rPr>
              <a:t>MNP-HC or MNP-</a:t>
            </a:r>
            <a:r>
              <a:rPr lang="fr-FR" sz="3000" b="1" dirty="0" err="1" smtClean="0">
                <a:solidFill>
                  <a:prstClr val="black"/>
                </a:solidFill>
                <a:latin typeface="Calibri"/>
                <a:cs typeface="Calibri"/>
              </a:rPr>
              <a:t>scFv</a:t>
            </a:r>
            <a:r>
              <a:rPr lang="fr-FR" sz="3000" b="1" dirty="0" smtClean="0">
                <a:solidFill>
                  <a:prstClr val="black"/>
                </a:solidFill>
                <a:latin typeface="Calibri"/>
                <a:cs typeface="Calibri"/>
              </a:rPr>
              <a:t> in </a:t>
            </a:r>
            <a:r>
              <a:rPr lang="fr-FR" sz="3000" b="1" dirty="0" err="1" smtClean="0">
                <a:solidFill>
                  <a:prstClr val="black"/>
                </a:solidFill>
                <a:latin typeface="Calibri"/>
                <a:cs typeface="Calibri"/>
              </a:rPr>
              <a:t>cell</a:t>
            </a:r>
            <a:r>
              <a:rPr lang="fr-FR" sz="3000" b="1" dirty="0" smtClean="0">
                <a:solidFill>
                  <a:prstClr val="black"/>
                </a:solidFill>
                <a:latin typeface="Calibri"/>
                <a:cs typeface="Calibri"/>
              </a:rPr>
              <a:t> culture.</a:t>
            </a:r>
            <a:endParaRPr lang="fr-FR" sz="3000" dirty="0">
              <a:solidFill>
                <a:prstClr val="black"/>
              </a:solidFill>
              <a:latin typeface="Calibri"/>
              <a:cs typeface="Calibri"/>
            </a:endParaRPr>
          </a:p>
          <a:p>
            <a:pPr algn="just"/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No induction of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cell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death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was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reported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upon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incubation of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different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concentrations of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MNPs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with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MCF7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breast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cancer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cells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at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4 or 24 h (A). Inhibition of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tumor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cell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proliferation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was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detected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at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48 and 72 h incubation and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effects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were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comparable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among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all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MNPs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(B).</a:t>
            </a:r>
            <a:endParaRPr lang="en-US" sz="3000" dirty="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80" name="Text Box 34"/>
          <p:cNvSpPr txBox="1">
            <a:spLocks noChangeArrowheads="1"/>
          </p:cNvSpPr>
          <p:nvPr/>
        </p:nvSpPr>
        <p:spPr bwMode="auto">
          <a:xfrm>
            <a:off x="1301578" y="26792510"/>
            <a:ext cx="14113568" cy="2827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514158" tIns="257079" rIns="514158" bIns="257079">
            <a:spAutoFit/>
          </a:bodyPr>
          <a:lstStyle/>
          <a:p>
            <a:pPr algn="just"/>
            <a:r>
              <a:rPr lang="fr-FR" sz="3000" b="1" dirty="0" err="1" smtClean="0">
                <a:solidFill>
                  <a:prstClr val="black"/>
                </a:solidFill>
                <a:latin typeface="Calibri"/>
                <a:cs typeface="Calibri"/>
              </a:rPr>
              <a:t>Toxicity</a:t>
            </a:r>
            <a:r>
              <a:rPr lang="fr-FR" sz="3000" b="1" dirty="0" smtClean="0">
                <a:solidFill>
                  <a:prstClr val="black"/>
                </a:solidFill>
                <a:latin typeface="Calibri"/>
                <a:cs typeface="Calibri"/>
              </a:rPr>
              <a:t> profile of MNP-TZ, </a:t>
            </a:r>
            <a:r>
              <a:rPr lang="fr-FR" sz="3000" b="1" dirty="0">
                <a:solidFill>
                  <a:prstClr val="black"/>
                </a:solidFill>
                <a:latin typeface="Calibri"/>
                <a:cs typeface="Calibri"/>
              </a:rPr>
              <a:t>MNP-HC or MNP-</a:t>
            </a:r>
            <a:r>
              <a:rPr lang="fr-FR" sz="3000" b="1" dirty="0" err="1" smtClean="0">
                <a:solidFill>
                  <a:prstClr val="black"/>
                </a:solidFill>
                <a:latin typeface="Calibri"/>
                <a:cs typeface="Calibri"/>
              </a:rPr>
              <a:t>scFv</a:t>
            </a:r>
            <a:r>
              <a:rPr lang="fr-FR" sz="3000" b="1" dirty="0" smtClean="0">
                <a:solidFill>
                  <a:prstClr val="black"/>
                </a:solidFill>
                <a:latin typeface="Calibri"/>
                <a:cs typeface="Calibri"/>
              </a:rPr>
              <a:t> in </a:t>
            </a:r>
            <a:r>
              <a:rPr lang="fr-FR" sz="3000" b="1" dirty="0" err="1" smtClean="0">
                <a:solidFill>
                  <a:prstClr val="black"/>
                </a:solidFill>
                <a:latin typeface="Calibri"/>
                <a:cs typeface="Calibri"/>
              </a:rPr>
              <a:t>cell</a:t>
            </a:r>
            <a:r>
              <a:rPr lang="fr-FR" sz="3000" b="1" dirty="0" smtClean="0">
                <a:solidFill>
                  <a:prstClr val="black"/>
                </a:solidFill>
                <a:latin typeface="Calibri"/>
                <a:cs typeface="Calibri"/>
              </a:rPr>
              <a:t> culture.</a:t>
            </a:r>
            <a:endParaRPr lang="fr-FR" sz="3000" dirty="0">
              <a:solidFill>
                <a:prstClr val="black"/>
              </a:solidFill>
              <a:latin typeface="Calibri"/>
              <a:cs typeface="Calibri"/>
            </a:endParaRPr>
          </a:p>
          <a:p>
            <a:pPr algn="just"/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No induction of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cell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death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was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reported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upon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incubation of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different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concentrations of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MNPs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with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MCF7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breast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cancer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cells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at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4 or 24 h (A). Inhibition of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tumor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cell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proliferation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was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detected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at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48 and 72 h incubation and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effects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were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comparable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among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all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MNPs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(B).</a:t>
            </a:r>
            <a:endParaRPr lang="en-US" sz="3000" dirty="0">
              <a:solidFill>
                <a:prstClr val="black"/>
              </a:solidFill>
              <a:latin typeface="Calibri"/>
              <a:cs typeface="Calibri"/>
            </a:endParaRPr>
          </a:p>
        </p:txBody>
      </p:sp>
      <p:grpSp>
        <p:nvGrpSpPr>
          <p:cNvPr id="81" name="Grouper 80"/>
          <p:cNvGrpSpPr/>
          <p:nvPr/>
        </p:nvGrpSpPr>
        <p:grpSpPr>
          <a:xfrm>
            <a:off x="2262834" y="30396978"/>
            <a:ext cx="7632848" cy="7365900"/>
            <a:chOff x="-1011062" y="28368302"/>
            <a:chExt cx="8115696" cy="7725940"/>
          </a:xfrm>
        </p:grpSpPr>
        <p:grpSp>
          <p:nvGrpSpPr>
            <p:cNvPr id="82" name="Grouper 81"/>
            <p:cNvGrpSpPr/>
            <p:nvPr/>
          </p:nvGrpSpPr>
          <p:grpSpPr>
            <a:xfrm>
              <a:off x="-1011062" y="28368302"/>
              <a:ext cx="8115696" cy="7725940"/>
              <a:chOff x="1242394" y="28779266"/>
              <a:chExt cx="8115696" cy="7725940"/>
            </a:xfrm>
          </p:grpSpPr>
          <p:grpSp>
            <p:nvGrpSpPr>
              <p:cNvPr id="85" name="Grouper 84"/>
              <p:cNvGrpSpPr/>
              <p:nvPr/>
            </p:nvGrpSpPr>
            <p:grpSpPr>
              <a:xfrm>
                <a:off x="1242394" y="28779266"/>
                <a:ext cx="8115696" cy="7653932"/>
                <a:chOff x="1242394" y="28779266"/>
                <a:chExt cx="8115696" cy="7653932"/>
              </a:xfrm>
            </p:grpSpPr>
            <p:pic>
              <p:nvPicPr>
                <p:cNvPr id="87" name="Image 86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1293194" y="28872790"/>
                  <a:ext cx="8064896" cy="7560408"/>
                </a:xfrm>
                <a:prstGeom prst="rect">
                  <a:avLst/>
                </a:prstGeom>
              </p:spPr>
            </p:pic>
            <p:sp>
              <p:nvSpPr>
                <p:cNvPr id="88" name="Rectangle 87"/>
                <p:cNvSpPr/>
                <p:nvPr/>
              </p:nvSpPr>
              <p:spPr bwMode="auto">
                <a:xfrm>
                  <a:off x="1305894" y="28868166"/>
                  <a:ext cx="216024" cy="216024"/>
                </a:xfrm>
                <a:prstGeom prst="rect">
                  <a:avLst/>
                </a:prstGeom>
                <a:solidFill>
                  <a:srgbClr val="FFFFFF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fr-FR" sz="2400">
                    <a:solidFill>
                      <a:prstClr val="black"/>
                    </a:solidFill>
                    <a:latin typeface="Arial" pitchFamily="-110" charset="0"/>
                    <a:ea typeface="ＭＳ Ｐゴシック" pitchFamily="-110" charset="-128"/>
                    <a:cs typeface="ＭＳ Ｐゴシック" pitchFamily="-110" charset="-128"/>
                  </a:endParaRPr>
                </a:p>
              </p:txBody>
            </p:sp>
            <p:sp>
              <p:nvSpPr>
                <p:cNvPr id="89" name="Rectangle 88"/>
                <p:cNvSpPr/>
                <p:nvPr/>
              </p:nvSpPr>
              <p:spPr bwMode="auto">
                <a:xfrm>
                  <a:off x="5507758" y="28868166"/>
                  <a:ext cx="216024" cy="216024"/>
                </a:xfrm>
                <a:prstGeom prst="rect">
                  <a:avLst/>
                </a:prstGeom>
                <a:solidFill>
                  <a:srgbClr val="FFFFFF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fr-FR" sz="2400">
                    <a:solidFill>
                      <a:prstClr val="black"/>
                    </a:solidFill>
                    <a:latin typeface="Arial" pitchFamily="-110" charset="0"/>
                    <a:ea typeface="ＭＳ Ｐゴシック" pitchFamily="-110" charset="-128"/>
                    <a:cs typeface="ＭＳ Ｐゴシック" pitchFamily="-110" charset="-128"/>
                  </a:endParaRPr>
                </a:p>
              </p:txBody>
            </p:sp>
            <p:sp>
              <p:nvSpPr>
                <p:cNvPr id="90" name="ZoneTexte 89"/>
                <p:cNvSpPr txBox="1"/>
                <p:nvPr/>
              </p:nvSpPr>
              <p:spPr>
                <a:xfrm>
                  <a:off x="1242394" y="28779266"/>
                  <a:ext cx="36004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b="1" dirty="0" smtClean="0">
                      <a:solidFill>
                        <a:prstClr val="black"/>
                      </a:solidFill>
                      <a:latin typeface="Trebuchet MS"/>
                    </a:rPr>
                    <a:t>A</a:t>
                  </a:r>
                  <a:endParaRPr lang="fr-FR" b="1" dirty="0">
                    <a:solidFill>
                      <a:prstClr val="black"/>
                    </a:solidFill>
                    <a:latin typeface="Trebuchet MS"/>
                  </a:endParaRPr>
                </a:p>
              </p:txBody>
            </p:sp>
            <p:sp>
              <p:nvSpPr>
                <p:cNvPr id="91" name="ZoneTexte 90"/>
                <p:cNvSpPr txBox="1"/>
                <p:nvPr/>
              </p:nvSpPr>
              <p:spPr>
                <a:xfrm>
                  <a:off x="1293194" y="32108402"/>
                  <a:ext cx="36004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b="1" dirty="0" smtClean="0">
                      <a:solidFill>
                        <a:prstClr val="black"/>
                      </a:solidFill>
                      <a:latin typeface="Trebuchet MS"/>
                    </a:rPr>
                    <a:t>B</a:t>
                  </a:r>
                  <a:endParaRPr lang="fr-FR" b="1" dirty="0">
                    <a:solidFill>
                      <a:prstClr val="black"/>
                    </a:solidFill>
                    <a:latin typeface="Trebuchet MS"/>
                  </a:endParaRPr>
                </a:p>
              </p:txBody>
            </p:sp>
            <p:sp>
              <p:nvSpPr>
                <p:cNvPr id="92" name="Rectangle 91"/>
                <p:cNvSpPr/>
                <p:nvPr/>
              </p:nvSpPr>
              <p:spPr bwMode="auto">
                <a:xfrm>
                  <a:off x="2025974" y="32167710"/>
                  <a:ext cx="216024" cy="216024"/>
                </a:xfrm>
                <a:prstGeom prst="rect">
                  <a:avLst/>
                </a:prstGeom>
                <a:solidFill>
                  <a:srgbClr val="FFFFFF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fr-FR" sz="2400">
                    <a:solidFill>
                      <a:prstClr val="black"/>
                    </a:solidFill>
                    <a:latin typeface="Arial" pitchFamily="-110" charset="0"/>
                    <a:ea typeface="ＭＳ Ｐゴシック" pitchFamily="-110" charset="-128"/>
                    <a:cs typeface="ＭＳ Ｐゴシック" pitchFamily="-110" charset="-128"/>
                  </a:endParaRPr>
                </a:p>
              </p:txBody>
            </p:sp>
          </p:grpSp>
          <p:sp>
            <p:nvSpPr>
              <p:cNvPr id="86" name="Rectangle 85"/>
              <p:cNvSpPr/>
              <p:nvPr/>
            </p:nvSpPr>
            <p:spPr bwMode="auto">
              <a:xfrm>
                <a:off x="7629898" y="36361190"/>
                <a:ext cx="576064" cy="144016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fr-FR" sz="2400">
                  <a:solidFill>
                    <a:prstClr val="black"/>
                  </a:solidFill>
                  <a:latin typeface="Arial" pitchFamily="-110" charset="0"/>
                  <a:ea typeface="ＭＳ Ｐゴシック" pitchFamily="-110" charset="-128"/>
                  <a:cs typeface="ＭＳ Ｐゴシック" pitchFamily="-110" charset="-128"/>
                </a:endParaRPr>
              </a:p>
            </p:txBody>
          </p:sp>
        </p:grpSp>
        <p:sp>
          <p:nvSpPr>
            <p:cNvPr id="83" name="ZoneTexte 82"/>
            <p:cNvSpPr txBox="1"/>
            <p:nvPr/>
          </p:nvSpPr>
          <p:spPr>
            <a:xfrm>
              <a:off x="5342534" y="35484270"/>
              <a:ext cx="72008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 smtClean="0">
                  <a:solidFill>
                    <a:prstClr val="white"/>
                  </a:solidFill>
                  <a:latin typeface="Trebuchet MS"/>
                </a:rPr>
                <a:t>10 </a:t>
              </a:r>
              <a:r>
                <a:rPr lang="fr-FR" sz="1200" b="1" dirty="0" err="1" smtClean="0">
                  <a:solidFill>
                    <a:prstClr val="white"/>
                  </a:solidFill>
                  <a:latin typeface="Trebuchet MS"/>
                </a:rPr>
                <a:t>μm</a:t>
              </a:r>
              <a:r>
                <a:rPr lang="fr-FR" sz="1200" b="1" dirty="0" smtClean="0">
                  <a:solidFill>
                    <a:prstClr val="white"/>
                  </a:solidFill>
                  <a:latin typeface="Trebuchet MS"/>
                </a:rPr>
                <a:t> </a:t>
              </a:r>
              <a:endParaRPr lang="fr-FR" sz="1200" b="1" dirty="0">
                <a:solidFill>
                  <a:prstClr val="white"/>
                </a:solidFill>
                <a:latin typeface="Trebuchet MS"/>
              </a:endParaRPr>
            </a:p>
          </p:txBody>
        </p:sp>
        <p:cxnSp>
          <p:nvCxnSpPr>
            <p:cNvPr id="84" name="Connecteur droit 83"/>
            <p:cNvCxnSpPr/>
            <p:nvPr/>
          </p:nvCxnSpPr>
          <p:spPr bwMode="auto">
            <a:xfrm>
              <a:off x="5469658" y="35763918"/>
              <a:ext cx="432048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93" name="Text Box 34"/>
          <p:cNvSpPr txBox="1">
            <a:spLocks noChangeArrowheads="1"/>
          </p:cNvSpPr>
          <p:nvPr/>
        </p:nvSpPr>
        <p:spPr bwMode="auto">
          <a:xfrm>
            <a:off x="648072" y="18863246"/>
            <a:ext cx="9574114" cy="1904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514158" tIns="257079" rIns="514158" bIns="257079">
            <a:spAutoFit/>
          </a:bodyPr>
          <a:lstStyle/>
          <a:p>
            <a:pPr algn="just" defTabSz="5141913"/>
            <a:r>
              <a:rPr lang="fr-FR" sz="3000" b="1" dirty="0" err="1" smtClean="0">
                <a:solidFill>
                  <a:prstClr val="black"/>
                </a:solidFill>
                <a:latin typeface="Calibri"/>
                <a:cs typeface="Calibri"/>
              </a:rPr>
              <a:t>Step</a:t>
            </a:r>
            <a:r>
              <a:rPr lang="fr-FR" sz="3000" b="1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3000" b="1" dirty="0" err="1">
                <a:solidFill>
                  <a:prstClr val="black"/>
                </a:solidFill>
                <a:latin typeface="Calibri"/>
                <a:cs typeface="Calibri"/>
              </a:rPr>
              <a:t>sequence</a:t>
            </a:r>
            <a:r>
              <a:rPr lang="fr-FR" sz="3000" b="1" dirty="0">
                <a:solidFill>
                  <a:prstClr val="black"/>
                </a:solidFill>
                <a:latin typeface="Calibri"/>
                <a:cs typeface="Calibri"/>
              </a:rPr>
              <a:t> for the </a:t>
            </a:r>
            <a:r>
              <a:rPr lang="fr-FR" sz="3000" b="1" dirty="0" err="1" smtClean="0">
                <a:solidFill>
                  <a:prstClr val="black"/>
                </a:solidFill>
                <a:latin typeface="Calibri"/>
                <a:cs typeface="Calibri"/>
              </a:rPr>
              <a:t>preparation</a:t>
            </a:r>
            <a:r>
              <a:rPr lang="fr-FR" sz="3000" b="1" dirty="0" smtClean="0">
                <a:solidFill>
                  <a:prstClr val="black"/>
                </a:solidFill>
                <a:latin typeface="Calibri"/>
                <a:cs typeface="Calibri"/>
              </a:rPr>
              <a:t> of </a:t>
            </a:r>
            <a:r>
              <a:rPr lang="en-US" sz="3000" b="1" dirty="0" smtClean="0">
                <a:solidFill>
                  <a:prstClr val="black"/>
                </a:solidFill>
                <a:latin typeface="Calibri"/>
                <a:cs typeface="Calibri"/>
              </a:rPr>
              <a:t>MNP </a:t>
            </a:r>
            <a:r>
              <a:rPr lang="en-US" sz="3000" b="1" dirty="0">
                <a:solidFill>
                  <a:prstClr val="black"/>
                </a:solidFill>
                <a:latin typeface="Calibri"/>
                <a:cs typeface="Calibri"/>
              </a:rPr>
              <a:t>functionalized with either the entire </a:t>
            </a:r>
            <a:r>
              <a:rPr lang="en-US" sz="3000" b="1" dirty="0" smtClean="0">
                <a:solidFill>
                  <a:prstClr val="black"/>
                </a:solidFill>
                <a:latin typeface="Calibri"/>
                <a:cs typeface="Calibri"/>
              </a:rPr>
              <a:t>TZ, TZ </a:t>
            </a:r>
            <a:r>
              <a:rPr lang="en-US" sz="3000" b="1" dirty="0">
                <a:solidFill>
                  <a:prstClr val="black"/>
                </a:solidFill>
                <a:latin typeface="Calibri"/>
                <a:cs typeface="Calibri"/>
              </a:rPr>
              <a:t>half-chain (HC) </a:t>
            </a:r>
            <a:r>
              <a:rPr lang="en-US" sz="3000" b="1" dirty="0" smtClean="0">
                <a:solidFill>
                  <a:prstClr val="black"/>
                </a:solidFill>
                <a:latin typeface="Calibri"/>
                <a:cs typeface="Calibri"/>
              </a:rPr>
              <a:t>or </a:t>
            </a:r>
            <a:r>
              <a:rPr lang="en-US" sz="3000" b="1" dirty="0">
                <a:solidFill>
                  <a:prstClr val="black"/>
                </a:solidFill>
                <a:latin typeface="Calibri"/>
                <a:cs typeface="Calibri"/>
              </a:rPr>
              <a:t>a single chain variable fragment (</a:t>
            </a:r>
            <a:r>
              <a:rPr lang="en-US" sz="3000" b="1" dirty="0" err="1">
                <a:solidFill>
                  <a:prstClr val="black"/>
                </a:solidFill>
                <a:latin typeface="Calibri"/>
                <a:cs typeface="Calibri"/>
              </a:rPr>
              <a:t>scFv</a:t>
            </a:r>
            <a:r>
              <a:rPr lang="en-US" sz="3000" b="1" dirty="0" smtClean="0">
                <a:solidFill>
                  <a:prstClr val="black"/>
                </a:solidFill>
                <a:latin typeface="Calibri"/>
                <a:cs typeface="Calibri"/>
              </a:rPr>
              <a:t>).</a:t>
            </a:r>
            <a:endParaRPr lang="en-US" sz="3000" b="1" dirty="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94" name="Text Box 34"/>
          <p:cNvSpPr txBox="1">
            <a:spLocks noChangeArrowheads="1"/>
          </p:cNvSpPr>
          <p:nvPr/>
        </p:nvSpPr>
        <p:spPr bwMode="auto">
          <a:xfrm>
            <a:off x="800472" y="19015646"/>
            <a:ext cx="9574114" cy="1904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514158" tIns="257079" rIns="514158" bIns="257079">
            <a:spAutoFit/>
          </a:bodyPr>
          <a:lstStyle/>
          <a:p>
            <a:pPr algn="just" defTabSz="5141913"/>
            <a:r>
              <a:rPr lang="fr-FR" sz="3000" b="1" dirty="0" err="1" smtClean="0">
                <a:solidFill>
                  <a:prstClr val="black"/>
                </a:solidFill>
                <a:latin typeface="Calibri"/>
                <a:cs typeface="Calibri"/>
              </a:rPr>
              <a:t>Step</a:t>
            </a:r>
            <a:r>
              <a:rPr lang="fr-FR" sz="3000" b="1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3000" b="1" dirty="0" err="1">
                <a:solidFill>
                  <a:prstClr val="black"/>
                </a:solidFill>
                <a:latin typeface="Calibri"/>
                <a:cs typeface="Calibri"/>
              </a:rPr>
              <a:t>sequence</a:t>
            </a:r>
            <a:r>
              <a:rPr lang="fr-FR" sz="3000" b="1" dirty="0">
                <a:solidFill>
                  <a:prstClr val="black"/>
                </a:solidFill>
                <a:latin typeface="Calibri"/>
                <a:cs typeface="Calibri"/>
              </a:rPr>
              <a:t> for the </a:t>
            </a:r>
            <a:r>
              <a:rPr lang="fr-FR" sz="3000" b="1" dirty="0" err="1" smtClean="0">
                <a:solidFill>
                  <a:prstClr val="black"/>
                </a:solidFill>
                <a:latin typeface="Calibri"/>
                <a:cs typeface="Calibri"/>
              </a:rPr>
              <a:t>preparation</a:t>
            </a:r>
            <a:r>
              <a:rPr lang="fr-FR" sz="3000" b="1" dirty="0" smtClean="0">
                <a:solidFill>
                  <a:prstClr val="black"/>
                </a:solidFill>
                <a:latin typeface="Calibri"/>
                <a:cs typeface="Calibri"/>
              </a:rPr>
              <a:t> of </a:t>
            </a:r>
            <a:r>
              <a:rPr lang="en-US" sz="3000" b="1" dirty="0" smtClean="0">
                <a:solidFill>
                  <a:prstClr val="black"/>
                </a:solidFill>
                <a:latin typeface="Calibri"/>
                <a:cs typeface="Calibri"/>
              </a:rPr>
              <a:t>MNP </a:t>
            </a:r>
            <a:r>
              <a:rPr lang="en-US" sz="3000" b="1" dirty="0">
                <a:solidFill>
                  <a:prstClr val="black"/>
                </a:solidFill>
                <a:latin typeface="Calibri"/>
                <a:cs typeface="Calibri"/>
              </a:rPr>
              <a:t>functionalized with either the entire </a:t>
            </a:r>
            <a:r>
              <a:rPr lang="en-US" sz="3000" b="1" dirty="0" smtClean="0">
                <a:solidFill>
                  <a:prstClr val="black"/>
                </a:solidFill>
                <a:latin typeface="Calibri"/>
                <a:cs typeface="Calibri"/>
              </a:rPr>
              <a:t>TZ, TZ </a:t>
            </a:r>
            <a:r>
              <a:rPr lang="en-US" sz="3000" b="1" dirty="0">
                <a:solidFill>
                  <a:prstClr val="black"/>
                </a:solidFill>
                <a:latin typeface="Calibri"/>
                <a:cs typeface="Calibri"/>
              </a:rPr>
              <a:t>half-chain (HC) </a:t>
            </a:r>
            <a:r>
              <a:rPr lang="en-US" sz="3000" b="1" dirty="0" smtClean="0">
                <a:solidFill>
                  <a:prstClr val="black"/>
                </a:solidFill>
                <a:latin typeface="Calibri"/>
                <a:cs typeface="Calibri"/>
              </a:rPr>
              <a:t>or </a:t>
            </a:r>
            <a:r>
              <a:rPr lang="en-US" sz="3000" b="1" dirty="0">
                <a:solidFill>
                  <a:prstClr val="black"/>
                </a:solidFill>
                <a:latin typeface="Calibri"/>
                <a:cs typeface="Calibri"/>
              </a:rPr>
              <a:t>a single chain variable fragment (</a:t>
            </a:r>
            <a:r>
              <a:rPr lang="en-US" sz="3000" b="1" dirty="0" err="1">
                <a:solidFill>
                  <a:prstClr val="black"/>
                </a:solidFill>
                <a:latin typeface="Calibri"/>
                <a:cs typeface="Calibri"/>
              </a:rPr>
              <a:t>scFv</a:t>
            </a:r>
            <a:r>
              <a:rPr lang="en-US" sz="3000" b="1" dirty="0" smtClean="0">
                <a:solidFill>
                  <a:prstClr val="black"/>
                </a:solidFill>
                <a:latin typeface="Calibri"/>
                <a:cs typeface="Calibri"/>
              </a:rPr>
              <a:t>).</a:t>
            </a:r>
            <a:endParaRPr lang="en-US" sz="3000" b="1" dirty="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421778" y="3568732"/>
            <a:ext cx="65886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600" b="1" dirty="0" err="1">
                <a:solidFill>
                  <a:prstClr val="black"/>
                </a:solidFill>
                <a:latin typeface="Calibri"/>
                <a:cs typeface="Calibri"/>
              </a:rPr>
              <a:t>Step</a:t>
            </a:r>
            <a:r>
              <a:rPr lang="fr-FR" sz="1600" b="1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1600" b="1" dirty="0" err="1">
                <a:solidFill>
                  <a:prstClr val="black"/>
                </a:solidFill>
                <a:latin typeface="Calibri"/>
                <a:cs typeface="Calibri"/>
              </a:rPr>
              <a:t>sequence</a:t>
            </a:r>
            <a:r>
              <a:rPr lang="fr-FR" sz="1600" b="1" dirty="0">
                <a:solidFill>
                  <a:prstClr val="black"/>
                </a:solidFill>
                <a:latin typeface="Calibri"/>
                <a:cs typeface="Calibri"/>
              </a:rPr>
              <a:t> for the </a:t>
            </a:r>
            <a:r>
              <a:rPr lang="fr-FR" sz="1600" b="1" dirty="0" err="1">
                <a:solidFill>
                  <a:prstClr val="black"/>
                </a:solidFill>
                <a:latin typeface="Calibri"/>
                <a:cs typeface="Calibri"/>
              </a:rPr>
              <a:t>preparation</a:t>
            </a:r>
            <a:r>
              <a:rPr lang="fr-FR" sz="1600" b="1" dirty="0">
                <a:solidFill>
                  <a:prstClr val="black"/>
                </a:solidFill>
                <a:latin typeface="Calibri"/>
                <a:cs typeface="Calibri"/>
              </a:rPr>
              <a:t> of </a:t>
            </a:r>
            <a:r>
              <a:rPr lang="fr-FR" sz="1600" b="1" dirty="0" err="1" smtClean="0">
                <a:solidFill>
                  <a:prstClr val="black"/>
                </a:solidFill>
                <a:latin typeface="Calibri"/>
                <a:cs typeface="Calibri"/>
              </a:rPr>
              <a:t>magnetite-based</a:t>
            </a:r>
            <a:r>
              <a:rPr lang="fr-FR" sz="1600" b="1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en-US" sz="1600" b="1" dirty="0" smtClean="0">
                <a:solidFill>
                  <a:prstClr val="black"/>
                </a:solidFill>
                <a:latin typeface="Calibri"/>
                <a:cs typeface="Calibri"/>
              </a:rPr>
              <a:t>nanoparticles conjugated with a recombinant low molecular weight </a:t>
            </a:r>
            <a:r>
              <a:rPr lang="en-US" sz="1600" b="1" dirty="0" err="1" smtClean="0">
                <a:solidFill>
                  <a:prstClr val="black"/>
                </a:solidFill>
                <a:latin typeface="Calibri"/>
                <a:cs typeface="Calibri"/>
              </a:rPr>
              <a:t>monodomain</a:t>
            </a:r>
            <a:r>
              <a:rPr lang="en-US" sz="1600" b="1" dirty="0" smtClean="0">
                <a:solidFill>
                  <a:prstClr val="black"/>
                </a:solidFill>
                <a:latin typeface="Calibri"/>
                <a:cs typeface="Calibri"/>
              </a:rPr>
              <a:t> of protein A and  </a:t>
            </a:r>
            <a:r>
              <a:rPr lang="en-US" sz="1600" b="1" dirty="0">
                <a:solidFill>
                  <a:prstClr val="black"/>
                </a:solidFill>
                <a:latin typeface="Calibri"/>
                <a:cs typeface="Calibri"/>
              </a:rPr>
              <a:t>functionalized with </a:t>
            </a:r>
            <a:r>
              <a:rPr lang="en-US" sz="1600" b="1" dirty="0" smtClean="0">
                <a:solidFill>
                  <a:prstClr val="black"/>
                </a:solidFill>
                <a:latin typeface="Calibri"/>
                <a:cs typeface="Calibri"/>
              </a:rPr>
              <a:t>the anti-HER2 </a:t>
            </a:r>
            <a:r>
              <a:rPr lang="en-US" sz="1600" b="1" dirty="0" err="1" smtClean="0">
                <a:solidFill>
                  <a:prstClr val="black"/>
                </a:solidFill>
                <a:latin typeface="Calibri"/>
                <a:cs typeface="Calibri"/>
              </a:rPr>
              <a:t>trastuzumab</a:t>
            </a:r>
            <a:r>
              <a:rPr lang="en-US" sz="1600" b="1" dirty="0" smtClean="0">
                <a:solidFill>
                  <a:prstClr val="black"/>
                </a:solidFill>
                <a:latin typeface="Calibri"/>
                <a:cs typeface="Calibri"/>
              </a:rPr>
              <a:t> (TMNC).</a:t>
            </a:r>
            <a:endParaRPr lang="en-US" sz="1600" b="1" dirty="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7763934" y="2038303"/>
            <a:ext cx="385233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600" b="1" dirty="0" smtClean="0">
                <a:solidFill>
                  <a:prstClr val="black"/>
                </a:solidFill>
                <a:latin typeface="Calibri"/>
                <a:cs typeface="Calibri"/>
              </a:rPr>
              <a:t>MRI monitoring of TMNC </a:t>
            </a:r>
            <a:r>
              <a:rPr lang="fr-FR" sz="1600" b="1" dirty="0" err="1" smtClean="0">
                <a:solidFill>
                  <a:prstClr val="black"/>
                </a:solidFill>
                <a:latin typeface="Calibri"/>
                <a:cs typeface="Calibri"/>
              </a:rPr>
              <a:t>uptake</a:t>
            </a:r>
            <a:r>
              <a:rPr lang="fr-FR" sz="1600" b="1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1600" b="1" i="1" dirty="0" smtClean="0">
                <a:solidFill>
                  <a:prstClr val="black"/>
                </a:solidFill>
                <a:latin typeface="Calibri"/>
                <a:cs typeface="Calibri"/>
              </a:rPr>
              <a:t>in vivo</a:t>
            </a:r>
            <a:r>
              <a:rPr lang="fr-FR" sz="1600" b="1" dirty="0" smtClean="0">
                <a:solidFill>
                  <a:prstClr val="black"/>
                </a:solidFill>
                <a:latin typeface="Calibri"/>
                <a:cs typeface="Calibri"/>
              </a:rPr>
              <a:t> by HER2-positive </a:t>
            </a:r>
            <a:r>
              <a:rPr lang="fr-FR" sz="1600" b="1" dirty="0" err="1" smtClean="0">
                <a:solidFill>
                  <a:prstClr val="black"/>
                </a:solidFill>
                <a:latin typeface="Calibri"/>
                <a:cs typeface="Calibri"/>
              </a:rPr>
              <a:t>tumor-bearing</a:t>
            </a:r>
            <a:r>
              <a:rPr lang="fr-FR" sz="1600" b="1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1600" b="1" dirty="0" err="1" smtClean="0">
                <a:solidFill>
                  <a:prstClr val="black"/>
                </a:solidFill>
                <a:latin typeface="Calibri"/>
                <a:cs typeface="Calibri"/>
              </a:rPr>
              <a:t>mice</a:t>
            </a:r>
            <a:r>
              <a:rPr lang="fr-FR" sz="1600" b="1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1600" b="1" dirty="0" err="1" smtClean="0">
                <a:solidFill>
                  <a:prstClr val="black"/>
                </a:solidFill>
                <a:latin typeface="Calibri"/>
                <a:cs typeface="Calibri"/>
              </a:rPr>
              <a:t>before</a:t>
            </a:r>
            <a:r>
              <a:rPr lang="fr-FR" sz="1600" b="1" dirty="0" smtClean="0">
                <a:solidFill>
                  <a:prstClr val="black"/>
                </a:solidFill>
                <a:latin typeface="Calibri"/>
                <a:cs typeface="Calibri"/>
              </a:rPr>
              <a:t> (A) and 24 h </a:t>
            </a:r>
            <a:r>
              <a:rPr lang="fr-FR" sz="1600" b="1" dirty="0" err="1" smtClean="0">
                <a:solidFill>
                  <a:prstClr val="black"/>
                </a:solidFill>
                <a:latin typeface="Calibri"/>
                <a:cs typeface="Calibri"/>
              </a:rPr>
              <a:t>after</a:t>
            </a:r>
            <a:r>
              <a:rPr lang="fr-FR" sz="1600" b="1" dirty="0" smtClean="0">
                <a:solidFill>
                  <a:prstClr val="black"/>
                </a:solidFill>
                <a:latin typeface="Calibri"/>
                <a:cs typeface="Calibri"/>
              </a:rPr>
              <a:t> (B) TMNC </a:t>
            </a:r>
            <a:r>
              <a:rPr lang="fr-FR" sz="1600" b="1" dirty="0" err="1" smtClean="0">
                <a:solidFill>
                  <a:prstClr val="black"/>
                </a:solidFill>
                <a:latin typeface="Calibri"/>
                <a:cs typeface="Calibri"/>
              </a:rPr>
              <a:t>intravenous</a:t>
            </a:r>
            <a:r>
              <a:rPr lang="fr-FR" sz="1600" b="1" dirty="0" smtClean="0">
                <a:solidFill>
                  <a:prstClr val="black"/>
                </a:solidFill>
                <a:latin typeface="Calibri"/>
                <a:cs typeface="Calibri"/>
              </a:rPr>
              <a:t> injection. T</a:t>
            </a:r>
            <a:r>
              <a:rPr lang="fr-FR" sz="1600" b="1" baseline="-25000" dirty="0" smtClean="0">
                <a:solidFill>
                  <a:prstClr val="black"/>
                </a:solidFill>
                <a:latin typeface="Calibri"/>
                <a:cs typeface="Calibri"/>
              </a:rPr>
              <a:t>2</a:t>
            </a:r>
            <a:r>
              <a:rPr lang="fr-FR" sz="1600" b="1" dirty="0" smtClean="0">
                <a:solidFill>
                  <a:prstClr val="black"/>
                </a:solidFill>
                <a:latin typeface="Calibri"/>
                <a:cs typeface="Calibri"/>
              </a:rPr>
              <a:t>-weighted axial MR images </a:t>
            </a:r>
            <a:r>
              <a:rPr lang="fr-FR" sz="1600" b="1" dirty="0" err="1" smtClean="0">
                <a:solidFill>
                  <a:prstClr val="black"/>
                </a:solidFill>
                <a:latin typeface="Calibri"/>
                <a:cs typeface="Calibri"/>
              </a:rPr>
              <a:t>acquired</a:t>
            </a:r>
            <a:r>
              <a:rPr lang="fr-FR" sz="1600" b="1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1600" b="1" dirty="0" err="1" smtClean="0">
                <a:solidFill>
                  <a:prstClr val="black"/>
                </a:solidFill>
                <a:latin typeface="Calibri"/>
                <a:cs typeface="Calibri"/>
              </a:rPr>
              <a:t>at</a:t>
            </a:r>
            <a:r>
              <a:rPr lang="fr-FR" sz="1600" b="1" dirty="0" smtClean="0">
                <a:solidFill>
                  <a:prstClr val="black"/>
                </a:solidFill>
                <a:latin typeface="Calibri"/>
                <a:cs typeface="Calibri"/>
              </a:rPr>
              <a:t> 32.2 ms </a:t>
            </a:r>
            <a:r>
              <a:rPr lang="fr-FR" sz="1600" b="1" dirty="0" err="1" smtClean="0">
                <a:solidFill>
                  <a:prstClr val="black"/>
                </a:solidFill>
                <a:latin typeface="Calibri"/>
                <a:cs typeface="Calibri"/>
              </a:rPr>
              <a:t>echo</a:t>
            </a:r>
            <a:r>
              <a:rPr lang="fr-FR" sz="1600" b="1" dirty="0" smtClean="0">
                <a:solidFill>
                  <a:prstClr val="black"/>
                </a:solidFill>
                <a:latin typeface="Calibri"/>
                <a:cs typeface="Calibri"/>
              </a:rPr>
              <a:t> time.</a:t>
            </a:r>
            <a:endParaRPr lang="fr-FR" sz="1600" b="1" dirty="0">
              <a:solidFill>
                <a:prstClr val="black"/>
              </a:solidFill>
              <a:latin typeface="Calibri"/>
              <a:cs typeface="Calibri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001" y="2019300"/>
            <a:ext cx="6521436" cy="1332000"/>
          </a:xfrm>
          <a:prstGeom prst="rect">
            <a:avLst/>
          </a:prstGeom>
        </p:spPr>
      </p:pic>
      <p:sp>
        <p:nvSpPr>
          <p:cNvPr id="95" name="CasellaDiTesto 10"/>
          <p:cNvSpPr txBox="1">
            <a:spLocks noChangeArrowheads="1"/>
          </p:cNvSpPr>
          <p:nvPr/>
        </p:nvSpPr>
        <p:spPr bwMode="auto">
          <a:xfrm>
            <a:off x="6811437" y="6272218"/>
            <a:ext cx="484716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r" eaLnBrk="1" hangingPunct="1"/>
            <a:r>
              <a:rPr lang="it-IT" sz="1600" dirty="0" smtClean="0">
                <a:latin typeface="Calibri" charset="0"/>
              </a:rPr>
              <a:t>Corsi </a:t>
            </a:r>
            <a:r>
              <a:rPr lang="it-IT" sz="1600" dirty="0" err="1" smtClean="0">
                <a:latin typeface="Calibri" charset="0"/>
              </a:rPr>
              <a:t>F</a:t>
            </a:r>
            <a:r>
              <a:rPr lang="it-IT" sz="1600" dirty="0" smtClean="0">
                <a:latin typeface="Calibri" charset="0"/>
              </a:rPr>
              <a:t>. et al,  </a:t>
            </a:r>
            <a:r>
              <a:rPr lang="it-IT" sz="1600" i="1" dirty="0" smtClean="0">
                <a:latin typeface="Calibri" charset="0"/>
              </a:rPr>
              <a:t>ACS nano</a:t>
            </a:r>
            <a:r>
              <a:rPr lang="it-IT" sz="1600" dirty="0" smtClean="0">
                <a:latin typeface="Calibri" charset="0"/>
              </a:rPr>
              <a:t> </a:t>
            </a:r>
            <a:r>
              <a:rPr lang="it-IT" sz="1600" b="1" dirty="0" smtClean="0">
                <a:latin typeface="Calibri" charset="0"/>
              </a:rPr>
              <a:t>2011</a:t>
            </a:r>
            <a:r>
              <a:rPr lang="it-IT" sz="1600" dirty="0" smtClean="0">
                <a:latin typeface="Calibri" charset="0"/>
              </a:rPr>
              <a:t>, </a:t>
            </a:r>
            <a:r>
              <a:rPr lang="it-IT" sz="1600" i="1" dirty="0">
                <a:latin typeface="Calibri" charset="0"/>
              </a:rPr>
              <a:t>5</a:t>
            </a:r>
            <a:r>
              <a:rPr lang="it-IT" sz="1600" dirty="0">
                <a:latin typeface="Calibri" charset="0"/>
              </a:rPr>
              <a:t>, </a:t>
            </a:r>
            <a:r>
              <a:rPr lang="it-IT" sz="1600" dirty="0" smtClean="0">
                <a:latin typeface="Calibri" charset="0"/>
              </a:rPr>
              <a:t>6383-6393</a:t>
            </a:r>
            <a:endParaRPr lang="it-IT" sz="1600" dirty="0">
              <a:latin typeface="Calibri" charset="0"/>
            </a:endParaRPr>
          </a:p>
        </p:txBody>
      </p:sp>
      <p:sp>
        <p:nvSpPr>
          <p:cNvPr id="96" name="Rectangle 9"/>
          <p:cNvSpPr>
            <a:spLocks noChangeArrowheads="1"/>
          </p:cNvSpPr>
          <p:nvPr/>
        </p:nvSpPr>
        <p:spPr bwMode="auto">
          <a:xfrm>
            <a:off x="478366" y="5161014"/>
            <a:ext cx="6532034" cy="898792"/>
          </a:xfrm>
          <a:prstGeom prst="rect">
            <a:avLst/>
          </a:prstGeom>
          <a:gradFill>
            <a:gsLst>
              <a:gs pos="0">
                <a:schemeClr val="accent1"/>
              </a:gs>
              <a:gs pos="7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9525">
            <a:solidFill>
              <a:srgbClr val="808080"/>
            </a:solidFill>
            <a:round/>
            <a:headEnd/>
            <a:tailEnd/>
          </a:ln>
          <a:effectLst/>
          <a:extLst/>
        </p:spPr>
        <p:txBody>
          <a:bodyPr wrap="square" lIns="90000" tIns="45000" rIns="90000" bIns="45000">
            <a:spAutoFit/>
          </a:bodyPr>
          <a:lstStyle>
            <a:defPPr>
              <a:defRPr lang="en-GB"/>
            </a:defPPr>
            <a:lvl1pPr algn="l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1pPr>
            <a:lvl2pPr marL="742950" indent="-285750" algn="l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9pPr>
          </a:lstStyle>
          <a:p>
            <a:pPr algn="ctr" hangingPunct="1">
              <a:lnSpc>
                <a:spcPct val="150000"/>
              </a:lnSpc>
              <a:buClrTx/>
            </a:pPr>
            <a:r>
              <a:rPr lang="en-GB" b="1" dirty="0" smtClean="0">
                <a:solidFill>
                  <a:schemeClr val="tx1"/>
                </a:solidFill>
                <a:latin typeface="Corbel" panose="020B0503020204020204" pitchFamily="34" charset="0"/>
              </a:rPr>
              <a:t>TMNC have potential as targeted contrast agents for detection of HER2-positive breast cancer cells </a:t>
            </a:r>
            <a:r>
              <a:rPr lang="en-GB" b="1" i="1" dirty="0" smtClean="0">
                <a:solidFill>
                  <a:schemeClr val="tx1"/>
                </a:solidFill>
                <a:latin typeface="Corbel" panose="020B0503020204020204" pitchFamily="34" charset="0"/>
              </a:rPr>
              <a:t>in vivo</a:t>
            </a:r>
            <a:r>
              <a:rPr lang="en-GB" b="1" dirty="0" smtClean="0">
                <a:solidFill>
                  <a:schemeClr val="tx1"/>
                </a:solidFill>
                <a:latin typeface="Corbel" panose="020B0503020204020204" pitchFamily="34" charset="0"/>
              </a:rPr>
              <a:t>. </a:t>
            </a:r>
            <a:endParaRPr lang="en-GB" b="1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grpSp>
        <p:nvGrpSpPr>
          <p:cNvPr id="12" name="Grouper 11"/>
          <p:cNvGrpSpPr/>
          <p:nvPr/>
        </p:nvGrpSpPr>
        <p:grpSpPr>
          <a:xfrm>
            <a:off x="7785100" y="3517900"/>
            <a:ext cx="3816502" cy="1914334"/>
            <a:chOff x="7785100" y="3924300"/>
            <a:chExt cx="3816502" cy="1914334"/>
          </a:xfrm>
        </p:grpSpPr>
        <p:pic>
          <p:nvPicPr>
            <p:cNvPr id="7" name="Image 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835900" y="3966635"/>
              <a:ext cx="3765702" cy="1871999"/>
            </a:xfrm>
            <a:prstGeom prst="rect">
              <a:avLst/>
            </a:prstGeom>
          </p:spPr>
        </p:pic>
        <p:sp>
          <p:nvSpPr>
            <p:cNvPr id="9" name="ZoneTexte 8"/>
            <p:cNvSpPr txBox="1"/>
            <p:nvPr/>
          </p:nvSpPr>
          <p:spPr>
            <a:xfrm>
              <a:off x="7785100" y="3924300"/>
              <a:ext cx="2921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 smtClean="0">
                  <a:solidFill>
                    <a:schemeClr val="bg1"/>
                  </a:solidFill>
                </a:rPr>
                <a:t>A</a:t>
              </a:r>
              <a:endParaRPr lang="fr-FR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97" name="ZoneTexte 96"/>
            <p:cNvSpPr txBox="1"/>
            <p:nvPr/>
          </p:nvSpPr>
          <p:spPr>
            <a:xfrm>
              <a:off x="9702800" y="3924300"/>
              <a:ext cx="2921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>
                  <a:solidFill>
                    <a:schemeClr val="bg1"/>
                  </a:solidFill>
                </a:rPr>
                <a:t>B</a:t>
              </a:r>
            </a:p>
          </p:txBody>
        </p:sp>
      </p:grpSp>
      <p:pic>
        <p:nvPicPr>
          <p:cNvPr id="100" name="Immagine 7" descr="logo sacco.jpg"/>
          <p:cNvPicPr>
            <a:picLocks noChangeAspect="1"/>
          </p:cNvPicPr>
          <p:nvPr/>
        </p:nvPicPr>
        <p:blipFill rotWithShape="1">
          <a:blip r:embed="rId6" cstate="print"/>
          <a:srcRect l="6538" t="5026" r="9443" b="10786"/>
          <a:stretch/>
        </p:blipFill>
        <p:spPr bwMode="auto">
          <a:xfrm>
            <a:off x="304799" y="220244"/>
            <a:ext cx="744178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1" name="Picture 93" descr="logo def nero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16000" y="225906"/>
            <a:ext cx="678084" cy="62734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751539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020164" y="340599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en-GB" i="1" dirty="0" smtClean="0">
                <a:solidFill>
                  <a:srgbClr val="000000"/>
                </a:solidFill>
              </a:rPr>
              <a:t>In </a:t>
            </a:r>
            <a:r>
              <a:rPr lang="en-GB" i="1" dirty="0">
                <a:solidFill>
                  <a:srgbClr val="000000"/>
                </a:solidFill>
              </a:rPr>
              <a:t>vivo </a:t>
            </a:r>
            <a:r>
              <a:rPr lang="en-GB" dirty="0" smtClean="0">
                <a:solidFill>
                  <a:srgbClr val="000000"/>
                </a:solidFill>
              </a:rPr>
              <a:t>targeting </a:t>
            </a:r>
            <a:r>
              <a:rPr lang="en-GB" dirty="0">
                <a:solidFill>
                  <a:srgbClr val="000000"/>
                </a:solidFill>
              </a:rPr>
              <a:t>efficiency </a:t>
            </a:r>
            <a:r>
              <a:rPr lang="en-GB" dirty="0" smtClean="0">
                <a:solidFill>
                  <a:srgbClr val="000000"/>
                </a:solidFill>
              </a:rPr>
              <a:t>of TMNC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28" name="Rectangle 53"/>
          <p:cNvSpPr>
            <a:spLocks noChangeArrowheads="1"/>
          </p:cNvSpPr>
          <p:nvPr/>
        </p:nvSpPr>
        <p:spPr bwMode="auto">
          <a:xfrm>
            <a:off x="16690719" y="16478125"/>
            <a:ext cx="499968" cy="352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 eaLnBrk="0" hangingPunct="0">
              <a:lnSpc>
                <a:spcPct val="102000"/>
              </a:lnSpc>
              <a:spcAft>
                <a:spcPts val="61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38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 eaLnBrk="0" hangingPunct="0">
              <a:lnSpc>
                <a:spcPct val="102000"/>
              </a:lnSpc>
              <a:spcAft>
                <a:spcPts val="48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0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eaLnBrk="0" hangingPunct="0">
              <a:lnSpc>
                <a:spcPct val="102000"/>
              </a:lnSpc>
              <a:spcAft>
                <a:spcPts val="366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8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eaLnBrk="0" hangingPunct="0">
              <a:lnSpc>
                <a:spcPct val="102000"/>
              </a:lnSpc>
              <a:spcAft>
                <a:spcPts val="24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8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eaLnBrk="0" hangingPunct="0">
              <a:lnSpc>
                <a:spcPct val="102000"/>
              </a:lnSpc>
              <a:spcAft>
                <a:spcPts val="12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8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12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8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12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8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12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8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12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8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algn="just" eaLnBrk="1">
              <a:lnSpc>
                <a:spcPct val="93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it-IT" sz="1800" b="1" dirty="0">
                <a:latin typeface="Candara" panose="020E0502030303020204" pitchFamily="34" charset="0"/>
                <a:cs typeface="Arial" panose="020B0604020202020204" pitchFamily="34" charset="0"/>
              </a:rPr>
              <a:t>(a)</a:t>
            </a:r>
          </a:p>
        </p:txBody>
      </p:sp>
      <p:grpSp>
        <p:nvGrpSpPr>
          <p:cNvPr id="19" name="Grouper 18"/>
          <p:cNvGrpSpPr/>
          <p:nvPr/>
        </p:nvGrpSpPr>
        <p:grpSpPr>
          <a:xfrm>
            <a:off x="1653234" y="29787378"/>
            <a:ext cx="7632848" cy="7365900"/>
            <a:chOff x="-1011062" y="28368302"/>
            <a:chExt cx="8115696" cy="7725940"/>
          </a:xfrm>
        </p:grpSpPr>
        <p:grpSp>
          <p:nvGrpSpPr>
            <p:cNvPr id="20" name="Grouper 19"/>
            <p:cNvGrpSpPr/>
            <p:nvPr/>
          </p:nvGrpSpPr>
          <p:grpSpPr>
            <a:xfrm>
              <a:off x="-1011062" y="28368302"/>
              <a:ext cx="8115696" cy="7725940"/>
              <a:chOff x="1242394" y="28779266"/>
              <a:chExt cx="8115696" cy="7725940"/>
            </a:xfrm>
          </p:grpSpPr>
          <p:grpSp>
            <p:nvGrpSpPr>
              <p:cNvPr id="23" name="Grouper 22"/>
              <p:cNvGrpSpPr/>
              <p:nvPr/>
            </p:nvGrpSpPr>
            <p:grpSpPr>
              <a:xfrm>
                <a:off x="1242394" y="28779266"/>
                <a:ext cx="8115696" cy="7653932"/>
                <a:chOff x="1242394" y="28779266"/>
                <a:chExt cx="8115696" cy="7653932"/>
              </a:xfrm>
            </p:grpSpPr>
            <p:pic>
              <p:nvPicPr>
                <p:cNvPr id="25" name="Image 24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1293194" y="28872790"/>
                  <a:ext cx="8064896" cy="7560408"/>
                </a:xfrm>
                <a:prstGeom prst="rect">
                  <a:avLst/>
                </a:prstGeom>
              </p:spPr>
            </p:pic>
            <p:sp>
              <p:nvSpPr>
                <p:cNvPr id="27" name="Rectangle 26"/>
                <p:cNvSpPr/>
                <p:nvPr/>
              </p:nvSpPr>
              <p:spPr bwMode="auto">
                <a:xfrm>
                  <a:off x="1305894" y="28868166"/>
                  <a:ext cx="216024" cy="216024"/>
                </a:xfrm>
                <a:prstGeom prst="rect">
                  <a:avLst/>
                </a:prstGeom>
                <a:solidFill>
                  <a:srgbClr val="FFFFFF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fr-FR" sz="2400">
                    <a:solidFill>
                      <a:prstClr val="black"/>
                    </a:solidFill>
                    <a:latin typeface="Arial" pitchFamily="-110" charset="0"/>
                    <a:ea typeface="ＭＳ Ｐゴシック" pitchFamily="-110" charset="-128"/>
                    <a:cs typeface="ＭＳ Ｐゴシック" pitchFamily="-110" charset="-128"/>
                  </a:endParaRPr>
                </a:p>
              </p:txBody>
            </p:sp>
            <p:sp>
              <p:nvSpPr>
                <p:cNvPr id="29" name="Rectangle 28"/>
                <p:cNvSpPr/>
                <p:nvPr/>
              </p:nvSpPr>
              <p:spPr bwMode="auto">
                <a:xfrm>
                  <a:off x="5507758" y="28868166"/>
                  <a:ext cx="216024" cy="216024"/>
                </a:xfrm>
                <a:prstGeom prst="rect">
                  <a:avLst/>
                </a:prstGeom>
                <a:solidFill>
                  <a:srgbClr val="FFFFFF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fr-FR" sz="2400">
                    <a:solidFill>
                      <a:prstClr val="black"/>
                    </a:solidFill>
                    <a:latin typeface="Arial" pitchFamily="-110" charset="0"/>
                    <a:ea typeface="ＭＳ Ｐゴシック" pitchFamily="-110" charset="-128"/>
                    <a:cs typeface="ＭＳ Ｐゴシック" pitchFamily="-110" charset="-128"/>
                  </a:endParaRPr>
                </a:p>
              </p:txBody>
            </p:sp>
            <p:sp>
              <p:nvSpPr>
                <p:cNvPr id="30" name="ZoneTexte 29"/>
                <p:cNvSpPr txBox="1"/>
                <p:nvPr/>
              </p:nvSpPr>
              <p:spPr>
                <a:xfrm>
                  <a:off x="1242394" y="28779266"/>
                  <a:ext cx="36004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b="1" dirty="0" smtClean="0">
                      <a:solidFill>
                        <a:prstClr val="black"/>
                      </a:solidFill>
                      <a:latin typeface="Trebuchet MS"/>
                    </a:rPr>
                    <a:t>A</a:t>
                  </a:r>
                  <a:endParaRPr lang="fr-FR" b="1" dirty="0">
                    <a:solidFill>
                      <a:prstClr val="black"/>
                    </a:solidFill>
                    <a:latin typeface="Trebuchet MS"/>
                  </a:endParaRPr>
                </a:p>
              </p:txBody>
            </p:sp>
            <p:sp>
              <p:nvSpPr>
                <p:cNvPr id="31" name="ZoneTexte 30"/>
                <p:cNvSpPr txBox="1"/>
                <p:nvPr/>
              </p:nvSpPr>
              <p:spPr>
                <a:xfrm>
                  <a:off x="1293194" y="32108402"/>
                  <a:ext cx="36004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b="1" dirty="0" smtClean="0">
                      <a:solidFill>
                        <a:prstClr val="black"/>
                      </a:solidFill>
                      <a:latin typeface="Trebuchet MS"/>
                    </a:rPr>
                    <a:t>B</a:t>
                  </a:r>
                  <a:endParaRPr lang="fr-FR" b="1" dirty="0">
                    <a:solidFill>
                      <a:prstClr val="black"/>
                    </a:solidFill>
                    <a:latin typeface="Trebuchet MS"/>
                  </a:endParaRPr>
                </a:p>
              </p:txBody>
            </p:sp>
            <p:sp>
              <p:nvSpPr>
                <p:cNvPr id="32" name="Rectangle 31"/>
                <p:cNvSpPr/>
                <p:nvPr/>
              </p:nvSpPr>
              <p:spPr bwMode="auto">
                <a:xfrm>
                  <a:off x="2025974" y="32167710"/>
                  <a:ext cx="216024" cy="216024"/>
                </a:xfrm>
                <a:prstGeom prst="rect">
                  <a:avLst/>
                </a:prstGeom>
                <a:solidFill>
                  <a:srgbClr val="FFFFFF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fr-FR" sz="2400">
                    <a:solidFill>
                      <a:prstClr val="black"/>
                    </a:solidFill>
                    <a:latin typeface="Arial" pitchFamily="-110" charset="0"/>
                    <a:ea typeface="ＭＳ Ｐゴシック" pitchFamily="-110" charset="-128"/>
                    <a:cs typeface="ＭＳ Ｐゴシック" pitchFamily="-110" charset="-128"/>
                  </a:endParaRPr>
                </a:p>
              </p:txBody>
            </p:sp>
          </p:grpSp>
          <p:sp>
            <p:nvSpPr>
              <p:cNvPr id="24" name="Rectangle 23"/>
              <p:cNvSpPr/>
              <p:nvPr/>
            </p:nvSpPr>
            <p:spPr bwMode="auto">
              <a:xfrm>
                <a:off x="7629898" y="36361190"/>
                <a:ext cx="576064" cy="144016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fr-FR" sz="2400">
                  <a:solidFill>
                    <a:prstClr val="black"/>
                  </a:solidFill>
                  <a:latin typeface="Arial" pitchFamily="-110" charset="0"/>
                  <a:ea typeface="ＭＳ Ｐゴシック" pitchFamily="-110" charset="-128"/>
                  <a:cs typeface="ＭＳ Ｐゴシック" pitchFamily="-110" charset="-128"/>
                </a:endParaRPr>
              </a:p>
            </p:txBody>
          </p:sp>
        </p:grpSp>
        <p:sp>
          <p:nvSpPr>
            <p:cNvPr id="21" name="ZoneTexte 20"/>
            <p:cNvSpPr txBox="1"/>
            <p:nvPr/>
          </p:nvSpPr>
          <p:spPr>
            <a:xfrm>
              <a:off x="5342534" y="35484270"/>
              <a:ext cx="72008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 smtClean="0">
                  <a:solidFill>
                    <a:prstClr val="white"/>
                  </a:solidFill>
                  <a:latin typeface="Trebuchet MS"/>
                </a:rPr>
                <a:t>10 </a:t>
              </a:r>
              <a:r>
                <a:rPr lang="fr-FR" sz="1200" b="1" dirty="0" err="1" smtClean="0">
                  <a:solidFill>
                    <a:prstClr val="white"/>
                  </a:solidFill>
                  <a:latin typeface="Trebuchet MS"/>
                </a:rPr>
                <a:t>μm</a:t>
              </a:r>
              <a:r>
                <a:rPr lang="fr-FR" sz="1200" b="1" dirty="0" smtClean="0">
                  <a:solidFill>
                    <a:prstClr val="white"/>
                  </a:solidFill>
                  <a:latin typeface="Trebuchet MS"/>
                </a:rPr>
                <a:t> </a:t>
              </a:r>
              <a:endParaRPr lang="fr-FR" sz="1200" b="1" dirty="0">
                <a:solidFill>
                  <a:prstClr val="white"/>
                </a:solidFill>
                <a:latin typeface="Trebuchet MS"/>
              </a:endParaRPr>
            </a:p>
          </p:txBody>
        </p:sp>
        <p:cxnSp>
          <p:nvCxnSpPr>
            <p:cNvPr id="22" name="Connecteur droit 21"/>
            <p:cNvCxnSpPr/>
            <p:nvPr/>
          </p:nvCxnSpPr>
          <p:spPr bwMode="auto">
            <a:xfrm>
              <a:off x="5469658" y="35763918"/>
              <a:ext cx="432048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3" name="Grouper 32"/>
          <p:cNvGrpSpPr/>
          <p:nvPr/>
        </p:nvGrpSpPr>
        <p:grpSpPr>
          <a:xfrm>
            <a:off x="1805634" y="29939778"/>
            <a:ext cx="7632848" cy="7365900"/>
            <a:chOff x="-1011062" y="28368302"/>
            <a:chExt cx="8115696" cy="7725940"/>
          </a:xfrm>
        </p:grpSpPr>
        <p:grpSp>
          <p:nvGrpSpPr>
            <p:cNvPr id="34" name="Grouper 33"/>
            <p:cNvGrpSpPr/>
            <p:nvPr/>
          </p:nvGrpSpPr>
          <p:grpSpPr>
            <a:xfrm>
              <a:off x="-1011062" y="28368302"/>
              <a:ext cx="8115696" cy="7725940"/>
              <a:chOff x="1242394" y="28779266"/>
              <a:chExt cx="8115696" cy="7725940"/>
            </a:xfrm>
          </p:grpSpPr>
          <p:grpSp>
            <p:nvGrpSpPr>
              <p:cNvPr id="40" name="Grouper 39"/>
              <p:cNvGrpSpPr/>
              <p:nvPr/>
            </p:nvGrpSpPr>
            <p:grpSpPr>
              <a:xfrm>
                <a:off x="1242394" y="28779266"/>
                <a:ext cx="8115696" cy="7653932"/>
                <a:chOff x="1242394" y="28779266"/>
                <a:chExt cx="8115696" cy="7653932"/>
              </a:xfrm>
            </p:grpSpPr>
            <p:pic>
              <p:nvPicPr>
                <p:cNvPr id="42" name="Image 41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1293194" y="28872790"/>
                  <a:ext cx="8064896" cy="7560408"/>
                </a:xfrm>
                <a:prstGeom prst="rect">
                  <a:avLst/>
                </a:prstGeom>
              </p:spPr>
            </p:pic>
            <p:sp>
              <p:nvSpPr>
                <p:cNvPr id="43" name="Rectangle 42"/>
                <p:cNvSpPr/>
                <p:nvPr/>
              </p:nvSpPr>
              <p:spPr bwMode="auto">
                <a:xfrm>
                  <a:off x="1305894" y="28868166"/>
                  <a:ext cx="216024" cy="216024"/>
                </a:xfrm>
                <a:prstGeom prst="rect">
                  <a:avLst/>
                </a:prstGeom>
                <a:solidFill>
                  <a:srgbClr val="FFFFFF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fr-FR" sz="2400">
                    <a:solidFill>
                      <a:prstClr val="black"/>
                    </a:solidFill>
                    <a:latin typeface="Arial" pitchFamily="-110" charset="0"/>
                    <a:ea typeface="ＭＳ Ｐゴシック" pitchFamily="-110" charset="-128"/>
                    <a:cs typeface="ＭＳ Ｐゴシック" pitchFamily="-110" charset="-128"/>
                  </a:endParaRPr>
                </a:p>
              </p:txBody>
            </p:sp>
            <p:sp>
              <p:nvSpPr>
                <p:cNvPr id="44" name="Rectangle 43"/>
                <p:cNvSpPr/>
                <p:nvPr/>
              </p:nvSpPr>
              <p:spPr bwMode="auto">
                <a:xfrm>
                  <a:off x="5507758" y="28868166"/>
                  <a:ext cx="216024" cy="216024"/>
                </a:xfrm>
                <a:prstGeom prst="rect">
                  <a:avLst/>
                </a:prstGeom>
                <a:solidFill>
                  <a:srgbClr val="FFFFFF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fr-FR" sz="2400">
                    <a:solidFill>
                      <a:prstClr val="black"/>
                    </a:solidFill>
                    <a:latin typeface="Arial" pitchFamily="-110" charset="0"/>
                    <a:ea typeface="ＭＳ Ｐゴシック" pitchFamily="-110" charset="-128"/>
                    <a:cs typeface="ＭＳ Ｐゴシック" pitchFamily="-110" charset="-128"/>
                  </a:endParaRPr>
                </a:p>
              </p:txBody>
            </p:sp>
            <p:sp>
              <p:nvSpPr>
                <p:cNvPr id="45" name="ZoneTexte 44"/>
                <p:cNvSpPr txBox="1"/>
                <p:nvPr/>
              </p:nvSpPr>
              <p:spPr>
                <a:xfrm>
                  <a:off x="1242394" y="28779266"/>
                  <a:ext cx="36004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b="1" dirty="0" smtClean="0">
                      <a:solidFill>
                        <a:prstClr val="black"/>
                      </a:solidFill>
                      <a:latin typeface="Trebuchet MS"/>
                    </a:rPr>
                    <a:t>A</a:t>
                  </a:r>
                  <a:endParaRPr lang="fr-FR" b="1" dirty="0">
                    <a:solidFill>
                      <a:prstClr val="black"/>
                    </a:solidFill>
                    <a:latin typeface="Trebuchet MS"/>
                  </a:endParaRPr>
                </a:p>
              </p:txBody>
            </p:sp>
            <p:sp>
              <p:nvSpPr>
                <p:cNvPr id="46" name="ZoneTexte 45"/>
                <p:cNvSpPr txBox="1"/>
                <p:nvPr/>
              </p:nvSpPr>
              <p:spPr>
                <a:xfrm>
                  <a:off x="1293194" y="32108402"/>
                  <a:ext cx="36004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b="1" dirty="0" smtClean="0">
                      <a:solidFill>
                        <a:prstClr val="black"/>
                      </a:solidFill>
                      <a:latin typeface="Trebuchet MS"/>
                    </a:rPr>
                    <a:t>B</a:t>
                  </a:r>
                  <a:endParaRPr lang="fr-FR" b="1" dirty="0">
                    <a:solidFill>
                      <a:prstClr val="black"/>
                    </a:solidFill>
                    <a:latin typeface="Trebuchet MS"/>
                  </a:endParaRPr>
                </a:p>
              </p:txBody>
            </p:sp>
            <p:sp>
              <p:nvSpPr>
                <p:cNvPr id="47" name="Rectangle 46"/>
                <p:cNvSpPr/>
                <p:nvPr/>
              </p:nvSpPr>
              <p:spPr bwMode="auto">
                <a:xfrm>
                  <a:off x="2025974" y="32167710"/>
                  <a:ext cx="216024" cy="216024"/>
                </a:xfrm>
                <a:prstGeom prst="rect">
                  <a:avLst/>
                </a:prstGeom>
                <a:solidFill>
                  <a:srgbClr val="FFFFFF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fr-FR" sz="2400">
                    <a:solidFill>
                      <a:prstClr val="black"/>
                    </a:solidFill>
                    <a:latin typeface="Arial" pitchFamily="-110" charset="0"/>
                    <a:ea typeface="ＭＳ Ｐゴシック" pitchFamily="-110" charset="-128"/>
                    <a:cs typeface="ＭＳ Ｐゴシック" pitchFamily="-110" charset="-128"/>
                  </a:endParaRPr>
                </a:p>
              </p:txBody>
            </p:sp>
          </p:grpSp>
          <p:sp>
            <p:nvSpPr>
              <p:cNvPr id="41" name="Rectangle 40"/>
              <p:cNvSpPr/>
              <p:nvPr/>
            </p:nvSpPr>
            <p:spPr bwMode="auto">
              <a:xfrm>
                <a:off x="7629898" y="36361190"/>
                <a:ext cx="576064" cy="144016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fr-FR" sz="2400">
                  <a:solidFill>
                    <a:prstClr val="black"/>
                  </a:solidFill>
                  <a:latin typeface="Arial" pitchFamily="-110" charset="0"/>
                  <a:ea typeface="ＭＳ Ｐゴシック" pitchFamily="-110" charset="-128"/>
                  <a:cs typeface="ＭＳ Ｐゴシック" pitchFamily="-110" charset="-128"/>
                </a:endParaRPr>
              </a:p>
            </p:txBody>
          </p:sp>
        </p:grpSp>
        <p:sp>
          <p:nvSpPr>
            <p:cNvPr id="35" name="ZoneTexte 34"/>
            <p:cNvSpPr txBox="1"/>
            <p:nvPr/>
          </p:nvSpPr>
          <p:spPr>
            <a:xfrm>
              <a:off x="5342534" y="35484270"/>
              <a:ext cx="72008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 smtClean="0">
                  <a:solidFill>
                    <a:prstClr val="white"/>
                  </a:solidFill>
                  <a:latin typeface="Trebuchet MS"/>
                </a:rPr>
                <a:t>10 </a:t>
              </a:r>
              <a:r>
                <a:rPr lang="fr-FR" sz="1200" b="1" dirty="0" err="1" smtClean="0">
                  <a:solidFill>
                    <a:prstClr val="white"/>
                  </a:solidFill>
                  <a:latin typeface="Trebuchet MS"/>
                </a:rPr>
                <a:t>μm</a:t>
              </a:r>
              <a:r>
                <a:rPr lang="fr-FR" sz="1200" b="1" dirty="0" smtClean="0">
                  <a:solidFill>
                    <a:prstClr val="white"/>
                  </a:solidFill>
                  <a:latin typeface="Trebuchet MS"/>
                </a:rPr>
                <a:t> </a:t>
              </a:r>
              <a:endParaRPr lang="fr-FR" sz="1200" b="1" dirty="0">
                <a:solidFill>
                  <a:prstClr val="white"/>
                </a:solidFill>
                <a:latin typeface="Trebuchet MS"/>
              </a:endParaRPr>
            </a:p>
          </p:txBody>
        </p:sp>
        <p:cxnSp>
          <p:nvCxnSpPr>
            <p:cNvPr id="36" name="Connecteur droit 35"/>
            <p:cNvCxnSpPr/>
            <p:nvPr/>
          </p:nvCxnSpPr>
          <p:spPr bwMode="auto">
            <a:xfrm>
              <a:off x="5469658" y="35763918"/>
              <a:ext cx="432048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8" name="Grouper 47"/>
          <p:cNvGrpSpPr/>
          <p:nvPr/>
        </p:nvGrpSpPr>
        <p:grpSpPr>
          <a:xfrm>
            <a:off x="1958034" y="30092178"/>
            <a:ext cx="7632848" cy="7365900"/>
            <a:chOff x="-1011062" y="28368302"/>
            <a:chExt cx="8115696" cy="7725940"/>
          </a:xfrm>
        </p:grpSpPr>
        <p:grpSp>
          <p:nvGrpSpPr>
            <p:cNvPr id="49" name="Grouper 48"/>
            <p:cNvGrpSpPr/>
            <p:nvPr/>
          </p:nvGrpSpPr>
          <p:grpSpPr>
            <a:xfrm>
              <a:off x="-1011062" y="28368302"/>
              <a:ext cx="8115696" cy="7725940"/>
              <a:chOff x="1242394" y="28779266"/>
              <a:chExt cx="8115696" cy="7725940"/>
            </a:xfrm>
          </p:grpSpPr>
          <p:grpSp>
            <p:nvGrpSpPr>
              <p:cNvPr id="52" name="Grouper 51"/>
              <p:cNvGrpSpPr/>
              <p:nvPr/>
            </p:nvGrpSpPr>
            <p:grpSpPr>
              <a:xfrm>
                <a:off x="1242394" y="28779266"/>
                <a:ext cx="8115696" cy="7653932"/>
                <a:chOff x="1242394" y="28779266"/>
                <a:chExt cx="8115696" cy="7653932"/>
              </a:xfrm>
            </p:grpSpPr>
            <p:pic>
              <p:nvPicPr>
                <p:cNvPr id="54" name="Image 53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1293194" y="28872790"/>
                  <a:ext cx="8064896" cy="7560408"/>
                </a:xfrm>
                <a:prstGeom prst="rect">
                  <a:avLst/>
                </a:prstGeom>
              </p:spPr>
            </p:pic>
            <p:sp>
              <p:nvSpPr>
                <p:cNvPr id="55" name="Rectangle 54"/>
                <p:cNvSpPr/>
                <p:nvPr/>
              </p:nvSpPr>
              <p:spPr bwMode="auto">
                <a:xfrm>
                  <a:off x="1305894" y="28868166"/>
                  <a:ext cx="216024" cy="216024"/>
                </a:xfrm>
                <a:prstGeom prst="rect">
                  <a:avLst/>
                </a:prstGeom>
                <a:solidFill>
                  <a:srgbClr val="FFFFFF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fr-FR" sz="2400">
                    <a:solidFill>
                      <a:prstClr val="black"/>
                    </a:solidFill>
                    <a:latin typeface="Arial" pitchFamily="-110" charset="0"/>
                    <a:ea typeface="ＭＳ Ｐゴシック" pitchFamily="-110" charset="-128"/>
                    <a:cs typeface="ＭＳ Ｐゴシック" pitchFamily="-110" charset="-128"/>
                  </a:endParaRPr>
                </a:p>
              </p:txBody>
            </p:sp>
            <p:sp>
              <p:nvSpPr>
                <p:cNvPr id="56" name="Rectangle 55"/>
                <p:cNvSpPr/>
                <p:nvPr/>
              </p:nvSpPr>
              <p:spPr bwMode="auto">
                <a:xfrm>
                  <a:off x="5507758" y="28868166"/>
                  <a:ext cx="216024" cy="216024"/>
                </a:xfrm>
                <a:prstGeom prst="rect">
                  <a:avLst/>
                </a:prstGeom>
                <a:solidFill>
                  <a:srgbClr val="FFFFFF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fr-FR" sz="2400">
                    <a:solidFill>
                      <a:prstClr val="black"/>
                    </a:solidFill>
                    <a:latin typeface="Arial" pitchFamily="-110" charset="0"/>
                    <a:ea typeface="ＭＳ Ｐゴシック" pitchFamily="-110" charset="-128"/>
                    <a:cs typeface="ＭＳ Ｐゴシック" pitchFamily="-110" charset="-128"/>
                  </a:endParaRPr>
                </a:p>
              </p:txBody>
            </p:sp>
            <p:sp>
              <p:nvSpPr>
                <p:cNvPr id="57" name="ZoneTexte 56"/>
                <p:cNvSpPr txBox="1"/>
                <p:nvPr/>
              </p:nvSpPr>
              <p:spPr>
                <a:xfrm>
                  <a:off x="1242394" y="28779266"/>
                  <a:ext cx="36004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b="1" dirty="0" smtClean="0">
                      <a:solidFill>
                        <a:prstClr val="black"/>
                      </a:solidFill>
                      <a:latin typeface="Trebuchet MS"/>
                    </a:rPr>
                    <a:t>A</a:t>
                  </a:r>
                  <a:endParaRPr lang="fr-FR" b="1" dirty="0">
                    <a:solidFill>
                      <a:prstClr val="black"/>
                    </a:solidFill>
                    <a:latin typeface="Trebuchet MS"/>
                  </a:endParaRPr>
                </a:p>
              </p:txBody>
            </p:sp>
            <p:sp>
              <p:nvSpPr>
                <p:cNvPr id="58" name="ZoneTexte 57"/>
                <p:cNvSpPr txBox="1"/>
                <p:nvPr/>
              </p:nvSpPr>
              <p:spPr>
                <a:xfrm>
                  <a:off x="1293194" y="32108402"/>
                  <a:ext cx="36004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b="1" dirty="0" smtClean="0">
                      <a:solidFill>
                        <a:prstClr val="black"/>
                      </a:solidFill>
                      <a:latin typeface="Trebuchet MS"/>
                    </a:rPr>
                    <a:t>B</a:t>
                  </a:r>
                  <a:endParaRPr lang="fr-FR" b="1" dirty="0">
                    <a:solidFill>
                      <a:prstClr val="black"/>
                    </a:solidFill>
                    <a:latin typeface="Trebuchet MS"/>
                  </a:endParaRPr>
                </a:p>
              </p:txBody>
            </p:sp>
            <p:sp>
              <p:nvSpPr>
                <p:cNvPr id="59" name="Rectangle 58"/>
                <p:cNvSpPr/>
                <p:nvPr/>
              </p:nvSpPr>
              <p:spPr bwMode="auto">
                <a:xfrm>
                  <a:off x="2025974" y="32167710"/>
                  <a:ext cx="216024" cy="216024"/>
                </a:xfrm>
                <a:prstGeom prst="rect">
                  <a:avLst/>
                </a:prstGeom>
                <a:solidFill>
                  <a:srgbClr val="FFFFFF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fr-FR" sz="2400">
                    <a:solidFill>
                      <a:prstClr val="black"/>
                    </a:solidFill>
                    <a:latin typeface="Arial" pitchFamily="-110" charset="0"/>
                    <a:ea typeface="ＭＳ Ｐゴシック" pitchFamily="-110" charset="-128"/>
                    <a:cs typeface="ＭＳ Ｐゴシック" pitchFamily="-110" charset="-128"/>
                  </a:endParaRPr>
                </a:p>
              </p:txBody>
            </p:sp>
          </p:grpSp>
          <p:sp>
            <p:nvSpPr>
              <p:cNvPr id="53" name="Rectangle 52"/>
              <p:cNvSpPr/>
              <p:nvPr/>
            </p:nvSpPr>
            <p:spPr bwMode="auto">
              <a:xfrm>
                <a:off x="7629898" y="36361190"/>
                <a:ext cx="576064" cy="144016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fr-FR" sz="2400">
                  <a:solidFill>
                    <a:prstClr val="black"/>
                  </a:solidFill>
                  <a:latin typeface="Arial" pitchFamily="-110" charset="0"/>
                  <a:ea typeface="ＭＳ Ｐゴシック" pitchFamily="-110" charset="-128"/>
                  <a:cs typeface="ＭＳ Ｐゴシック" pitchFamily="-110" charset="-128"/>
                </a:endParaRPr>
              </a:p>
            </p:txBody>
          </p:sp>
        </p:grpSp>
        <p:sp>
          <p:nvSpPr>
            <p:cNvPr id="50" name="ZoneTexte 49"/>
            <p:cNvSpPr txBox="1"/>
            <p:nvPr/>
          </p:nvSpPr>
          <p:spPr>
            <a:xfrm>
              <a:off x="5342534" y="35484270"/>
              <a:ext cx="72008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 smtClean="0">
                  <a:solidFill>
                    <a:prstClr val="white"/>
                  </a:solidFill>
                  <a:latin typeface="Trebuchet MS"/>
                </a:rPr>
                <a:t>10 </a:t>
              </a:r>
              <a:r>
                <a:rPr lang="fr-FR" sz="1200" b="1" dirty="0" err="1" smtClean="0">
                  <a:solidFill>
                    <a:prstClr val="white"/>
                  </a:solidFill>
                  <a:latin typeface="Trebuchet MS"/>
                </a:rPr>
                <a:t>μm</a:t>
              </a:r>
              <a:r>
                <a:rPr lang="fr-FR" sz="1200" b="1" dirty="0" smtClean="0">
                  <a:solidFill>
                    <a:prstClr val="white"/>
                  </a:solidFill>
                  <a:latin typeface="Trebuchet MS"/>
                </a:rPr>
                <a:t> </a:t>
              </a:r>
              <a:endParaRPr lang="fr-FR" sz="1200" b="1" dirty="0">
                <a:solidFill>
                  <a:prstClr val="white"/>
                </a:solidFill>
                <a:latin typeface="Trebuchet MS"/>
              </a:endParaRPr>
            </a:p>
          </p:txBody>
        </p:sp>
        <p:cxnSp>
          <p:nvCxnSpPr>
            <p:cNvPr id="51" name="Connecteur droit 50"/>
            <p:cNvCxnSpPr/>
            <p:nvPr/>
          </p:nvCxnSpPr>
          <p:spPr bwMode="auto">
            <a:xfrm>
              <a:off x="5469658" y="35763918"/>
              <a:ext cx="432048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60" name="Grouper 59"/>
          <p:cNvGrpSpPr/>
          <p:nvPr/>
        </p:nvGrpSpPr>
        <p:grpSpPr>
          <a:xfrm>
            <a:off x="2110434" y="30244578"/>
            <a:ext cx="7632848" cy="7365900"/>
            <a:chOff x="-1011062" y="28368302"/>
            <a:chExt cx="8115696" cy="7725940"/>
          </a:xfrm>
        </p:grpSpPr>
        <p:grpSp>
          <p:nvGrpSpPr>
            <p:cNvPr id="61" name="Grouper 60"/>
            <p:cNvGrpSpPr/>
            <p:nvPr/>
          </p:nvGrpSpPr>
          <p:grpSpPr>
            <a:xfrm>
              <a:off x="-1011062" y="28368302"/>
              <a:ext cx="8115696" cy="7725940"/>
              <a:chOff x="1242394" y="28779266"/>
              <a:chExt cx="8115696" cy="7725940"/>
            </a:xfrm>
          </p:grpSpPr>
          <p:grpSp>
            <p:nvGrpSpPr>
              <p:cNvPr id="64" name="Grouper 63"/>
              <p:cNvGrpSpPr/>
              <p:nvPr/>
            </p:nvGrpSpPr>
            <p:grpSpPr>
              <a:xfrm>
                <a:off x="1242394" y="28779266"/>
                <a:ext cx="8115696" cy="7653932"/>
                <a:chOff x="1242394" y="28779266"/>
                <a:chExt cx="8115696" cy="7653932"/>
              </a:xfrm>
            </p:grpSpPr>
            <p:pic>
              <p:nvPicPr>
                <p:cNvPr id="66" name="Image 65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1293194" y="28872790"/>
                  <a:ext cx="8064896" cy="7560408"/>
                </a:xfrm>
                <a:prstGeom prst="rect">
                  <a:avLst/>
                </a:prstGeom>
              </p:spPr>
            </p:pic>
            <p:sp>
              <p:nvSpPr>
                <p:cNvPr id="67" name="Rectangle 66"/>
                <p:cNvSpPr/>
                <p:nvPr/>
              </p:nvSpPr>
              <p:spPr bwMode="auto">
                <a:xfrm>
                  <a:off x="1305894" y="28868166"/>
                  <a:ext cx="216024" cy="216024"/>
                </a:xfrm>
                <a:prstGeom prst="rect">
                  <a:avLst/>
                </a:prstGeom>
                <a:solidFill>
                  <a:srgbClr val="FFFFFF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fr-FR" sz="2400">
                    <a:solidFill>
                      <a:prstClr val="black"/>
                    </a:solidFill>
                    <a:latin typeface="Arial" pitchFamily="-110" charset="0"/>
                    <a:ea typeface="ＭＳ Ｐゴシック" pitchFamily="-110" charset="-128"/>
                    <a:cs typeface="ＭＳ Ｐゴシック" pitchFamily="-110" charset="-128"/>
                  </a:endParaRPr>
                </a:p>
              </p:txBody>
            </p:sp>
            <p:sp>
              <p:nvSpPr>
                <p:cNvPr id="68" name="Rectangle 67"/>
                <p:cNvSpPr/>
                <p:nvPr/>
              </p:nvSpPr>
              <p:spPr bwMode="auto">
                <a:xfrm>
                  <a:off x="5507758" y="28868166"/>
                  <a:ext cx="216024" cy="216024"/>
                </a:xfrm>
                <a:prstGeom prst="rect">
                  <a:avLst/>
                </a:prstGeom>
                <a:solidFill>
                  <a:srgbClr val="FFFFFF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fr-FR" sz="2400">
                    <a:solidFill>
                      <a:prstClr val="black"/>
                    </a:solidFill>
                    <a:latin typeface="Arial" pitchFamily="-110" charset="0"/>
                    <a:ea typeface="ＭＳ Ｐゴシック" pitchFamily="-110" charset="-128"/>
                    <a:cs typeface="ＭＳ Ｐゴシック" pitchFamily="-110" charset="-128"/>
                  </a:endParaRPr>
                </a:p>
              </p:txBody>
            </p:sp>
            <p:sp>
              <p:nvSpPr>
                <p:cNvPr id="69" name="ZoneTexte 68"/>
                <p:cNvSpPr txBox="1"/>
                <p:nvPr/>
              </p:nvSpPr>
              <p:spPr>
                <a:xfrm>
                  <a:off x="1242394" y="28779266"/>
                  <a:ext cx="36004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b="1" dirty="0" smtClean="0">
                      <a:solidFill>
                        <a:prstClr val="black"/>
                      </a:solidFill>
                      <a:latin typeface="Trebuchet MS"/>
                    </a:rPr>
                    <a:t>A</a:t>
                  </a:r>
                  <a:endParaRPr lang="fr-FR" b="1" dirty="0">
                    <a:solidFill>
                      <a:prstClr val="black"/>
                    </a:solidFill>
                    <a:latin typeface="Trebuchet MS"/>
                  </a:endParaRPr>
                </a:p>
              </p:txBody>
            </p:sp>
            <p:sp>
              <p:nvSpPr>
                <p:cNvPr id="70" name="ZoneTexte 69"/>
                <p:cNvSpPr txBox="1"/>
                <p:nvPr/>
              </p:nvSpPr>
              <p:spPr>
                <a:xfrm>
                  <a:off x="1293194" y="32108402"/>
                  <a:ext cx="36004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b="1" dirty="0" smtClean="0">
                      <a:solidFill>
                        <a:prstClr val="black"/>
                      </a:solidFill>
                      <a:latin typeface="Trebuchet MS"/>
                    </a:rPr>
                    <a:t>B</a:t>
                  </a:r>
                  <a:endParaRPr lang="fr-FR" b="1" dirty="0">
                    <a:solidFill>
                      <a:prstClr val="black"/>
                    </a:solidFill>
                    <a:latin typeface="Trebuchet MS"/>
                  </a:endParaRPr>
                </a:p>
              </p:txBody>
            </p:sp>
            <p:sp>
              <p:nvSpPr>
                <p:cNvPr id="71" name="Rectangle 70"/>
                <p:cNvSpPr/>
                <p:nvPr/>
              </p:nvSpPr>
              <p:spPr bwMode="auto">
                <a:xfrm>
                  <a:off x="2025974" y="32167710"/>
                  <a:ext cx="216024" cy="216024"/>
                </a:xfrm>
                <a:prstGeom prst="rect">
                  <a:avLst/>
                </a:prstGeom>
                <a:solidFill>
                  <a:srgbClr val="FFFFFF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fr-FR" sz="2400">
                    <a:solidFill>
                      <a:prstClr val="black"/>
                    </a:solidFill>
                    <a:latin typeface="Arial" pitchFamily="-110" charset="0"/>
                    <a:ea typeface="ＭＳ Ｐゴシック" pitchFamily="-110" charset="-128"/>
                    <a:cs typeface="ＭＳ Ｐゴシック" pitchFamily="-110" charset="-128"/>
                  </a:endParaRPr>
                </a:p>
              </p:txBody>
            </p:sp>
          </p:grpSp>
          <p:sp>
            <p:nvSpPr>
              <p:cNvPr id="65" name="Rectangle 64"/>
              <p:cNvSpPr/>
              <p:nvPr/>
            </p:nvSpPr>
            <p:spPr bwMode="auto">
              <a:xfrm>
                <a:off x="7629898" y="36361190"/>
                <a:ext cx="576064" cy="144016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fr-FR" sz="2400">
                  <a:solidFill>
                    <a:prstClr val="black"/>
                  </a:solidFill>
                  <a:latin typeface="Arial" pitchFamily="-110" charset="0"/>
                  <a:ea typeface="ＭＳ Ｐゴシック" pitchFamily="-110" charset="-128"/>
                  <a:cs typeface="ＭＳ Ｐゴシック" pitchFamily="-110" charset="-128"/>
                </a:endParaRPr>
              </a:p>
            </p:txBody>
          </p:sp>
        </p:grpSp>
        <p:sp>
          <p:nvSpPr>
            <p:cNvPr id="62" name="ZoneTexte 61"/>
            <p:cNvSpPr txBox="1"/>
            <p:nvPr/>
          </p:nvSpPr>
          <p:spPr>
            <a:xfrm>
              <a:off x="5342534" y="35484270"/>
              <a:ext cx="72008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 smtClean="0">
                  <a:solidFill>
                    <a:prstClr val="white"/>
                  </a:solidFill>
                  <a:latin typeface="Trebuchet MS"/>
                </a:rPr>
                <a:t>10 </a:t>
              </a:r>
              <a:r>
                <a:rPr lang="fr-FR" sz="1200" b="1" dirty="0" err="1" smtClean="0">
                  <a:solidFill>
                    <a:prstClr val="white"/>
                  </a:solidFill>
                  <a:latin typeface="Trebuchet MS"/>
                </a:rPr>
                <a:t>μm</a:t>
              </a:r>
              <a:r>
                <a:rPr lang="fr-FR" sz="1200" b="1" dirty="0" smtClean="0">
                  <a:solidFill>
                    <a:prstClr val="white"/>
                  </a:solidFill>
                  <a:latin typeface="Trebuchet MS"/>
                </a:rPr>
                <a:t> </a:t>
              </a:r>
              <a:endParaRPr lang="fr-FR" sz="1200" b="1" dirty="0">
                <a:solidFill>
                  <a:prstClr val="white"/>
                </a:solidFill>
                <a:latin typeface="Trebuchet MS"/>
              </a:endParaRPr>
            </a:p>
          </p:txBody>
        </p:sp>
        <p:cxnSp>
          <p:nvCxnSpPr>
            <p:cNvPr id="63" name="Connecteur droit 62"/>
            <p:cNvCxnSpPr/>
            <p:nvPr/>
          </p:nvCxnSpPr>
          <p:spPr bwMode="auto">
            <a:xfrm>
              <a:off x="5469658" y="35763918"/>
              <a:ext cx="432048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pic>
        <p:nvPicPr>
          <p:cNvPr id="73" name="Image 7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0612" y="30486144"/>
            <a:ext cx="7585070" cy="7208082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1085983" y="2728289"/>
            <a:ext cx="82277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>
              <a:solidFill>
                <a:prstClr val="black"/>
              </a:solidFill>
              <a:latin typeface="Trebuchet MS"/>
            </a:endParaRPr>
          </a:p>
        </p:txBody>
      </p:sp>
      <p:pic>
        <p:nvPicPr>
          <p:cNvPr id="74" name="Image 7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3012" y="30638544"/>
            <a:ext cx="7585070" cy="7208082"/>
          </a:xfrm>
          <a:prstGeom prst="rect">
            <a:avLst/>
          </a:prstGeom>
        </p:spPr>
      </p:pic>
      <p:grpSp>
        <p:nvGrpSpPr>
          <p:cNvPr id="75" name="Grouper 74"/>
          <p:cNvGrpSpPr/>
          <p:nvPr/>
        </p:nvGrpSpPr>
        <p:grpSpPr>
          <a:xfrm>
            <a:off x="2589338" y="22940193"/>
            <a:ext cx="5182486" cy="3712241"/>
            <a:chOff x="6890575" y="21811333"/>
            <a:chExt cx="5182486" cy="3712241"/>
          </a:xfrm>
        </p:grpSpPr>
        <p:pic>
          <p:nvPicPr>
            <p:cNvPr id="76" name="Image 7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81826" y="21815574"/>
              <a:ext cx="5091235" cy="3708000"/>
            </a:xfrm>
            <a:prstGeom prst="rect">
              <a:avLst/>
            </a:prstGeom>
          </p:spPr>
        </p:pic>
        <p:sp>
          <p:nvSpPr>
            <p:cNvPr id="77" name="Rectangle 76"/>
            <p:cNvSpPr/>
            <p:nvPr/>
          </p:nvSpPr>
          <p:spPr bwMode="auto">
            <a:xfrm>
              <a:off x="7015734" y="21862182"/>
              <a:ext cx="288032" cy="21602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fr-FR" sz="2400">
                <a:solidFill>
                  <a:prstClr val="black"/>
                </a:solidFill>
                <a:latin typeface="Arial" pitchFamily="-110" charset="0"/>
                <a:ea typeface="ＭＳ Ｐゴシック" pitchFamily="-110" charset="-128"/>
                <a:cs typeface="ＭＳ Ｐゴシック" pitchFamily="-110" charset="-128"/>
              </a:endParaRPr>
            </a:p>
          </p:txBody>
        </p:sp>
        <p:sp>
          <p:nvSpPr>
            <p:cNvPr id="78" name="ZoneTexte 77"/>
            <p:cNvSpPr txBox="1"/>
            <p:nvPr/>
          </p:nvSpPr>
          <p:spPr>
            <a:xfrm>
              <a:off x="6890575" y="21811333"/>
              <a:ext cx="360040" cy="369332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r>
                <a:rPr lang="fr-FR" b="1" dirty="0" smtClean="0">
                  <a:solidFill>
                    <a:prstClr val="black"/>
                  </a:solidFill>
                  <a:latin typeface="Trebuchet MS"/>
                </a:rPr>
                <a:t>A</a:t>
              </a:r>
              <a:endParaRPr lang="fr-FR" b="1" dirty="0">
                <a:solidFill>
                  <a:prstClr val="black"/>
                </a:solidFill>
                <a:latin typeface="Trebuchet MS"/>
              </a:endParaRPr>
            </a:p>
          </p:txBody>
        </p:sp>
      </p:grpSp>
      <p:sp>
        <p:nvSpPr>
          <p:cNvPr id="79" name="Text Box 34"/>
          <p:cNvSpPr txBox="1">
            <a:spLocks noChangeArrowheads="1"/>
          </p:cNvSpPr>
          <p:nvPr/>
        </p:nvSpPr>
        <p:spPr bwMode="auto">
          <a:xfrm>
            <a:off x="1149178" y="26640110"/>
            <a:ext cx="14113568" cy="2827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514158" tIns="257079" rIns="514158" bIns="257079">
            <a:spAutoFit/>
          </a:bodyPr>
          <a:lstStyle/>
          <a:p>
            <a:pPr algn="just"/>
            <a:r>
              <a:rPr lang="fr-FR" sz="3000" b="1" dirty="0" err="1" smtClean="0">
                <a:solidFill>
                  <a:prstClr val="black"/>
                </a:solidFill>
                <a:latin typeface="Calibri"/>
                <a:cs typeface="Calibri"/>
              </a:rPr>
              <a:t>Toxicity</a:t>
            </a:r>
            <a:r>
              <a:rPr lang="fr-FR" sz="3000" b="1" dirty="0" smtClean="0">
                <a:solidFill>
                  <a:prstClr val="black"/>
                </a:solidFill>
                <a:latin typeface="Calibri"/>
                <a:cs typeface="Calibri"/>
              </a:rPr>
              <a:t> profile of MNP-TZ, </a:t>
            </a:r>
            <a:r>
              <a:rPr lang="fr-FR" sz="3000" b="1" dirty="0">
                <a:solidFill>
                  <a:prstClr val="black"/>
                </a:solidFill>
                <a:latin typeface="Calibri"/>
                <a:cs typeface="Calibri"/>
              </a:rPr>
              <a:t>MNP-HC or MNP-</a:t>
            </a:r>
            <a:r>
              <a:rPr lang="fr-FR" sz="3000" b="1" dirty="0" err="1" smtClean="0">
                <a:solidFill>
                  <a:prstClr val="black"/>
                </a:solidFill>
                <a:latin typeface="Calibri"/>
                <a:cs typeface="Calibri"/>
              </a:rPr>
              <a:t>scFv</a:t>
            </a:r>
            <a:r>
              <a:rPr lang="fr-FR" sz="3000" b="1" dirty="0" smtClean="0">
                <a:solidFill>
                  <a:prstClr val="black"/>
                </a:solidFill>
                <a:latin typeface="Calibri"/>
                <a:cs typeface="Calibri"/>
              </a:rPr>
              <a:t> in </a:t>
            </a:r>
            <a:r>
              <a:rPr lang="fr-FR" sz="3000" b="1" dirty="0" err="1" smtClean="0">
                <a:solidFill>
                  <a:prstClr val="black"/>
                </a:solidFill>
                <a:latin typeface="Calibri"/>
                <a:cs typeface="Calibri"/>
              </a:rPr>
              <a:t>cell</a:t>
            </a:r>
            <a:r>
              <a:rPr lang="fr-FR" sz="3000" b="1" dirty="0" smtClean="0">
                <a:solidFill>
                  <a:prstClr val="black"/>
                </a:solidFill>
                <a:latin typeface="Calibri"/>
                <a:cs typeface="Calibri"/>
              </a:rPr>
              <a:t> culture.</a:t>
            </a:r>
            <a:endParaRPr lang="fr-FR" sz="3000" dirty="0">
              <a:solidFill>
                <a:prstClr val="black"/>
              </a:solidFill>
              <a:latin typeface="Calibri"/>
              <a:cs typeface="Calibri"/>
            </a:endParaRPr>
          </a:p>
          <a:p>
            <a:pPr algn="just"/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No induction of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cell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death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was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reported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upon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incubation of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different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concentrations of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MNPs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with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MCF7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breast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cancer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cells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at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4 or 24 h (A). Inhibition of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tumor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cell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proliferation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was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detected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at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48 and 72 h incubation and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effects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were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comparable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among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all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MNPs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(B).</a:t>
            </a:r>
            <a:endParaRPr lang="en-US" sz="3000" dirty="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80" name="Text Box 34"/>
          <p:cNvSpPr txBox="1">
            <a:spLocks noChangeArrowheads="1"/>
          </p:cNvSpPr>
          <p:nvPr/>
        </p:nvSpPr>
        <p:spPr bwMode="auto">
          <a:xfrm>
            <a:off x="1301578" y="26792510"/>
            <a:ext cx="14113568" cy="2827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514158" tIns="257079" rIns="514158" bIns="257079">
            <a:spAutoFit/>
          </a:bodyPr>
          <a:lstStyle/>
          <a:p>
            <a:pPr algn="just"/>
            <a:r>
              <a:rPr lang="fr-FR" sz="3000" b="1" dirty="0" err="1" smtClean="0">
                <a:solidFill>
                  <a:prstClr val="black"/>
                </a:solidFill>
                <a:latin typeface="Calibri"/>
                <a:cs typeface="Calibri"/>
              </a:rPr>
              <a:t>Toxicity</a:t>
            </a:r>
            <a:r>
              <a:rPr lang="fr-FR" sz="3000" b="1" dirty="0" smtClean="0">
                <a:solidFill>
                  <a:prstClr val="black"/>
                </a:solidFill>
                <a:latin typeface="Calibri"/>
                <a:cs typeface="Calibri"/>
              </a:rPr>
              <a:t> profile of MNP-TZ, </a:t>
            </a:r>
            <a:r>
              <a:rPr lang="fr-FR" sz="3000" b="1" dirty="0">
                <a:solidFill>
                  <a:prstClr val="black"/>
                </a:solidFill>
                <a:latin typeface="Calibri"/>
                <a:cs typeface="Calibri"/>
              </a:rPr>
              <a:t>MNP-HC or MNP-</a:t>
            </a:r>
            <a:r>
              <a:rPr lang="fr-FR" sz="3000" b="1" dirty="0" err="1" smtClean="0">
                <a:solidFill>
                  <a:prstClr val="black"/>
                </a:solidFill>
                <a:latin typeface="Calibri"/>
                <a:cs typeface="Calibri"/>
              </a:rPr>
              <a:t>scFv</a:t>
            </a:r>
            <a:r>
              <a:rPr lang="fr-FR" sz="3000" b="1" dirty="0" smtClean="0">
                <a:solidFill>
                  <a:prstClr val="black"/>
                </a:solidFill>
                <a:latin typeface="Calibri"/>
                <a:cs typeface="Calibri"/>
              </a:rPr>
              <a:t> in </a:t>
            </a:r>
            <a:r>
              <a:rPr lang="fr-FR" sz="3000" b="1" dirty="0" err="1" smtClean="0">
                <a:solidFill>
                  <a:prstClr val="black"/>
                </a:solidFill>
                <a:latin typeface="Calibri"/>
                <a:cs typeface="Calibri"/>
              </a:rPr>
              <a:t>cell</a:t>
            </a:r>
            <a:r>
              <a:rPr lang="fr-FR" sz="3000" b="1" dirty="0" smtClean="0">
                <a:solidFill>
                  <a:prstClr val="black"/>
                </a:solidFill>
                <a:latin typeface="Calibri"/>
                <a:cs typeface="Calibri"/>
              </a:rPr>
              <a:t> culture.</a:t>
            </a:r>
            <a:endParaRPr lang="fr-FR" sz="3000" dirty="0">
              <a:solidFill>
                <a:prstClr val="black"/>
              </a:solidFill>
              <a:latin typeface="Calibri"/>
              <a:cs typeface="Calibri"/>
            </a:endParaRPr>
          </a:p>
          <a:p>
            <a:pPr algn="just"/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No induction of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cell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death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was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reported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upon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incubation of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different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concentrations of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MNPs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with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MCF7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breast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cancer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cells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at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4 or 24 h (A). Inhibition of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tumor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cell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proliferation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was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detected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at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48 and 72 h incubation and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effects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were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comparable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among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all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MNPs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(B).</a:t>
            </a:r>
            <a:endParaRPr lang="en-US" sz="3000" dirty="0">
              <a:solidFill>
                <a:prstClr val="black"/>
              </a:solidFill>
              <a:latin typeface="Calibri"/>
              <a:cs typeface="Calibri"/>
            </a:endParaRPr>
          </a:p>
        </p:txBody>
      </p:sp>
      <p:grpSp>
        <p:nvGrpSpPr>
          <p:cNvPr id="81" name="Grouper 80"/>
          <p:cNvGrpSpPr/>
          <p:nvPr/>
        </p:nvGrpSpPr>
        <p:grpSpPr>
          <a:xfrm>
            <a:off x="2262834" y="30396978"/>
            <a:ext cx="7632848" cy="7365900"/>
            <a:chOff x="-1011062" y="28368302"/>
            <a:chExt cx="8115696" cy="7725940"/>
          </a:xfrm>
        </p:grpSpPr>
        <p:grpSp>
          <p:nvGrpSpPr>
            <p:cNvPr id="82" name="Grouper 81"/>
            <p:cNvGrpSpPr/>
            <p:nvPr/>
          </p:nvGrpSpPr>
          <p:grpSpPr>
            <a:xfrm>
              <a:off x="-1011062" y="28368302"/>
              <a:ext cx="8115696" cy="7725940"/>
              <a:chOff x="1242394" y="28779266"/>
              <a:chExt cx="8115696" cy="7725940"/>
            </a:xfrm>
          </p:grpSpPr>
          <p:grpSp>
            <p:nvGrpSpPr>
              <p:cNvPr id="85" name="Grouper 84"/>
              <p:cNvGrpSpPr/>
              <p:nvPr/>
            </p:nvGrpSpPr>
            <p:grpSpPr>
              <a:xfrm>
                <a:off x="1242394" y="28779266"/>
                <a:ext cx="8115696" cy="7653932"/>
                <a:chOff x="1242394" y="28779266"/>
                <a:chExt cx="8115696" cy="7653932"/>
              </a:xfrm>
            </p:grpSpPr>
            <p:pic>
              <p:nvPicPr>
                <p:cNvPr id="87" name="Image 86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1293194" y="28872790"/>
                  <a:ext cx="8064896" cy="7560408"/>
                </a:xfrm>
                <a:prstGeom prst="rect">
                  <a:avLst/>
                </a:prstGeom>
              </p:spPr>
            </p:pic>
            <p:sp>
              <p:nvSpPr>
                <p:cNvPr id="88" name="Rectangle 87"/>
                <p:cNvSpPr/>
                <p:nvPr/>
              </p:nvSpPr>
              <p:spPr bwMode="auto">
                <a:xfrm>
                  <a:off x="1305894" y="28868166"/>
                  <a:ext cx="216024" cy="216024"/>
                </a:xfrm>
                <a:prstGeom prst="rect">
                  <a:avLst/>
                </a:prstGeom>
                <a:solidFill>
                  <a:srgbClr val="FFFFFF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fr-FR" sz="2400">
                    <a:solidFill>
                      <a:prstClr val="black"/>
                    </a:solidFill>
                    <a:latin typeface="Arial" pitchFamily="-110" charset="0"/>
                    <a:ea typeface="ＭＳ Ｐゴシック" pitchFamily="-110" charset="-128"/>
                    <a:cs typeface="ＭＳ Ｐゴシック" pitchFamily="-110" charset="-128"/>
                  </a:endParaRPr>
                </a:p>
              </p:txBody>
            </p:sp>
            <p:sp>
              <p:nvSpPr>
                <p:cNvPr id="89" name="Rectangle 88"/>
                <p:cNvSpPr/>
                <p:nvPr/>
              </p:nvSpPr>
              <p:spPr bwMode="auto">
                <a:xfrm>
                  <a:off x="5507758" y="28868166"/>
                  <a:ext cx="216024" cy="216024"/>
                </a:xfrm>
                <a:prstGeom prst="rect">
                  <a:avLst/>
                </a:prstGeom>
                <a:solidFill>
                  <a:srgbClr val="FFFFFF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fr-FR" sz="2400">
                    <a:solidFill>
                      <a:prstClr val="black"/>
                    </a:solidFill>
                    <a:latin typeface="Arial" pitchFamily="-110" charset="0"/>
                    <a:ea typeface="ＭＳ Ｐゴシック" pitchFamily="-110" charset="-128"/>
                    <a:cs typeface="ＭＳ Ｐゴシック" pitchFamily="-110" charset="-128"/>
                  </a:endParaRPr>
                </a:p>
              </p:txBody>
            </p:sp>
            <p:sp>
              <p:nvSpPr>
                <p:cNvPr id="90" name="ZoneTexte 89"/>
                <p:cNvSpPr txBox="1"/>
                <p:nvPr/>
              </p:nvSpPr>
              <p:spPr>
                <a:xfrm>
                  <a:off x="1242394" y="28779266"/>
                  <a:ext cx="36004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b="1" dirty="0" smtClean="0">
                      <a:solidFill>
                        <a:prstClr val="black"/>
                      </a:solidFill>
                      <a:latin typeface="Trebuchet MS"/>
                    </a:rPr>
                    <a:t>A</a:t>
                  </a:r>
                  <a:endParaRPr lang="fr-FR" b="1" dirty="0">
                    <a:solidFill>
                      <a:prstClr val="black"/>
                    </a:solidFill>
                    <a:latin typeface="Trebuchet MS"/>
                  </a:endParaRPr>
                </a:p>
              </p:txBody>
            </p:sp>
            <p:sp>
              <p:nvSpPr>
                <p:cNvPr id="91" name="ZoneTexte 90"/>
                <p:cNvSpPr txBox="1"/>
                <p:nvPr/>
              </p:nvSpPr>
              <p:spPr>
                <a:xfrm>
                  <a:off x="1293194" y="32108402"/>
                  <a:ext cx="36004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b="1" dirty="0" smtClean="0">
                      <a:solidFill>
                        <a:prstClr val="black"/>
                      </a:solidFill>
                      <a:latin typeface="Trebuchet MS"/>
                    </a:rPr>
                    <a:t>B</a:t>
                  </a:r>
                  <a:endParaRPr lang="fr-FR" b="1" dirty="0">
                    <a:solidFill>
                      <a:prstClr val="black"/>
                    </a:solidFill>
                    <a:latin typeface="Trebuchet MS"/>
                  </a:endParaRPr>
                </a:p>
              </p:txBody>
            </p:sp>
            <p:sp>
              <p:nvSpPr>
                <p:cNvPr id="92" name="Rectangle 91"/>
                <p:cNvSpPr/>
                <p:nvPr/>
              </p:nvSpPr>
              <p:spPr bwMode="auto">
                <a:xfrm>
                  <a:off x="2025974" y="32167710"/>
                  <a:ext cx="216024" cy="216024"/>
                </a:xfrm>
                <a:prstGeom prst="rect">
                  <a:avLst/>
                </a:prstGeom>
                <a:solidFill>
                  <a:srgbClr val="FFFFFF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fr-FR" sz="2400">
                    <a:solidFill>
                      <a:prstClr val="black"/>
                    </a:solidFill>
                    <a:latin typeface="Arial" pitchFamily="-110" charset="0"/>
                    <a:ea typeface="ＭＳ Ｐゴシック" pitchFamily="-110" charset="-128"/>
                    <a:cs typeface="ＭＳ Ｐゴシック" pitchFamily="-110" charset="-128"/>
                  </a:endParaRPr>
                </a:p>
              </p:txBody>
            </p:sp>
          </p:grpSp>
          <p:sp>
            <p:nvSpPr>
              <p:cNvPr id="86" name="Rectangle 85"/>
              <p:cNvSpPr/>
              <p:nvPr/>
            </p:nvSpPr>
            <p:spPr bwMode="auto">
              <a:xfrm>
                <a:off x="7629898" y="36361190"/>
                <a:ext cx="576064" cy="144016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fr-FR" sz="2400">
                  <a:solidFill>
                    <a:prstClr val="black"/>
                  </a:solidFill>
                  <a:latin typeface="Arial" pitchFamily="-110" charset="0"/>
                  <a:ea typeface="ＭＳ Ｐゴシック" pitchFamily="-110" charset="-128"/>
                  <a:cs typeface="ＭＳ Ｐゴシック" pitchFamily="-110" charset="-128"/>
                </a:endParaRPr>
              </a:p>
            </p:txBody>
          </p:sp>
        </p:grpSp>
        <p:sp>
          <p:nvSpPr>
            <p:cNvPr id="83" name="ZoneTexte 82"/>
            <p:cNvSpPr txBox="1"/>
            <p:nvPr/>
          </p:nvSpPr>
          <p:spPr>
            <a:xfrm>
              <a:off x="5342534" y="35484270"/>
              <a:ext cx="72008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 smtClean="0">
                  <a:solidFill>
                    <a:prstClr val="white"/>
                  </a:solidFill>
                  <a:latin typeface="Trebuchet MS"/>
                </a:rPr>
                <a:t>10 </a:t>
              </a:r>
              <a:r>
                <a:rPr lang="fr-FR" sz="1200" b="1" dirty="0" err="1" smtClean="0">
                  <a:solidFill>
                    <a:prstClr val="white"/>
                  </a:solidFill>
                  <a:latin typeface="Trebuchet MS"/>
                </a:rPr>
                <a:t>μm</a:t>
              </a:r>
              <a:r>
                <a:rPr lang="fr-FR" sz="1200" b="1" dirty="0" smtClean="0">
                  <a:solidFill>
                    <a:prstClr val="white"/>
                  </a:solidFill>
                  <a:latin typeface="Trebuchet MS"/>
                </a:rPr>
                <a:t> </a:t>
              </a:r>
              <a:endParaRPr lang="fr-FR" sz="1200" b="1" dirty="0">
                <a:solidFill>
                  <a:prstClr val="white"/>
                </a:solidFill>
                <a:latin typeface="Trebuchet MS"/>
              </a:endParaRPr>
            </a:p>
          </p:txBody>
        </p:sp>
        <p:cxnSp>
          <p:nvCxnSpPr>
            <p:cNvPr id="84" name="Connecteur droit 83"/>
            <p:cNvCxnSpPr/>
            <p:nvPr/>
          </p:nvCxnSpPr>
          <p:spPr bwMode="auto">
            <a:xfrm>
              <a:off x="5469658" y="35763918"/>
              <a:ext cx="432048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93" name="Text Box 34"/>
          <p:cNvSpPr txBox="1">
            <a:spLocks noChangeArrowheads="1"/>
          </p:cNvSpPr>
          <p:nvPr/>
        </p:nvSpPr>
        <p:spPr bwMode="auto">
          <a:xfrm>
            <a:off x="648072" y="18863246"/>
            <a:ext cx="9574114" cy="1904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514158" tIns="257079" rIns="514158" bIns="257079">
            <a:spAutoFit/>
          </a:bodyPr>
          <a:lstStyle/>
          <a:p>
            <a:pPr algn="just" defTabSz="5141913"/>
            <a:r>
              <a:rPr lang="fr-FR" sz="3000" b="1" dirty="0" err="1" smtClean="0">
                <a:solidFill>
                  <a:prstClr val="black"/>
                </a:solidFill>
                <a:latin typeface="Calibri"/>
                <a:cs typeface="Calibri"/>
              </a:rPr>
              <a:t>Step</a:t>
            </a:r>
            <a:r>
              <a:rPr lang="fr-FR" sz="3000" b="1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3000" b="1" dirty="0" err="1">
                <a:solidFill>
                  <a:prstClr val="black"/>
                </a:solidFill>
                <a:latin typeface="Calibri"/>
                <a:cs typeface="Calibri"/>
              </a:rPr>
              <a:t>sequence</a:t>
            </a:r>
            <a:r>
              <a:rPr lang="fr-FR" sz="3000" b="1" dirty="0">
                <a:solidFill>
                  <a:prstClr val="black"/>
                </a:solidFill>
                <a:latin typeface="Calibri"/>
                <a:cs typeface="Calibri"/>
              </a:rPr>
              <a:t> for the </a:t>
            </a:r>
            <a:r>
              <a:rPr lang="fr-FR" sz="3000" b="1" dirty="0" err="1" smtClean="0">
                <a:solidFill>
                  <a:prstClr val="black"/>
                </a:solidFill>
                <a:latin typeface="Calibri"/>
                <a:cs typeface="Calibri"/>
              </a:rPr>
              <a:t>preparation</a:t>
            </a:r>
            <a:r>
              <a:rPr lang="fr-FR" sz="3000" b="1" dirty="0" smtClean="0">
                <a:solidFill>
                  <a:prstClr val="black"/>
                </a:solidFill>
                <a:latin typeface="Calibri"/>
                <a:cs typeface="Calibri"/>
              </a:rPr>
              <a:t> of </a:t>
            </a:r>
            <a:r>
              <a:rPr lang="en-US" sz="3000" b="1" dirty="0" smtClean="0">
                <a:solidFill>
                  <a:prstClr val="black"/>
                </a:solidFill>
                <a:latin typeface="Calibri"/>
                <a:cs typeface="Calibri"/>
              </a:rPr>
              <a:t>MNP </a:t>
            </a:r>
            <a:r>
              <a:rPr lang="en-US" sz="3000" b="1" dirty="0">
                <a:solidFill>
                  <a:prstClr val="black"/>
                </a:solidFill>
                <a:latin typeface="Calibri"/>
                <a:cs typeface="Calibri"/>
              </a:rPr>
              <a:t>functionalized with either the entire </a:t>
            </a:r>
            <a:r>
              <a:rPr lang="en-US" sz="3000" b="1" dirty="0" smtClean="0">
                <a:solidFill>
                  <a:prstClr val="black"/>
                </a:solidFill>
                <a:latin typeface="Calibri"/>
                <a:cs typeface="Calibri"/>
              </a:rPr>
              <a:t>TZ, TZ </a:t>
            </a:r>
            <a:r>
              <a:rPr lang="en-US" sz="3000" b="1" dirty="0">
                <a:solidFill>
                  <a:prstClr val="black"/>
                </a:solidFill>
                <a:latin typeface="Calibri"/>
                <a:cs typeface="Calibri"/>
              </a:rPr>
              <a:t>half-chain (HC) </a:t>
            </a:r>
            <a:r>
              <a:rPr lang="en-US" sz="3000" b="1" dirty="0" smtClean="0">
                <a:solidFill>
                  <a:prstClr val="black"/>
                </a:solidFill>
                <a:latin typeface="Calibri"/>
                <a:cs typeface="Calibri"/>
              </a:rPr>
              <a:t>or </a:t>
            </a:r>
            <a:r>
              <a:rPr lang="en-US" sz="3000" b="1" dirty="0">
                <a:solidFill>
                  <a:prstClr val="black"/>
                </a:solidFill>
                <a:latin typeface="Calibri"/>
                <a:cs typeface="Calibri"/>
              </a:rPr>
              <a:t>a single chain variable fragment (</a:t>
            </a:r>
            <a:r>
              <a:rPr lang="en-US" sz="3000" b="1" dirty="0" err="1">
                <a:solidFill>
                  <a:prstClr val="black"/>
                </a:solidFill>
                <a:latin typeface="Calibri"/>
                <a:cs typeface="Calibri"/>
              </a:rPr>
              <a:t>scFv</a:t>
            </a:r>
            <a:r>
              <a:rPr lang="en-US" sz="3000" b="1" dirty="0" smtClean="0">
                <a:solidFill>
                  <a:prstClr val="black"/>
                </a:solidFill>
                <a:latin typeface="Calibri"/>
                <a:cs typeface="Calibri"/>
              </a:rPr>
              <a:t>).</a:t>
            </a:r>
            <a:endParaRPr lang="en-US" sz="3000" b="1" dirty="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94" name="Text Box 34"/>
          <p:cNvSpPr txBox="1">
            <a:spLocks noChangeArrowheads="1"/>
          </p:cNvSpPr>
          <p:nvPr/>
        </p:nvSpPr>
        <p:spPr bwMode="auto">
          <a:xfrm>
            <a:off x="800472" y="19015646"/>
            <a:ext cx="9574114" cy="1904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514158" tIns="257079" rIns="514158" bIns="257079">
            <a:spAutoFit/>
          </a:bodyPr>
          <a:lstStyle/>
          <a:p>
            <a:pPr algn="just" defTabSz="5141913"/>
            <a:r>
              <a:rPr lang="fr-FR" sz="3000" b="1" dirty="0" err="1" smtClean="0">
                <a:solidFill>
                  <a:prstClr val="black"/>
                </a:solidFill>
                <a:latin typeface="Calibri"/>
                <a:cs typeface="Calibri"/>
              </a:rPr>
              <a:t>Step</a:t>
            </a:r>
            <a:r>
              <a:rPr lang="fr-FR" sz="3000" b="1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3000" b="1" dirty="0" err="1">
                <a:solidFill>
                  <a:prstClr val="black"/>
                </a:solidFill>
                <a:latin typeface="Calibri"/>
                <a:cs typeface="Calibri"/>
              </a:rPr>
              <a:t>sequence</a:t>
            </a:r>
            <a:r>
              <a:rPr lang="fr-FR" sz="3000" b="1" dirty="0">
                <a:solidFill>
                  <a:prstClr val="black"/>
                </a:solidFill>
                <a:latin typeface="Calibri"/>
                <a:cs typeface="Calibri"/>
              </a:rPr>
              <a:t> for the </a:t>
            </a:r>
            <a:r>
              <a:rPr lang="fr-FR" sz="3000" b="1" dirty="0" err="1" smtClean="0">
                <a:solidFill>
                  <a:prstClr val="black"/>
                </a:solidFill>
                <a:latin typeface="Calibri"/>
                <a:cs typeface="Calibri"/>
              </a:rPr>
              <a:t>preparation</a:t>
            </a:r>
            <a:r>
              <a:rPr lang="fr-FR" sz="3000" b="1" dirty="0" smtClean="0">
                <a:solidFill>
                  <a:prstClr val="black"/>
                </a:solidFill>
                <a:latin typeface="Calibri"/>
                <a:cs typeface="Calibri"/>
              </a:rPr>
              <a:t> of </a:t>
            </a:r>
            <a:r>
              <a:rPr lang="en-US" sz="3000" b="1" dirty="0" smtClean="0">
                <a:solidFill>
                  <a:prstClr val="black"/>
                </a:solidFill>
                <a:latin typeface="Calibri"/>
                <a:cs typeface="Calibri"/>
              </a:rPr>
              <a:t>MNP </a:t>
            </a:r>
            <a:r>
              <a:rPr lang="en-US" sz="3000" b="1" dirty="0">
                <a:solidFill>
                  <a:prstClr val="black"/>
                </a:solidFill>
                <a:latin typeface="Calibri"/>
                <a:cs typeface="Calibri"/>
              </a:rPr>
              <a:t>functionalized with either the entire </a:t>
            </a:r>
            <a:r>
              <a:rPr lang="en-US" sz="3000" b="1" dirty="0" smtClean="0">
                <a:solidFill>
                  <a:prstClr val="black"/>
                </a:solidFill>
                <a:latin typeface="Calibri"/>
                <a:cs typeface="Calibri"/>
              </a:rPr>
              <a:t>TZ, TZ </a:t>
            </a:r>
            <a:r>
              <a:rPr lang="en-US" sz="3000" b="1" dirty="0">
                <a:solidFill>
                  <a:prstClr val="black"/>
                </a:solidFill>
                <a:latin typeface="Calibri"/>
                <a:cs typeface="Calibri"/>
              </a:rPr>
              <a:t>half-chain (HC) </a:t>
            </a:r>
            <a:r>
              <a:rPr lang="en-US" sz="3000" b="1" dirty="0" smtClean="0">
                <a:solidFill>
                  <a:prstClr val="black"/>
                </a:solidFill>
                <a:latin typeface="Calibri"/>
                <a:cs typeface="Calibri"/>
              </a:rPr>
              <a:t>or </a:t>
            </a:r>
            <a:r>
              <a:rPr lang="en-US" sz="3000" b="1" dirty="0">
                <a:solidFill>
                  <a:prstClr val="black"/>
                </a:solidFill>
                <a:latin typeface="Calibri"/>
                <a:cs typeface="Calibri"/>
              </a:rPr>
              <a:t>a single chain variable fragment (</a:t>
            </a:r>
            <a:r>
              <a:rPr lang="en-US" sz="3000" b="1" dirty="0" err="1">
                <a:solidFill>
                  <a:prstClr val="black"/>
                </a:solidFill>
                <a:latin typeface="Calibri"/>
                <a:cs typeface="Calibri"/>
              </a:rPr>
              <a:t>scFv</a:t>
            </a:r>
            <a:r>
              <a:rPr lang="en-US" sz="3000" b="1" dirty="0" smtClean="0">
                <a:solidFill>
                  <a:prstClr val="black"/>
                </a:solidFill>
                <a:latin typeface="Calibri"/>
                <a:cs typeface="Calibri"/>
              </a:rPr>
              <a:t>).</a:t>
            </a:r>
            <a:endParaRPr lang="en-US" sz="3000" b="1" dirty="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6515100" y="3930603"/>
            <a:ext cx="5105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600" b="1" dirty="0" smtClean="0">
                <a:solidFill>
                  <a:prstClr val="black"/>
                </a:solidFill>
                <a:latin typeface="Calibri"/>
                <a:cs typeface="Calibri"/>
              </a:rPr>
              <a:t>(A) Fluorescence </a:t>
            </a:r>
            <a:r>
              <a:rPr lang="fr-FR" sz="1600" b="1" dirty="0" err="1" smtClean="0">
                <a:solidFill>
                  <a:prstClr val="black"/>
                </a:solidFill>
                <a:latin typeface="Calibri"/>
                <a:cs typeface="Calibri"/>
              </a:rPr>
              <a:t>intensity</a:t>
            </a:r>
            <a:r>
              <a:rPr lang="fr-FR" sz="1600" b="1" dirty="0" smtClean="0">
                <a:solidFill>
                  <a:prstClr val="black"/>
                </a:solidFill>
                <a:latin typeface="Calibri"/>
                <a:cs typeface="Calibri"/>
              </a:rPr>
              <a:t> of </a:t>
            </a:r>
            <a:r>
              <a:rPr lang="fr-FR" sz="1600" b="1" dirty="0" err="1" smtClean="0">
                <a:solidFill>
                  <a:prstClr val="black"/>
                </a:solidFill>
                <a:latin typeface="Calibri"/>
                <a:cs typeface="Calibri"/>
              </a:rPr>
              <a:t>tumor</a:t>
            </a:r>
            <a:r>
              <a:rPr lang="fr-FR" sz="1600" b="1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1600" b="1" dirty="0" err="1" smtClean="0">
                <a:solidFill>
                  <a:prstClr val="black"/>
                </a:solidFill>
                <a:latin typeface="Calibri"/>
                <a:cs typeface="Calibri"/>
              </a:rPr>
              <a:t>lysates</a:t>
            </a:r>
            <a:r>
              <a:rPr lang="fr-FR" sz="1600" b="1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1600" b="1" dirty="0" err="1" smtClean="0">
                <a:solidFill>
                  <a:prstClr val="black"/>
                </a:solidFill>
                <a:latin typeface="Calibri"/>
                <a:cs typeface="Calibri"/>
              </a:rPr>
              <a:t>was</a:t>
            </a:r>
            <a:r>
              <a:rPr lang="fr-FR" sz="1600" b="1" dirty="0" smtClean="0">
                <a:solidFill>
                  <a:prstClr val="black"/>
                </a:solidFill>
                <a:latin typeface="Calibri"/>
                <a:cs typeface="Calibri"/>
              </a:rPr>
              <a:t> maximal </a:t>
            </a:r>
            <a:r>
              <a:rPr lang="fr-FR" sz="1600" b="1" dirty="0" err="1" smtClean="0">
                <a:solidFill>
                  <a:prstClr val="black"/>
                </a:solidFill>
                <a:latin typeface="Calibri"/>
                <a:cs typeface="Calibri"/>
              </a:rPr>
              <a:t>at</a:t>
            </a:r>
            <a:r>
              <a:rPr lang="fr-FR" sz="1600" b="1" dirty="0" smtClean="0">
                <a:solidFill>
                  <a:prstClr val="black"/>
                </a:solidFill>
                <a:latin typeface="Calibri"/>
                <a:cs typeface="Calibri"/>
              </a:rPr>
              <a:t> 5h post-injection, and </a:t>
            </a:r>
            <a:r>
              <a:rPr lang="fr-FR" sz="1600" b="1" dirty="0" err="1" smtClean="0">
                <a:solidFill>
                  <a:prstClr val="black"/>
                </a:solidFill>
                <a:latin typeface="Calibri"/>
                <a:cs typeface="Calibri"/>
              </a:rPr>
              <a:t>progressively</a:t>
            </a:r>
            <a:r>
              <a:rPr lang="fr-FR" sz="1600" b="1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1600" b="1" dirty="0" err="1" smtClean="0">
                <a:solidFill>
                  <a:prstClr val="black"/>
                </a:solidFill>
                <a:latin typeface="Calibri"/>
                <a:cs typeface="Calibri"/>
              </a:rPr>
              <a:t>decreased</a:t>
            </a:r>
            <a:r>
              <a:rPr lang="fr-FR" sz="1600" b="1" dirty="0" smtClean="0">
                <a:solidFill>
                  <a:prstClr val="black"/>
                </a:solidFill>
                <a:latin typeface="Calibri"/>
                <a:cs typeface="Calibri"/>
              </a:rPr>
              <a:t> over time. (B) </a:t>
            </a:r>
            <a:r>
              <a:rPr lang="fr-FR" sz="1600" b="1" dirty="0" err="1" smtClean="0">
                <a:solidFill>
                  <a:prstClr val="black"/>
                </a:solidFill>
                <a:latin typeface="Calibri"/>
                <a:cs typeface="Calibri"/>
              </a:rPr>
              <a:t>Magnetic</a:t>
            </a:r>
            <a:r>
              <a:rPr lang="fr-FR" sz="1600" b="1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1600" b="1" dirty="0" err="1" smtClean="0">
                <a:solidFill>
                  <a:prstClr val="black"/>
                </a:solidFill>
                <a:latin typeface="Calibri"/>
                <a:cs typeface="Calibri"/>
              </a:rPr>
              <a:t>relaxometry</a:t>
            </a:r>
            <a:r>
              <a:rPr lang="fr-FR" sz="1600" b="1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1600" b="1" dirty="0" err="1" smtClean="0">
                <a:solidFill>
                  <a:prstClr val="black"/>
                </a:solidFill>
                <a:latin typeface="Calibri"/>
                <a:cs typeface="Calibri"/>
              </a:rPr>
              <a:t>gradually</a:t>
            </a:r>
            <a:r>
              <a:rPr lang="fr-FR" sz="1600" b="1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1600" b="1" dirty="0" err="1" smtClean="0">
                <a:solidFill>
                  <a:prstClr val="black"/>
                </a:solidFill>
                <a:latin typeface="Calibri"/>
                <a:cs typeface="Calibri"/>
              </a:rPr>
              <a:t>increased</a:t>
            </a:r>
            <a:r>
              <a:rPr lang="fr-FR" sz="1600" b="1" dirty="0" smtClean="0">
                <a:solidFill>
                  <a:prstClr val="black"/>
                </a:solidFill>
                <a:latin typeface="Calibri"/>
                <a:cs typeface="Calibri"/>
              </a:rPr>
              <a:t> as index of the progressive </a:t>
            </a:r>
            <a:r>
              <a:rPr lang="fr-FR" sz="1600" b="1" dirty="0" err="1" smtClean="0">
                <a:solidFill>
                  <a:prstClr val="black"/>
                </a:solidFill>
                <a:latin typeface="Calibri"/>
                <a:cs typeface="Calibri"/>
              </a:rPr>
              <a:t>iron</a:t>
            </a:r>
            <a:r>
              <a:rPr lang="fr-FR" sz="1600" b="1" dirty="0" smtClean="0">
                <a:solidFill>
                  <a:prstClr val="black"/>
                </a:solidFill>
                <a:latin typeface="Calibri"/>
                <a:cs typeface="Calibri"/>
              </a:rPr>
              <a:t> accumulation in </a:t>
            </a:r>
            <a:r>
              <a:rPr lang="fr-FR" sz="1600" b="1" dirty="0" err="1" smtClean="0">
                <a:solidFill>
                  <a:prstClr val="black"/>
                </a:solidFill>
                <a:latin typeface="Calibri"/>
                <a:cs typeface="Calibri"/>
              </a:rPr>
              <a:t>tumor</a:t>
            </a:r>
            <a:r>
              <a:rPr lang="fr-FR" sz="1600" b="1" dirty="0" smtClean="0">
                <a:solidFill>
                  <a:prstClr val="black"/>
                </a:solidFill>
                <a:latin typeface="Calibri"/>
                <a:cs typeface="Calibri"/>
              </a:rPr>
              <a:t>. </a:t>
            </a:r>
            <a:endParaRPr lang="fr-FR" sz="1600" b="1" dirty="0">
              <a:solidFill>
                <a:prstClr val="black"/>
              </a:solidFill>
              <a:latin typeface="Calibri"/>
              <a:cs typeface="Calibri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034" y="1655234"/>
            <a:ext cx="5162131" cy="1800000"/>
          </a:xfrm>
          <a:prstGeom prst="rect">
            <a:avLst/>
          </a:prstGeom>
        </p:spPr>
      </p:pic>
      <p:sp>
        <p:nvSpPr>
          <p:cNvPr id="96" name="Rectangle 9"/>
          <p:cNvSpPr>
            <a:spLocks noChangeArrowheads="1"/>
          </p:cNvSpPr>
          <p:nvPr/>
        </p:nvSpPr>
        <p:spPr bwMode="auto">
          <a:xfrm>
            <a:off x="6477000" y="5211814"/>
            <a:ext cx="5156200" cy="1178356"/>
          </a:xfrm>
          <a:prstGeom prst="rect">
            <a:avLst/>
          </a:prstGeom>
          <a:gradFill>
            <a:gsLst>
              <a:gs pos="0">
                <a:schemeClr val="accent1"/>
              </a:gs>
              <a:gs pos="7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9525">
            <a:solidFill>
              <a:srgbClr val="808080"/>
            </a:solidFill>
            <a:round/>
            <a:headEnd/>
            <a:tailEnd/>
          </a:ln>
          <a:effectLst/>
          <a:extLst/>
        </p:spPr>
        <p:txBody>
          <a:bodyPr wrap="square" lIns="90000" tIns="45000" rIns="90000" bIns="45000">
            <a:spAutoFit/>
          </a:bodyPr>
          <a:lstStyle>
            <a:defPPr>
              <a:defRPr lang="en-GB"/>
            </a:defPPr>
            <a:lvl1pPr algn="l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1pPr>
            <a:lvl2pPr marL="742950" indent="-285750" algn="l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9pPr>
          </a:lstStyle>
          <a:p>
            <a:pPr algn="ctr" hangingPunct="1">
              <a:lnSpc>
                <a:spcPct val="150000"/>
              </a:lnSpc>
              <a:buClrTx/>
            </a:pPr>
            <a:r>
              <a:rPr lang="en-GB" sz="1600" b="1" dirty="0" smtClean="0">
                <a:solidFill>
                  <a:schemeClr val="tx1"/>
                </a:solidFill>
                <a:latin typeface="Corbel" panose="020B0503020204020204" pitchFamily="34" charset="0"/>
              </a:rPr>
              <a:t>TMNC achieve detection of HER2-positive </a:t>
            </a:r>
            <a:r>
              <a:rPr lang="en-GB" sz="1600" b="1" dirty="0" err="1" smtClean="0">
                <a:solidFill>
                  <a:schemeClr val="tx1"/>
                </a:solidFill>
                <a:latin typeface="Corbel" panose="020B0503020204020204" pitchFamily="34" charset="0"/>
              </a:rPr>
              <a:t>tumor</a:t>
            </a:r>
            <a:r>
              <a:rPr lang="en-GB" sz="1600" b="1" dirty="0" smtClean="0">
                <a:solidFill>
                  <a:schemeClr val="tx1"/>
                </a:solidFill>
                <a:latin typeface="Corbel" panose="020B0503020204020204" pitchFamily="34" charset="0"/>
              </a:rPr>
              <a:t> in mice and show the maximal </a:t>
            </a:r>
            <a:r>
              <a:rPr lang="en-GB" sz="1600" b="1" dirty="0" err="1" smtClean="0">
                <a:solidFill>
                  <a:schemeClr val="tx1"/>
                </a:solidFill>
                <a:latin typeface="Corbel" panose="020B0503020204020204" pitchFamily="34" charset="0"/>
              </a:rPr>
              <a:t>intratumor</a:t>
            </a:r>
            <a:r>
              <a:rPr lang="en-GB" sz="1600" b="1" dirty="0" smtClean="0">
                <a:solidFill>
                  <a:schemeClr val="tx1"/>
                </a:solidFill>
                <a:latin typeface="Corbel" panose="020B0503020204020204" pitchFamily="34" charset="0"/>
              </a:rPr>
              <a:t> accumulation at 5h post-injection.</a:t>
            </a:r>
            <a:endParaRPr lang="en-GB" sz="1600" b="1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97" name="ZoneTexte 96"/>
          <p:cNvSpPr txBox="1"/>
          <p:nvPr/>
        </p:nvSpPr>
        <p:spPr>
          <a:xfrm>
            <a:off x="361642" y="5453601"/>
            <a:ext cx="55184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ja-JP" sz="1600" b="1" dirty="0" smtClean="0">
                <a:solidFill>
                  <a:srgbClr val="0D0D0D"/>
                </a:solidFill>
                <a:latin typeface="Calibri" charset="0"/>
              </a:rPr>
              <a:t>TMNC targeting </a:t>
            </a:r>
            <a:r>
              <a:rPr lang="en-US" altLang="ja-JP" sz="1600" b="1" dirty="0">
                <a:solidFill>
                  <a:srgbClr val="0D0D0D"/>
                </a:solidFill>
                <a:latin typeface="Calibri" charset="0"/>
              </a:rPr>
              <a:t>efficiency in </a:t>
            </a:r>
            <a:r>
              <a:rPr lang="en-US" altLang="ja-JP" sz="1600" b="1" dirty="0" smtClean="0">
                <a:solidFill>
                  <a:srgbClr val="0D0D0D"/>
                </a:solidFill>
                <a:latin typeface="Calibri" charset="0"/>
              </a:rPr>
              <a:t>mice </a:t>
            </a:r>
            <a:r>
              <a:rPr lang="en-US" altLang="ja-JP" sz="1600" b="1" dirty="0">
                <a:solidFill>
                  <a:srgbClr val="0D0D0D"/>
                </a:solidFill>
                <a:latin typeface="Calibri" charset="0"/>
              </a:rPr>
              <a:t>bearing a subcutaneous </a:t>
            </a:r>
            <a:r>
              <a:rPr lang="en-US" altLang="ja-JP" sz="1600" b="1" dirty="0" smtClean="0">
                <a:solidFill>
                  <a:srgbClr val="0D0D0D"/>
                </a:solidFill>
                <a:latin typeface="Calibri" charset="0"/>
              </a:rPr>
              <a:t>MCF7-based breast cancer. 5 </a:t>
            </a:r>
            <a:r>
              <a:rPr lang="en-US" altLang="ja-JP" sz="1600" b="1" dirty="0">
                <a:solidFill>
                  <a:srgbClr val="0D0D0D"/>
                </a:solidFill>
                <a:latin typeface="Symbol" charset="2"/>
                <a:cs typeface="Symbol" charset="2"/>
              </a:rPr>
              <a:t>m</a:t>
            </a:r>
            <a:r>
              <a:rPr lang="en-US" altLang="ja-JP" sz="1600" b="1" dirty="0" smtClean="0">
                <a:solidFill>
                  <a:srgbClr val="0D0D0D"/>
                </a:solidFill>
                <a:latin typeface="Calibri" charset="0"/>
              </a:rPr>
              <a:t>g/g body weight AF660-TMNC were injected in mice by the tail vein.</a:t>
            </a:r>
            <a:endParaRPr lang="fr-FR" sz="1600" b="1" dirty="0"/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1801" y="3543300"/>
            <a:ext cx="5178947" cy="1800000"/>
          </a:xfrm>
          <a:prstGeom prst="rect">
            <a:avLst/>
          </a:prstGeom>
        </p:spPr>
      </p:pic>
      <p:pic>
        <p:nvPicPr>
          <p:cNvPr id="98" name="Image 9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83285" y="1786470"/>
            <a:ext cx="4191694" cy="2074329"/>
          </a:xfrm>
          <a:prstGeom prst="rect">
            <a:avLst/>
          </a:prstGeom>
        </p:spPr>
      </p:pic>
      <p:sp>
        <p:nvSpPr>
          <p:cNvPr id="99" name="ZoneTexte 98"/>
          <p:cNvSpPr txBox="1"/>
          <p:nvPr/>
        </p:nvSpPr>
        <p:spPr>
          <a:xfrm>
            <a:off x="7239000" y="1816100"/>
            <a:ext cx="2921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/>
              <a:t>A</a:t>
            </a:r>
            <a:endParaRPr lang="fr-FR" sz="1200" b="1" dirty="0"/>
          </a:p>
        </p:txBody>
      </p:sp>
      <p:sp>
        <p:nvSpPr>
          <p:cNvPr id="100" name="ZoneTexte 99"/>
          <p:cNvSpPr txBox="1"/>
          <p:nvPr/>
        </p:nvSpPr>
        <p:spPr>
          <a:xfrm>
            <a:off x="9474200" y="1828800"/>
            <a:ext cx="2921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/>
              <a:t>B</a:t>
            </a:r>
            <a:endParaRPr lang="fr-FR" sz="1200" b="1" dirty="0"/>
          </a:p>
        </p:txBody>
      </p:sp>
      <p:pic>
        <p:nvPicPr>
          <p:cNvPr id="102" name="Immagine 7" descr="logo sacco.jpg"/>
          <p:cNvPicPr>
            <a:picLocks noChangeAspect="1"/>
          </p:cNvPicPr>
          <p:nvPr/>
        </p:nvPicPr>
        <p:blipFill rotWithShape="1">
          <a:blip r:embed="rId7" cstate="print"/>
          <a:srcRect l="6538" t="5026" r="9443" b="10786"/>
          <a:stretch/>
        </p:blipFill>
        <p:spPr bwMode="auto">
          <a:xfrm>
            <a:off x="304799" y="220244"/>
            <a:ext cx="744178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" name="Picture 93" descr="logo def nero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016000" y="225906"/>
            <a:ext cx="678084" cy="62734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548084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47164" y="150099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en-GB" dirty="0" smtClean="0">
                <a:solidFill>
                  <a:srgbClr val="000000"/>
                </a:solidFill>
              </a:rPr>
              <a:t>TMNC-mediated </a:t>
            </a:r>
            <a:r>
              <a:rPr lang="en-GB" dirty="0" err="1" smtClean="0">
                <a:solidFill>
                  <a:srgbClr val="000000"/>
                </a:solidFill>
              </a:rPr>
              <a:t>downregulation</a:t>
            </a:r>
            <a:r>
              <a:rPr lang="en-GB" dirty="0" smtClean="0">
                <a:solidFill>
                  <a:srgbClr val="000000"/>
                </a:solidFill>
              </a:rPr>
              <a:t> of HER2 in breast cancer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28" name="Rectangle 53"/>
          <p:cNvSpPr>
            <a:spLocks noChangeArrowheads="1"/>
          </p:cNvSpPr>
          <p:nvPr/>
        </p:nvSpPr>
        <p:spPr bwMode="auto">
          <a:xfrm>
            <a:off x="16690719" y="16478125"/>
            <a:ext cx="499968" cy="352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 eaLnBrk="0" hangingPunct="0">
              <a:lnSpc>
                <a:spcPct val="102000"/>
              </a:lnSpc>
              <a:spcAft>
                <a:spcPts val="61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38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 eaLnBrk="0" hangingPunct="0">
              <a:lnSpc>
                <a:spcPct val="102000"/>
              </a:lnSpc>
              <a:spcAft>
                <a:spcPts val="48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0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eaLnBrk="0" hangingPunct="0">
              <a:lnSpc>
                <a:spcPct val="102000"/>
              </a:lnSpc>
              <a:spcAft>
                <a:spcPts val="366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8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eaLnBrk="0" hangingPunct="0">
              <a:lnSpc>
                <a:spcPct val="102000"/>
              </a:lnSpc>
              <a:spcAft>
                <a:spcPts val="24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8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eaLnBrk="0" hangingPunct="0">
              <a:lnSpc>
                <a:spcPct val="102000"/>
              </a:lnSpc>
              <a:spcAft>
                <a:spcPts val="12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8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12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8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12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8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12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8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12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8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algn="just" eaLnBrk="1">
              <a:lnSpc>
                <a:spcPct val="93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it-IT" sz="1800" b="1" dirty="0">
                <a:latin typeface="Candara" panose="020E0502030303020204" pitchFamily="34" charset="0"/>
                <a:cs typeface="Arial" panose="020B0604020202020204" pitchFamily="34" charset="0"/>
              </a:rPr>
              <a:t>(a)</a:t>
            </a:r>
          </a:p>
        </p:txBody>
      </p:sp>
      <p:grpSp>
        <p:nvGrpSpPr>
          <p:cNvPr id="19" name="Grouper 18"/>
          <p:cNvGrpSpPr/>
          <p:nvPr/>
        </p:nvGrpSpPr>
        <p:grpSpPr>
          <a:xfrm>
            <a:off x="1653234" y="29787378"/>
            <a:ext cx="7632848" cy="7365900"/>
            <a:chOff x="-1011062" y="28368302"/>
            <a:chExt cx="8115696" cy="7725940"/>
          </a:xfrm>
        </p:grpSpPr>
        <p:grpSp>
          <p:nvGrpSpPr>
            <p:cNvPr id="20" name="Grouper 19"/>
            <p:cNvGrpSpPr/>
            <p:nvPr/>
          </p:nvGrpSpPr>
          <p:grpSpPr>
            <a:xfrm>
              <a:off x="-1011062" y="28368302"/>
              <a:ext cx="8115696" cy="7725940"/>
              <a:chOff x="1242394" y="28779266"/>
              <a:chExt cx="8115696" cy="7725940"/>
            </a:xfrm>
          </p:grpSpPr>
          <p:grpSp>
            <p:nvGrpSpPr>
              <p:cNvPr id="23" name="Grouper 22"/>
              <p:cNvGrpSpPr/>
              <p:nvPr/>
            </p:nvGrpSpPr>
            <p:grpSpPr>
              <a:xfrm>
                <a:off x="1242394" y="28779266"/>
                <a:ext cx="8115696" cy="7653932"/>
                <a:chOff x="1242394" y="28779266"/>
                <a:chExt cx="8115696" cy="7653932"/>
              </a:xfrm>
            </p:grpSpPr>
            <p:pic>
              <p:nvPicPr>
                <p:cNvPr id="25" name="Image 24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1293194" y="28872790"/>
                  <a:ext cx="8064896" cy="7560408"/>
                </a:xfrm>
                <a:prstGeom prst="rect">
                  <a:avLst/>
                </a:prstGeom>
              </p:spPr>
            </p:pic>
            <p:sp>
              <p:nvSpPr>
                <p:cNvPr id="27" name="Rectangle 26"/>
                <p:cNvSpPr/>
                <p:nvPr/>
              </p:nvSpPr>
              <p:spPr bwMode="auto">
                <a:xfrm>
                  <a:off x="1305894" y="28868166"/>
                  <a:ext cx="216024" cy="216024"/>
                </a:xfrm>
                <a:prstGeom prst="rect">
                  <a:avLst/>
                </a:prstGeom>
                <a:solidFill>
                  <a:srgbClr val="FFFFFF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fr-FR" sz="2400">
                    <a:solidFill>
                      <a:prstClr val="black"/>
                    </a:solidFill>
                    <a:latin typeface="Arial" pitchFamily="-110" charset="0"/>
                    <a:ea typeface="ＭＳ Ｐゴシック" pitchFamily="-110" charset="-128"/>
                    <a:cs typeface="ＭＳ Ｐゴシック" pitchFamily="-110" charset="-128"/>
                  </a:endParaRPr>
                </a:p>
              </p:txBody>
            </p:sp>
            <p:sp>
              <p:nvSpPr>
                <p:cNvPr id="29" name="Rectangle 28"/>
                <p:cNvSpPr/>
                <p:nvPr/>
              </p:nvSpPr>
              <p:spPr bwMode="auto">
                <a:xfrm>
                  <a:off x="5507758" y="28868166"/>
                  <a:ext cx="216024" cy="216024"/>
                </a:xfrm>
                <a:prstGeom prst="rect">
                  <a:avLst/>
                </a:prstGeom>
                <a:solidFill>
                  <a:srgbClr val="FFFFFF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fr-FR" sz="2400">
                    <a:solidFill>
                      <a:prstClr val="black"/>
                    </a:solidFill>
                    <a:latin typeface="Arial" pitchFamily="-110" charset="0"/>
                    <a:ea typeface="ＭＳ Ｐゴシック" pitchFamily="-110" charset="-128"/>
                    <a:cs typeface="ＭＳ Ｐゴシック" pitchFamily="-110" charset="-128"/>
                  </a:endParaRPr>
                </a:p>
              </p:txBody>
            </p:sp>
            <p:sp>
              <p:nvSpPr>
                <p:cNvPr id="30" name="ZoneTexte 29"/>
                <p:cNvSpPr txBox="1"/>
                <p:nvPr/>
              </p:nvSpPr>
              <p:spPr>
                <a:xfrm>
                  <a:off x="1242394" y="28779266"/>
                  <a:ext cx="36004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b="1" dirty="0" smtClean="0">
                      <a:solidFill>
                        <a:prstClr val="black"/>
                      </a:solidFill>
                      <a:latin typeface="Trebuchet MS"/>
                    </a:rPr>
                    <a:t>A</a:t>
                  </a:r>
                  <a:endParaRPr lang="fr-FR" b="1" dirty="0">
                    <a:solidFill>
                      <a:prstClr val="black"/>
                    </a:solidFill>
                    <a:latin typeface="Trebuchet MS"/>
                  </a:endParaRPr>
                </a:p>
              </p:txBody>
            </p:sp>
            <p:sp>
              <p:nvSpPr>
                <p:cNvPr id="31" name="ZoneTexte 30"/>
                <p:cNvSpPr txBox="1"/>
                <p:nvPr/>
              </p:nvSpPr>
              <p:spPr>
                <a:xfrm>
                  <a:off x="1293194" y="32108402"/>
                  <a:ext cx="36004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b="1" dirty="0" smtClean="0">
                      <a:solidFill>
                        <a:prstClr val="black"/>
                      </a:solidFill>
                      <a:latin typeface="Trebuchet MS"/>
                    </a:rPr>
                    <a:t>B</a:t>
                  </a:r>
                  <a:endParaRPr lang="fr-FR" b="1" dirty="0">
                    <a:solidFill>
                      <a:prstClr val="black"/>
                    </a:solidFill>
                    <a:latin typeface="Trebuchet MS"/>
                  </a:endParaRPr>
                </a:p>
              </p:txBody>
            </p:sp>
            <p:sp>
              <p:nvSpPr>
                <p:cNvPr id="32" name="Rectangle 31"/>
                <p:cNvSpPr/>
                <p:nvPr/>
              </p:nvSpPr>
              <p:spPr bwMode="auto">
                <a:xfrm>
                  <a:off x="2025974" y="32167710"/>
                  <a:ext cx="216024" cy="216024"/>
                </a:xfrm>
                <a:prstGeom prst="rect">
                  <a:avLst/>
                </a:prstGeom>
                <a:solidFill>
                  <a:srgbClr val="FFFFFF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fr-FR" sz="2400">
                    <a:solidFill>
                      <a:prstClr val="black"/>
                    </a:solidFill>
                    <a:latin typeface="Arial" pitchFamily="-110" charset="0"/>
                    <a:ea typeface="ＭＳ Ｐゴシック" pitchFamily="-110" charset="-128"/>
                    <a:cs typeface="ＭＳ Ｐゴシック" pitchFamily="-110" charset="-128"/>
                  </a:endParaRPr>
                </a:p>
              </p:txBody>
            </p:sp>
          </p:grpSp>
          <p:sp>
            <p:nvSpPr>
              <p:cNvPr id="24" name="Rectangle 23"/>
              <p:cNvSpPr/>
              <p:nvPr/>
            </p:nvSpPr>
            <p:spPr bwMode="auto">
              <a:xfrm>
                <a:off x="7629898" y="36361190"/>
                <a:ext cx="576064" cy="144016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fr-FR" sz="2400">
                  <a:solidFill>
                    <a:prstClr val="black"/>
                  </a:solidFill>
                  <a:latin typeface="Arial" pitchFamily="-110" charset="0"/>
                  <a:ea typeface="ＭＳ Ｐゴシック" pitchFamily="-110" charset="-128"/>
                  <a:cs typeface="ＭＳ Ｐゴシック" pitchFamily="-110" charset="-128"/>
                </a:endParaRPr>
              </a:p>
            </p:txBody>
          </p:sp>
        </p:grpSp>
        <p:sp>
          <p:nvSpPr>
            <p:cNvPr id="21" name="ZoneTexte 20"/>
            <p:cNvSpPr txBox="1"/>
            <p:nvPr/>
          </p:nvSpPr>
          <p:spPr>
            <a:xfrm>
              <a:off x="5342534" y="35484270"/>
              <a:ext cx="72008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 smtClean="0">
                  <a:solidFill>
                    <a:prstClr val="white"/>
                  </a:solidFill>
                  <a:latin typeface="Trebuchet MS"/>
                </a:rPr>
                <a:t>10 </a:t>
              </a:r>
              <a:r>
                <a:rPr lang="fr-FR" sz="1200" b="1" dirty="0" err="1" smtClean="0">
                  <a:solidFill>
                    <a:prstClr val="white"/>
                  </a:solidFill>
                  <a:latin typeface="Trebuchet MS"/>
                </a:rPr>
                <a:t>μm</a:t>
              </a:r>
              <a:r>
                <a:rPr lang="fr-FR" sz="1200" b="1" dirty="0" smtClean="0">
                  <a:solidFill>
                    <a:prstClr val="white"/>
                  </a:solidFill>
                  <a:latin typeface="Trebuchet MS"/>
                </a:rPr>
                <a:t> </a:t>
              </a:r>
              <a:endParaRPr lang="fr-FR" sz="1200" b="1" dirty="0">
                <a:solidFill>
                  <a:prstClr val="white"/>
                </a:solidFill>
                <a:latin typeface="Trebuchet MS"/>
              </a:endParaRPr>
            </a:p>
          </p:txBody>
        </p:sp>
        <p:cxnSp>
          <p:nvCxnSpPr>
            <p:cNvPr id="22" name="Connecteur droit 21"/>
            <p:cNvCxnSpPr/>
            <p:nvPr/>
          </p:nvCxnSpPr>
          <p:spPr bwMode="auto">
            <a:xfrm>
              <a:off x="5469658" y="35763918"/>
              <a:ext cx="432048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3" name="Grouper 32"/>
          <p:cNvGrpSpPr/>
          <p:nvPr/>
        </p:nvGrpSpPr>
        <p:grpSpPr>
          <a:xfrm>
            <a:off x="1805634" y="29939778"/>
            <a:ext cx="7632848" cy="7365900"/>
            <a:chOff x="-1011062" y="28368302"/>
            <a:chExt cx="8115696" cy="7725940"/>
          </a:xfrm>
        </p:grpSpPr>
        <p:grpSp>
          <p:nvGrpSpPr>
            <p:cNvPr id="34" name="Grouper 33"/>
            <p:cNvGrpSpPr/>
            <p:nvPr/>
          </p:nvGrpSpPr>
          <p:grpSpPr>
            <a:xfrm>
              <a:off x="-1011062" y="28368302"/>
              <a:ext cx="8115696" cy="7725940"/>
              <a:chOff x="1242394" y="28779266"/>
              <a:chExt cx="8115696" cy="7725940"/>
            </a:xfrm>
          </p:grpSpPr>
          <p:grpSp>
            <p:nvGrpSpPr>
              <p:cNvPr id="40" name="Grouper 39"/>
              <p:cNvGrpSpPr/>
              <p:nvPr/>
            </p:nvGrpSpPr>
            <p:grpSpPr>
              <a:xfrm>
                <a:off x="1242394" y="28779266"/>
                <a:ext cx="8115696" cy="7653932"/>
                <a:chOff x="1242394" y="28779266"/>
                <a:chExt cx="8115696" cy="7653932"/>
              </a:xfrm>
            </p:grpSpPr>
            <p:pic>
              <p:nvPicPr>
                <p:cNvPr id="42" name="Image 41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1293194" y="28872790"/>
                  <a:ext cx="8064896" cy="7560408"/>
                </a:xfrm>
                <a:prstGeom prst="rect">
                  <a:avLst/>
                </a:prstGeom>
              </p:spPr>
            </p:pic>
            <p:sp>
              <p:nvSpPr>
                <p:cNvPr id="43" name="Rectangle 42"/>
                <p:cNvSpPr/>
                <p:nvPr/>
              </p:nvSpPr>
              <p:spPr bwMode="auto">
                <a:xfrm>
                  <a:off x="1305894" y="28868166"/>
                  <a:ext cx="216024" cy="216024"/>
                </a:xfrm>
                <a:prstGeom prst="rect">
                  <a:avLst/>
                </a:prstGeom>
                <a:solidFill>
                  <a:srgbClr val="FFFFFF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fr-FR" sz="2400">
                    <a:solidFill>
                      <a:prstClr val="black"/>
                    </a:solidFill>
                    <a:latin typeface="Arial" pitchFamily="-110" charset="0"/>
                    <a:ea typeface="ＭＳ Ｐゴシック" pitchFamily="-110" charset="-128"/>
                    <a:cs typeface="ＭＳ Ｐゴシック" pitchFamily="-110" charset="-128"/>
                  </a:endParaRPr>
                </a:p>
              </p:txBody>
            </p:sp>
            <p:sp>
              <p:nvSpPr>
                <p:cNvPr id="44" name="Rectangle 43"/>
                <p:cNvSpPr/>
                <p:nvPr/>
              </p:nvSpPr>
              <p:spPr bwMode="auto">
                <a:xfrm>
                  <a:off x="5507758" y="28868166"/>
                  <a:ext cx="216024" cy="216024"/>
                </a:xfrm>
                <a:prstGeom prst="rect">
                  <a:avLst/>
                </a:prstGeom>
                <a:solidFill>
                  <a:srgbClr val="FFFFFF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fr-FR" sz="2400">
                    <a:solidFill>
                      <a:prstClr val="black"/>
                    </a:solidFill>
                    <a:latin typeface="Arial" pitchFamily="-110" charset="0"/>
                    <a:ea typeface="ＭＳ Ｐゴシック" pitchFamily="-110" charset="-128"/>
                    <a:cs typeface="ＭＳ Ｐゴシック" pitchFamily="-110" charset="-128"/>
                  </a:endParaRPr>
                </a:p>
              </p:txBody>
            </p:sp>
            <p:sp>
              <p:nvSpPr>
                <p:cNvPr id="45" name="ZoneTexte 44"/>
                <p:cNvSpPr txBox="1"/>
                <p:nvPr/>
              </p:nvSpPr>
              <p:spPr>
                <a:xfrm>
                  <a:off x="1242394" y="28779266"/>
                  <a:ext cx="36004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b="1" dirty="0" smtClean="0">
                      <a:solidFill>
                        <a:prstClr val="black"/>
                      </a:solidFill>
                      <a:latin typeface="Trebuchet MS"/>
                    </a:rPr>
                    <a:t>A</a:t>
                  </a:r>
                  <a:endParaRPr lang="fr-FR" b="1" dirty="0">
                    <a:solidFill>
                      <a:prstClr val="black"/>
                    </a:solidFill>
                    <a:latin typeface="Trebuchet MS"/>
                  </a:endParaRPr>
                </a:p>
              </p:txBody>
            </p:sp>
            <p:sp>
              <p:nvSpPr>
                <p:cNvPr id="46" name="ZoneTexte 45"/>
                <p:cNvSpPr txBox="1"/>
                <p:nvPr/>
              </p:nvSpPr>
              <p:spPr>
                <a:xfrm>
                  <a:off x="1293194" y="32108402"/>
                  <a:ext cx="36004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b="1" dirty="0" smtClean="0">
                      <a:solidFill>
                        <a:prstClr val="black"/>
                      </a:solidFill>
                      <a:latin typeface="Trebuchet MS"/>
                    </a:rPr>
                    <a:t>B</a:t>
                  </a:r>
                  <a:endParaRPr lang="fr-FR" b="1" dirty="0">
                    <a:solidFill>
                      <a:prstClr val="black"/>
                    </a:solidFill>
                    <a:latin typeface="Trebuchet MS"/>
                  </a:endParaRPr>
                </a:p>
              </p:txBody>
            </p:sp>
            <p:sp>
              <p:nvSpPr>
                <p:cNvPr id="47" name="Rectangle 46"/>
                <p:cNvSpPr/>
                <p:nvPr/>
              </p:nvSpPr>
              <p:spPr bwMode="auto">
                <a:xfrm>
                  <a:off x="2025974" y="32167710"/>
                  <a:ext cx="216024" cy="216024"/>
                </a:xfrm>
                <a:prstGeom prst="rect">
                  <a:avLst/>
                </a:prstGeom>
                <a:solidFill>
                  <a:srgbClr val="FFFFFF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fr-FR" sz="2400">
                    <a:solidFill>
                      <a:prstClr val="black"/>
                    </a:solidFill>
                    <a:latin typeface="Arial" pitchFamily="-110" charset="0"/>
                    <a:ea typeface="ＭＳ Ｐゴシック" pitchFamily="-110" charset="-128"/>
                    <a:cs typeface="ＭＳ Ｐゴシック" pitchFamily="-110" charset="-128"/>
                  </a:endParaRPr>
                </a:p>
              </p:txBody>
            </p:sp>
          </p:grpSp>
          <p:sp>
            <p:nvSpPr>
              <p:cNvPr id="41" name="Rectangle 40"/>
              <p:cNvSpPr/>
              <p:nvPr/>
            </p:nvSpPr>
            <p:spPr bwMode="auto">
              <a:xfrm>
                <a:off x="7629898" y="36361190"/>
                <a:ext cx="576064" cy="144016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fr-FR" sz="2400">
                  <a:solidFill>
                    <a:prstClr val="black"/>
                  </a:solidFill>
                  <a:latin typeface="Arial" pitchFamily="-110" charset="0"/>
                  <a:ea typeface="ＭＳ Ｐゴシック" pitchFamily="-110" charset="-128"/>
                  <a:cs typeface="ＭＳ Ｐゴシック" pitchFamily="-110" charset="-128"/>
                </a:endParaRPr>
              </a:p>
            </p:txBody>
          </p:sp>
        </p:grpSp>
        <p:sp>
          <p:nvSpPr>
            <p:cNvPr id="35" name="ZoneTexte 34"/>
            <p:cNvSpPr txBox="1"/>
            <p:nvPr/>
          </p:nvSpPr>
          <p:spPr>
            <a:xfrm>
              <a:off x="5342534" y="35484270"/>
              <a:ext cx="72008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 smtClean="0">
                  <a:solidFill>
                    <a:prstClr val="white"/>
                  </a:solidFill>
                  <a:latin typeface="Trebuchet MS"/>
                </a:rPr>
                <a:t>10 </a:t>
              </a:r>
              <a:r>
                <a:rPr lang="fr-FR" sz="1200" b="1" dirty="0" err="1" smtClean="0">
                  <a:solidFill>
                    <a:prstClr val="white"/>
                  </a:solidFill>
                  <a:latin typeface="Trebuchet MS"/>
                </a:rPr>
                <a:t>μm</a:t>
              </a:r>
              <a:r>
                <a:rPr lang="fr-FR" sz="1200" b="1" dirty="0" smtClean="0">
                  <a:solidFill>
                    <a:prstClr val="white"/>
                  </a:solidFill>
                  <a:latin typeface="Trebuchet MS"/>
                </a:rPr>
                <a:t> </a:t>
              </a:r>
              <a:endParaRPr lang="fr-FR" sz="1200" b="1" dirty="0">
                <a:solidFill>
                  <a:prstClr val="white"/>
                </a:solidFill>
                <a:latin typeface="Trebuchet MS"/>
              </a:endParaRPr>
            </a:p>
          </p:txBody>
        </p:sp>
        <p:cxnSp>
          <p:nvCxnSpPr>
            <p:cNvPr id="36" name="Connecteur droit 35"/>
            <p:cNvCxnSpPr/>
            <p:nvPr/>
          </p:nvCxnSpPr>
          <p:spPr bwMode="auto">
            <a:xfrm>
              <a:off x="5469658" y="35763918"/>
              <a:ext cx="432048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8" name="Grouper 47"/>
          <p:cNvGrpSpPr/>
          <p:nvPr/>
        </p:nvGrpSpPr>
        <p:grpSpPr>
          <a:xfrm>
            <a:off x="1958034" y="30092178"/>
            <a:ext cx="7632848" cy="7365900"/>
            <a:chOff x="-1011062" y="28368302"/>
            <a:chExt cx="8115696" cy="7725940"/>
          </a:xfrm>
        </p:grpSpPr>
        <p:grpSp>
          <p:nvGrpSpPr>
            <p:cNvPr id="49" name="Grouper 48"/>
            <p:cNvGrpSpPr/>
            <p:nvPr/>
          </p:nvGrpSpPr>
          <p:grpSpPr>
            <a:xfrm>
              <a:off x="-1011062" y="28368302"/>
              <a:ext cx="8115696" cy="7725940"/>
              <a:chOff x="1242394" y="28779266"/>
              <a:chExt cx="8115696" cy="7725940"/>
            </a:xfrm>
          </p:grpSpPr>
          <p:grpSp>
            <p:nvGrpSpPr>
              <p:cNvPr id="52" name="Grouper 51"/>
              <p:cNvGrpSpPr/>
              <p:nvPr/>
            </p:nvGrpSpPr>
            <p:grpSpPr>
              <a:xfrm>
                <a:off x="1242394" y="28779266"/>
                <a:ext cx="8115696" cy="7653932"/>
                <a:chOff x="1242394" y="28779266"/>
                <a:chExt cx="8115696" cy="7653932"/>
              </a:xfrm>
            </p:grpSpPr>
            <p:pic>
              <p:nvPicPr>
                <p:cNvPr id="54" name="Image 53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1293194" y="28872790"/>
                  <a:ext cx="8064896" cy="7560408"/>
                </a:xfrm>
                <a:prstGeom prst="rect">
                  <a:avLst/>
                </a:prstGeom>
              </p:spPr>
            </p:pic>
            <p:sp>
              <p:nvSpPr>
                <p:cNvPr id="55" name="Rectangle 54"/>
                <p:cNvSpPr/>
                <p:nvPr/>
              </p:nvSpPr>
              <p:spPr bwMode="auto">
                <a:xfrm>
                  <a:off x="1305894" y="28868166"/>
                  <a:ext cx="216024" cy="216024"/>
                </a:xfrm>
                <a:prstGeom prst="rect">
                  <a:avLst/>
                </a:prstGeom>
                <a:solidFill>
                  <a:srgbClr val="FFFFFF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fr-FR" sz="2400">
                    <a:solidFill>
                      <a:prstClr val="black"/>
                    </a:solidFill>
                    <a:latin typeface="Arial" pitchFamily="-110" charset="0"/>
                    <a:ea typeface="ＭＳ Ｐゴシック" pitchFamily="-110" charset="-128"/>
                    <a:cs typeface="ＭＳ Ｐゴシック" pitchFamily="-110" charset="-128"/>
                  </a:endParaRPr>
                </a:p>
              </p:txBody>
            </p:sp>
            <p:sp>
              <p:nvSpPr>
                <p:cNvPr id="56" name="Rectangle 55"/>
                <p:cNvSpPr/>
                <p:nvPr/>
              </p:nvSpPr>
              <p:spPr bwMode="auto">
                <a:xfrm>
                  <a:off x="5507758" y="28868166"/>
                  <a:ext cx="216024" cy="216024"/>
                </a:xfrm>
                <a:prstGeom prst="rect">
                  <a:avLst/>
                </a:prstGeom>
                <a:solidFill>
                  <a:srgbClr val="FFFFFF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fr-FR" sz="2400">
                    <a:solidFill>
                      <a:prstClr val="black"/>
                    </a:solidFill>
                    <a:latin typeface="Arial" pitchFamily="-110" charset="0"/>
                    <a:ea typeface="ＭＳ Ｐゴシック" pitchFamily="-110" charset="-128"/>
                    <a:cs typeface="ＭＳ Ｐゴシック" pitchFamily="-110" charset="-128"/>
                  </a:endParaRPr>
                </a:p>
              </p:txBody>
            </p:sp>
            <p:sp>
              <p:nvSpPr>
                <p:cNvPr id="57" name="ZoneTexte 56"/>
                <p:cNvSpPr txBox="1"/>
                <p:nvPr/>
              </p:nvSpPr>
              <p:spPr>
                <a:xfrm>
                  <a:off x="1242394" y="28779266"/>
                  <a:ext cx="36004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b="1" dirty="0" smtClean="0">
                      <a:solidFill>
                        <a:prstClr val="black"/>
                      </a:solidFill>
                      <a:latin typeface="Trebuchet MS"/>
                    </a:rPr>
                    <a:t>A</a:t>
                  </a:r>
                  <a:endParaRPr lang="fr-FR" b="1" dirty="0">
                    <a:solidFill>
                      <a:prstClr val="black"/>
                    </a:solidFill>
                    <a:latin typeface="Trebuchet MS"/>
                  </a:endParaRPr>
                </a:p>
              </p:txBody>
            </p:sp>
            <p:sp>
              <p:nvSpPr>
                <p:cNvPr id="58" name="ZoneTexte 57"/>
                <p:cNvSpPr txBox="1"/>
                <p:nvPr/>
              </p:nvSpPr>
              <p:spPr>
                <a:xfrm>
                  <a:off x="1293194" y="32108402"/>
                  <a:ext cx="36004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b="1" dirty="0" smtClean="0">
                      <a:solidFill>
                        <a:prstClr val="black"/>
                      </a:solidFill>
                      <a:latin typeface="Trebuchet MS"/>
                    </a:rPr>
                    <a:t>B</a:t>
                  </a:r>
                  <a:endParaRPr lang="fr-FR" b="1" dirty="0">
                    <a:solidFill>
                      <a:prstClr val="black"/>
                    </a:solidFill>
                    <a:latin typeface="Trebuchet MS"/>
                  </a:endParaRPr>
                </a:p>
              </p:txBody>
            </p:sp>
            <p:sp>
              <p:nvSpPr>
                <p:cNvPr id="59" name="Rectangle 58"/>
                <p:cNvSpPr/>
                <p:nvPr/>
              </p:nvSpPr>
              <p:spPr bwMode="auto">
                <a:xfrm>
                  <a:off x="2025974" y="32167710"/>
                  <a:ext cx="216024" cy="216024"/>
                </a:xfrm>
                <a:prstGeom prst="rect">
                  <a:avLst/>
                </a:prstGeom>
                <a:solidFill>
                  <a:srgbClr val="FFFFFF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fr-FR" sz="2400">
                    <a:solidFill>
                      <a:prstClr val="black"/>
                    </a:solidFill>
                    <a:latin typeface="Arial" pitchFamily="-110" charset="0"/>
                    <a:ea typeface="ＭＳ Ｐゴシック" pitchFamily="-110" charset="-128"/>
                    <a:cs typeface="ＭＳ Ｐゴシック" pitchFamily="-110" charset="-128"/>
                  </a:endParaRPr>
                </a:p>
              </p:txBody>
            </p:sp>
          </p:grpSp>
          <p:sp>
            <p:nvSpPr>
              <p:cNvPr id="53" name="Rectangle 52"/>
              <p:cNvSpPr/>
              <p:nvPr/>
            </p:nvSpPr>
            <p:spPr bwMode="auto">
              <a:xfrm>
                <a:off x="7629898" y="36361190"/>
                <a:ext cx="576064" cy="144016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fr-FR" sz="2400">
                  <a:solidFill>
                    <a:prstClr val="black"/>
                  </a:solidFill>
                  <a:latin typeface="Arial" pitchFamily="-110" charset="0"/>
                  <a:ea typeface="ＭＳ Ｐゴシック" pitchFamily="-110" charset="-128"/>
                  <a:cs typeface="ＭＳ Ｐゴシック" pitchFamily="-110" charset="-128"/>
                </a:endParaRPr>
              </a:p>
            </p:txBody>
          </p:sp>
        </p:grpSp>
        <p:sp>
          <p:nvSpPr>
            <p:cNvPr id="50" name="ZoneTexte 49"/>
            <p:cNvSpPr txBox="1"/>
            <p:nvPr/>
          </p:nvSpPr>
          <p:spPr>
            <a:xfrm>
              <a:off x="5342534" y="35484270"/>
              <a:ext cx="72008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 smtClean="0">
                  <a:solidFill>
                    <a:prstClr val="white"/>
                  </a:solidFill>
                  <a:latin typeface="Trebuchet MS"/>
                </a:rPr>
                <a:t>10 </a:t>
              </a:r>
              <a:r>
                <a:rPr lang="fr-FR" sz="1200" b="1" dirty="0" err="1" smtClean="0">
                  <a:solidFill>
                    <a:prstClr val="white"/>
                  </a:solidFill>
                  <a:latin typeface="Trebuchet MS"/>
                </a:rPr>
                <a:t>μm</a:t>
              </a:r>
              <a:r>
                <a:rPr lang="fr-FR" sz="1200" b="1" dirty="0" smtClean="0">
                  <a:solidFill>
                    <a:prstClr val="white"/>
                  </a:solidFill>
                  <a:latin typeface="Trebuchet MS"/>
                </a:rPr>
                <a:t> </a:t>
              </a:r>
              <a:endParaRPr lang="fr-FR" sz="1200" b="1" dirty="0">
                <a:solidFill>
                  <a:prstClr val="white"/>
                </a:solidFill>
                <a:latin typeface="Trebuchet MS"/>
              </a:endParaRPr>
            </a:p>
          </p:txBody>
        </p:sp>
        <p:cxnSp>
          <p:nvCxnSpPr>
            <p:cNvPr id="51" name="Connecteur droit 50"/>
            <p:cNvCxnSpPr/>
            <p:nvPr/>
          </p:nvCxnSpPr>
          <p:spPr bwMode="auto">
            <a:xfrm>
              <a:off x="5469658" y="35763918"/>
              <a:ext cx="432048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60" name="Grouper 59"/>
          <p:cNvGrpSpPr/>
          <p:nvPr/>
        </p:nvGrpSpPr>
        <p:grpSpPr>
          <a:xfrm>
            <a:off x="2110434" y="30244578"/>
            <a:ext cx="7632848" cy="7365900"/>
            <a:chOff x="-1011062" y="28368302"/>
            <a:chExt cx="8115696" cy="7725940"/>
          </a:xfrm>
        </p:grpSpPr>
        <p:grpSp>
          <p:nvGrpSpPr>
            <p:cNvPr id="61" name="Grouper 60"/>
            <p:cNvGrpSpPr/>
            <p:nvPr/>
          </p:nvGrpSpPr>
          <p:grpSpPr>
            <a:xfrm>
              <a:off x="-1011062" y="28368302"/>
              <a:ext cx="8115696" cy="7725940"/>
              <a:chOff x="1242394" y="28779266"/>
              <a:chExt cx="8115696" cy="7725940"/>
            </a:xfrm>
          </p:grpSpPr>
          <p:grpSp>
            <p:nvGrpSpPr>
              <p:cNvPr id="64" name="Grouper 63"/>
              <p:cNvGrpSpPr/>
              <p:nvPr/>
            </p:nvGrpSpPr>
            <p:grpSpPr>
              <a:xfrm>
                <a:off x="1242394" y="28779266"/>
                <a:ext cx="8115696" cy="7653932"/>
                <a:chOff x="1242394" y="28779266"/>
                <a:chExt cx="8115696" cy="7653932"/>
              </a:xfrm>
            </p:grpSpPr>
            <p:pic>
              <p:nvPicPr>
                <p:cNvPr id="66" name="Image 65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1293194" y="28872790"/>
                  <a:ext cx="8064896" cy="7560408"/>
                </a:xfrm>
                <a:prstGeom prst="rect">
                  <a:avLst/>
                </a:prstGeom>
              </p:spPr>
            </p:pic>
            <p:sp>
              <p:nvSpPr>
                <p:cNvPr id="67" name="Rectangle 66"/>
                <p:cNvSpPr/>
                <p:nvPr/>
              </p:nvSpPr>
              <p:spPr bwMode="auto">
                <a:xfrm>
                  <a:off x="1305894" y="28868166"/>
                  <a:ext cx="216024" cy="216024"/>
                </a:xfrm>
                <a:prstGeom prst="rect">
                  <a:avLst/>
                </a:prstGeom>
                <a:solidFill>
                  <a:srgbClr val="FFFFFF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fr-FR" sz="2400">
                    <a:solidFill>
                      <a:prstClr val="black"/>
                    </a:solidFill>
                    <a:latin typeface="Arial" pitchFamily="-110" charset="0"/>
                    <a:ea typeface="ＭＳ Ｐゴシック" pitchFamily="-110" charset="-128"/>
                    <a:cs typeface="ＭＳ Ｐゴシック" pitchFamily="-110" charset="-128"/>
                  </a:endParaRPr>
                </a:p>
              </p:txBody>
            </p:sp>
            <p:sp>
              <p:nvSpPr>
                <p:cNvPr id="68" name="Rectangle 67"/>
                <p:cNvSpPr/>
                <p:nvPr/>
              </p:nvSpPr>
              <p:spPr bwMode="auto">
                <a:xfrm>
                  <a:off x="5507758" y="28868166"/>
                  <a:ext cx="216024" cy="216024"/>
                </a:xfrm>
                <a:prstGeom prst="rect">
                  <a:avLst/>
                </a:prstGeom>
                <a:solidFill>
                  <a:srgbClr val="FFFFFF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fr-FR" sz="2400">
                    <a:solidFill>
                      <a:prstClr val="black"/>
                    </a:solidFill>
                    <a:latin typeface="Arial" pitchFamily="-110" charset="0"/>
                    <a:ea typeface="ＭＳ Ｐゴシック" pitchFamily="-110" charset="-128"/>
                    <a:cs typeface="ＭＳ Ｐゴシック" pitchFamily="-110" charset="-128"/>
                  </a:endParaRPr>
                </a:p>
              </p:txBody>
            </p:sp>
            <p:sp>
              <p:nvSpPr>
                <p:cNvPr id="69" name="ZoneTexte 68"/>
                <p:cNvSpPr txBox="1"/>
                <p:nvPr/>
              </p:nvSpPr>
              <p:spPr>
                <a:xfrm>
                  <a:off x="1242394" y="28779266"/>
                  <a:ext cx="36004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b="1" dirty="0" smtClean="0">
                      <a:solidFill>
                        <a:prstClr val="black"/>
                      </a:solidFill>
                      <a:latin typeface="Trebuchet MS"/>
                    </a:rPr>
                    <a:t>A</a:t>
                  </a:r>
                  <a:endParaRPr lang="fr-FR" b="1" dirty="0">
                    <a:solidFill>
                      <a:prstClr val="black"/>
                    </a:solidFill>
                    <a:latin typeface="Trebuchet MS"/>
                  </a:endParaRPr>
                </a:p>
              </p:txBody>
            </p:sp>
            <p:sp>
              <p:nvSpPr>
                <p:cNvPr id="70" name="ZoneTexte 69"/>
                <p:cNvSpPr txBox="1"/>
                <p:nvPr/>
              </p:nvSpPr>
              <p:spPr>
                <a:xfrm>
                  <a:off x="1293194" y="32108402"/>
                  <a:ext cx="36004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b="1" dirty="0" smtClean="0">
                      <a:solidFill>
                        <a:prstClr val="black"/>
                      </a:solidFill>
                      <a:latin typeface="Trebuchet MS"/>
                    </a:rPr>
                    <a:t>B</a:t>
                  </a:r>
                  <a:endParaRPr lang="fr-FR" b="1" dirty="0">
                    <a:solidFill>
                      <a:prstClr val="black"/>
                    </a:solidFill>
                    <a:latin typeface="Trebuchet MS"/>
                  </a:endParaRPr>
                </a:p>
              </p:txBody>
            </p:sp>
            <p:sp>
              <p:nvSpPr>
                <p:cNvPr id="71" name="Rectangle 70"/>
                <p:cNvSpPr/>
                <p:nvPr/>
              </p:nvSpPr>
              <p:spPr bwMode="auto">
                <a:xfrm>
                  <a:off x="2025974" y="32167710"/>
                  <a:ext cx="216024" cy="216024"/>
                </a:xfrm>
                <a:prstGeom prst="rect">
                  <a:avLst/>
                </a:prstGeom>
                <a:solidFill>
                  <a:srgbClr val="FFFFFF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fr-FR" sz="2400">
                    <a:solidFill>
                      <a:prstClr val="black"/>
                    </a:solidFill>
                    <a:latin typeface="Arial" pitchFamily="-110" charset="0"/>
                    <a:ea typeface="ＭＳ Ｐゴシック" pitchFamily="-110" charset="-128"/>
                    <a:cs typeface="ＭＳ Ｐゴシック" pitchFamily="-110" charset="-128"/>
                  </a:endParaRPr>
                </a:p>
              </p:txBody>
            </p:sp>
          </p:grpSp>
          <p:sp>
            <p:nvSpPr>
              <p:cNvPr id="65" name="Rectangle 64"/>
              <p:cNvSpPr/>
              <p:nvPr/>
            </p:nvSpPr>
            <p:spPr bwMode="auto">
              <a:xfrm>
                <a:off x="7629898" y="36361190"/>
                <a:ext cx="576064" cy="144016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fr-FR" sz="2400">
                  <a:solidFill>
                    <a:prstClr val="black"/>
                  </a:solidFill>
                  <a:latin typeface="Arial" pitchFamily="-110" charset="0"/>
                  <a:ea typeface="ＭＳ Ｐゴシック" pitchFamily="-110" charset="-128"/>
                  <a:cs typeface="ＭＳ Ｐゴシック" pitchFamily="-110" charset="-128"/>
                </a:endParaRPr>
              </a:p>
            </p:txBody>
          </p:sp>
        </p:grpSp>
        <p:sp>
          <p:nvSpPr>
            <p:cNvPr id="62" name="ZoneTexte 61"/>
            <p:cNvSpPr txBox="1"/>
            <p:nvPr/>
          </p:nvSpPr>
          <p:spPr>
            <a:xfrm>
              <a:off x="5342534" y="35484270"/>
              <a:ext cx="72008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 smtClean="0">
                  <a:solidFill>
                    <a:prstClr val="white"/>
                  </a:solidFill>
                  <a:latin typeface="Trebuchet MS"/>
                </a:rPr>
                <a:t>10 </a:t>
              </a:r>
              <a:r>
                <a:rPr lang="fr-FR" sz="1200" b="1" dirty="0" err="1" smtClean="0">
                  <a:solidFill>
                    <a:prstClr val="white"/>
                  </a:solidFill>
                  <a:latin typeface="Trebuchet MS"/>
                </a:rPr>
                <a:t>μm</a:t>
              </a:r>
              <a:r>
                <a:rPr lang="fr-FR" sz="1200" b="1" dirty="0" smtClean="0">
                  <a:solidFill>
                    <a:prstClr val="white"/>
                  </a:solidFill>
                  <a:latin typeface="Trebuchet MS"/>
                </a:rPr>
                <a:t> </a:t>
              </a:r>
              <a:endParaRPr lang="fr-FR" sz="1200" b="1" dirty="0">
                <a:solidFill>
                  <a:prstClr val="white"/>
                </a:solidFill>
                <a:latin typeface="Trebuchet MS"/>
              </a:endParaRPr>
            </a:p>
          </p:txBody>
        </p:sp>
        <p:cxnSp>
          <p:nvCxnSpPr>
            <p:cNvPr id="63" name="Connecteur droit 62"/>
            <p:cNvCxnSpPr/>
            <p:nvPr/>
          </p:nvCxnSpPr>
          <p:spPr bwMode="auto">
            <a:xfrm>
              <a:off x="5469658" y="35763918"/>
              <a:ext cx="432048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pic>
        <p:nvPicPr>
          <p:cNvPr id="73" name="Image 7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0612" y="30486144"/>
            <a:ext cx="7585070" cy="7208082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1085983" y="2740989"/>
            <a:ext cx="82277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>
              <a:solidFill>
                <a:prstClr val="black"/>
              </a:solidFill>
              <a:latin typeface="Trebuchet MS"/>
            </a:endParaRPr>
          </a:p>
        </p:txBody>
      </p:sp>
      <p:pic>
        <p:nvPicPr>
          <p:cNvPr id="74" name="Image 7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3012" y="30638544"/>
            <a:ext cx="7585070" cy="7208082"/>
          </a:xfrm>
          <a:prstGeom prst="rect">
            <a:avLst/>
          </a:prstGeom>
        </p:spPr>
      </p:pic>
      <p:grpSp>
        <p:nvGrpSpPr>
          <p:cNvPr id="75" name="Grouper 74"/>
          <p:cNvGrpSpPr/>
          <p:nvPr/>
        </p:nvGrpSpPr>
        <p:grpSpPr>
          <a:xfrm>
            <a:off x="2589338" y="22940193"/>
            <a:ext cx="5182486" cy="3712241"/>
            <a:chOff x="6890575" y="21811333"/>
            <a:chExt cx="5182486" cy="3712241"/>
          </a:xfrm>
        </p:grpSpPr>
        <p:pic>
          <p:nvPicPr>
            <p:cNvPr id="76" name="Image 7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81826" y="21815574"/>
              <a:ext cx="5091235" cy="3708000"/>
            </a:xfrm>
            <a:prstGeom prst="rect">
              <a:avLst/>
            </a:prstGeom>
          </p:spPr>
        </p:pic>
        <p:sp>
          <p:nvSpPr>
            <p:cNvPr id="77" name="Rectangle 76"/>
            <p:cNvSpPr/>
            <p:nvPr/>
          </p:nvSpPr>
          <p:spPr bwMode="auto">
            <a:xfrm>
              <a:off x="7015734" y="21862182"/>
              <a:ext cx="288032" cy="21602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fr-FR" sz="2400">
                <a:solidFill>
                  <a:prstClr val="black"/>
                </a:solidFill>
                <a:latin typeface="Arial" pitchFamily="-110" charset="0"/>
                <a:ea typeface="ＭＳ Ｐゴシック" pitchFamily="-110" charset="-128"/>
                <a:cs typeface="ＭＳ Ｐゴシック" pitchFamily="-110" charset="-128"/>
              </a:endParaRPr>
            </a:p>
          </p:txBody>
        </p:sp>
        <p:sp>
          <p:nvSpPr>
            <p:cNvPr id="78" name="ZoneTexte 77"/>
            <p:cNvSpPr txBox="1"/>
            <p:nvPr/>
          </p:nvSpPr>
          <p:spPr>
            <a:xfrm>
              <a:off x="6890575" y="21811333"/>
              <a:ext cx="360040" cy="369332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r>
                <a:rPr lang="fr-FR" b="1" dirty="0" smtClean="0">
                  <a:solidFill>
                    <a:prstClr val="black"/>
                  </a:solidFill>
                  <a:latin typeface="Trebuchet MS"/>
                </a:rPr>
                <a:t>A</a:t>
              </a:r>
              <a:endParaRPr lang="fr-FR" b="1" dirty="0">
                <a:solidFill>
                  <a:prstClr val="black"/>
                </a:solidFill>
                <a:latin typeface="Trebuchet MS"/>
              </a:endParaRPr>
            </a:p>
          </p:txBody>
        </p:sp>
      </p:grpSp>
      <p:sp>
        <p:nvSpPr>
          <p:cNvPr id="79" name="Text Box 34"/>
          <p:cNvSpPr txBox="1">
            <a:spLocks noChangeArrowheads="1"/>
          </p:cNvSpPr>
          <p:nvPr/>
        </p:nvSpPr>
        <p:spPr bwMode="auto">
          <a:xfrm>
            <a:off x="1149178" y="26640110"/>
            <a:ext cx="14113568" cy="2827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514158" tIns="257079" rIns="514158" bIns="257079">
            <a:spAutoFit/>
          </a:bodyPr>
          <a:lstStyle/>
          <a:p>
            <a:pPr algn="just"/>
            <a:r>
              <a:rPr lang="fr-FR" sz="3000" b="1" dirty="0" err="1" smtClean="0">
                <a:solidFill>
                  <a:prstClr val="black"/>
                </a:solidFill>
                <a:latin typeface="Calibri"/>
                <a:cs typeface="Calibri"/>
              </a:rPr>
              <a:t>Toxicity</a:t>
            </a:r>
            <a:r>
              <a:rPr lang="fr-FR" sz="3000" b="1" dirty="0" smtClean="0">
                <a:solidFill>
                  <a:prstClr val="black"/>
                </a:solidFill>
                <a:latin typeface="Calibri"/>
                <a:cs typeface="Calibri"/>
              </a:rPr>
              <a:t> profile of MNP-TZ, </a:t>
            </a:r>
            <a:r>
              <a:rPr lang="fr-FR" sz="3000" b="1" dirty="0">
                <a:solidFill>
                  <a:prstClr val="black"/>
                </a:solidFill>
                <a:latin typeface="Calibri"/>
                <a:cs typeface="Calibri"/>
              </a:rPr>
              <a:t>MNP-HC or MNP-</a:t>
            </a:r>
            <a:r>
              <a:rPr lang="fr-FR" sz="3000" b="1" dirty="0" err="1" smtClean="0">
                <a:solidFill>
                  <a:prstClr val="black"/>
                </a:solidFill>
                <a:latin typeface="Calibri"/>
                <a:cs typeface="Calibri"/>
              </a:rPr>
              <a:t>scFv</a:t>
            </a:r>
            <a:r>
              <a:rPr lang="fr-FR" sz="3000" b="1" dirty="0" smtClean="0">
                <a:solidFill>
                  <a:prstClr val="black"/>
                </a:solidFill>
                <a:latin typeface="Calibri"/>
                <a:cs typeface="Calibri"/>
              </a:rPr>
              <a:t> in </a:t>
            </a:r>
            <a:r>
              <a:rPr lang="fr-FR" sz="3000" b="1" dirty="0" err="1" smtClean="0">
                <a:solidFill>
                  <a:prstClr val="black"/>
                </a:solidFill>
                <a:latin typeface="Calibri"/>
                <a:cs typeface="Calibri"/>
              </a:rPr>
              <a:t>cell</a:t>
            </a:r>
            <a:r>
              <a:rPr lang="fr-FR" sz="3000" b="1" dirty="0" smtClean="0">
                <a:solidFill>
                  <a:prstClr val="black"/>
                </a:solidFill>
                <a:latin typeface="Calibri"/>
                <a:cs typeface="Calibri"/>
              </a:rPr>
              <a:t> culture.</a:t>
            </a:r>
            <a:endParaRPr lang="fr-FR" sz="3000" dirty="0">
              <a:solidFill>
                <a:prstClr val="black"/>
              </a:solidFill>
              <a:latin typeface="Calibri"/>
              <a:cs typeface="Calibri"/>
            </a:endParaRPr>
          </a:p>
          <a:p>
            <a:pPr algn="just"/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No induction of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cell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death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was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reported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upon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incubation of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different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concentrations of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MNPs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with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MCF7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breast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cancer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cells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at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4 or 24 h (A). Inhibition of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tumor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cell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proliferation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was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detected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at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48 and 72 h incubation and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effects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were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comparable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among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all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MNPs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(B).</a:t>
            </a:r>
            <a:endParaRPr lang="en-US" sz="3000" dirty="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80" name="Text Box 34"/>
          <p:cNvSpPr txBox="1">
            <a:spLocks noChangeArrowheads="1"/>
          </p:cNvSpPr>
          <p:nvPr/>
        </p:nvSpPr>
        <p:spPr bwMode="auto">
          <a:xfrm>
            <a:off x="1301578" y="26792510"/>
            <a:ext cx="14113568" cy="2827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514158" tIns="257079" rIns="514158" bIns="257079">
            <a:spAutoFit/>
          </a:bodyPr>
          <a:lstStyle/>
          <a:p>
            <a:pPr algn="just"/>
            <a:r>
              <a:rPr lang="fr-FR" sz="3000" b="1" dirty="0" err="1" smtClean="0">
                <a:solidFill>
                  <a:prstClr val="black"/>
                </a:solidFill>
                <a:latin typeface="Calibri"/>
                <a:cs typeface="Calibri"/>
              </a:rPr>
              <a:t>Toxicity</a:t>
            </a:r>
            <a:r>
              <a:rPr lang="fr-FR" sz="3000" b="1" dirty="0" smtClean="0">
                <a:solidFill>
                  <a:prstClr val="black"/>
                </a:solidFill>
                <a:latin typeface="Calibri"/>
                <a:cs typeface="Calibri"/>
              </a:rPr>
              <a:t> profile of MNP-TZ, </a:t>
            </a:r>
            <a:r>
              <a:rPr lang="fr-FR" sz="3000" b="1" dirty="0">
                <a:solidFill>
                  <a:prstClr val="black"/>
                </a:solidFill>
                <a:latin typeface="Calibri"/>
                <a:cs typeface="Calibri"/>
              </a:rPr>
              <a:t>MNP-HC or MNP-</a:t>
            </a:r>
            <a:r>
              <a:rPr lang="fr-FR" sz="3000" b="1" dirty="0" err="1" smtClean="0">
                <a:solidFill>
                  <a:prstClr val="black"/>
                </a:solidFill>
                <a:latin typeface="Calibri"/>
                <a:cs typeface="Calibri"/>
              </a:rPr>
              <a:t>scFv</a:t>
            </a:r>
            <a:r>
              <a:rPr lang="fr-FR" sz="3000" b="1" dirty="0" smtClean="0">
                <a:solidFill>
                  <a:prstClr val="black"/>
                </a:solidFill>
                <a:latin typeface="Calibri"/>
                <a:cs typeface="Calibri"/>
              </a:rPr>
              <a:t> in </a:t>
            </a:r>
            <a:r>
              <a:rPr lang="fr-FR" sz="3000" b="1" dirty="0" err="1" smtClean="0">
                <a:solidFill>
                  <a:prstClr val="black"/>
                </a:solidFill>
                <a:latin typeface="Calibri"/>
                <a:cs typeface="Calibri"/>
              </a:rPr>
              <a:t>cell</a:t>
            </a:r>
            <a:r>
              <a:rPr lang="fr-FR" sz="3000" b="1" dirty="0" smtClean="0">
                <a:solidFill>
                  <a:prstClr val="black"/>
                </a:solidFill>
                <a:latin typeface="Calibri"/>
                <a:cs typeface="Calibri"/>
              </a:rPr>
              <a:t> culture.</a:t>
            </a:r>
            <a:endParaRPr lang="fr-FR" sz="3000" dirty="0">
              <a:solidFill>
                <a:prstClr val="black"/>
              </a:solidFill>
              <a:latin typeface="Calibri"/>
              <a:cs typeface="Calibri"/>
            </a:endParaRPr>
          </a:p>
          <a:p>
            <a:pPr algn="just"/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No induction of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cell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death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was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reported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upon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incubation of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different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concentrations of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MNPs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with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MCF7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breast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cancer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cells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at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4 or 24 h (A). Inhibition of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tumor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cell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proliferation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was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detected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at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48 and 72 h incubation and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effects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were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comparable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among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all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MNPs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(B).</a:t>
            </a:r>
            <a:endParaRPr lang="en-US" sz="3000" dirty="0">
              <a:solidFill>
                <a:prstClr val="black"/>
              </a:solidFill>
              <a:latin typeface="Calibri"/>
              <a:cs typeface="Calibri"/>
            </a:endParaRPr>
          </a:p>
        </p:txBody>
      </p:sp>
      <p:grpSp>
        <p:nvGrpSpPr>
          <p:cNvPr id="81" name="Grouper 80"/>
          <p:cNvGrpSpPr/>
          <p:nvPr/>
        </p:nvGrpSpPr>
        <p:grpSpPr>
          <a:xfrm>
            <a:off x="2262834" y="30396978"/>
            <a:ext cx="7632848" cy="7365900"/>
            <a:chOff x="-1011062" y="28368302"/>
            <a:chExt cx="8115696" cy="7725940"/>
          </a:xfrm>
        </p:grpSpPr>
        <p:grpSp>
          <p:nvGrpSpPr>
            <p:cNvPr id="82" name="Grouper 81"/>
            <p:cNvGrpSpPr/>
            <p:nvPr/>
          </p:nvGrpSpPr>
          <p:grpSpPr>
            <a:xfrm>
              <a:off x="-1011062" y="28368302"/>
              <a:ext cx="8115696" cy="7725940"/>
              <a:chOff x="1242394" y="28779266"/>
              <a:chExt cx="8115696" cy="7725940"/>
            </a:xfrm>
          </p:grpSpPr>
          <p:grpSp>
            <p:nvGrpSpPr>
              <p:cNvPr id="85" name="Grouper 84"/>
              <p:cNvGrpSpPr/>
              <p:nvPr/>
            </p:nvGrpSpPr>
            <p:grpSpPr>
              <a:xfrm>
                <a:off x="1242394" y="28779266"/>
                <a:ext cx="8115696" cy="7653932"/>
                <a:chOff x="1242394" y="28779266"/>
                <a:chExt cx="8115696" cy="7653932"/>
              </a:xfrm>
            </p:grpSpPr>
            <p:pic>
              <p:nvPicPr>
                <p:cNvPr id="87" name="Image 86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1293194" y="28872790"/>
                  <a:ext cx="8064896" cy="7560408"/>
                </a:xfrm>
                <a:prstGeom prst="rect">
                  <a:avLst/>
                </a:prstGeom>
              </p:spPr>
            </p:pic>
            <p:sp>
              <p:nvSpPr>
                <p:cNvPr id="88" name="Rectangle 87"/>
                <p:cNvSpPr/>
                <p:nvPr/>
              </p:nvSpPr>
              <p:spPr bwMode="auto">
                <a:xfrm>
                  <a:off x="1305894" y="28868166"/>
                  <a:ext cx="216024" cy="216024"/>
                </a:xfrm>
                <a:prstGeom prst="rect">
                  <a:avLst/>
                </a:prstGeom>
                <a:solidFill>
                  <a:srgbClr val="FFFFFF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fr-FR" sz="2400">
                    <a:solidFill>
                      <a:prstClr val="black"/>
                    </a:solidFill>
                    <a:latin typeface="Arial" pitchFamily="-110" charset="0"/>
                    <a:ea typeface="ＭＳ Ｐゴシック" pitchFamily="-110" charset="-128"/>
                    <a:cs typeface="ＭＳ Ｐゴシック" pitchFamily="-110" charset="-128"/>
                  </a:endParaRPr>
                </a:p>
              </p:txBody>
            </p:sp>
            <p:sp>
              <p:nvSpPr>
                <p:cNvPr id="89" name="Rectangle 88"/>
                <p:cNvSpPr/>
                <p:nvPr/>
              </p:nvSpPr>
              <p:spPr bwMode="auto">
                <a:xfrm>
                  <a:off x="5507758" y="28868166"/>
                  <a:ext cx="216024" cy="216024"/>
                </a:xfrm>
                <a:prstGeom prst="rect">
                  <a:avLst/>
                </a:prstGeom>
                <a:solidFill>
                  <a:srgbClr val="FFFFFF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fr-FR" sz="2400">
                    <a:solidFill>
                      <a:prstClr val="black"/>
                    </a:solidFill>
                    <a:latin typeface="Arial" pitchFamily="-110" charset="0"/>
                    <a:ea typeface="ＭＳ Ｐゴシック" pitchFamily="-110" charset="-128"/>
                    <a:cs typeface="ＭＳ Ｐゴシック" pitchFamily="-110" charset="-128"/>
                  </a:endParaRPr>
                </a:p>
              </p:txBody>
            </p:sp>
            <p:sp>
              <p:nvSpPr>
                <p:cNvPr id="90" name="ZoneTexte 89"/>
                <p:cNvSpPr txBox="1"/>
                <p:nvPr/>
              </p:nvSpPr>
              <p:spPr>
                <a:xfrm>
                  <a:off x="1242394" y="28779266"/>
                  <a:ext cx="36004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b="1" dirty="0" smtClean="0">
                      <a:solidFill>
                        <a:prstClr val="black"/>
                      </a:solidFill>
                      <a:latin typeface="Trebuchet MS"/>
                    </a:rPr>
                    <a:t>A</a:t>
                  </a:r>
                  <a:endParaRPr lang="fr-FR" b="1" dirty="0">
                    <a:solidFill>
                      <a:prstClr val="black"/>
                    </a:solidFill>
                    <a:latin typeface="Trebuchet MS"/>
                  </a:endParaRPr>
                </a:p>
              </p:txBody>
            </p:sp>
            <p:sp>
              <p:nvSpPr>
                <p:cNvPr id="91" name="ZoneTexte 90"/>
                <p:cNvSpPr txBox="1"/>
                <p:nvPr/>
              </p:nvSpPr>
              <p:spPr>
                <a:xfrm>
                  <a:off x="1293194" y="32108402"/>
                  <a:ext cx="36004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b="1" dirty="0" smtClean="0">
                      <a:solidFill>
                        <a:prstClr val="black"/>
                      </a:solidFill>
                      <a:latin typeface="Trebuchet MS"/>
                    </a:rPr>
                    <a:t>B</a:t>
                  </a:r>
                  <a:endParaRPr lang="fr-FR" b="1" dirty="0">
                    <a:solidFill>
                      <a:prstClr val="black"/>
                    </a:solidFill>
                    <a:latin typeface="Trebuchet MS"/>
                  </a:endParaRPr>
                </a:p>
              </p:txBody>
            </p:sp>
            <p:sp>
              <p:nvSpPr>
                <p:cNvPr id="92" name="Rectangle 91"/>
                <p:cNvSpPr/>
                <p:nvPr/>
              </p:nvSpPr>
              <p:spPr bwMode="auto">
                <a:xfrm>
                  <a:off x="2025974" y="32167710"/>
                  <a:ext cx="216024" cy="216024"/>
                </a:xfrm>
                <a:prstGeom prst="rect">
                  <a:avLst/>
                </a:prstGeom>
                <a:solidFill>
                  <a:srgbClr val="FFFFFF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fr-FR" sz="2400">
                    <a:solidFill>
                      <a:prstClr val="black"/>
                    </a:solidFill>
                    <a:latin typeface="Arial" pitchFamily="-110" charset="0"/>
                    <a:ea typeface="ＭＳ Ｐゴシック" pitchFamily="-110" charset="-128"/>
                    <a:cs typeface="ＭＳ Ｐゴシック" pitchFamily="-110" charset="-128"/>
                  </a:endParaRPr>
                </a:p>
              </p:txBody>
            </p:sp>
          </p:grpSp>
          <p:sp>
            <p:nvSpPr>
              <p:cNvPr id="86" name="Rectangle 85"/>
              <p:cNvSpPr/>
              <p:nvPr/>
            </p:nvSpPr>
            <p:spPr bwMode="auto">
              <a:xfrm>
                <a:off x="7629898" y="36361190"/>
                <a:ext cx="576064" cy="144016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fr-FR" sz="2400">
                  <a:solidFill>
                    <a:prstClr val="black"/>
                  </a:solidFill>
                  <a:latin typeface="Arial" pitchFamily="-110" charset="0"/>
                  <a:ea typeface="ＭＳ Ｐゴシック" pitchFamily="-110" charset="-128"/>
                  <a:cs typeface="ＭＳ Ｐゴシック" pitchFamily="-110" charset="-128"/>
                </a:endParaRPr>
              </a:p>
            </p:txBody>
          </p:sp>
        </p:grpSp>
        <p:sp>
          <p:nvSpPr>
            <p:cNvPr id="83" name="ZoneTexte 82"/>
            <p:cNvSpPr txBox="1"/>
            <p:nvPr/>
          </p:nvSpPr>
          <p:spPr>
            <a:xfrm>
              <a:off x="5342534" y="35484270"/>
              <a:ext cx="72008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 smtClean="0">
                  <a:solidFill>
                    <a:prstClr val="white"/>
                  </a:solidFill>
                  <a:latin typeface="Trebuchet MS"/>
                </a:rPr>
                <a:t>10 </a:t>
              </a:r>
              <a:r>
                <a:rPr lang="fr-FR" sz="1200" b="1" dirty="0" err="1" smtClean="0">
                  <a:solidFill>
                    <a:prstClr val="white"/>
                  </a:solidFill>
                  <a:latin typeface="Trebuchet MS"/>
                </a:rPr>
                <a:t>μm</a:t>
              </a:r>
              <a:r>
                <a:rPr lang="fr-FR" sz="1200" b="1" dirty="0" smtClean="0">
                  <a:solidFill>
                    <a:prstClr val="white"/>
                  </a:solidFill>
                  <a:latin typeface="Trebuchet MS"/>
                </a:rPr>
                <a:t> </a:t>
              </a:r>
              <a:endParaRPr lang="fr-FR" sz="1200" b="1" dirty="0">
                <a:solidFill>
                  <a:prstClr val="white"/>
                </a:solidFill>
                <a:latin typeface="Trebuchet MS"/>
              </a:endParaRPr>
            </a:p>
          </p:txBody>
        </p:sp>
        <p:cxnSp>
          <p:nvCxnSpPr>
            <p:cNvPr id="84" name="Connecteur droit 83"/>
            <p:cNvCxnSpPr/>
            <p:nvPr/>
          </p:nvCxnSpPr>
          <p:spPr bwMode="auto">
            <a:xfrm>
              <a:off x="5469658" y="35763918"/>
              <a:ext cx="432048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93" name="Text Box 34"/>
          <p:cNvSpPr txBox="1">
            <a:spLocks noChangeArrowheads="1"/>
          </p:cNvSpPr>
          <p:nvPr/>
        </p:nvSpPr>
        <p:spPr bwMode="auto">
          <a:xfrm>
            <a:off x="648072" y="18863246"/>
            <a:ext cx="9574114" cy="1904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514158" tIns="257079" rIns="514158" bIns="257079">
            <a:spAutoFit/>
          </a:bodyPr>
          <a:lstStyle/>
          <a:p>
            <a:pPr algn="just" defTabSz="5141913"/>
            <a:r>
              <a:rPr lang="fr-FR" sz="3000" b="1" dirty="0" err="1" smtClean="0">
                <a:solidFill>
                  <a:prstClr val="black"/>
                </a:solidFill>
                <a:latin typeface="Calibri"/>
                <a:cs typeface="Calibri"/>
              </a:rPr>
              <a:t>Step</a:t>
            </a:r>
            <a:r>
              <a:rPr lang="fr-FR" sz="3000" b="1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3000" b="1" dirty="0" err="1">
                <a:solidFill>
                  <a:prstClr val="black"/>
                </a:solidFill>
                <a:latin typeface="Calibri"/>
                <a:cs typeface="Calibri"/>
              </a:rPr>
              <a:t>sequence</a:t>
            </a:r>
            <a:r>
              <a:rPr lang="fr-FR" sz="3000" b="1" dirty="0">
                <a:solidFill>
                  <a:prstClr val="black"/>
                </a:solidFill>
                <a:latin typeface="Calibri"/>
                <a:cs typeface="Calibri"/>
              </a:rPr>
              <a:t> for the </a:t>
            </a:r>
            <a:r>
              <a:rPr lang="fr-FR" sz="3000" b="1" dirty="0" err="1" smtClean="0">
                <a:solidFill>
                  <a:prstClr val="black"/>
                </a:solidFill>
                <a:latin typeface="Calibri"/>
                <a:cs typeface="Calibri"/>
              </a:rPr>
              <a:t>preparation</a:t>
            </a:r>
            <a:r>
              <a:rPr lang="fr-FR" sz="3000" b="1" dirty="0" smtClean="0">
                <a:solidFill>
                  <a:prstClr val="black"/>
                </a:solidFill>
                <a:latin typeface="Calibri"/>
                <a:cs typeface="Calibri"/>
              </a:rPr>
              <a:t> of </a:t>
            </a:r>
            <a:r>
              <a:rPr lang="en-US" sz="3000" b="1" dirty="0" smtClean="0">
                <a:solidFill>
                  <a:prstClr val="black"/>
                </a:solidFill>
                <a:latin typeface="Calibri"/>
                <a:cs typeface="Calibri"/>
              </a:rPr>
              <a:t>MNP </a:t>
            </a:r>
            <a:r>
              <a:rPr lang="en-US" sz="3000" b="1" dirty="0">
                <a:solidFill>
                  <a:prstClr val="black"/>
                </a:solidFill>
                <a:latin typeface="Calibri"/>
                <a:cs typeface="Calibri"/>
              </a:rPr>
              <a:t>functionalized with either the entire </a:t>
            </a:r>
            <a:r>
              <a:rPr lang="en-US" sz="3000" b="1" dirty="0" smtClean="0">
                <a:solidFill>
                  <a:prstClr val="black"/>
                </a:solidFill>
                <a:latin typeface="Calibri"/>
                <a:cs typeface="Calibri"/>
              </a:rPr>
              <a:t>TZ, TZ </a:t>
            </a:r>
            <a:r>
              <a:rPr lang="en-US" sz="3000" b="1" dirty="0">
                <a:solidFill>
                  <a:prstClr val="black"/>
                </a:solidFill>
                <a:latin typeface="Calibri"/>
                <a:cs typeface="Calibri"/>
              </a:rPr>
              <a:t>half-chain (HC) </a:t>
            </a:r>
            <a:r>
              <a:rPr lang="en-US" sz="3000" b="1" dirty="0" smtClean="0">
                <a:solidFill>
                  <a:prstClr val="black"/>
                </a:solidFill>
                <a:latin typeface="Calibri"/>
                <a:cs typeface="Calibri"/>
              </a:rPr>
              <a:t>or </a:t>
            </a:r>
            <a:r>
              <a:rPr lang="en-US" sz="3000" b="1" dirty="0">
                <a:solidFill>
                  <a:prstClr val="black"/>
                </a:solidFill>
                <a:latin typeface="Calibri"/>
                <a:cs typeface="Calibri"/>
              </a:rPr>
              <a:t>a single chain variable fragment (</a:t>
            </a:r>
            <a:r>
              <a:rPr lang="en-US" sz="3000" b="1" dirty="0" err="1">
                <a:solidFill>
                  <a:prstClr val="black"/>
                </a:solidFill>
                <a:latin typeface="Calibri"/>
                <a:cs typeface="Calibri"/>
              </a:rPr>
              <a:t>scFv</a:t>
            </a:r>
            <a:r>
              <a:rPr lang="en-US" sz="3000" b="1" dirty="0" smtClean="0">
                <a:solidFill>
                  <a:prstClr val="black"/>
                </a:solidFill>
                <a:latin typeface="Calibri"/>
                <a:cs typeface="Calibri"/>
              </a:rPr>
              <a:t>).</a:t>
            </a:r>
            <a:endParaRPr lang="en-US" sz="3000" b="1" dirty="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94" name="Text Box 34"/>
          <p:cNvSpPr txBox="1">
            <a:spLocks noChangeArrowheads="1"/>
          </p:cNvSpPr>
          <p:nvPr/>
        </p:nvSpPr>
        <p:spPr bwMode="auto">
          <a:xfrm>
            <a:off x="800472" y="19015646"/>
            <a:ext cx="9574114" cy="1904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514158" tIns="257079" rIns="514158" bIns="257079">
            <a:spAutoFit/>
          </a:bodyPr>
          <a:lstStyle/>
          <a:p>
            <a:pPr algn="just" defTabSz="5141913"/>
            <a:r>
              <a:rPr lang="fr-FR" sz="3000" b="1" dirty="0" err="1" smtClean="0">
                <a:solidFill>
                  <a:prstClr val="black"/>
                </a:solidFill>
                <a:latin typeface="Calibri"/>
                <a:cs typeface="Calibri"/>
              </a:rPr>
              <a:t>Step</a:t>
            </a:r>
            <a:r>
              <a:rPr lang="fr-FR" sz="3000" b="1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3000" b="1" dirty="0" err="1">
                <a:solidFill>
                  <a:prstClr val="black"/>
                </a:solidFill>
                <a:latin typeface="Calibri"/>
                <a:cs typeface="Calibri"/>
              </a:rPr>
              <a:t>sequence</a:t>
            </a:r>
            <a:r>
              <a:rPr lang="fr-FR" sz="3000" b="1" dirty="0">
                <a:solidFill>
                  <a:prstClr val="black"/>
                </a:solidFill>
                <a:latin typeface="Calibri"/>
                <a:cs typeface="Calibri"/>
              </a:rPr>
              <a:t> for the </a:t>
            </a:r>
            <a:r>
              <a:rPr lang="fr-FR" sz="3000" b="1" dirty="0" err="1" smtClean="0">
                <a:solidFill>
                  <a:prstClr val="black"/>
                </a:solidFill>
                <a:latin typeface="Calibri"/>
                <a:cs typeface="Calibri"/>
              </a:rPr>
              <a:t>preparation</a:t>
            </a:r>
            <a:r>
              <a:rPr lang="fr-FR" sz="3000" b="1" dirty="0" smtClean="0">
                <a:solidFill>
                  <a:prstClr val="black"/>
                </a:solidFill>
                <a:latin typeface="Calibri"/>
                <a:cs typeface="Calibri"/>
              </a:rPr>
              <a:t> of </a:t>
            </a:r>
            <a:r>
              <a:rPr lang="en-US" sz="3000" b="1" dirty="0" smtClean="0">
                <a:solidFill>
                  <a:prstClr val="black"/>
                </a:solidFill>
                <a:latin typeface="Calibri"/>
                <a:cs typeface="Calibri"/>
              </a:rPr>
              <a:t>MNP </a:t>
            </a:r>
            <a:r>
              <a:rPr lang="en-US" sz="3000" b="1" dirty="0">
                <a:solidFill>
                  <a:prstClr val="black"/>
                </a:solidFill>
                <a:latin typeface="Calibri"/>
                <a:cs typeface="Calibri"/>
              </a:rPr>
              <a:t>functionalized with either the entire </a:t>
            </a:r>
            <a:r>
              <a:rPr lang="en-US" sz="3000" b="1" dirty="0" smtClean="0">
                <a:solidFill>
                  <a:prstClr val="black"/>
                </a:solidFill>
                <a:latin typeface="Calibri"/>
                <a:cs typeface="Calibri"/>
              </a:rPr>
              <a:t>TZ, TZ </a:t>
            </a:r>
            <a:r>
              <a:rPr lang="en-US" sz="3000" b="1" dirty="0">
                <a:solidFill>
                  <a:prstClr val="black"/>
                </a:solidFill>
                <a:latin typeface="Calibri"/>
                <a:cs typeface="Calibri"/>
              </a:rPr>
              <a:t>half-chain (HC) </a:t>
            </a:r>
            <a:r>
              <a:rPr lang="en-US" sz="3000" b="1" dirty="0" smtClean="0">
                <a:solidFill>
                  <a:prstClr val="black"/>
                </a:solidFill>
                <a:latin typeface="Calibri"/>
                <a:cs typeface="Calibri"/>
              </a:rPr>
              <a:t>or </a:t>
            </a:r>
            <a:r>
              <a:rPr lang="en-US" sz="3000" b="1" dirty="0">
                <a:solidFill>
                  <a:prstClr val="black"/>
                </a:solidFill>
                <a:latin typeface="Calibri"/>
                <a:cs typeface="Calibri"/>
              </a:rPr>
              <a:t>a single chain variable fragment (</a:t>
            </a:r>
            <a:r>
              <a:rPr lang="en-US" sz="3000" b="1" dirty="0" err="1">
                <a:solidFill>
                  <a:prstClr val="black"/>
                </a:solidFill>
                <a:latin typeface="Calibri"/>
                <a:cs typeface="Calibri"/>
              </a:rPr>
              <a:t>scFv</a:t>
            </a:r>
            <a:r>
              <a:rPr lang="en-US" sz="3000" b="1" dirty="0" smtClean="0">
                <a:solidFill>
                  <a:prstClr val="black"/>
                </a:solidFill>
                <a:latin typeface="Calibri"/>
                <a:cs typeface="Calibri"/>
              </a:rPr>
              <a:t>).</a:t>
            </a:r>
            <a:endParaRPr lang="en-US" sz="3000" b="1" dirty="0">
              <a:solidFill>
                <a:prstClr val="black"/>
              </a:solidFill>
              <a:latin typeface="Calibri"/>
              <a:cs typeface="Calibri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432" y="1786467"/>
            <a:ext cx="5664046" cy="252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7" name="Rectangle 9"/>
          <p:cNvSpPr>
            <a:spLocks noChangeArrowheads="1"/>
          </p:cNvSpPr>
          <p:nvPr/>
        </p:nvSpPr>
        <p:spPr bwMode="auto">
          <a:xfrm>
            <a:off x="647700" y="5719814"/>
            <a:ext cx="10896600" cy="898792"/>
          </a:xfrm>
          <a:prstGeom prst="rect">
            <a:avLst/>
          </a:prstGeom>
          <a:gradFill>
            <a:gsLst>
              <a:gs pos="0">
                <a:schemeClr val="accent1"/>
              </a:gs>
              <a:gs pos="7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9525">
            <a:solidFill>
              <a:srgbClr val="808080"/>
            </a:solidFill>
            <a:round/>
            <a:headEnd/>
            <a:tailEnd/>
          </a:ln>
          <a:effectLst/>
          <a:extLst/>
        </p:spPr>
        <p:txBody>
          <a:bodyPr wrap="square" lIns="90000" tIns="45000" rIns="90000" bIns="45000">
            <a:spAutoFit/>
          </a:bodyPr>
          <a:lstStyle>
            <a:defPPr>
              <a:defRPr lang="en-GB"/>
            </a:defPPr>
            <a:lvl1pPr algn="l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1pPr>
            <a:lvl2pPr marL="742950" indent="-285750" algn="l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9pPr>
          </a:lstStyle>
          <a:p>
            <a:pPr algn="ctr" hangingPunct="1">
              <a:lnSpc>
                <a:spcPct val="150000"/>
              </a:lnSpc>
              <a:buClrTx/>
            </a:pPr>
            <a:r>
              <a:rPr lang="en-GB" b="1" dirty="0" smtClean="0">
                <a:solidFill>
                  <a:schemeClr val="tx1"/>
                </a:solidFill>
                <a:latin typeface="Corbel" panose="020B0503020204020204" pitchFamily="34" charset="0"/>
              </a:rPr>
              <a:t>TMNC have potential as </a:t>
            </a:r>
            <a:r>
              <a:rPr lang="en-GB" b="1" dirty="0" err="1" smtClean="0">
                <a:solidFill>
                  <a:schemeClr val="tx1"/>
                </a:solidFill>
                <a:latin typeface="Corbel" panose="020B0503020204020204" pitchFamily="34" charset="0"/>
              </a:rPr>
              <a:t>neoadjuvant</a:t>
            </a:r>
            <a:r>
              <a:rPr lang="en-GB" b="1" dirty="0" smtClean="0">
                <a:solidFill>
                  <a:schemeClr val="tx1"/>
                </a:solidFill>
                <a:latin typeface="Corbel" panose="020B0503020204020204" pitchFamily="34" charset="0"/>
              </a:rPr>
              <a:t> agents for combination therapy of breast cancer by exploiting </a:t>
            </a:r>
          </a:p>
          <a:p>
            <a:pPr algn="ctr" hangingPunct="1">
              <a:lnSpc>
                <a:spcPct val="150000"/>
              </a:lnSpc>
              <a:buClrTx/>
            </a:pPr>
            <a:r>
              <a:rPr lang="en-GB" b="1" dirty="0" smtClean="0">
                <a:solidFill>
                  <a:schemeClr val="tx1"/>
                </a:solidFill>
                <a:latin typeface="Corbel" panose="020B0503020204020204" pitchFamily="34" charset="0"/>
              </a:rPr>
              <a:t>TZ-mediated inhibition of HER2 signaling.</a:t>
            </a:r>
            <a:endParaRPr lang="en-GB" b="1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98" name="ZoneTexte 97"/>
          <p:cNvSpPr txBox="1"/>
          <p:nvPr/>
        </p:nvSpPr>
        <p:spPr>
          <a:xfrm>
            <a:off x="558801" y="4336177"/>
            <a:ext cx="63880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600" b="1" dirty="0" smtClean="0">
                <a:solidFill>
                  <a:prstClr val="black"/>
                </a:solidFill>
                <a:latin typeface="Calibri"/>
                <a:cs typeface="Calibri"/>
              </a:rPr>
              <a:t>Model </a:t>
            </a:r>
            <a:r>
              <a:rPr lang="fr-FR" sz="1600" b="1" dirty="0" err="1">
                <a:solidFill>
                  <a:prstClr val="black"/>
                </a:solidFill>
                <a:latin typeface="Calibri"/>
                <a:cs typeface="Calibri"/>
              </a:rPr>
              <a:t>m</a:t>
            </a:r>
            <a:r>
              <a:rPr lang="fr-FR" sz="1600" b="1" dirty="0" err="1" smtClean="0">
                <a:solidFill>
                  <a:prstClr val="black"/>
                </a:solidFill>
                <a:latin typeface="Calibri"/>
                <a:cs typeface="Calibri"/>
              </a:rPr>
              <a:t>echanism</a:t>
            </a:r>
            <a:r>
              <a:rPr lang="fr-FR" sz="1600" b="1" dirty="0" smtClean="0">
                <a:solidFill>
                  <a:prstClr val="black"/>
                </a:solidFill>
                <a:latin typeface="Calibri"/>
                <a:cs typeface="Calibri"/>
              </a:rPr>
              <a:t> of TMNC </a:t>
            </a:r>
            <a:r>
              <a:rPr lang="fr-FR" sz="1600" b="1" dirty="0" err="1" smtClean="0">
                <a:solidFill>
                  <a:prstClr val="black"/>
                </a:solidFill>
                <a:latin typeface="Calibri"/>
                <a:cs typeface="Calibri"/>
              </a:rPr>
              <a:t>internalization</a:t>
            </a:r>
            <a:r>
              <a:rPr lang="fr-FR" sz="1600" b="1" dirty="0" smtClean="0">
                <a:solidFill>
                  <a:prstClr val="black"/>
                </a:solidFill>
                <a:latin typeface="Calibri"/>
                <a:cs typeface="Calibri"/>
              </a:rPr>
              <a:t> and </a:t>
            </a:r>
            <a:r>
              <a:rPr lang="fr-FR" sz="1600" b="1" dirty="0" err="1" smtClean="0">
                <a:solidFill>
                  <a:prstClr val="black"/>
                </a:solidFill>
                <a:latin typeface="Calibri"/>
                <a:cs typeface="Calibri"/>
              </a:rPr>
              <a:t>function</a:t>
            </a:r>
            <a:r>
              <a:rPr lang="fr-FR" sz="1600" b="1" dirty="0" smtClean="0">
                <a:solidFill>
                  <a:prstClr val="black"/>
                </a:solidFill>
                <a:latin typeface="Calibri"/>
                <a:cs typeface="Calibri"/>
              </a:rPr>
              <a:t> in HER2-positive </a:t>
            </a:r>
            <a:r>
              <a:rPr lang="fr-FR" sz="1600" b="1" dirty="0" err="1" smtClean="0">
                <a:solidFill>
                  <a:prstClr val="black"/>
                </a:solidFill>
                <a:latin typeface="Calibri"/>
                <a:cs typeface="Calibri"/>
              </a:rPr>
              <a:t>cells</a:t>
            </a:r>
            <a:r>
              <a:rPr lang="fr-FR" sz="1600" b="1" dirty="0" smtClean="0">
                <a:solidFill>
                  <a:prstClr val="black"/>
                </a:solidFill>
                <a:latin typeface="Calibri"/>
                <a:cs typeface="Calibri"/>
              </a:rPr>
              <a:t>. </a:t>
            </a:r>
            <a:r>
              <a:rPr lang="en-GB" sz="1600" b="1" dirty="0">
                <a:latin typeface="Corbel" panose="020B0503020204020204" pitchFamily="34" charset="0"/>
              </a:rPr>
              <a:t>TMNC bind </a:t>
            </a:r>
            <a:r>
              <a:rPr lang="en-GB" sz="1600" b="1" dirty="0" smtClean="0">
                <a:latin typeface="Corbel" panose="020B0503020204020204" pitchFamily="34" charset="0"/>
              </a:rPr>
              <a:t>HER2 </a:t>
            </a:r>
            <a:r>
              <a:rPr lang="en-GB" sz="1600" b="1" dirty="0">
                <a:latin typeface="Corbel" panose="020B0503020204020204" pitchFamily="34" charset="0"/>
              </a:rPr>
              <a:t>receptor, </a:t>
            </a:r>
            <a:r>
              <a:rPr lang="en-GB" sz="1600" b="1" dirty="0" smtClean="0">
                <a:latin typeface="Corbel" panose="020B0503020204020204" pitchFamily="34" charset="0"/>
              </a:rPr>
              <a:t>trigger </a:t>
            </a:r>
            <a:r>
              <a:rPr lang="en-GB" sz="1600" b="1" dirty="0">
                <a:latin typeface="Corbel" panose="020B0503020204020204" pitchFamily="34" charset="0"/>
              </a:rPr>
              <a:t>local membrane invagination, </a:t>
            </a:r>
            <a:r>
              <a:rPr lang="en-GB" sz="1600" b="1" dirty="0" err="1" smtClean="0">
                <a:latin typeface="Corbel" panose="020B0503020204020204" pitchFamily="34" charset="0"/>
              </a:rPr>
              <a:t>nanocomplex</a:t>
            </a:r>
            <a:r>
              <a:rPr lang="en-GB" sz="1600" b="1" dirty="0" smtClean="0">
                <a:latin typeface="Corbel" panose="020B0503020204020204" pitchFamily="34" charset="0"/>
              </a:rPr>
              <a:t> </a:t>
            </a:r>
            <a:r>
              <a:rPr lang="en-GB" sz="1600" b="1" dirty="0">
                <a:latin typeface="Corbel" panose="020B0503020204020204" pitchFamily="34" charset="0"/>
              </a:rPr>
              <a:t>incorporation within </a:t>
            </a:r>
            <a:r>
              <a:rPr lang="en-GB" sz="1600" b="1" dirty="0" smtClean="0">
                <a:latin typeface="Corbel" panose="020B0503020204020204" pitchFamily="34" charset="0"/>
              </a:rPr>
              <a:t>endosomes and lysosomes, </a:t>
            </a:r>
            <a:r>
              <a:rPr lang="en-GB" sz="1600" b="1" dirty="0">
                <a:latin typeface="Corbel" panose="020B0503020204020204" pitchFamily="34" charset="0"/>
              </a:rPr>
              <a:t>organic corona degradation and reduction </a:t>
            </a:r>
            <a:r>
              <a:rPr lang="en-GB" sz="1600" b="1" dirty="0" smtClean="0">
                <a:latin typeface="Corbel" panose="020B0503020204020204" pitchFamily="34" charset="0"/>
              </a:rPr>
              <a:t>of HER2 </a:t>
            </a:r>
            <a:r>
              <a:rPr lang="en-GB" sz="1600" b="1" dirty="0">
                <a:latin typeface="Corbel" panose="020B0503020204020204" pitchFamily="34" charset="0"/>
              </a:rPr>
              <a:t>surface expression. </a:t>
            </a:r>
          </a:p>
        </p:txBody>
      </p:sp>
      <p:grpSp>
        <p:nvGrpSpPr>
          <p:cNvPr id="7" name="Grouper 6"/>
          <p:cNvGrpSpPr/>
          <p:nvPr/>
        </p:nvGrpSpPr>
        <p:grpSpPr>
          <a:xfrm>
            <a:off x="7531101" y="1745377"/>
            <a:ext cx="3759199" cy="3725922"/>
            <a:chOff x="622301" y="1796177"/>
            <a:chExt cx="3759199" cy="3725922"/>
          </a:xfrm>
        </p:grpSpPr>
        <p:sp>
          <p:nvSpPr>
            <p:cNvPr id="95" name="ZoneTexte 94"/>
            <p:cNvSpPr txBox="1"/>
            <p:nvPr/>
          </p:nvSpPr>
          <p:spPr>
            <a:xfrm>
              <a:off x="622301" y="1796177"/>
              <a:ext cx="370839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fr-FR" sz="1600" b="1" dirty="0" smtClean="0">
                  <a:solidFill>
                    <a:prstClr val="black"/>
                  </a:solidFill>
                  <a:latin typeface="Calibri"/>
                  <a:cs typeface="Calibri"/>
                </a:rPr>
                <a:t>Anti-HER2 </a:t>
              </a:r>
              <a:r>
                <a:rPr lang="fr-FR" sz="1600" b="1" dirty="0" err="1" smtClean="0">
                  <a:solidFill>
                    <a:prstClr val="black"/>
                  </a:solidFill>
                  <a:latin typeface="Calibri"/>
                  <a:cs typeface="Calibri"/>
                </a:rPr>
                <a:t>immunohistochemistry</a:t>
              </a:r>
              <a:r>
                <a:rPr lang="fr-FR" sz="1600" b="1" dirty="0" smtClean="0">
                  <a:solidFill>
                    <a:prstClr val="black"/>
                  </a:solidFill>
                  <a:latin typeface="Calibri"/>
                  <a:cs typeface="Calibri"/>
                </a:rPr>
                <a:t> of </a:t>
              </a:r>
              <a:r>
                <a:rPr lang="fr-FR" sz="1600" b="1" dirty="0" err="1" smtClean="0">
                  <a:solidFill>
                    <a:prstClr val="black"/>
                  </a:solidFill>
                  <a:latin typeface="Calibri"/>
                  <a:cs typeface="Calibri"/>
                </a:rPr>
                <a:t>tumor</a:t>
              </a:r>
              <a:r>
                <a:rPr lang="fr-FR" sz="1600" b="1" dirty="0" smtClean="0">
                  <a:solidFill>
                    <a:prstClr val="black"/>
                  </a:solidFill>
                  <a:latin typeface="Calibri"/>
                  <a:cs typeface="Calibri"/>
                </a:rPr>
                <a:t> sections  </a:t>
              </a:r>
              <a:r>
                <a:rPr lang="fr-FR" sz="1600" b="1" dirty="0" err="1" smtClean="0">
                  <a:solidFill>
                    <a:prstClr val="black"/>
                  </a:solidFill>
                  <a:latin typeface="Calibri"/>
                  <a:cs typeface="Calibri"/>
                </a:rPr>
                <a:t>before</a:t>
              </a:r>
              <a:r>
                <a:rPr lang="fr-FR" sz="1600" b="1" dirty="0" smtClean="0">
                  <a:solidFill>
                    <a:prstClr val="black"/>
                  </a:solidFill>
                  <a:latin typeface="Calibri"/>
                  <a:cs typeface="Calibri"/>
                </a:rPr>
                <a:t> (A) and 5h (B), 24h (C) or 1 </a:t>
              </a:r>
              <a:r>
                <a:rPr lang="fr-FR" sz="1600" b="1" dirty="0" err="1" smtClean="0">
                  <a:solidFill>
                    <a:prstClr val="black"/>
                  </a:solidFill>
                  <a:latin typeface="Calibri"/>
                  <a:cs typeface="Calibri"/>
                </a:rPr>
                <a:t>week</a:t>
              </a:r>
              <a:r>
                <a:rPr lang="fr-FR" sz="1600" b="1" dirty="0" smtClean="0">
                  <a:solidFill>
                    <a:prstClr val="black"/>
                  </a:solidFill>
                  <a:latin typeface="Calibri"/>
                  <a:cs typeface="Calibri"/>
                </a:rPr>
                <a:t> (D) </a:t>
              </a:r>
              <a:r>
                <a:rPr lang="fr-FR" sz="1600" b="1" dirty="0" err="1" smtClean="0">
                  <a:solidFill>
                    <a:prstClr val="black"/>
                  </a:solidFill>
                  <a:latin typeface="Calibri"/>
                  <a:cs typeface="Calibri"/>
                </a:rPr>
                <a:t>after</a:t>
              </a:r>
              <a:r>
                <a:rPr lang="fr-FR" sz="1600" b="1" dirty="0" smtClean="0">
                  <a:solidFill>
                    <a:prstClr val="black"/>
                  </a:solidFill>
                  <a:latin typeface="Calibri"/>
                  <a:cs typeface="Calibri"/>
                </a:rPr>
                <a:t> TMNC injection. </a:t>
              </a:r>
              <a:endParaRPr lang="fr-FR" sz="1600" b="1" dirty="0">
                <a:solidFill>
                  <a:prstClr val="black"/>
                </a:solidFill>
                <a:latin typeface="Calibri"/>
                <a:cs typeface="Calibri"/>
              </a:endParaRPr>
            </a:p>
          </p:txBody>
        </p:sp>
        <p:pic>
          <p:nvPicPr>
            <p:cNvPr id="96" name="Image 9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98500" y="2766666"/>
              <a:ext cx="3612665" cy="2712101"/>
            </a:xfrm>
            <a:prstGeom prst="rect">
              <a:avLst/>
            </a:prstGeom>
          </p:spPr>
        </p:pic>
        <p:sp>
          <p:nvSpPr>
            <p:cNvPr id="99" name="ZoneTexte 98"/>
            <p:cNvSpPr txBox="1"/>
            <p:nvPr/>
          </p:nvSpPr>
          <p:spPr>
            <a:xfrm>
              <a:off x="2260600" y="3886200"/>
              <a:ext cx="2921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 smtClean="0"/>
                <a:t>A</a:t>
              </a:r>
              <a:endParaRPr lang="fr-FR" sz="1200" b="1" dirty="0"/>
            </a:p>
          </p:txBody>
        </p:sp>
        <p:sp>
          <p:nvSpPr>
            <p:cNvPr id="100" name="ZoneTexte 99"/>
            <p:cNvSpPr txBox="1"/>
            <p:nvPr/>
          </p:nvSpPr>
          <p:spPr>
            <a:xfrm>
              <a:off x="4089400" y="3886200"/>
              <a:ext cx="2921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 smtClean="0"/>
                <a:t>B</a:t>
              </a:r>
              <a:endParaRPr lang="fr-FR" sz="1200" b="1" dirty="0"/>
            </a:p>
          </p:txBody>
        </p:sp>
        <p:sp>
          <p:nvSpPr>
            <p:cNvPr id="101" name="ZoneTexte 100"/>
            <p:cNvSpPr txBox="1"/>
            <p:nvPr/>
          </p:nvSpPr>
          <p:spPr>
            <a:xfrm>
              <a:off x="2260600" y="5245100"/>
              <a:ext cx="2921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 smtClean="0"/>
                <a:t>C</a:t>
              </a:r>
              <a:endParaRPr lang="fr-FR" sz="1200" b="1" dirty="0"/>
            </a:p>
          </p:txBody>
        </p:sp>
        <p:sp>
          <p:nvSpPr>
            <p:cNvPr id="102" name="ZoneTexte 101"/>
            <p:cNvSpPr txBox="1"/>
            <p:nvPr/>
          </p:nvSpPr>
          <p:spPr>
            <a:xfrm>
              <a:off x="4089400" y="5245100"/>
              <a:ext cx="2921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 smtClean="0"/>
                <a:t>D</a:t>
              </a:r>
              <a:endParaRPr lang="fr-FR" sz="1200" b="1" dirty="0"/>
            </a:p>
          </p:txBody>
        </p:sp>
      </p:grpSp>
      <p:pic>
        <p:nvPicPr>
          <p:cNvPr id="105" name="Immagine 7" descr="logo sacco.jpg"/>
          <p:cNvPicPr>
            <a:picLocks noChangeAspect="1"/>
          </p:cNvPicPr>
          <p:nvPr/>
        </p:nvPicPr>
        <p:blipFill rotWithShape="1">
          <a:blip r:embed="rId6" cstate="print"/>
          <a:srcRect l="6538" t="5026" r="9443" b="10786"/>
          <a:stretch/>
        </p:blipFill>
        <p:spPr bwMode="auto">
          <a:xfrm>
            <a:off x="304799" y="220244"/>
            <a:ext cx="744178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6" name="Picture 93" descr="logo def nero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16000" y="225906"/>
            <a:ext cx="678084" cy="62734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329127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007464" y="124699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en-GB" dirty="0" smtClean="0">
                <a:solidFill>
                  <a:srgbClr val="000000"/>
                </a:solidFill>
              </a:rPr>
              <a:t>TMNC uptake by </a:t>
            </a:r>
            <a:r>
              <a:rPr lang="en-GB" dirty="0" err="1" smtClean="0">
                <a:solidFill>
                  <a:srgbClr val="000000"/>
                </a:solidFill>
              </a:rPr>
              <a:t>tumor</a:t>
            </a:r>
            <a:r>
              <a:rPr lang="en-GB" dirty="0" smtClean="0">
                <a:solidFill>
                  <a:srgbClr val="000000"/>
                </a:solidFill>
              </a:rPr>
              <a:t> cells and intracellular fate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28" name="Rectangle 53"/>
          <p:cNvSpPr>
            <a:spLocks noChangeArrowheads="1"/>
          </p:cNvSpPr>
          <p:nvPr/>
        </p:nvSpPr>
        <p:spPr bwMode="auto">
          <a:xfrm>
            <a:off x="16690719" y="16478125"/>
            <a:ext cx="499968" cy="352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 eaLnBrk="0" hangingPunct="0">
              <a:lnSpc>
                <a:spcPct val="102000"/>
              </a:lnSpc>
              <a:spcAft>
                <a:spcPts val="61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38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 eaLnBrk="0" hangingPunct="0">
              <a:lnSpc>
                <a:spcPct val="102000"/>
              </a:lnSpc>
              <a:spcAft>
                <a:spcPts val="48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0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eaLnBrk="0" hangingPunct="0">
              <a:lnSpc>
                <a:spcPct val="102000"/>
              </a:lnSpc>
              <a:spcAft>
                <a:spcPts val="366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8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eaLnBrk="0" hangingPunct="0">
              <a:lnSpc>
                <a:spcPct val="102000"/>
              </a:lnSpc>
              <a:spcAft>
                <a:spcPts val="24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8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eaLnBrk="0" hangingPunct="0">
              <a:lnSpc>
                <a:spcPct val="102000"/>
              </a:lnSpc>
              <a:spcAft>
                <a:spcPts val="12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8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12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8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12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8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12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8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12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8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algn="just" eaLnBrk="1">
              <a:lnSpc>
                <a:spcPct val="93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it-IT" sz="1800" b="1" dirty="0">
                <a:latin typeface="Candara" panose="020E0502030303020204" pitchFamily="34" charset="0"/>
                <a:cs typeface="Arial" panose="020B0604020202020204" pitchFamily="34" charset="0"/>
              </a:rPr>
              <a:t>(a)</a:t>
            </a:r>
          </a:p>
        </p:txBody>
      </p:sp>
      <p:grpSp>
        <p:nvGrpSpPr>
          <p:cNvPr id="19" name="Grouper 18"/>
          <p:cNvGrpSpPr/>
          <p:nvPr/>
        </p:nvGrpSpPr>
        <p:grpSpPr>
          <a:xfrm>
            <a:off x="1653234" y="29787378"/>
            <a:ext cx="7632848" cy="7365900"/>
            <a:chOff x="-1011062" y="28368302"/>
            <a:chExt cx="8115696" cy="7725940"/>
          </a:xfrm>
        </p:grpSpPr>
        <p:grpSp>
          <p:nvGrpSpPr>
            <p:cNvPr id="20" name="Grouper 19"/>
            <p:cNvGrpSpPr/>
            <p:nvPr/>
          </p:nvGrpSpPr>
          <p:grpSpPr>
            <a:xfrm>
              <a:off x="-1011062" y="28368302"/>
              <a:ext cx="8115696" cy="7725940"/>
              <a:chOff x="1242394" y="28779266"/>
              <a:chExt cx="8115696" cy="7725940"/>
            </a:xfrm>
          </p:grpSpPr>
          <p:grpSp>
            <p:nvGrpSpPr>
              <p:cNvPr id="23" name="Grouper 22"/>
              <p:cNvGrpSpPr/>
              <p:nvPr/>
            </p:nvGrpSpPr>
            <p:grpSpPr>
              <a:xfrm>
                <a:off x="1242394" y="28779266"/>
                <a:ext cx="8115696" cy="7653932"/>
                <a:chOff x="1242394" y="28779266"/>
                <a:chExt cx="8115696" cy="7653932"/>
              </a:xfrm>
            </p:grpSpPr>
            <p:pic>
              <p:nvPicPr>
                <p:cNvPr id="25" name="Image 24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1293194" y="28872790"/>
                  <a:ext cx="8064896" cy="7560408"/>
                </a:xfrm>
                <a:prstGeom prst="rect">
                  <a:avLst/>
                </a:prstGeom>
              </p:spPr>
            </p:pic>
            <p:sp>
              <p:nvSpPr>
                <p:cNvPr id="27" name="Rectangle 26"/>
                <p:cNvSpPr/>
                <p:nvPr/>
              </p:nvSpPr>
              <p:spPr bwMode="auto">
                <a:xfrm>
                  <a:off x="1305894" y="28868166"/>
                  <a:ext cx="216024" cy="216024"/>
                </a:xfrm>
                <a:prstGeom prst="rect">
                  <a:avLst/>
                </a:prstGeom>
                <a:solidFill>
                  <a:srgbClr val="FFFFFF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fr-FR" sz="2400">
                    <a:solidFill>
                      <a:prstClr val="black"/>
                    </a:solidFill>
                    <a:latin typeface="Arial" pitchFamily="-110" charset="0"/>
                    <a:ea typeface="ＭＳ Ｐゴシック" pitchFamily="-110" charset="-128"/>
                    <a:cs typeface="ＭＳ Ｐゴシック" pitchFamily="-110" charset="-128"/>
                  </a:endParaRPr>
                </a:p>
              </p:txBody>
            </p:sp>
            <p:sp>
              <p:nvSpPr>
                <p:cNvPr id="29" name="Rectangle 28"/>
                <p:cNvSpPr/>
                <p:nvPr/>
              </p:nvSpPr>
              <p:spPr bwMode="auto">
                <a:xfrm>
                  <a:off x="5507758" y="28868166"/>
                  <a:ext cx="216024" cy="216024"/>
                </a:xfrm>
                <a:prstGeom prst="rect">
                  <a:avLst/>
                </a:prstGeom>
                <a:solidFill>
                  <a:srgbClr val="FFFFFF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fr-FR" sz="2400">
                    <a:solidFill>
                      <a:prstClr val="black"/>
                    </a:solidFill>
                    <a:latin typeface="Arial" pitchFamily="-110" charset="0"/>
                    <a:ea typeface="ＭＳ Ｐゴシック" pitchFamily="-110" charset="-128"/>
                    <a:cs typeface="ＭＳ Ｐゴシック" pitchFamily="-110" charset="-128"/>
                  </a:endParaRPr>
                </a:p>
              </p:txBody>
            </p:sp>
            <p:sp>
              <p:nvSpPr>
                <p:cNvPr id="30" name="ZoneTexte 29"/>
                <p:cNvSpPr txBox="1"/>
                <p:nvPr/>
              </p:nvSpPr>
              <p:spPr>
                <a:xfrm>
                  <a:off x="1242394" y="28779266"/>
                  <a:ext cx="36004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b="1" dirty="0" smtClean="0">
                      <a:solidFill>
                        <a:prstClr val="black"/>
                      </a:solidFill>
                      <a:latin typeface="Trebuchet MS"/>
                    </a:rPr>
                    <a:t>A</a:t>
                  </a:r>
                  <a:endParaRPr lang="fr-FR" b="1" dirty="0">
                    <a:solidFill>
                      <a:prstClr val="black"/>
                    </a:solidFill>
                    <a:latin typeface="Trebuchet MS"/>
                  </a:endParaRPr>
                </a:p>
              </p:txBody>
            </p:sp>
            <p:sp>
              <p:nvSpPr>
                <p:cNvPr id="31" name="ZoneTexte 30"/>
                <p:cNvSpPr txBox="1"/>
                <p:nvPr/>
              </p:nvSpPr>
              <p:spPr>
                <a:xfrm>
                  <a:off x="1293194" y="32108402"/>
                  <a:ext cx="36004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b="1" dirty="0" smtClean="0">
                      <a:solidFill>
                        <a:prstClr val="black"/>
                      </a:solidFill>
                      <a:latin typeface="Trebuchet MS"/>
                    </a:rPr>
                    <a:t>B</a:t>
                  </a:r>
                  <a:endParaRPr lang="fr-FR" b="1" dirty="0">
                    <a:solidFill>
                      <a:prstClr val="black"/>
                    </a:solidFill>
                    <a:latin typeface="Trebuchet MS"/>
                  </a:endParaRPr>
                </a:p>
              </p:txBody>
            </p:sp>
            <p:sp>
              <p:nvSpPr>
                <p:cNvPr id="32" name="Rectangle 31"/>
                <p:cNvSpPr/>
                <p:nvPr/>
              </p:nvSpPr>
              <p:spPr bwMode="auto">
                <a:xfrm>
                  <a:off x="2025974" y="32167710"/>
                  <a:ext cx="216024" cy="216024"/>
                </a:xfrm>
                <a:prstGeom prst="rect">
                  <a:avLst/>
                </a:prstGeom>
                <a:solidFill>
                  <a:srgbClr val="FFFFFF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fr-FR" sz="2400">
                    <a:solidFill>
                      <a:prstClr val="black"/>
                    </a:solidFill>
                    <a:latin typeface="Arial" pitchFamily="-110" charset="0"/>
                    <a:ea typeface="ＭＳ Ｐゴシック" pitchFamily="-110" charset="-128"/>
                    <a:cs typeface="ＭＳ Ｐゴシック" pitchFamily="-110" charset="-128"/>
                  </a:endParaRPr>
                </a:p>
              </p:txBody>
            </p:sp>
          </p:grpSp>
          <p:sp>
            <p:nvSpPr>
              <p:cNvPr id="24" name="Rectangle 23"/>
              <p:cNvSpPr/>
              <p:nvPr/>
            </p:nvSpPr>
            <p:spPr bwMode="auto">
              <a:xfrm>
                <a:off x="7629898" y="36361190"/>
                <a:ext cx="576064" cy="144016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fr-FR" sz="2400">
                  <a:solidFill>
                    <a:prstClr val="black"/>
                  </a:solidFill>
                  <a:latin typeface="Arial" pitchFamily="-110" charset="0"/>
                  <a:ea typeface="ＭＳ Ｐゴシック" pitchFamily="-110" charset="-128"/>
                  <a:cs typeface="ＭＳ Ｐゴシック" pitchFamily="-110" charset="-128"/>
                </a:endParaRPr>
              </a:p>
            </p:txBody>
          </p:sp>
        </p:grpSp>
        <p:sp>
          <p:nvSpPr>
            <p:cNvPr id="21" name="ZoneTexte 20"/>
            <p:cNvSpPr txBox="1"/>
            <p:nvPr/>
          </p:nvSpPr>
          <p:spPr>
            <a:xfrm>
              <a:off x="5342534" y="35484270"/>
              <a:ext cx="72008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 smtClean="0">
                  <a:solidFill>
                    <a:prstClr val="white"/>
                  </a:solidFill>
                  <a:latin typeface="Trebuchet MS"/>
                </a:rPr>
                <a:t>10 </a:t>
              </a:r>
              <a:r>
                <a:rPr lang="fr-FR" sz="1200" b="1" dirty="0" err="1" smtClean="0">
                  <a:solidFill>
                    <a:prstClr val="white"/>
                  </a:solidFill>
                  <a:latin typeface="Trebuchet MS"/>
                </a:rPr>
                <a:t>μm</a:t>
              </a:r>
              <a:r>
                <a:rPr lang="fr-FR" sz="1200" b="1" dirty="0" smtClean="0">
                  <a:solidFill>
                    <a:prstClr val="white"/>
                  </a:solidFill>
                  <a:latin typeface="Trebuchet MS"/>
                </a:rPr>
                <a:t> </a:t>
              </a:r>
              <a:endParaRPr lang="fr-FR" sz="1200" b="1" dirty="0">
                <a:solidFill>
                  <a:prstClr val="white"/>
                </a:solidFill>
                <a:latin typeface="Trebuchet MS"/>
              </a:endParaRPr>
            </a:p>
          </p:txBody>
        </p:sp>
        <p:cxnSp>
          <p:nvCxnSpPr>
            <p:cNvPr id="22" name="Connecteur droit 21"/>
            <p:cNvCxnSpPr/>
            <p:nvPr/>
          </p:nvCxnSpPr>
          <p:spPr bwMode="auto">
            <a:xfrm>
              <a:off x="5469658" y="35763918"/>
              <a:ext cx="432048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3" name="Grouper 32"/>
          <p:cNvGrpSpPr/>
          <p:nvPr/>
        </p:nvGrpSpPr>
        <p:grpSpPr>
          <a:xfrm>
            <a:off x="1805634" y="29939778"/>
            <a:ext cx="7632848" cy="7365900"/>
            <a:chOff x="-1011062" y="28368302"/>
            <a:chExt cx="8115696" cy="7725940"/>
          </a:xfrm>
        </p:grpSpPr>
        <p:grpSp>
          <p:nvGrpSpPr>
            <p:cNvPr id="34" name="Grouper 33"/>
            <p:cNvGrpSpPr/>
            <p:nvPr/>
          </p:nvGrpSpPr>
          <p:grpSpPr>
            <a:xfrm>
              <a:off x="-1011062" y="28368302"/>
              <a:ext cx="8115696" cy="7725940"/>
              <a:chOff x="1242394" y="28779266"/>
              <a:chExt cx="8115696" cy="7725940"/>
            </a:xfrm>
          </p:grpSpPr>
          <p:grpSp>
            <p:nvGrpSpPr>
              <p:cNvPr id="40" name="Grouper 39"/>
              <p:cNvGrpSpPr/>
              <p:nvPr/>
            </p:nvGrpSpPr>
            <p:grpSpPr>
              <a:xfrm>
                <a:off x="1242394" y="28779266"/>
                <a:ext cx="8115696" cy="7653932"/>
                <a:chOff x="1242394" y="28779266"/>
                <a:chExt cx="8115696" cy="7653932"/>
              </a:xfrm>
            </p:grpSpPr>
            <p:pic>
              <p:nvPicPr>
                <p:cNvPr id="42" name="Image 41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1293194" y="28872790"/>
                  <a:ext cx="8064896" cy="7560408"/>
                </a:xfrm>
                <a:prstGeom prst="rect">
                  <a:avLst/>
                </a:prstGeom>
              </p:spPr>
            </p:pic>
            <p:sp>
              <p:nvSpPr>
                <p:cNvPr id="43" name="Rectangle 42"/>
                <p:cNvSpPr/>
                <p:nvPr/>
              </p:nvSpPr>
              <p:spPr bwMode="auto">
                <a:xfrm>
                  <a:off x="1305894" y="28868166"/>
                  <a:ext cx="216024" cy="216024"/>
                </a:xfrm>
                <a:prstGeom prst="rect">
                  <a:avLst/>
                </a:prstGeom>
                <a:solidFill>
                  <a:srgbClr val="FFFFFF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fr-FR" sz="2400">
                    <a:solidFill>
                      <a:prstClr val="black"/>
                    </a:solidFill>
                    <a:latin typeface="Arial" pitchFamily="-110" charset="0"/>
                    <a:ea typeface="ＭＳ Ｐゴシック" pitchFamily="-110" charset="-128"/>
                    <a:cs typeface="ＭＳ Ｐゴシック" pitchFamily="-110" charset="-128"/>
                  </a:endParaRPr>
                </a:p>
              </p:txBody>
            </p:sp>
            <p:sp>
              <p:nvSpPr>
                <p:cNvPr id="44" name="Rectangle 43"/>
                <p:cNvSpPr/>
                <p:nvPr/>
              </p:nvSpPr>
              <p:spPr bwMode="auto">
                <a:xfrm>
                  <a:off x="5507758" y="28868166"/>
                  <a:ext cx="216024" cy="216024"/>
                </a:xfrm>
                <a:prstGeom prst="rect">
                  <a:avLst/>
                </a:prstGeom>
                <a:solidFill>
                  <a:srgbClr val="FFFFFF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fr-FR" sz="2400">
                    <a:solidFill>
                      <a:prstClr val="black"/>
                    </a:solidFill>
                    <a:latin typeface="Arial" pitchFamily="-110" charset="0"/>
                    <a:ea typeface="ＭＳ Ｐゴシック" pitchFamily="-110" charset="-128"/>
                    <a:cs typeface="ＭＳ Ｐゴシック" pitchFamily="-110" charset="-128"/>
                  </a:endParaRPr>
                </a:p>
              </p:txBody>
            </p:sp>
            <p:sp>
              <p:nvSpPr>
                <p:cNvPr id="45" name="ZoneTexte 44"/>
                <p:cNvSpPr txBox="1"/>
                <p:nvPr/>
              </p:nvSpPr>
              <p:spPr>
                <a:xfrm>
                  <a:off x="1242394" y="28779266"/>
                  <a:ext cx="36004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b="1" dirty="0" smtClean="0">
                      <a:solidFill>
                        <a:prstClr val="black"/>
                      </a:solidFill>
                      <a:latin typeface="Trebuchet MS"/>
                    </a:rPr>
                    <a:t>A</a:t>
                  </a:r>
                  <a:endParaRPr lang="fr-FR" b="1" dirty="0">
                    <a:solidFill>
                      <a:prstClr val="black"/>
                    </a:solidFill>
                    <a:latin typeface="Trebuchet MS"/>
                  </a:endParaRPr>
                </a:p>
              </p:txBody>
            </p:sp>
            <p:sp>
              <p:nvSpPr>
                <p:cNvPr id="46" name="ZoneTexte 45"/>
                <p:cNvSpPr txBox="1"/>
                <p:nvPr/>
              </p:nvSpPr>
              <p:spPr>
                <a:xfrm>
                  <a:off x="1293194" y="32108402"/>
                  <a:ext cx="36004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b="1" dirty="0" smtClean="0">
                      <a:solidFill>
                        <a:prstClr val="black"/>
                      </a:solidFill>
                      <a:latin typeface="Trebuchet MS"/>
                    </a:rPr>
                    <a:t>B</a:t>
                  </a:r>
                  <a:endParaRPr lang="fr-FR" b="1" dirty="0">
                    <a:solidFill>
                      <a:prstClr val="black"/>
                    </a:solidFill>
                    <a:latin typeface="Trebuchet MS"/>
                  </a:endParaRPr>
                </a:p>
              </p:txBody>
            </p:sp>
            <p:sp>
              <p:nvSpPr>
                <p:cNvPr id="47" name="Rectangle 46"/>
                <p:cNvSpPr/>
                <p:nvPr/>
              </p:nvSpPr>
              <p:spPr bwMode="auto">
                <a:xfrm>
                  <a:off x="2025974" y="32167710"/>
                  <a:ext cx="216024" cy="216024"/>
                </a:xfrm>
                <a:prstGeom prst="rect">
                  <a:avLst/>
                </a:prstGeom>
                <a:solidFill>
                  <a:srgbClr val="FFFFFF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fr-FR" sz="2400">
                    <a:solidFill>
                      <a:prstClr val="black"/>
                    </a:solidFill>
                    <a:latin typeface="Arial" pitchFamily="-110" charset="0"/>
                    <a:ea typeface="ＭＳ Ｐゴシック" pitchFamily="-110" charset="-128"/>
                    <a:cs typeface="ＭＳ Ｐゴシック" pitchFamily="-110" charset="-128"/>
                  </a:endParaRPr>
                </a:p>
              </p:txBody>
            </p:sp>
          </p:grpSp>
          <p:sp>
            <p:nvSpPr>
              <p:cNvPr id="41" name="Rectangle 40"/>
              <p:cNvSpPr/>
              <p:nvPr/>
            </p:nvSpPr>
            <p:spPr bwMode="auto">
              <a:xfrm>
                <a:off x="7629898" y="36361190"/>
                <a:ext cx="576064" cy="144016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fr-FR" sz="2400">
                  <a:solidFill>
                    <a:prstClr val="black"/>
                  </a:solidFill>
                  <a:latin typeface="Arial" pitchFamily="-110" charset="0"/>
                  <a:ea typeface="ＭＳ Ｐゴシック" pitchFamily="-110" charset="-128"/>
                  <a:cs typeface="ＭＳ Ｐゴシック" pitchFamily="-110" charset="-128"/>
                </a:endParaRPr>
              </a:p>
            </p:txBody>
          </p:sp>
        </p:grpSp>
        <p:sp>
          <p:nvSpPr>
            <p:cNvPr id="35" name="ZoneTexte 34"/>
            <p:cNvSpPr txBox="1"/>
            <p:nvPr/>
          </p:nvSpPr>
          <p:spPr>
            <a:xfrm>
              <a:off x="5342534" y="35484270"/>
              <a:ext cx="72008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 smtClean="0">
                  <a:solidFill>
                    <a:prstClr val="white"/>
                  </a:solidFill>
                  <a:latin typeface="Trebuchet MS"/>
                </a:rPr>
                <a:t>10 </a:t>
              </a:r>
              <a:r>
                <a:rPr lang="fr-FR" sz="1200" b="1" dirty="0" err="1" smtClean="0">
                  <a:solidFill>
                    <a:prstClr val="white"/>
                  </a:solidFill>
                  <a:latin typeface="Trebuchet MS"/>
                </a:rPr>
                <a:t>μm</a:t>
              </a:r>
              <a:r>
                <a:rPr lang="fr-FR" sz="1200" b="1" dirty="0" smtClean="0">
                  <a:solidFill>
                    <a:prstClr val="white"/>
                  </a:solidFill>
                  <a:latin typeface="Trebuchet MS"/>
                </a:rPr>
                <a:t> </a:t>
              </a:r>
              <a:endParaRPr lang="fr-FR" sz="1200" b="1" dirty="0">
                <a:solidFill>
                  <a:prstClr val="white"/>
                </a:solidFill>
                <a:latin typeface="Trebuchet MS"/>
              </a:endParaRPr>
            </a:p>
          </p:txBody>
        </p:sp>
        <p:cxnSp>
          <p:nvCxnSpPr>
            <p:cNvPr id="36" name="Connecteur droit 35"/>
            <p:cNvCxnSpPr/>
            <p:nvPr/>
          </p:nvCxnSpPr>
          <p:spPr bwMode="auto">
            <a:xfrm>
              <a:off x="5469658" y="35763918"/>
              <a:ext cx="432048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8" name="Grouper 47"/>
          <p:cNvGrpSpPr/>
          <p:nvPr/>
        </p:nvGrpSpPr>
        <p:grpSpPr>
          <a:xfrm>
            <a:off x="1958034" y="30092178"/>
            <a:ext cx="7632848" cy="7365900"/>
            <a:chOff x="-1011062" y="28368302"/>
            <a:chExt cx="8115696" cy="7725940"/>
          </a:xfrm>
        </p:grpSpPr>
        <p:grpSp>
          <p:nvGrpSpPr>
            <p:cNvPr id="49" name="Grouper 48"/>
            <p:cNvGrpSpPr/>
            <p:nvPr/>
          </p:nvGrpSpPr>
          <p:grpSpPr>
            <a:xfrm>
              <a:off x="-1011062" y="28368302"/>
              <a:ext cx="8115696" cy="7725940"/>
              <a:chOff x="1242394" y="28779266"/>
              <a:chExt cx="8115696" cy="7725940"/>
            </a:xfrm>
          </p:grpSpPr>
          <p:grpSp>
            <p:nvGrpSpPr>
              <p:cNvPr id="52" name="Grouper 51"/>
              <p:cNvGrpSpPr/>
              <p:nvPr/>
            </p:nvGrpSpPr>
            <p:grpSpPr>
              <a:xfrm>
                <a:off x="1242394" y="28779266"/>
                <a:ext cx="8115696" cy="7653932"/>
                <a:chOff x="1242394" y="28779266"/>
                <a:chExt cx="8115696" cy="7653932"/>
              </a:xfrm>
            </p:grpSpPr>
            <p:pic>
              <p:nvPicPr>
                <p:cNvPr id="54" name="Image 53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1293194" y="28872790"/>
                  <a:ext cx="8064896" cy="7560408"/>
                </a:xfrm>
                <a:prstGeom prst="rect">
                  <a:avLst/>
                </a:prstGeom>
              </p:spPr>
            </p:pic>
            <p:sp>
              <p:nvSpPr>
                <p:cNvPr id="55" name="Rectangle 54"/>
                <p:cNvSpPr/>
                <p:nvPr/>
              </p:nvSpPr>
              <p:spPr bwMode="auto">
                <a:xfrm>
                  <a:off x="1305894" y="28868166"/>
                  <a:ext cx="216024" cy="216024"/>
                </a:xfrm>
                <a:prstGeom prst="rect">
                  <a:avLst/>
                </a:prstGeom>
                <a:solidFill>
                  <a:srgbClr val="FFFFFF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fr-FR" sz="2400">
                    <a:solidFill>
                      <a:prstClr val="black"/>
                    </a:solidFill>
                    <a:latin typeface="Arial" pitchFamily="-110" charset="0"/>
                    <a:ea typeface="ＭＳ Ｐゴシック" pitchFamily="-110" charset="-128"/>
                    <a:cs typeface="ＭＳ Ｐゴシック" pitchFamily="-110" charset="-128"/>
                  </a:endParaRPr>
                </a:p>
              </p:txBody>
            </p:sp>
            <p:sp>
              <p:nvSpPr>
                <p:cNvPr id="56" name="Rectangle 55"/>
                <p:cNvSpPr/>
                <p:nvPr/>
              </p:nvSpPr>
              <p:spPr bwMode="auto">
                <a:xfrm>
                  <a:off x="5507758" y="28868166"/>
                  <a:ext cx="216024" cy="216024"/>
                </a:xfrm>
                <a:prstGeom prst="rect">
                  <a:avLst/>
                </a:prstGeom>
                <a:solidFill>
                  <a:srgbClr val="FFFFFF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fr-FR" sz="2400">
                    <a:solidFill>
                      <a:prstClr val="black"/>
                    </a:solidFill>
                    <a:latin typeface="Arial" pitchFamily="-110" charset="0"/>
                    <a:ea typeface="ＭＳ Ｐゴシック" pitchFamily="-110" charset="-128"/>
                    <a:cs typeface="ＭＳ Ｐゴシック" pitchFamily="-110" charset="-128"/>
                  </a:endParaRPr>
                </a:p>
              </p:txBody>
            </p:sp>
            <p:sp>
              <p:nvSpPr>
                <p:cNvPr id="57" name="ZoneTexte 56"/>
                <p:cNvSpPr txBox="1"/>
                <p:nvPr/>
              </p:nvSpPr>
              <p:spPr>
                <a:xfrm>
                  <a:off x="1242394" y="28779266"/>
                  <a:ext cx="36004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b="1" dirty="0" smtClean="0">
                      <a:solidFill>
                        <a:prstClr val="black"/>
                      </a:solidFill>
                      <a:latin typeface="Trebuchet MS"/>
                    </a:rPr>
                    <a:t>A</a:t>
                  </a:r>
                  <a:endParaRPr lang="fr-FR" b="1" dirty="0">
                    <a:solidFill>
                      <a:prstClr val="black"/>
                    </a:solidFill>
                    <a:latin typeface="Trebuchet MS"/>
                  </a:endParaRPr>
                </a:p>
              </p:txBody>
            </p:sp>
            <p:sp>
              <p:nvSpPr>
                <p:cNvPr id="58" name="ZoneTexte 57"/>
                <p:cNvSpPr txBox="1"/>
                <p:nvPr/>
              </p:nvSpPr>
              <p:spPr>
                <a:xfrm>
                  <a:off x="1293194" y="32108402"/>
                  <a:ext cx="36004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b="1" dirty="0" smtClean="0">
                      <a:solidFill>
                        <a:prstClr val="black"/>
                      </a:solidFill>
                      <a:latin typeface="Trebuchet MS"/>
                    </a:rPr>
                    <a:t>B</a:t>
                  </a:r>
                  <a:endParaRPr lang="fr-FR" b="1" dirty="0">
                    <a:solidFill>
                      <a:prstClr val="black"/>
                    </a:solidFill>
                    <a:latin typeface="Trebuchet MS"/>
                  </a:endParaRPr>
                </a:p>
              </p:txBody>
            </p:sp>
            <p:sp>
              <p:nvSpPr>
                <p:cNvPr id="59" name="Rectangle 58"/>
                <p:cNvSpPr/>
                <p:nvPr/>
              </p:nvSpPr>
              <p:spPr bwMode="auto">
                <a:xfrm>
                  <a:off x="2025974" y="32167710"/>
                  <a:ext cx="216024" cy="216024"/>
                </a:xfrm>
                <a:prstGeom prst="rect">
                  <a:avLst/>
                </a:prstGeom>
                <a:solidFill>
                  <a:srgbClr val="FFFFFF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fr-FR" sz="2400">
                    <a:solidFill>
                      <a:prstClr val="black"/>
                    </a:solidFill>
                    <a:latin typeface="Arial" pitchFamily="-110" charset="0"/>
                    <a:ea typeface="ＭＳ Ｐゴシック" pitchFamily="-110" charset="-128"/>
                    <a:cs typeface="ＭＳ Ｐゴシック" pitchFamily="-110" charset="-128"/>
                  </a:endParaRPr>
                </a:p>
              </p:txBody>
            </p:sp>
          </p:grpSp>
          <p:sp>
            <p:nvSpPr>
              <p:cNvPr id="53" name="Rectangle 52"/>
              <p:cNvSpPr/>
              <p:nvPr/>
            </p:nvSpPr>
            <p:spPr bwMode="auto">
              <a:xfrm>
                <a:off x="7629898" y="36361190"/>
                <a:ext cx="576064" cy="144016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fr-FR" sz="2400">
                  <a:solidFill>
                    <a:prstClr val="black"/>
                  </a:solidFill>
                  <a:latin typeface="Arial" pitchFamily="-110" charset="0"/>
                  <a:ea typeface="ＭＳ Ｐゴシック" pitchFamily="-110" charset="-128"/>
                  <a:cs typeface="ＭＳ Ｐゴシック" pitchFamily="-110" charset="-128"/>
                </a:endParaRPr>
              </a:p>
            </p:txBody>
          </p:sp>
        </p:grpSp>
        <p:sp>
          <p:nvSpPr>
            <p:cNvPr id="50" name="ZoneTexte 49"/>
            <p:cNvSpPr txBox="1"/>
            <p:nvPr/>
          </p:nvSpPr>
          <p:spPr>
            <a:xfrm>
              <a:off x="5342534" y="35484270"/>
              <a:ext cx="72008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 smtClean="0">
                  <a:solidFill>
                    <a:prstClr val="white"/>
                  </a:solidFill>
                  <a:latin typeface="Trebuchet MS"/>
                </a:rPr>
                <a:t>10 </a:t>
              </a:r>
              <a:r>
                <a:rPr lang="fr-FR" sz="1200" b="1" dirty="0" err="1" smtClean="0">
                  <a:solidFill>
                    <a:prstClr val="white"/>
                  </a:solidFill>
                  <a:latin typeface="Trebuchet MS"/>
                </a:rPr>
                <a:t>μm</a:t>
              </a:r>
              <a:r>
                <a:rPr lang="fr-FR" sz="1200" b="1" dirty="0" smtClean="0">
                  <a:solidFill>
                    <a:prstClr val="white"/>
                  </a:solidFill>
                  <a:latin typeface="Trebuchet MS"/>
                </a:rPr>
                <a:t> </a:t>
              </a:r>
              <a:endParaRPr lang="fr-FR" sz="1200" b="1" dirty="0">
                <a:solidFill>
                  <a:prstClr val="white"/>
                </a:solidFill>
                <a:latin typeface="Trebuchet MS"/>
              </a:endParaRPr>
            </a:p>
          </p:txBody>
        </p:sp>
        <p:cxnSp>
          <p:nvCxnSpPr>
            <p:cNvPr id="51" name="Connecteur droit 50"/>
            <p:cNvCxnSpPr/>
            <p:nvPr/>
          </p:nvCxnSpPr>
          <p:spPr bwMode="auto">
            <a:xfrm>
              <a:off x="5469658" y="35763918"/>
              <a:ext cx="432048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60" name="Grouper 59"/>
          <p:cNvGrpSpPr/>
          <p:nvPr/>
        </p:nvGrpSpPr>
        <p:grpSpPr>
          <a:xfrm>
            <a:off x="2110434" y="30244578"/>
            <a:ext cx="7632848" cy="7365900"/>
            <a:chOff x="-1011062" y="28368302"/>
            <a:chExt cx="8115696" cy="7725940"/>
          </a:xfrm>
        </p:grpSpPr>
        <p:grpSp>
          <p:nvGrpSpPr>
            <p:cNvPr id="61" name="Grouper 60"/>
            <p:cNvGrpSpPr/>
            <p:nvPr/>
          </p:nvGrpSpPr>
          <p:grpSpPr>
            <a:xfrm>
              <a:off x="-1011062" y="28368302"/>
              <a:ext cx="8115696" cy="7725940"/>
              <a:chOff x="1242394" y="28779266"/>
              <a:chExt cx="8115696" cy="7725940"/>
            </a:xfrm>
          </p:grpSpPr>
          <p:grpSp>
            <p:nvGrpSpPr>
              <p:cNvPr id="64" name="Grouper 63"/>
              <p:cNvGrpSpPr/>
              <p:nvPr/>
            </p:nvGrpSpPr>
            <p:grpSpPr>
              <a:xfrm>
                <a:off x="1242394" y="28779266"/>
                <a:ext cx="8115696" cy="7653932"/>
                <a:chOff x="1242394" y="28779266"/>
                <a:chExt cx="8115696" cy="7653932"/>
              </a:xfrm>
            </p:grpSpPr>
            <p:pic>
              <p:nvPicPr>
                <p:cNvPr id="66" name="Image 65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1293194" y="28872790"/>
                  <a:ext cx="8064896" cy="7560408"/>
                </a:xfrm>
                <a:prstGeom prst="rect">
                  <a:avLst/>
                </a:prstGeom>
              </p:spPr>
            </p:pic>
            <p:sp>
              <p:nvSpPr>
                <p:cNvPr id="67" name="Rectangle 66"/>
                <p:cNvSpPr/>
                <p:nvPr/>
              </p:nvSpPr>
              <p:spPr bwMode="auto">
                <a:xfrm>
                  <a:off x="1305894" y="28868166"/>
                  <a:ext cx="216024" cy="216024"/>
                </a:xfrm>
                <a:prstGeom prst="rect">
                  <a:avLst/>
                </a:prstGeom>
                <a:solidFill>
                  <a:srgbClr val="FFFFFF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fr-FR" sz="2400">
                    <a:solidFill>
                      <a:prstClr val="black"/>
                    </a:solidFill>
                    <a:latin typeface="Arial" pitchFamily="-110" charset="0"/>
                    <a:ea typeface="ＭＳ Ｐゴシック" pitchFamily="-110" charset="-128"/>
                    <a:cs typeface="ＭＳ Ｐゴシック" pitchFamily="-110" charset="-128"/>
                  </a:endParaRPr>
                </a:p>
              </p:txBody>
            </p:sp>
            <p:sp>
              <p:nvSpPr>
                <p:cNvPr id="68" name="Rectangle 67"/>
                <p:cNvSpPr/>
                <p:nvPr/>
              </p:nvSpPr>
              <p:spPr bwMode="auto">
                <a:xfrm>
                  <a:off x="5507758" y="28868166"/>
                  <a:ext cx="216024" cy="216024"/>
                </a:xfrm>
                <a:prstGeom prst="rect">
                  <a:avLst/>
                </a:prstGeom>
                <a:solidFill>
                  <a:srgbClr val="FFFFFF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fr-FR" sz="2400">
                    <a:solidFill>
                      <a:prstClr val="black"/>
                    </a:solidFill>
                    <a:latin typeface="Arial" pitchFamily="-110" charset="0"/>
                    <a:ea typeface="ＭＳ Ｐゴシック" pitchFamily="-110" charset="-128"/>
                    <a:cs typeface="ＭＳ Ｐゴシック" pitchFamily="-110" charset="-128"/>
                  </a:endParaRPr>
                </a:p>
              </p:txBody>
            </p:sp>
            <p:sp>
              <p:nvSpPr>
                <p:cNvPr id="69" name="ZoneTexte 68"/>
                <p:cNvSpPr txBox="1"/>
                <p:nvPr/>
              </p:nvSpPr>
              <p:spPr>
                <a:xfrm>
                  <a:off x="1242394" y="28779266"/>
                  <a:ext cx="36004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b="1" dirty="0" smtClean="0">
                      <a:solidFill>
                        <a:prstClr val="black"/>
                      </a:solidFill>
                      <a:latin typeface="Trebuchet MS"/>
                    </a:rPr>
                    <a:t>A</a:t>
                  </a:r>
                  <a:endParaRPr lang="fr-FR" b="1" dirty="0">
                    <a:solidFill>
                      <a:prstClr val="black"/>
                    </a:solidFill>
                    <a:latin typeface="Trebuchet MS"/>
                  </a:endParaRPr>
                </a:p>
              </p:txBody>
            </p:sp>
            <p:sp>
              <p:nvSpPr>
                <p:cNvPr id="70" name="ZoneTexte 69"/>
                <p:cNvSpPr txBox="1"/>
                <p:nvPr/>
              </p:nvSpPr>
              <p:spPr>
                <a:xfrm>
                  <a:off x="1293194" y="32108402"/>
                  <a:ext cx="36004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b="1" dirty="0" smtClean="0">
                      <a:solidFill>
                        <a:prstClr val="black"/>
                      </a:solidFill>
                      <a:latin typeface="Trebuchet MS"/>
                    </a:rPr>
                    <a:t>B</a:t>
                  </a:r>
                  <a:endParaRPr lang="fr-FR" b="1" dirty="0">
                    <a:solidFill>
                      <a:prstClr val="black"/>
                    </a:solidFill>
                    <a:latin typeface="Trebuchet MS"/>
                  </a:endParaRPr>
                </a:p>
              </p:txBody>
            </p:sp>
            <p:sp>
              <p:nvSpPr>
                <p:cNvPr id="71" name="Rectangle 70"/>
                <p:cNvSpPr/>
                <p:nvPr/>
              </p:nvSpPr>
              <p:spPr bwMode="auto">
                <a:xfrm>
                  <a:off x="2025974" y="32167710"/>
                  <a:ext cx="216024" cy="216024"/>
                </a:xfrm>
                <a:prstGeom prst="rect">
                  <a:avLst/>
                </a:prstGeom>
                <a:solidFill>
                  <a:srgbClr val="FFFFFF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fr-FR" sz="2400">
                    <a:solidFill>
                      <a:prstClr val="black"/>
                    </a:solidFill>
                    <a:latin typeface="Arial" pitchFamily="-110" charset="0"/>
                    <a:ea typeface="ＭＳ Ｐゴシック" pitchFamily="-110" charset="-128"/>
                    <a:cs typeface="ＭＳ Ｐゴシック" pitchFamily="-110" charset="-128"/>
                  </a:endParaRPr>
                </a:p>
              </p:txBody>
            </p:sp>
          </p:grpSp>
          <p:sp>
            <p:nvSpPr>
              <p:cNvPr id="65" name="Rectangle 64"/>
              <p:cNvSpPr/>
              <p:nvPr/>
            </p:nvSpPr>
            <p:spPr bwMode="auto">
              <a:xfrm>
                <a:off x="7629898" y="36361190"/>
                <a:ext cx="576064" cy="144016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fr-FR" sz="2400">
                  <a:solidFill>
                    <a:prstClr val="black"/>
                  </a:solidFill>
                  <a:latin typeface="Arial" pitchFamily="-110" charset="0"/>
                  <a:ea typeface="ＭＳ Ｐゴシック" pitchFamily="-110" charset="-128"/>
                  <a:cs typeface="ＭＳ Ｐゴシック" pitchFamily="-110" charset="-128"/>
                </a:endParaRPr>
              </a:p>
            </p:txBody>
          </p:sp>
        </p:grpSp>
        <p:sp>
          <p:nvSpPr>
            <p:cNvPr id="62" name="ZoneTexte 61"/>
            <p:cNvSpPr txBox="1"/>
            <p:nvPr/>
          </p:nvSpPr>
          <p:spPr>
            <a:xfrm>
              <a:off x="5342534" y="35484270"/>
              <a:ext cx="72008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 smtClean="0">
                  <a:solidFill>
                    <a:prstClr val="white"/>
                  </a:solidFill>
                  <a:latin typeface="Trebuchet MS"/>
                </a:rPr>
                <a:t>10 </a:t>
              </a:r>
              <a:r>
                <a:rPr lang="fr-FR" sz="1200" b="1" dirty="0" err="1" smtClean="0">
                  <a:solidFill>
                    <a:prstClr val="white"/>
                  </a:solidFill>
                  <a:latin typeface="Trebuchet MS"/>
                </a:rPr>
                <a:t>μm</a:t>
              </a:r>
              <a:r>
                <a:rPr lang="fr-FR" sz="1200" b="1" dirty="0" smtClean="0">
                  <a:solidFill>
                    <a:prstClr val="white"/>
                  </a:solidFill>
                  <a:latin typeface="Trebuchet MS"/>
                </a:rPr>
                <a:t> </a:t>
              </a:r>
              <a:endParaRPr lang="fr-FR" sz="1200" b="1" dirty="0">
                <a:solidFill>
                  <a:prstClr val="white"/>
                </a:solidFill>
                <a:latin typeface="Trebuchet MS"/>
              </a:endParaRPr>
            </a:p>
          </p:txBody>
        </p:sp>
        <p:cxnSp>
          <p:nvCxnSpPr>
            <p:cNvPr id="63" name="Connecteur droit 62"/>
            <p:cNvCxnSpPr/>
            <p:nvPr/>
          </p:nvCxnSpPr>
          <p:spPr bwMode="auto">
            <a:xfrm>
              <a:off x="5469658" y="35763918"/>
              <a:ext cx="432048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pic>
        <p:nvPicPr>
          <p:cNvPr id="73" name="Image 7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0612" y="30486144"/>
            <a:ext cx="7585070" cy="7208082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1085983" y="2715589"/>
            <a:ext cx="82277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>
              <a:solidFill>
                <a:prstClr val="black"/>
              </a:solidFill>
              <a:latin typeface="Trebuchet MS"/>
            </a:endParaRPr>
          </a:p>
        </p:txBody>
      </p:sp>
      <p:pic>
        <p:nvPicPr>
          <p:cNvPr id="74" name="Image 7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3012" y="30638544"/>
            <a:ext cx="7585070" cy="7208082"/>
          </a:xfrm>
          <a:prstGeom prst="rect">
            <a:avLst/>
          </a:prstGeom>
        </p:spPr>
      </p:pic>
      <p:grpSp>
        <p:nvGrpSpPr>
          <p:cNvPr id="75" name="Grouper 74"/>
          <p:cNvGrpSpPr/>
          <p:nvPr/>
        </p:nvGrpSpPr>
        <p:grpSpPr>
          <a:xfrm>
            <a:off x="2589338" y="22940193"/>
            <a:ext cx="5182486" cy="3712241"/>
            <a:chOff x="6890575" y="21811333"/>
            <a:chExt cx="5182486" cy="3712241"/>
          </a:xfrm>
        </p:grpSpPr>
        <p:pic>
          <p:nvPicPr>
            <p:cNvPr id="76" name="Image 7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81826" y="21815574"/>
              <a:ext cx="5091235" cy="3708000"/>
            </a:xfrm>
            <a:prstGeom prst="rect">
              <a:avLst/>
            </a:prstGeom>
          </p:spPr>
        </p:pic>
        <p:sp>
          <p:nvSpPr>
            <p:cNvPr id="77" name="Rectangle 76"/>
            <p:cNvSpPr/>
            <p:nvPr/>
          </p:nvSpPr>
          <p:spPr bwMode="auto">
            <a:xfrm>
              <a:off x="7015734" y="21862182"/>
              <a:ext cx="288032" cy="21602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fr-FR" sz="2400">
                <a:solidFill>
                  <a:prstClr val="black"/>
                </a:solidFill>
                <a:latin typeface="Arial" pitchFamily="-110" charset="0"/>
                <a:ea typeface="ＭＳ Ｐゴシック" pitchFamily="-110" charset="-128"/>
                <a:cs typeface="ＭＳ Ｐゴシック" pitchFamily="-110" charset="-128"/>
              </a:endParaRPr>
            </a:p>
          </p:txBody>
        </p:sp>
        <p:sp>
          <p:nvSpPr>
            <p:cNvPr id="78" name="ZoneTexte 77"/>
            <p:cNvSpPr txBox="1"/>
            <p:nvPr/>
          </p:nvSpPr>
          <p:spPr>
            <a:xfrm>
              <a:off x="6890575" y="21811333"/>
              <a:ext cx="360040" cy="369332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r>
                <a:rPr lang="fr-FR" b="1" dirty="0" smtClean="0">
                  <a:solidFill>
                    <a:prstClr val="black"/>
                  </a:solidFill>
                  <a:latin typeface="Trebuchet MS"/>
                </a:rPr>
                <a:t>A</a:t>
              </a:r>
              <a:endParaRPr lang="fr-FR" b="1" dirty="0">
                <a:solidFill>
                  <a:prstClr val="black"/>
                </a:solidFill>
                <a:latin typeface="Trebuchet MS"/>
              </a:endParaRPr>
            </a:p>
          </p:txBody>
        </p:sp>
      </p:grpSp>
      <p:sp>
        <p:nvSpPr>
          <p:cNvPr id="79" name="Text Box 34"/>
          <p:cNvSpPr txBox="1">
            <a:spLocks noChangeArrowheads="1"/>
          </p:cNvSpPr>
          <p:nvPr/>
        </p:nvSpPr>
        <p:spPr bwMode="auto">
          <a:xfrm>
            <a:off x="1149178" y="26640110"/>
            <a:ext cx="14113568" cy="2827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514158" tIns="257079" rIns="514158" bIns="257079">
            <a:spAutoFit/>
          </a:bodyPr>
          <a:lstStyle/>
          <a:p>
            <a:pPr algn="just"/>
            <a:r>
              <a:rPr lang="fr-FR" sz="3000" b="1" dirty="0" err="1" smtClean="0">
                <a:solidFill>
                  <a:prstClr val="black"/>
                </a:solidFill>
                <a:latin typeface="Calibri"/>
                <a:cs typeface="Calibri"/>
              </a:rPr>
              <a:t>Toxicity</a:t>
            </a:r>
            <a:r>
              <a:rPr lang="fr-FR" sz="3000" b="1" dirty="0" smtClean="0">
                <a:solidFill>
                  <a:prstClr val="black"/>
                </a:solidFill>
                <a:latin typeface="Calibri"/>
                <a:cs typeface="Calibri"/>
              </a:rPr>
              <a:t> profile of MNP-TZ, </a:t>
            </a:r>
            <a:r>
              <a:rPr lang="fr-FR" sz="3000" b="1" dirty="0">
                <a:solidFill>
                  <a:prstClr val="black"/>
                </a:solidFill>
                <a:latin typeface="Calibri"/>
                <a:cs typeface="Calibri"/>
              </a:rPr>
              <a:t>MNP-HC or MNP-</a:t>
            </a:r>
            <a:r>
              <a:rPr lang="fr-FR" sz="3000" b="1" dirty="0" err="1" smtClean="0">
                <a:solidFill>
                  <a:prstClr val="black"/>
                </a:solidFill>
                <a:latin typeface="Calibri"/>
                <a:cs typeface="Calibri"/>
              </a:rPr>
              <a:t>scFv</a:t>
            </a:r>
            <a:r>
              <a:rPr lang="fr-FR" sz="3000" b="1" dirty="0" smtClean="0">
                <a:solidFill>
                  <a:prstClr val="black"/>
                </a:solidFill>
                <a:latin typeface="Calibri"/>
                <a:cs typeface="Calibri"/>
              </a:rPr>
              <a:t> in </a:t>
            </a:r>
            <a:r>
              <a:rPr lang="fr-FR" sz="3000" b="1" dirty="0" err="1" smtClean="0">
                <a:solidFill>
                  <a:prstClr val="black"/>
                </a:solidFill>
                <a:latin typeface="Calibri"/>
                <a:cs typeface="Calibri"/>
              </a:rPr>
              <a:t>cell</a:t>
            </a:r>
            <a:r>
              <a:rPr lang="fr-FR" sz="3000" b="1" dirty="0" smtClean="0">
                <a:solidFill>
                  <a:prstClr val="black"/>
                </a:solidFill>
                <a:latin typeface="Calibri"/>
                <a:cs typeface="Calibri"/>
              </a:rPr>
              <a:t> culture.</a:t>
            </a:r>
            <a:endParaRPr lang="fr-FR" sz="3000" dirty="0">
              <a:solidFill>
                <a:prstClr val="black"/>
              </a:solidFill>
              <a:latin typeface="Calibri"/>
              <a:cs typeface="Calibri"/>
            </a:endParaRPr>
          </a:p>
          <a:p>
            <a:pPr algn="just"/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No induction of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cell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death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was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reported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upon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incubation of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different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concentrations of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MNPs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with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MCF7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breast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cancer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cells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at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4 or 24 h (A). Inhibition of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tumor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cell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proliferation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was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detected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at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48 and 72 h incubation and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effects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were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comparable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among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all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MNPs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(B).</a:t>
            </a:r>
            <a:endParaRPr lang="en-US" sz="3000" dirty="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80" name="Text Box 34"/>
          <p:cNvSpPr txBox="1">
            <a:spLocks noChangeArrowheads="1"/>
          </p:cNvSpPr>
          <p:nvPr/>
        </p:nvSpPr>
        <p:spPr bwMode="auto">
          <a:xfrm>
            <a:off x="1301578" y="26792510"/>
            <a:ext cx="14113568" cy="2827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514158" tIns="257079" rIns="514158" bIns="257079">
            <a:spAutoFit/>
          </a:bodyPr>
          <a:lstStyle/>
          <a:p>
            <a:pPr algn="just"/>
            <a:r>
              <a:rPr lang="fr-FR" sz="3000" b="1" dirty="0" err="1" smtClean="0">
                <a:solidFill>
                  <a:prstClr val="black"/>
                </a:solidFill>
                <a:latin typeface="Calibri"/>
                <a:cs typeface="Calibri"/>
              </a:rPr>
              <a:t>Toxicity</a:t>
            </a:r>
            <a:r>
              <a:rPr lang="fr-FR" sz="3000" b="1" dirty="0" smtClean="0">
                <a:solidFill>
                  <a:prstClr val="black"/>
                </a:solidFill>
                <a:latin typeface="Calibri"/>
                <a:cs typeface="Calibri"/>
              </a:rPr>
              <a:t> profile of MNP-TZ, </a:t>
            </a:r>
            <a:r>
              <a:rPr lang="fr-FR" sz="3000" b="1" dirty="0">
                <a:solidFill>
                  <a:prstClr val="black"/>
                </a:solidFill>
                <a:latin typeface="Calibri"/>
                <a:cs typeface="Calibri"/>
              </a:rPr>
              <a:t>MNP-HC or MNP-</a:t>
            </a:r>
            <a:r>
              <a:rPr lang="fr-FR" sz="3000" b="1" dirty="0" err="1" smtClean="0">
                <a:solidFill>
                  <a:prstClr val="black"/>
                </a:solidFill>
                <a:latin typeface="Calibri"/>
                <a:cs typeface="Calibri"/>
              </a:rPr>
              <a:t>scFv</a:t>
            </a:r>
            <a:r>
              <a:rPr lang="fr-FR" sz="3000" b="1" dirty="0" smtClean="0">
                <a:solidFill>
                  <a:prstClr val="black"/>
                </a:solidFill>
                <a:latin typeface="Calibri"/>
                <a:cs typeface="Calibri"/>
              </a:rPr>
              <a:t> in </a:t>
            </a:r>
            <a:r>
              <a:rPr lang="fr-FR" sz="3000" b="1" dirty="0" err="1" smtClean="0">
                <a:solidFill>
                  <a:prstClr val="black"/>
                </a:solidFill>
                <a:latin typeface="Calibri"/>
                <a:cs typeface="Calibri"/>
              </a:rPr>
              <a:t>cell</a:t>
            </a:r>
            <a:r>
              <a:rPr lang="fr-FR" sz="3000" b="1" dirty="0" smtClean="0">
                <a:solidFill>
                  <a:prstClr val="black"/>
                </a:solidFill>
                <a:latin typeface="Calibri"/>
                <a:cs typeface="Calibri"/>
              </a:rPr>
              <a:t> culture.</a:t>
            </a:r>
            <a:endParaRPr lang="fr-FR" sz="3000" dirty="0">
              <a:solidFill>
                <a:prstClr val="black"/>
              </a:solidFill>
              <a:latin typeface="Calibri"/>
              <a:cs typeface="Calibri"/>
            </a:endParaRPr>
          </a:p>
          <a:p>
            <a:pPr algn="just"/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No induction of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cell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death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was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reported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upon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incubation of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different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concentrations of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MNPs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with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MCF7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breast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cancer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cells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at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4 or 24 h (A). Inhibition of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tumor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cell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proliferation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was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detected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at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48 and 72 h incubation and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effects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were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comparable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among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all </a:t>
            </a:r>
            <a:r>
              <a:rPr lang="fr-FR" sz="3000" dirty="0" err="1" smtClean="0">
                <a:solidFill>
                  <a:prstClr val="black"/>
                </a:solidFill>
                <a:latin typeface="Calibri"/>
                <a:cs typeface="Calibri"/>
              </a:rPr>
              <a:t>MNPs</a:t>
            </a:r>
            <a:r>
              <a:rPr lang="fr-FR" sz="3000" dirty="0" smtClean="0">
                <a:solidFill>
                  <a:prstClr val="black"/>
                </a:solidFill>
                <a:latin typeface="Calibri"/>
                <a:cs typeface="Calibri"/>
              </a:rPr>
              <a:t> (B).</a:t>
            </a:r>
            <a:endParaRPr lang="en-US" sz="3000" dirty="0">
              <a:solidFill>
                <a:prstClr val="black"/>
              </a:solidFill>
              <a:latin typeface="Calibri"/>
              <a:cs typeface="Calibri"/>
            </a:endParaRPr>
          </a:p>
        </p:txBody>
      </p:sp>
      <p:grpSp>
        <p:nvGrpSpPr>
          <p:cNvPr id="81" name="Grouper 80"/>
          <p:cNvGrpSpPr/>
          <p:nvPr/>
        </p:nvGrpSpPr>
        <p:grpSpPr>
          <a:xfrm>
            <a:off x="2262834" y="30396978"/>
            <a:ext cx="7632848" cy="7365900"/>
            <a:chOff x="-1011062" y="28368302"/>
            <a:chExt cx="8115696" cy="7725940"/>
          </a:xfrm>
        </p:grpSpPr>
        <p:grpSp>
          <p:nvGrpSpPr>
            <p:cNvPr id="82" name="Grouper 81"/>
            <p:cNvGrpSpPr/>
            <p:nvPr/>
          </p:nvGrpSpPr>
          <p:grpSpPr>
            <a:xfrm>
              <a:off x="-1011062" y="28368302"/>
              <a:ext cx="8115696" cy="7725940"/>
              <a:chOff x="1242394" y="28779266"/>
              <a:chExt cx="8115696" cy="7725940"/>
            </a:xfrm>
          </p:grpSpPr>
          <p:grpSp>
            <p:nvGrpSpPr>
              <p:cNvPr id="85" name="Grouper 84"/>
              <p:cNvGrpSpPr/>
              <p:nvPr/>
            </p:nvGrpSpPr>
            <p:grpSpPr>
              <a:xfrm>
                <a:off x="1242394" y="28779266"/>
                <a:ext cx="8115696" cy="7653932"/>
                <a:chOff x="1242394" y="28779266"/>
                <a:chExt cx="8115696" cy="7653932"/>
              </a:xfrm>
            </p:grpSpPr>
            <p:pic>
              <p:nvPicPr>
                <p:cNvPr id="87" name="Image 86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1293194" y="28872790"/>
                  <a:ext cx="8064896" cy="7560408"/>
                </a:xfrm>
                <a:prstGeom prst="rect">
                  <a:avLst/>
                </a:prstGeom>
              </p:spPr>
            </p:pic>
            <p:sp>
              <p:nvSpPr>
                <p:cNvPr id="88" name="Rectangle 87"/>
                <p:cNvSpPr/>
                <p:nvPr/>
              </p:nvSpPr>
              <p:spPr bwMode="auto">
                <a:xfrm>
                  <a:off x="1305894" y="28868166"/>
                  <a:ext cx="216024" cy="216024"/>
                </a:xfrm>
                <a:prstGeom prst="rect">
                  <a:avLst/>
                </a:prstGeom>
                <a:solidFill>
                  <a:srgbClr val="FFFFFF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fr-FR" sz="2400">
                    <a:solidFill>
                      <a:prstClr val="black"/>
                    </a:solidFill>
                    <a:latin typeface="Arial" pitchFamily="-110" charset="0"/>
                    <a:ea typeface="ＭＳ Ｐゴシック" pitchFamily="-110" charset="-128"/>
                    <a:cs typeface="ＭＳ Ｐゴシック" pitchFamily="-110" charset="-128"/>
                  </a:endParaRPr>
                </a:p>
              </p:txBody>
            </p:sp>
            <p:sp>
              <p:nvSpPr>
                <p:cNvPr id="89" name="Rectangle 88"/>
                <p:cNvSpPr/>
                <p:nvPr/>
              </p:nvSpPr>
              <p:spPr bwMode="auto">
                <a:xfrm>
                  <a:off x="5507758" y="28868166"/>
                  <a:ext cx="216024" cy="216024"/>
                </a:xfrm>
                <a:prstGeom prst="rect">
                  <a:avLst/>
                </a:prstGeom>
                <a:solidFill>
                  <a:srgbClr val="FFFFFF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fr-FR" sz="2400">
                    <a:solidFill>
                      <a:prstClr val="black"/>
                    </a:solidFill>
                    <a:latin typeface="Arial" pitchFamily="-110" charset="0"/>
                    <a:ea typeface="ＭＳ Ｐゴシック" pitchFamily="-110" charset="-128"/>
                    <a:cs typeface="ＭＳ Ｐゴシック" pitchFamily="-110" charset="-128"/>
                  </a:endParaRPr>
                </a:p>
              </p:txBody>
            </p:sp>
            <p:sp>
              <p:nvSpPr>
                <p:cNvPr id="90" name="ZoneTexte 89"/>
                <p:cNvSpPr txBox="1"/>
                <p:nvPr/>
              </p:nvSpPr>
              <p:spPr>
                <a:xfrm>
                  <a:off x="1242394" y="28779266"/>
                  <a:ext cx="36004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b="1" dirty="0" smtClean="0">
                      <a:solidFill>
                        <a:prstClr val="black"/>
                      </a:solidFill>
                      <a:latin typeface="Trebuchet MS"/>
                    </a:rPr>
                    <a:t>A</a:t>
                  </a:r>
                  <a:endParaRPr lang="fr-FR" b="1" dirty="0">
                    <a:solidFill>
                      <a:prstClr val="black"/>
                    </a:solidFill>
                    <a:latin typeface="Trebuchet MS"/>
                  </a:endParaRPr>
                </a:p>
              </p:txBody>
            </p:sp>
            <p:sp>
              <p:nvSpPr>
                <p:cNvPr id="91" name="ZoneTexte 90"/>
                <p:cNvSpPr txBox="1"/>
                <p:nvPr/>
              </p:nvSpPr>
              <p:spPr>
                <a:xfrm>
                  <a:off x="1293194" y="32108402"/>
                  <a:ext cx="36004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b="1" dirty="0" smtClean="0">
                      <a:solidFill>
                        <a:prstClr val="black"/>
                      </a:solidFill>
                      <a:latin typeface="Trebuchet MS"/>
                    </a:rPr>
                    <a:t>B</a:t>
                  </a:r>
                  <a:endParaRPr lang="fr-FR" b="1" dirty="0">
                    <a:solidFill>
                      <a:prstClr val="black"/>
                    </a:solidFill>
                    <a:latin typeface="Trebuchet MS"/>
                  </a:endParaRPr>
                </a:p>
              </p:txBody>
            </p:sp>
            <p:sp>
              <p:nvSpPr>
                <p:cNvPr id="92" name="Rectangle 91"/>
                <p:cNvSpPr/>
                <p:nvPr/>
              </p:nvSpPr>
              <p:spPr bwMode="auto">
                <a:xfrm>
                  <a:off x="2025974" y="32167710"/>
                  <a:ext cx="216024" cy="216024"/>
                </a:xfrm>
                <a:prstGeom prst="rect">
                  <a:avLst/>
                </a:prstGeom>
                <a:solidFill>
                  <a:srgbClr val="FFFFFF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fr-FR" sz="2400">
                    <a:solidFill>
                      <a:prstClr val="black"/>
                    </a:solidFill>
                    <a:latin typeface="Arial" pitchFamily="-110" charset="0"/>
                    <a:ea typeface="ＭＳ Ｐゴシック" pitchFamily="-110" charset="-128"/>
                    <a:cs typeface="ＭＳ Ｐゴシック" pitchFamily="-110" charset="-128"/>
                  </a:endParaRPr>
                </a:p>
              </p:txBody>
            </p:sp>
          </p:grpSp>
          <p:sp>
            <p:nvSpPr>
              <p:cNvPr id="86" name="Rectangle 85"/>
              <p:cNvSpPr/>
              <p:nvPr/>
            </p:nvSpPr>
            <p:spPr bwMode="auto">
              <a:xfrm>
                <a:off x="7629898" y="36361190"/>
                <a:ext cx="576064" cy="144016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fr-FR" sz="2400">
                  <a:solidFill>
                    <a:prstClr val="black"/>
                  </a:solidFill>
                  <a:latin typeface="Arial" pitchFamily="-110" charset="0"/>
                  <a:ea typeface="ＭＳ Ｐゴシック" pitchFamily="-110" charset="-128"/>
                  <a:cs typeface="ＭＳ Ｐゴシック" pitchFamily="-110" charset="-128"/>
                </a:endParaRPr>
              </a:p>
            </p:txBody>
          </p:sp>
        </p:grpSp>
        <p:sp>
          <p:nvSpPr>
            <p:cNvPr id="83" name="ZoneTexte 82"/>
            <p:cNvSpPr txBox="1"/>
            <p:nvPr/>
          </p:nvSpPr>
          <p:spPr>
            <a:xfrm>
              <a:off x="5342534" y="35484270"/>
              <a:ext cx="72008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 smtClean="0">
                  <a:solidFill>
                    <a:prstClr val="white"/>
                  </a:solidFill>
                  <a:latin typeface="Trebuchet MS"/>
                </a:rPr>
                <a:t>10 </a:t>
              </a:r>
              <a:r>
                <a:rPr lang="fr-FR" sz="1200" b="1" dirty="0" err="1" smtClean="0">
                  <a:solidFill>
                    <a:prstClr val="white"/>
                  </a:solidFill>
                  <a:latin typeface="Trebuchet MS"/>
                </a:rPr>
                <a:t>μm</a:t>
              </a:r>
              <a:r>
                <a:rPr lang="fr-FR" sz="1200" b="1" dirty="0" smtClean="0">
                  <a:solidFill>
                    <a:prstClr val="white"/>
                  </a:solidFill>
                  <a:latin typeface="Trebuchet MS"/>
                </a:rPr>
                <a:t> </a:t>
              </a:r>
              <a:endParaRPr lang="fr-FR" sz="1200" b="1" dirty="0">
                <a:solidFill>
                  <a:prstClr val="white"/>
                </a:solidFill>
                <a:latin typeface="Trebuchet MS"/>
              </a:endParaRPr>
            </a:p>
          </p:txBody>
        </p:sp>
        <p:cxnSp>
          <p:nvCxnSpPr>
            <p:cNvPr id="84" name="Connecteur droit 83"/>
            <p:cNvCxnSpPr/>
            <p:nvPr/>
          </p:nvCxnSpPr>
          <p:spPr bwMode="auto">
            <a:xfrm>
              <a:off x="5469658" y="35763918"/>
              <a:ext cx="432048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93" name="Text Box 34"/>
          <p:cNvSpPr txBox="1">
            <a:spLocks noChangeArrowheads="1"/>
          </p:cNvSpPr>
          <p:nvPr/>
        </p:nvSpPr>
        <p:spPr bwMode="auto">
          <a:xfrm>
            <a:off x="648072" y="18863246"/>
            <a:ext cx="9574114" cy="1904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514158" tIns="257079" rIns="514158" bIns="257079">
            <a:spAutoFit/>
          </a:bodyPr>
          <a:lstStyle/>
          <a:p>
            <a:pPr algn="just" defTabSz="5141913"/>
            <a:r>
              <a:rPr lang="fr-FR" sz="3000" b="1" dirty="0" err="1" smtClean="0">
                <a:solidFill>
                  <a:prstClr val="black"/>
                </a:solidFill>
                <a:latin typeface="Calibri"/>
                <a:cs typeface="Calibri"/>
              </a:rPr>
              <a:t>Step</a:t>
            </a:r>
            <a:r>
              <a:rPr lang="fr-FR" sz="3000" b="1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3000" b="1" dirty="0" err="1">
                <a:solidFill>
                  <a:prstClr val="black"/>
                </a:solidFill>
                <a:latin typeface="Calibri"/>
                <a:cs typeface="Calibri"/>
              </a:rPr>
              <a:t>sequence</a:t>
            </a:r>
            <a:r>
              <a:rPr lang="fr-FR" sz="3000" b="1" dirty="0">
                <a:solidFill>
                  <a:prstClr val="black"/>
                </a:solidFill>
                <a:latin typeface="Calibri"/>
                <a:cs typeface="Calibri"/>
              </a:rPr>
              <a:t> for the </a:t>
            </a:r>
            <a:r>
              <a:rPr lang="fr-FR" sz="3000" b="1" dirty="0" err="1" smtClean="0">
                <a:solidFill>
                  <a:prstClr val="black"/>
                </a:solidFill>
                <a:latin typeface="Calibri"/>
                <a:cs typeface="Calibri"/>
              </a:rPr>
              <a:t>preparation</a:t>
            </a:r>
            <a:r>
              <a:rPr lang="fr-FR" sz="3000" b="1" dirty="0" smtClean="0">
                <a:solidFill>
                  <a:prstClr val="black"/>
                </a:solidFill>
                <a:latin typeface="Calibri"/>
                <a:cs typeface="Calibri"/>
              </a:rPr>
              <a:t> of </a:t>
            </a:r>
            <a:r>
              <a:rPr lang="en-US" sz="3000" b="1" dirty="0" smtClean="0">
                <a:solidFill>
                  <a:prstClr val="black"/>
                </a:solidFill>
                <a:latin typeface="Calibri"/>
                <a:cs typeface="Calibri"/>
              </a:rPr>
              <a:t>MNP </a:t>
            </a:r>
            <a:r>
              <a:rPr lang="en-US" sz="3000" b="1" dirty="0">
                <a:solidFill>
                  <a:prstClr val="black"/>
                </a:solidFill>
                <a:latin typeface="Calibri"/>
                <a:cs typeface="Calibri"/>
              </a:rPr>
              <a:t>functionalized with either the entire </a:t>
            </a:r>
            <a:r>
              <a:rPr lang="en-US" sz="3000" b="1" dirty="0" smtClean="0">
                <a:solidFill>
                  <a:prstClr val="black"/>
                </a:solidFill>
                <a:latin typeface="Calibri"/>
                <a:cs typeface="Calibri"/>
              </a:rPr>
              <a:t>TZ, TZ </a:t>
            </a:r>
            <a:r>
              <a:rPr lang="en-US" sz="3000" b="1" dirty="0">
                <a:solidFill>
                  <a:prstClr val="black"/>
                </a:solidFill>
                <a:latin typeface="Calibri"/>
                <a:cs typeface="Calibri"/>
              </a:rPr>
              <a:t>half-chain (HC) </a:t>
            </a:r>
            <a:r>
              <a:rPr lang="en-US" sz="3000" b="1" dirty="0" smtClean="0">
                <a:solidFill>
                  <a:prstClr val="black"/>
                </a:solidFill>
                <a:latin typeface="Calibri"/>
                <a:cs typeface="Calibri"/>
              </a:rPr>
              <a:t>or </a:t>
            </a:r>
            <a:r>
              <a:rPr lang="en-US" sz="3000" b="1" dirty="0">
                <a:solidFill>
                  <a:prstClr val="black"/>
                </a:solidFill>
                <a:latin typeface="Calibri"/>
                <a:cs typeface="Calibri"/>
              </a:rPr>
              <a:t>a single chain variable fragment (</a:t>
            </a:r>
            <a:r>
              <a:rPr lang="en-US" sz="3000" b="1" dirty="0" err="1">
                <a:solidFill>
                  <a:prstClr val="black"/>
                </a:solidFill>
                <a:latin typeface="Calibri"/>
                <a:cs typeface="Calibri"/>
              </a:rPr>
              <a:t>scFv</a:t>
            </a:r>
            <a:r>
              <a:rPr lang="en-US" sz="3000" b="1" dirty="0" smtClean="0">
                <a:solidFill>
                  <a:prstClr val="black"/>
                </a:solidFill>
                <a:latin typeface="Calibri"/>
                <a:cs typeface="Calibri"/>
              </a:rPr>
              <a:t>).</a:t>
            </a:r>
            <a:endParaRPr lang="en-US" sz="3000" b="1" dirty="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94" name="Text Box 34"/>
          <p:cNvSpPr txBox="1">
            <a:spLocks noChangeArrowheads="1"/>
          </p:cNvSpPr>
          <p:nvPr/>
        </p:nvSpPr>
        <p:spPr bwMode="auto">
          <a:xfrm>
            <a:off x="800472" y="19015646"/>
            <a:ext cx="9574114" cy="1904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514158" tIns="257079" rIns="514158" bIns="257079">
            <a:spAutoFit/>
          </a:bodyPr>
          <a:lstStyle/>
          <a:p>
            <a:pPr algn="just" defTabSz="5141913"/>
            <a:r>
              <a:rPr lang="fr-FR" sz="3000" b="1" dirty="0" err="1" smtClean="0">
                <a:solidFill>
                  <a:prstClr val="black"/>
                </a:solidFill>
                <a:latin typeface="Calibri"/>
                <a:cs typeface="Calibri"/>
              </a:rPr>
              <a:t>Step</a:t>
            </a:r>
            <a:r>
              <a:rPr lang="fr-FR" sz="3000" b="1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3000" b="1" dirty="0" err="1">
                <a:solidFill>
                  <a:prstClr val="black"/>
                </a:solidFill>
                <a:latin typeface="Calibri"/>
                <a:cs typeface="Calibri"/>
              </a:rPr>
              <a:t>sequence</a:t>
            </a:r>
            <a:r>
              <a:rPr lang="fr-FR" sz="3000" b="1" dirty="0">
                <a:solidFill>
                  <a:prstClr val="black"/>
                </a:solidFill>
                <a:latin typeface="Calibri"/>
                <a:cs typeface="Calibri"/>
              </a:rPr>
              <a:t> for the </a:t>
            </a:r>
            <a:r>
              <a:rPr lang="fr-FR" sz="3000" b="1" dirty="0" err="1" smtClean="0">
                <a:solidFill>
                  <a:prstClr val="black"/>
                </a:solidFill>
                <a:latin typeface="Calibri"/>
                <a:cs typeface="Calibri"/>
              </a:rPr>
              <a:t>preparation</a:t>
            </a:r>
            <a:r>
              <a:rPr lang="fr-FR" sz="3000" b="1" dirty="0" smtClean="0">
                <a:solidFill>
                  <a:prstClr val="black"/>
                </a:solidFill>
                <a:latin typeface="Calibri"/>
                <a:cs typeface="Calibri"/>
              </a:rPr>
              <a:t> of </a:t>
            </a:r>
            <a:r>
              <a:rPr lang="en-US" sz="3000" b="1" dirty="0" smtClean="0">
                <a:solidFill>
                  <a:prstClr val="black"/>
                </a:solidFill>
                <a:latin typeface="Calibri"/>
                <a:cs typeface="Calibri"/>
              </a:rPr>
              <a:t>MNP </a:t>
            </a:r>
            <a:r>
              <a:rPr lang="en-US" sz="3000" b="1" dirty="0">
                <a:solidFill>
                  <a:prstClr val="black"/>
                </a:solidFill>
                <a:latin typeface="Calibri"/>
                <a:cs typeface="Calibri"/>
              </a:rPr>
              <a:t>functionalized with either the entire </a:t>
            </a:r>
            <a:r>
              <a:rPr lang="en-US" sz="3000" b="1" dirty="0" smtClean="0">
                <a:solidFill>
                  <a:prstClr val="black"/>
                </a:solidFill>
                <a:latin typeface="Calibri"/>
                <a:cs typeface="Calibri"/>
              </a:rPr>
              <a:t>TZ, TZ </a:t>
            </a:r>
            <a:r>
              <a:rPr lang="en-US" sz="3000" b="1" dirty="0">
                <a:solidFill>
                  <a:prstClr val="black"/>
                </a:solidFill>
                <a:latin typeface="Calibri"/>
                <a:cs typeface="Calibri"/>
              </a:rPr>
              <a:t>half-chain (HC) </a:t>
            </a:r>
            <a:r>
              <a:rPr lang="en-US" sz="3000" b="1" dirty="0" smtClean="0">
                <a:solidFill>
                  <a:prstClr val="black"/>
                </a:solidFill>
                <a:latin typeface="Calibri"/>
                <a:cs typeface="Calibri"/>
              </a:rPr>
              <a:t>or </a:t>
            </a:r>
            <a:r>
              <a:rPr lang="en-US" sz="3000" b="1" dirty="0">
                <a:solidFill>
                  <a:prstClr val="black"/>
                </a:solidFill>
                <a:latin typeface="Calibri"/>
                <a:cs typeface="Calibri"/>
              </a:rPr>
              <a:t>a single chain variable fragment (</a:t>
            </a:r>
            <a:r>
              <a:rPr lang="en-US" sz="3000" b="1" dirty="0" err="1">
                <a:solidFill>
                  <a:prstClr val="black"/>
                </a:solidFill>
                <a:latin typeface="Calibri"/>
                <a:cs typeface="Calibri"/>
              </a:rPr>
              <a:t>scFv</a:t>
            </a:r>
            <a:r>
              <a:rPr lang="en-US" sz="3000" b="1" dirty="0" smtClean="0">
                <a:solidFill>
                  <a:prstClr val="black"/>
                </a:solidFill>
                <a:latin typeface="Calibri"/>
                <a:cs typeface="Calibri"/>
              </a:rPr>
              <a:t>).</a:t>
            </a:r>
            <a:endParaRPr lang="en-US" sz="3000" b="1" dirty="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7073900" y="4868364"/>
            <a:ext cx="21971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600" b="1" dirty="0" smtClean="0">
                <a:solidFill>
                  <a:prstClr val="black"/>
                </a:solidFill>
                <a:latin typeface="Calibri"/>
                <a:cs typeface="Calibri"/>
              </a:rPr>
              <a:t>TMNC </a:t>
            </a:r>
            <a:r>
              <a:rPr lang="it-IT" sz="1600" b="1" dirty="0" err="1" smtClean="0">
                <a:solidFill>
                  <a:prstClr val="black"/>
                </a:solidFill>
                <a:latin typeface="Calibri"/>
                <a:cs typeface="Calibri"/>
              </a:rPr>
              <a:t>were</a:t>
            </a:r>
            <a:r>
              <a:rPr lang="it-IT" sz="1600" b="1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it-IT" sz="1600" b="1" dirty="0" err="1" smtClean="0">
                <a:solidFill>
                  <a:prstClr val="black"/>
                </a:solidFill>
                <a:latin typeface="Calibri"/>
                <a:cs typeface="Calibri"/>
              </a:rPr>
              <a:t>endcytosed</a:t>
            </a:r>
            <a:r>
              <a:rPr lang="it-IT" sz="1600" b="1" dirty="0" smtClean="0">
                <a:solidFill>
                  <a:prstClr val="black"/>
                </a:solidFill>
                <a:latin typeface="Calibri"/>
                <a:cs typeface="Calibri"/>
              </a:rPr>
              <a:t> by </a:t>
            </a:r>
            <a:r>
              <a:rPr lang="it-IT" sz="1600" b="1" dirty="0" err="1" smtClean="0">
                <a:solidFill>
                  <a:prstClr val="black"/>
                </a:solidFill>
                <a:latin typeface="Calibri"/>
                <a:cs typeface="Calibri"/>
              </a:rPr>
              <a:t>tumor</a:t>
            </a:r>
            <a:r>
              <a:rPr lang="it-IT" sz="1600" b="1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it-IT" sz="1600" b="1" dirty="0" err="1" smtClean="0">
                <a:solidFill>
                  <a:prstClr val="black"/>
                </a:solidFill>
                <a:latin typeface="Calibri"/>
                <a:cs typeface="Calibri"/>
              </a:rPr>
              <a:t>cells</a:t>
            </a:r>
            <a:r>
              <a:rPr lang="it-IT" sz="1600" b="1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it-IT" sz="1600" b="1" dirty="0" err="1" smtClean="0">
                <a:solidFill>
                  <a:prstClr val="black"/>
                </a:solidFill>
                <a:latin typeface="Calibri"/>
                <a:cs typeface="Calibri"/>
              </a:rPr>
              <a:t>within</a:t>
            </a:r>
            <a:r>
              <a:rPr lang="it-IT" sz="1600" b="1" dirty="0" smtClean="0">
                <a:solidFill>
                  <a:prstClr val="black"/>
                </a:solidFill>
                <a:latin typeface="Calibri"/>
                <a:cs typeface="Calibri"/>
              </a:rPr>
              <a:t> 5 h, </a:t>
            </a:r>
            <a:r>
              <a:rPr lang="it-IT" sz="1600" b="1" dirty="0" err="1" smtClean="0">
                <a:solidFill>
                  <a:prstClr val="black"/>
                </a:solidFill>
                <a:latin typeface="Calibri"/>
                <a:cs typeface="Calibri"/>
              </a:rPr>
              <a:t>compartimentalized</a:t>
            </a:r>
            <a:r>
              <a:rPr lang="it-IT" sz="1600" b="1" dirty="0" smtClean="0">
                <a:solidFill>
                  <a:prstClr val="black"/>
                </a:solidFill>
                <a:latin typeface="Calibri"/>
                <a:cs typeface="Calibri"/>
              </a:rPr>
              <a:t> in </a:t>
            </a:r>
            <a:r>
              <a:rPr lang="it-IT" sz="1600" b="1" dirty="0" err="1" smtClean="0">
                <a:solidFill>
                  <a:prstClr val="black"/>
                </a:solidFill>
                <a:latin typeface="Calibri"/>
                <a:cs typeface="Calibri"/>
              </a:rPr>
              <a:t>endosomes</a:t>
            </a:r>
            <a:r>
              <a:rPr lang="it-IT" sz="1600" b="1" dirty="0" smtClean="0">
                <a:solidFill>
                  <a:prstClr val="black"/>
                </a:solidFill>
                <a:latin typeface="Calibri"/>
                <a:cs typeface="Calibri"/>
              </a:rPr>
              <a:t> and </a:t>
            </a:r>
            <a:r>
              <a:rPr lang="it-IT" sz="1600" b="1" dirty="0" err="1" smtClean="0">
                <a:solidFill>
                  <a:prstClr val="black"/>
                </a:solidFill>
                <a:latin typeface="Calibri"/>
                <a:cs typeface="Calibri"/>
              </a:rPr>
              <a:t>further</a:t>
            </a:r>
            <a:r>
              <a:rPr lang="it-IT" sz="1600" b="1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it-IT" sz="1600" b="1" dirty="0" err="1" smtClean="0">
                <a:solidFill>
                  <a:prstClr val="black"/>
                </a:solidFill>
                <a:latin typeface="Calibri"/>
                <a:cs typeface="Calibri"/>
              </a:rPr>
              <a:t>degraded</a:t>
            </a:r>
            <a:r>
              <a:rPr lang="it-IT" sz="1600" b="1" dirty="0" smtClean="0">
                <a:solidFill>
                  <a:prstClr val="black"/>
                </a:solidFill>
                <a:latin typeface="Calibri"/>
                <a:cs typeface="Calibri"/>
              </a:rPr>
              <a:t> in </a:t>
            </a:r>
            <a:r>
              <a:rPr lang="it-IT" sz="1600" b="1" dirty="0" err="1" smtClean="0">
                <a:solidFill>
                  <a:prstClr val="black"/>
                </a:solidFill>
                <a:latin typeface="Calibri"/>
                <a:cs typeface="Calibri"/>
              </a:rPr>
              <a:t>lysosomes</a:t>
            </a:r>
            <a:r>
              <a:rPr lang="it-IT" sz="1600" b="1" dirty="0" smtClean="0">
                <a:solidFill>
                  <a:prstClr val="black"/>
                </a:solidFill>
                <a:latin typeface="Calibri"/>
                <a:cs typeface="Calibri"/>
              </a:rPr>
              <a:t>.</a:t>
            </a:r>
            <a:endParaRPr lang="en-US" sz="1600" b="1" dirty="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95" name="ZoneTexte 94"/>
          <p:cNvSpPr txBox="1"/>
          <p:nvPr/>
        </p:nvSpPr>
        <p:spPr>
          <a:xfrm>
            <a:off x="770465" y="4364597"/>
            <a:ext cx="55160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600" b="1" dirty="0" smtClean="0">
                <a:solidFill>
                  <a:prstClr val="black"/>
                </a:solidFill>
                <a:latin typeface="Calibri"/>
                <a:cs typeface="Calibri"/>
              </a:rPr>
              <a:t>TMNC </a:t>
            </a:r>
            <a:r>
              <a:rPr lang="fr-FR" sz="1600" b="1" dirty="0" err="1" smtClean="0">
                <a:solidFill>
                  <a:prstClr val="black"/>
                </a:solidFill>
                <a:latin typeface="Calibri"/>
                <a:cs typeface="Calibri"/>
              </a:rPr>
              <a:t>interacted</a:t>
            </a:r>
            <a:r>
              <a:rPr lang="fr-FR" sz="1600" b="1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1600" b="1" dirty="0" err="1" smtClean="0">
                <a:solidFill>
                  <a:prstClr val="black"/>
                </a:solidFill>
                <a:latin typeface="Calibri"/>
                <a:cs typeface="Calibri"/>
              </a:rPr>
              <a:t>with</a:t>
            </a:r>
            <a:r>
              <a:rPr lang="fr-FR" sz="1600" b="1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1600" b="1" dirty="0" err="1" smtClean="0">
                <a:solidFill>
                  <a:prstClr val="black"/>
                </a:solidFill>
                <a:latin typeface="Calibri"/>
                <a:cs typeface="Calibri"/>
              </a:rPr>
              <a:t>tumor</a:t>
            </a:r>
            <a:r>
              <a:rPr lang="fr-FR" sz="1600" b="1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1600" b="1" dirty="0" err="1" smtClean="0">
                <a:solidFill>
                  <a:prstClr val="black"/>
                </a:solidFill>
                <a:latin typeface="Calibri"/>
                <a:cs typeface="Calibri"/>
              </a:rPr>
              <a:t>cells</a:t>
            </a:r>
            <a:r>
              <a:rPr lang="fr-FR" sz="1600" b="1" dirty="0" smtClean="0">
                <a:solidFill>
                  <a:prstClr val="black"/>
                </a:solidFill>
                <a:latin typeface="Calibri"/>
                <a:cs typeface="Calibri"/>
              </a:rPr>
              <a:t> and </a:t>
            </a:r>
            <a:r>
              <a:rPr lang="fr-FR" sz="1600" b="1" dirty="0" err="1" smtClean="0">
                <a:solidFill>
                  <a:prstClr val="black"/>
                </a:solidFill>
                <a:latin typeface="Calibri"/>
                <a:cs typeface="Calibri"/>
              </a:rPr>
              <a:t>were</a:t>
            </a:r>
            <a:r>
              <a:rPr lang="fr-FR" sz="1600" b="1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1600" b="1" dirty="0" err="1" smtClean="0">
                <a:solidFill>
                  <a:prstClr val="black"/>
                </a:solidFill>
                <a:latin typeface="Calibri"/>
                <a:cs typeface="Calibri"/>
              </a:rPr>
              <a:t>internalized</a:t>
            </a:r>
            <a:r>
              <a:rPr lang="fr-FR" sz="1600" b="1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1600" b="1" dirty="0" err="1" smtClean="0">
                <a:solidFill>
                  <a:prstClr val="black"/>
                </a:solidFill>
                <a:latin typeface="Calibri"/>
                <a:cs typeface="Calibri"/>
              </a:rPr>
              <a:t>at</a:t>
            </a:r>
            <a:r>
              <a:rPr lang="fr-FR" sz="1600" b="1" dirty="0" smtClean="0">
                <a:solidFill>
                  <a:prstClr val="black"/>
                </a:solidFill>
                <a:latin typeface="Calibri"/>
                <a:cs typeface="Calibri"/>
              </a:rPr>
              <a:t> 5 and 24 h post-injection. </a:t>
            </a:r>
            <a:r>
              <a:rPr lang="fr-FR" sz="1600" b="1" dirty="0" err="1" smtClean="0">
                <a:solidFill>
                  <a:prstClr val="black"/>
                </a:solidFill>
                <a:latin typeface="Calibri"/>
                <a:cs typeface="Calibri"/>
              </a:rPr>
              <a:t>Intracellular</a:t>
            </a:r>
            <a:r>
              <a:rPr lang="fr-FR" sz="1600" b="1" dirty="0" smtClean="0">
                <a:solidFill>
                  <a:prstClr val="black"/>
                </a:solidFill>
                <a:latin typeface="Calibri"/>
                <a:cs typeface="Calibri"/>
              </a:rPr>
              <a:t> fluorescence </a:t>
            </a:r>
            <a:r>
              <a:rPr lang="fr-FR" sz="1600" b="1" dirty="0" err="1" smtClean="0">
                <a:solidFill>
                  <a:prstClr val="black"/>
                </a:solidFill>
                <a:latin typeface="Calibri"/>
                <a:cs typeface="Calibri"/>
              </a:rPr>
              <a:t>was</a:t>
            </a:r>
            <a:r>
              <a:rPr lang="fr-FR" sz="1600" b="1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1600" b="1" dirty="0" err="1" smtClean="0">
                <a:solidFill>
                  <a:prstClr val="black"/>
                </a:solidFill>
                <a:latin typeface="Calibri"/>
                <a:cs typeface="Calibri"/>
              </a:rPr>
              <a:t>strongly</a:t>
            </a:r>
            <a:r>
              <a:rPr lang="fr-FR" sz="1600" b="1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1600" b="1" dirty="0" err="1" smtClean="0">
                <a:solidFill>
                  <a:prstClr val="black"/>
                </a:solidFill>
                <a:latin typeface="Calibri"/>
                <a:cs typeface="Calibri"/>
              </a:rPr>
              <a:t>reduced</a:t>
            </a:r>
            <a:r>
              <a:rPr lang="fr-FR" sz="1600" b="1" dirty="0" smtClean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fr-FR" sz="1600" b="1" dirty="0" err="1" smtClean="0">
                <a:solidFill>
                  <a:prstClr val="black"/>
                </a:solidFill>
                <a:latin typeface="Calibri"/>
                <a:cs typeface="Calibri"/>
              </a:rPr>
              <a:t>after</a:t>
            </a:r>
            <a:r>
              <a:rPr lang="fr-FR" sz="1600" b="1" dirty="0" smtClean="0">
                <a:solidFill>
                  <a:prstClr val="black"/>
                </a:solidFill>
                <a:latin typeface="Calibri"/>
                <a:cs typeface="Calibri"/>
              </a:rPr>
              <a:t> 1 </a:t>
            </a:r>
            <a:r>
              <a:rPr lang="fr-FR" sz="1600" b="1" dirty="0" err="1" smtClean="0">
                <a:solidFill>
                  <a:prstClr val="black"/>
                </a:solidFill>
                <a:latin typeface="Calibri"/>
                <a:cs typeface="Calibri"/>
              </a:rPr>
              <a:t>week</a:t>
            </a:r>
            <a:r>
              <a:rPr lang="fr-FR" sz="1600" b="1" dirty="0" smtClean="0">
                <a:solidFill>
                  <a:prstClr val="black"/>
                </a:solidFill>
                <a:latin typeface="Calibri"/>
                <a:cs typeface="Calibri"/>
              </a:rPr>
              <a:t>. </a:t>
            </a:r>
            <a:endParaRPr lang="en-US" sz="1600" b="1" dirty="0">
              <a:solidFill>
                <a:prstClr val="black"/>
              </a:solidFill>
              <a:latin typeface="Calibri"/>
              <a:cs typeface="Calibri"/>
            </a:endParaRPr>
          </a:p>
        </p:txBody>
      </p:sp>
      <p:grpSp>
        <p:nvGrpSpPr>
          <p:cNvPr id="17" name="Grouper 16"/>
          <p:cNvGrpSpPr/>
          <p:nvPr/>
        </p:nvGrpSpPr>
        <p:grpSpPr>
          <a:xfrm>
            <a:off x="762000" y="1718732"/>
            <a:ext cx="5452919" cy="2540689"/>
            <a:chOff x="571500" y="1782232"/>
            <a:chExt cx="5452919" cy="2540689"/>
          </a:xfrm>
        </p:grpSpPr>
        <p:pic>
          <p:nvPicPr>
            <p:cNvPr id="10" name="Image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9234" y="1782232"/>
              <a:ext cx="5385185" cy="2523067"/>
            </a:xfrm>
            <a:prstGeom prst="rect">
              <a:avLst/>
            </a:prstGeom>
          </p:spPr>
        </p:pic>
        <p:sp>
          <p:nvSpPr>
            <p:cNvPr id="96" name="ZoneTexte 95"/>
            <p:cNvSpPr txBox="1"/>
            <p:nvPr/>
          </p:nvSpPr>
          <p:spPr>
            <a:xfrm>
              <a:off x="571500" y="4076700"/>
              <a:ext cx="5969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 smtClean="0"/>
                <a:t>10 </a:t>
              </a:r>
              <a:r>
                <a:rPr lang="fr-FR" sz="1000" dirty="0" smtClean="0">
                  <a:latin typeface="Symbol" charset="2"/>
                  <a:cs typeface="Symbol" charset="2"/>
                </a:rPr>
                <a:t>m</a:t>
              </a:r>
              <a:r>
                <a:rPr lang="fr-FR" sz="1000" dirty="0" smtClean="0"/>
                <a:t>m</a:t>
              </a:r>
              <a:endParaRPr lang="fr-FR" sz="1000" dirty="0"/>
            </a:p>
          </p:txBody>
        </p:sp>
      </p:grpSp>
      <p:grpSp>
        <p:nvGrpSpPr>
          <p:cNvPr id="18" name="Grouper 17"/>
          <p:cNvGrpSpPr/>
          <p:nvPr/>
        </p:nvGrpSpPr>
        <p:grpSpPr>
          <a:xfrm>
            <a:off x="7404100" y="1677139"/>
            <a:ext cx="4305300" cy="4677761"/>
            <a:chOff x="7404100" y="1740639"/>
            <a:chExt cx="4305300" cy="4677761"/>
          </a:xfrm>
        </p:grpSpPr>
        <p:pic>
          <p:nvPicPr>
            <p:cNvPr id="13" name="Image 1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404100" y="1740639"/>
              <a:ext cx="3683000" cy="3195787"/>
            </a:xfrm>
            <a:prstGeom prst="rect">
              <a:avLst/>
            </a:prstGeom>
          </p:spPr>
        </p:pic>
        <p:pic>
          <p:nvPicPr>
            <p:cNvPr id="15" name="Image 1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245600" y="4927818"/>
              <a:ext cx="1871242" cy="1490582"/>
            </a:xfrm>
            <a:prstGeom prst="rect">
              <a:avLst/>
            </a:prstGeom>
          </p:spPr>
        </p:pic>
        <p:sp>
          <p:nvSpPr>
            <p:cNvPr id="16" name="ZoneTexte 15"/>
            <p:cNvSpPr txBox="1"/>
            <p:nvPr/>
          </p:nvSpPr>
          <p:spPr>
            <a:xfrm>
              <a:off x="11049000" y="1892300"/>
              <a:ext cx="660400" cy="35394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 smtClean="0"/>
                <a:t>5h</a:t>
              </a:r>
            </a:p>
            <a:p>
              <a:endParaRPr lang="fr-FR" sz="1400" dirty="0" smtClean="0"/>
            </a:p>
            <a:p>
              <a:endParaRPr lang="fr-FR" sz="1400" dirty="0"/>
            </a:p>
            <a:p>
              <a:endParaRPr lang="fr-FR" sz="1400" dirty="0" smtClean="0"/>
            </a:p>
            <a:p>
              <a:endParaRPr lang="fr-FR" sz="1400" dirty="0"/>
            </a:p>
            <a:p>
              <a:endParaRPr lang="fr-FR" sz="1400" dirty="0"/>
            </a:p>
            <a:p>
              <a:endParaRPr lang="fr-FR" sz="1400" dirty="0"/>
            </a:p>
            <a:p>
              <a:endParaRPr lang="fr-FR" sz="1400" dirty="0" smtClean="0"/>
            </a:p>
            <a:p>
              <a:r>
                <a:rPr lang="fr-FR" sz="1400" dirty="0" smtClean="0"/>
                <a:t>24h</a:t>
              </a:r>
            </a:p>
            <a:p>
              <a:endParaRPr lang="fr-FR" sz="1400" dirty="0"/>
            </a:p>
            <a:p>
              <a:endParaRPr lang="fr-FR" sz="1400" dirty="0" smtClean="0"/>
            </a:p>
            <a:p>
              <a:endParaRPr lang="fr-FR" sz="1400" dirty="0"/>
            </a:p>
            <a:p>
              <a:endParaRPr lang="fr-FR" sz="1400" dirty="0" smtClean="0"/>
            </a:p>
            <a:p>
              <a:endParaRPr lang="fr-FR" sz="1400" dirty="0"/>
            </a:p>
            <a:p>
              <a:endParaRPr lang="fr-FR" sz="1400" dirty="0" smtClean="0"/>
            </a:p>
            <a:p>
              <a:r>
                <a:rPr lang="fr-FR" sz="1400" dirty="0" smtClean="0"/>
                <a:t>1w</a:t>
              </a:r>
              <a:endParaRPr lang="fr-FR" sz="1400" dirty="0"/>
            </a:p>
          </p:txBody>
        </p:sp>
      </p:grpSp>
      <p:sp>
        <p:nvSpPr>
          <p:cNvPr id="97" name="Rectangle 9"/>
          <p:cNvSpPr>
            <a:spLocks noChangeArrowheads="1"/>
          </p:cNvSpPr>
          <p:nvPr/>
        </p:nvSpPr>
        <p:spPr bwMode="auto">
          <a:xfrm>
            <a:off x="800100" y="5440414"/>
            <a:ext cx="5511800" cy="898792"/>
          </a:xfrm>
          <a:prstGeom prst="rect">
            <a:avLst/>
          </a:prstGeom>
          <a:gradFill>
            <a:gsLst>
              <a:gs pos="0">
                <a:schemeClr val="accent1"/>
              </a:gs>
              <a:gs pos="7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9525">
            <a:solidFill>
              <a:srgbClr val="808080"/>
            </a:solidFill>
            <a:round/>
            <a:headEnd/>
            <a:tailEnd/>
          </a:ln>
          <a:effectLst/>
          <a:extLst/>
        </p:spPr>
        <p:txBody>
          <a:bodyPr wrap="square" lIns="90000" tIns="45000" rIns="90000" bIns="45000">
            <a:spAutoFit/>
          </a:bodyPr>
          <a:lstStyle>
            <a:defPPr>
              <a:defRPr lang="en-GB"/>
            </a:defPPr>
            <a:lvl1pPr algn="l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1pPr>
            <a:lvl2pPr marL="742950" indent="-285750" algn="l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9pPr>
          </a:lstStyle>
          <a:p>
            <a:pPr algn="ctr" hangingPunct="1">
              <a:lnSpc>
                <a:spcPct val="150000"/>
              </a:lnSpc>
              <a:buClrTx/>
            </a:pPr>
            <a:r>
              <a:rPr lang="en-GB" b="1" dirty="0" smtClean="0">
                <a:solidFill>
                  <a:schemeClr val="tx1"/>
                </a:solidFill>
                <a:latin typeface="Corbel" panose="020B0503020204020204" pitchFamily="34" charset="0"/>
              </a:rPr>
              <a:t>Individual components of the hybrid nanoparticle have differential fate once reached target cells </a:t>
            </a:r>
            <a:r>
              <a:rPr lang="en-GB" b="1" i="1" dirty="0" smtClean="0">
                <a:solidFill>
                  <a:schemeClr val="tx1"/>
                </a:solidFill>
                <a:latin typeface="Corbel" panose="020B0503020204020204" pitchFamily="34" charset="0"/>
              </a:rPr>
              <a:t>in vivo</a:t>
            </a:r>
            <a:r>
              <a:rPr lang="en-GB" b="1" dirty="0" smtClean="0">
                <a:solidFill>
                  <a:schemeClr val="tx1"/>
                </a:solidFill>
                <a:latin typeface="Corbel" panose="020B0503020204020204" pitchFamily="34" charset="0"/>
              </a:rPr>
              <a:t>.</a:t>
            </a:r>
            <a:endParaRPr lang="en-GB" b="1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pic>
        <p:nvPicPr>
          <p:cNvPr id="100" name="Immagine 7" descr="logo sacco.jpg"/>
          <p:cNvPicPr>
            <a:picLocks noChangeAspect="1"/>
          </p:cNvPicPr>
          <p:nvPr/>
        </p:nvPicPr>
        <p:blipFill rotWithShape="1">
          <a:blip r:embed="rId7" cstate="print"/>
          <a:srcRect l="6538" t="5026" r="9443" b="10786"/>
          <a:stretch/>
        </p:blipFill>
        <p:spPr bwMode="auto">
          <a:xfrm>
            <a:off x="304799" y="220244"/>
            <a:ext cx="744178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1" name="Picture 93" descr="logo def nero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016000" y="225906"/>
            <a:ext cx="678084" cy="62734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272868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032864" y="213599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en-GB" dirty="0" smtClean="0">
                <a:solidFill>
                  <a:srgbClr val="000000"/>
                </a:solidFill>
              </a:rPr>
              <a:t>Different antibody-based ligands for HER2 targeting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28" name="Rectangle 53"/>
          <p:cNvSpPr>
            <a:spLocks noChangeArrowheads="1"/>
          </p:cNvSpPr>
          <p:nvPr/>
        </p:nvSpPr>
        <p:spPr bwMode="auto">
          <a:xfrm>
            <a:off x="16690719" y="16478125"/>
            <a:ext cx="499968" cy="352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 eaLnBrk="0" hangingPunct="0">
              <a:lnSpc>
                <a:spcPct val="102000"/>
              </a:lnSpc>
              <a:spcAft>
                <a:spcPts val="61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38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 eaLnBrk="0" hangingPunct="0">
              <a:lnSpc>
                <a:spcPct val="102000"/>
              </a:lnSpc>
              <a:spcAft>
                <a:spcPts val="48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0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eaLnBrk="0" hangingPunct="0">
              <a:lnSpc>
                <a:spcPct val="102000"/>
              </a:lnSpc>
              <a:spcAft>
                <a:spcPts val="366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8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eaLnBrk="0" hangingPunct="0">
              <a:lnSpc>
                <a:spcPct val="102000"/>
              </a:lnSpc>
              <a:spcAft>
                <a:spcPts val="24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8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eaLnBrk="0" hangingPunct="0">
              <a:lnSpc>
                <a:spcPct val="102000"/>
              </a:lnSpc>
              <a:spcAft>
                <a:spcPts val="12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8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12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8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12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8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12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8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12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8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algn="just" eaLnBrk="1">
              <a:lnSpc>
                <a:spcPct val="93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it-IT" sz="1800" b="1" dirty="0">
                <a:latin typeface="Candara" panose="020E0502030303020204" pitchFamily="34" charset="0"/>
                <a:cs typeface="Arial" panose="020B0604020202020204" pitchFamily="34" charset="0"/>
              </a:rPr>
              <a:t>(a)</a:t>
            </a:r>
          </a:p>
        </p:txBody>
      </p:sp>
      <p:grpSp>
        <p:nvGrpSpPr>
          <p:cNvPr id="19" name="Grouper 18"/>
          <p:cNvGrpSpPr/>
          <p:nvPr/>
        </p:nvGrpSpPr>
        <p:grpSpPr>
          <a:xfrm>
            <a:off x="1653234" y="29787378"/>
            <a:ext cx="7632848" cy="7365900"/>
            <a:chOff x="-1011062" y="28368302"/>
            <a:chExt cx="8115696" cy="7725940"/>
          </a:xfrm>
        </p:grpSpPr>
        <p:grpSp>
          <p:nvGrpSpPr>
            <p:cNvPr id="20" name="Grouper 19"/>
            <p:cNvGrpSpPr/>
            <p:nvPr/>
          </p:nvGrpSpPr>
          <p:grpSpPr>
            <a:xfrm>
              <a:off x="-1011062" y="28368302"/>
              <a:ext cx="8115696" cy="7725940"/>
              <a:chOff x="1242394" y="28779266"/>
              <a:chExt cx="8115696" cy="7725940"/>
            </a:xfrm>
          </p:grpSpPr>
          <p:grpSp>
            <p:nvGrpSpPr>
              <p:cNvPr id="23" name="Grouper 22"/>
              <p:cNvGrpSpPr/>
              <p:nvPr/>
            </p:nvGrpSpPr>
            <p:grpSpPr>
              <a:xfrm>
                <a:off x="1242394" y="28779266"/>
                <a:ext cx="8115696" cy="7653932"/>
                <a:chOff x="1242394" y="28779266"/>
                <a:chExt cx="8115696" cy="7653932"/>
              </a:xfrm>
            </p:grpSpPr>
            <p:pic>
              <p:nvPicPr>
                <p:cNvPr id="25" name="Image 24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1293194" y="28872790"/>
                  <a:ext cx="8064896" cy="7560408"/>
                </a:xfrm>
                <a:prstGeom prst="rect">
                  <a:avLst/>
                </a:prstGeom>
              </p:spPr>
            </p:pic>
            <p:sp>
              <p:nvSpPr>
                <p:cNvPr id="27" name="Rectangle 26"/>
                <p:cNvSpPr/>
                <p:nvPr/>
              </p:nvSpPr>
              <p:spPr bwMode="auto">
                <a:xfrm>
                  <a:off x="1305894" y="28868166"/>
                  <a:ext cx="216024" cy="216024"/>
                </a:xfrm>
                <a:prstGeom prst="rect">
                  <a:avLst/>
                </a:prstGeom>
                <a:solidFill>
                  <a:srgbClr val="FFFFFF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fr-FR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-110" charset="0"/>
                    <a:ea typeface="ＭＳ Ｐゴシック" pitchFamily="-110" charset="-128"/>
                    <a:cs typeface="ＭＳ Ｐゴシック" pitchFamily="-110" charset="-128"/>
                  </a:endParaRPr>
                </a:p>
              </p:txBody>
            </p:sp>
            <p:sp>
              <p:nvSpPr>
                <p:cNvPr id="29" name="Rectangle 28"/>
                <p:cNvSpPr/>
                <p:nvPr/>
              </p:nvSpPr>
              <p:spPr bwMode="auto">
                <a:xfrm>
                  <a:off x="5507758" y="28868166"/>
                  <a:ext cx="216024" cy="216024"/>
                </a:xfrm>
                <a:prstGeom prst="rect">
                  <a:avLst/>
                </a:prstGeom>
                <a:solidFill>
                  <a:srgbClr val="FFFFFF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fr-FR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-110" charset="0"/>
                    <a:ea typeface="ＭＳ Ｐゴシック" pitchFamily="-110" charset="-128"/>
                    <a:cs typeface="ＭＳ Ｐゴシック" pitchFamily="-110" charset="-128"/>
                  </a:endParaRPr>
                </a:p>
              </p:txBody>
            </p:sp>
            <p:sp>
              <p:nvSpPr>
                <p:cNvPr id="30" name="ZoneTexte 29"/>
                <p:cNvSpPr txBox="1"/>
                <p:nvPr/>
              </p:nvSpPr>
              <p:spPr>
                <a:xfrm>
                  <a:off x="1242394" y="28779266"/>
                  <a:ext cx="36004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800" b="1" dirty="0" smtClean="0"/>
                    <a:t>A</a:t>
                  </a:r>
                  <a:endParaRPr lang="fr-FR" sz="1800" b="1" dirty="0"/>
                </a:p>
              </p:txBody>
            </p:sp>
            <p:sp>
              <p:nvSpPr>
                <p:cNvPr id="31" name="ZoneTexte 30"/>
                <p:cNvSpPr txBox="1"/>
                <p:nvPr/>
              </p:nvSpPr>
              <p:spPr>
                <a:xfrm>
                  <a:off x="1293194" y="32108402"/>
                  <a:ext cx="36004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800" b="1" dirty="0" smtClean="0"/>
                    <a:t>B</a:t>
                  </a:r>
                  <a:endParaRPr lang="fr-FR" sz="1800" b="1" dirty="0"/>
                </a:p>
              </p:txBody>
            </p:sp>
            <p:sp>
              <p:nvSpPr>
                <p:cNvPr id="32" name="Rectangle 31"/>
                <p:cNvSpPr/>
                <p:nvPr/>
              </p:nvSpPr>
              <p:spPr bwMode="auto">
                <a:xfrm>
                  <a:off x="2025974" y="32167710"/>
                  <a:ext cx="216024" cy="216024"/>
                </a:xfrm>
                <a:prstGeom prst="rect">
                  <a:avLst/>
                </a:prstGeom>
                <a:solidFill>
                  <a:srgbClr val="FFFFFF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fr-FR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-110" charset="0"/>
                    <a:ea typeface="ＭＳ Ｐゴシック" pitchFamily="-110" charset="-128"/>
                    <a:cs typeface="ＭＳ Ｐゴシック" pitchFamily="-110" charset="-128"/>
                  </a:endParaRPr>
                </a:p>
              </p:txBody>
            </p:sp>
          </p:grpSp>
          <p:sp>
            <p:nvSpPr>
              <p:cNvPr id="24" name="Rectangle 23"/>
              <p:cNvSpPr/>
              <p:nvPr/>
            </p:nvSpPr>
            <p:spPr bwMode="auto">
              <a:xfrm>
                <a:off x="7629898" y="36361190"/>
                <a:ext cx="576064" cy="144016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-110" charset="0"/>
                  <a:ea typeface="ＭＳ Ｐゴシック" pitchFamily="-110" charset="-128"/>
                  <a:cs typeface="ＭＳ Ｐゴシック" pitchFamily="-110" charset="-128"/>
                </a:endParaRPr>
              </a:p>
            </p:txBody>
          </p:sp>
        </p:grpSp>
        <p:sp>
          <p:nvSpPr>
            <p:cNvPr id="21" name="ZoneTexte 20"/>
            <p:cNvSpPr txBox="1"/>
            <p:nvPr/>
          </p:nvSpPr>
          <p:spPr>
            <a:xfrm>
              <a:off x="5342534" y="35484270"/>
              <a:ext cx="72008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 smtClean="0">
                  <a:solidFill>
                    <a:schemeClr val="bg1"/>
                  </a:solidFill>
                </a:rPr>
                <a:t>10 </a:t>
              </a:r>
              <a:r>
                <a:rPr lang="fr-FR" sz="1200" b="1" dirty="0" err="1" smtClean="0">
                  <a:solidFill>
                    <a:schemeClr val="bg1"/>
                  </a:solidFill>
                </a:rPr>
                <a:t>μm</a:t>
              </a:r>
              <a:r>
                <a:rPr lang="fr-FR" sz="1200" b="1" dirty="0" smtClean="0">
                  <a:solidFill>
                    <a:schemeClr val="bg1"/>
                  </a:solidFill>
                </a:rPr>
                <a:t> </a:t>
              </a:r>
              <a:endParaRPr lang="fr-FR" sz="1200" b="1" dirty="0">
                <a:solidFill>
                  <a:schemeClr val="bg1"/>
                </a:solidFill>
              </a:endParaRPr>
            </a:p>
          </p:txBody>
        </p:sp>
        <p:cxnSp>
          <p:nvCxnSpPr>
            <p:cNvPr id="22" name="Connecteur droit 21"/>
            <p:cNvCxnSpPr/>
            <p:nvPr/>
          </p:nvCxnSpPr>
          <p:spPr bwMode="auto">
            <a:xfrm>
              <a:off x="5469658" y="35763918"/>
              <a:ext cx="432048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3" name="Grouper 32"/>
          <p:cNvGrpSpPr/>
          <p:nvPr/>
        </p:nvGrpSpPr>
        <p:grpSpPr>
          <a:xfrm>
            <a:off x="1805634" y="29939778"/>
            <a:ext cx="7632848" cy="7365900"/>
            <a:chOff x="-1011062" y="28368302"/>
            <a:chExt cx="8115696" cy="7725940"/>
          </a:xfrm>
        </p:grpSpPr>
        <p:grpSp>
          <p:nvGrpSpPr>
            <p:cNvPr id="34" name="Grouper 33"/>
            <p:cNvGrpSpPr/>
            <p:nvPr/>
          </p:nvGrpSpPr>
          <p:grpSpPr>
            <a:xfrm>
              <a:off x="-1011062" y="28368302"/>
              <a:ext cx="8115696" cy="7725940"/>
              <a:chOff x="1242394" y="28779266"/>
              <a:chExt cx="8115696" cy="7725940"/>
            </a:xfrm>
          </p:grpSpPr>
          <p:grpSp>
            <p:nvGrpSpPr>
              <p:cNvPr id="40" name="Grouper 39"/>
              <p:cNvGrpSpPr/>
              <p:nvPr/>
            </p:nvGrpSpPr>
            <p:grpSpPr>
              <a:xfrm>
                <a:off x="1242394" y="28779266"/>
                <a:ext cx="8115696" cy="7653932"/>
                <a:chOff x="1242394" y="28779266"/>
                <a:chExt cx="8115696" cy="7653932"/>
              </a:xfrm>
            </p:grpSpPr>
            <p:pic>
              <p:nvPicPr>
                <p:cNvPr id="42" name="Image 41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1293194" y="28872790"/>
                  <a:ext cx="8064896" cy="7560408"/>
                </a:xfrm>
                <a:prstGeom prst="rect">
                  <a:avLst/>
                </a:prstGeom>
              </p:spPr>
            </p:pic>
            <p:sp>
              <p:nvSpPr>
                <p:cNvPr id="43" name="Rectangle 42"/>
                <p:cNvSpPr/>
                <p:nvPr/>
              </p:nvSpPr>
              <p:spPr bwMode="auto">
                <a:xfrm>
                  <a:off x="1305894" y="28868166"/>
                  <a:ext cx="216024" cy="216024"/>
                </a:xfrm>
                <a:prstGeom prst="rect">
                  <a:avLst/>
                </a:prstGeom>
                <a:solidFill>
                  <a:srgbClr val="FFFFFF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fr-FR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-110" charset="0"/>
                    <a:ea typeface="ＭＳ Ｐゴシック" pitchFamily="-110" charset="-128"/>
                    <a:cs typeface="ＭＳ Ｐゴシック" pitchFamily="-110" charset="-128"/>
                  </a:endParaRPr>
                </a:p>
              </p:txBody>
            </p:sp>
            <p:sp>
              <p:nvSpPr>
                <p:cNvPr id="44" name="Rectangle 43"/>
                <p:cNvSpPr/>
                <p:nvPr/>
              </p:nvSpPr>
              <p:spPr bwMode="auto">
                <a:xfrm>
                  <a:off x="5507758" y="28868166"/>
                  <a:ext cx="216024" cy="216024"/>
                </a:xfrm>
                <a:prstGeom prst="rect">
                  <a:avLst/>
                </a:prstGeom>
                <a:solidFill>
                  <a:srgbClr val="FFFFFF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fr-FR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-110" charset="0"/>
                    <a:ea typeface="ＭＳ Ｐゴシック" pitchFamily="-110" charset="-128"/>
                    <a:cs typeface="ＭＳ Ｐゴシック" pitchFamily="-110" charset="-128"/>
                  </a:endParaRPr>
                </a:p>
              </p:txBody>
            </p:sp>
            <p:sp>
              <p:nvSpPr>
                <p:cNvPr id="45" name="ZoneTexte 44"/>
                <p:cNvSpPr txBox="1"/>
                <p:nvPr/>
              </p:nvSpPr>
              <p:spPr>
                <a:xfrm>
                  <a:off x="1242394" y="28779266"/>
                  <a:ext cx="36004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800" b="1" dirty="0" smtClean="0"/>
                    <a:t>A</a:t>
                  </a:r>
                  <a:endParaRPr lang="fr-FR" sz="1800" b="1" dirty="0"/>
                </a:p>
              </p:txBody>
            </p:sp>
            <p:sp>
              <p:nvSpPr>
                <p:cNvPr id="46" name="ZoneTexte 45"/>
                <p:cNvSpPr txBox="1"/>
                <p:nvPr/>
              </p:nvSpPr>
              <p:spPr>
                <a:xfrm>
                  <a:off x="1293194" y="32108402"/>
                  <a:ext cx="36004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800" b="1" dirty="0" smtClean="0"/>
                    <a:t>B</a:t>
                  </a:r>
                  <a:endParaRPr lang="fr-FR" sz="1800" b="1" dirty="0"/>
                </a:p>
              </p:txBody>
            </p:sp>
            <p:sp>
              <p:nvSpPr>
                <p:cNvPr id="47" name="Rectangle 46"/>
                <p:cNvSpPr/>
                <p:nvPr/>
              </p:nvSpPr>
              <p:spPr bwMode="auto">
                <a:xfrm>
                  <a:off x="2025974" y="32167710"/>
                  <a:ext cx="216024" cy="216024"/>
                </a:xfrm>
                <a:prstGeom prst="rect">
                  <a:avLst/>
                </a:prstGeom>
                <a:solidFill>
                  <a:srgbClr val="FFFFFF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fr-FR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-110" charset="0"/>
                    <a:ea typeface="ＭＳ Ｐゴシック" pitchFamily="-110" charset="-128"/>
                    <a:cs typeface="ＭＳ Ｐゴシック" pitchFamily="-110" charset="-128"/>
                  </a:endParaRPr>
                </a:p>
              </p:txBody>
            </p:sp>
          </p:grpSp>
          <p:sp>
            <p:nvSpPr>
              <p:cNvPr id="41" name="Rectangle 40"/>
              <p:cNvSpPr/>
              <p:nvPr/>
            </p:nvSpPr>
            <p:spPr bwMode="auto">
              <a:xfrm>
                <a:off x="7629898" y="36361190"/>
                <a:ext cx="576064" cy="144016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-110" charset="0"/>
                  <a:ea typeface="ＭＳ Ｐゴシック" pitchFamily="-110" charset="-128"/>
                  <a:cs typeface="ＭＳ Ｐゴシック" pitchFamily="-110" charset="-128"/>
                </a:endParaRPr>
              </a:p>
            </p:txBody>
          </p:sp>
        </p:grpSp>
        <p:sp>
          <p:nvSpPr>
            <p:cNvPr id="35" name="ZoneTexte 34"/>
            <p:cNvSpPr txBox="1"/>
            <p:nvPr/>
          </p:nvSpPr>
          <p:spPr>
            <a:xfrm>
              <a:off x="5342534" y="35484270"/>
              <a:ext cx="72008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 smtClean="0">
                  <a:solidFill>
                    <a:schemeClr val="bg1"/>
                  </a:solidFill>
                </a:rPr>
                <a:t>10 </a:t>
              </a:r>
              <a:r>
                <a:rPr lang="fr-FR" sz="1200" b="1" dirty="0" err="1" smtClean="0">
                  <a:solidFill>
                    <a:schemeClr val="bg1"/>
                  </a:solidFill>
                </a:rPr>
                <a:t>μm</a:t>
              </a:r>
              <a:r>
                <a:rPr lang="fr-FR" sz="1200" b="1" dirty="0" smtClean="0">
                  <a:solidFill>
                    <a:schemeClr val="bg1"/>
                  </a:solidFill>
                </a:rPr>
                <a:t> </a:t>
              </a:r>
              <a:endParaRPr lang="fr-FR" sz="1200" b="1" dirty="0">
                <a:solidFill>
                  <a:schemeClr val="bg1"/>
                </a:solidFill>
              </a:endParaRPr>
            </a:p>
          </p:txBody>
        </p:sp>
        <p:cxnSp>
          <p:nvCxnSpPr>
            <p:cNvPr id="36" name="Connecteur droit 35"/>
            <p:cNvCxnSpPr/>
            <p:nvPr/>
          </p:nvCxnSpPr>
          <p:spPr bwMode="auto">
            <a:xfrm>
              <a:off x="5469658" y="35763918"/>
              <a:ext cx="432048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8" name="Grouper 47"/>
          <p:cNvGrpSpPr/>
          <p:nvPr/>
        </p:nvGrpSpPr>
        <p:grpSpPr>
          <a:xfrm>
            <a:off x="1958034" y="30092178"/>
            <a:ext cx="7632848" cy="7365900"/>
            <a:chOff x="-1011062" y="28368302"/>
            <a:chExt cx="8115696" cy="7725940"/>
          </a:xfrm>
        </p:grpSpPr>
        <p:grpSp>
          <p:nvGrpSpPr>
            <p:cNvPr id="49" name="Grouper 48"/>
            <p:cNvGrpSpPr/>
            <p:nvPr/>
          </p:nvGrpSpPr>
          <p:grpSpPr>
            <a:xfrm>
              <a:off x="-1011062" y="28368302"/>
              <a:ext cx="8115696" cy="7725940"/>
              <a:chOff x="1242394" y="28779266"/>
              <a:chExt cx="8115696" cy="7725940"/>
            </a:xfrm>
          </p:grpSpPr>
          <p:grpSp>
            <p:nvGrpSpPr>
              <p:cNvPr id="52" name="Grouper 51"/>
              <p:cNvGrpSpPr/>
              <p:nvPr/>
            </p:nvGrpSpPr>
            <p:grpSpPr>
              <a:xfrm>
                <a:off x="1242394" y="28779266"/>
                <a:ext cx="8115696" cy="7653932"/>
                <a:chOff x="1242394" y="28779266"/>
                <a:chExt cx="8115696" cy="7653932"/>
              </a:xfrm>
            </p:grpSpPr>
            <p:pic>
              <p:nvPicPr>
                <p:cNvPr id="54" name="Image 53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1293194" y="28872790"/>
                  <a:ext cx="8064896" cy="7560408"/>
                </a:xfrm>
                <a:prstGeom prst="rect">
                  <a:avLst/>
                </a:prstGeom>
              </p:spPr>
            </p:pic>
            <p:sp>
              <p:nvSpPr>
                <p:cNvPr id="55" name="Rectangle 54"/>
                <p:cNvSpPr/>
                <p:nvPr/>
              </p:nvSpPr>
              <p:spPr bwMode="auto">
                <a:xfrm>
                  <a:off x="1305894" y="28868166"/>
                  <a:ext cx="216024" cy="216024"/>
                </a:xfrm>
                <a:prstGeom prst="rect">
                  <a:avLst/>
                </a:prstGeom>
                <a:solidFill>
                  <a:srgbClr val="FFFFFF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fr-FR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-110" charset="0"/>
                    <a:ea typeface="ＭＳ Ｐゴシック" pitchFamily="-110" charset="-128"/>
                    <a:cs typeface="ＭＳ Ｐゴシック" pitchFamily="-110" charset="-128"/>
                  </a:endParaRPr>
                </a:p>
              </p:txBody>
            </p:sp>
            <p:sp>
              <p:nvSpPr>
                <p:cNvPr id="56" name="Rectangle 55"/>
                <p:cNvSpPr/>
                <p:nvPr/>
              </p:nvSpPr>
              <p:spPr bwMode="auto">
                <a:xfrm>
                  <a:off x="5507758" y="28868166"/>
                  <a:ext cx="216024" cy="216024"/>
                </a:xfrm>
                <a:prstGeom prst="rect">
                  <a:avLst/>
                </a:prstGeom>
                <a:solidFill>
                  <a:srgbClr val="FFFFFF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fr-FR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-110" charset="0"/>
                    <a:ea typeface="ＭＳ Ｐゴシック" pitchFamily="-110" charset="-128"/>
                    <a:cs typeface="ＭＳ Ｐゴシック" pitchFamily="-110" charset="-128"/>
                  </a:endParaRPr>
                </a:p>
              </p:txBody>
            </p:sp>
            <p:sp>
              <p:nvSpPr>
                <p:cNvPr id="57" name="ZoneTexte 56"/>
                <p:cNvSpPr txBox="1"/>
                <p:nvPr/>
              </p:nvSpPr>
              <p:spPr>
                <a:xfrm>
                  <a:off x="1242394" y="28779266"/>
                  <a:ext cx="36004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800" b="1" dirty="0" smtClean="0"/>
                    <a:t>A</a:t>
                  </a:r>
                  <a:endParaRPr lang="fr-FR" sz="1800" b="1" dirty="0"/>
                </a:p>
              </p:txBody>
            </p:sp>
            <p:sp>
              <p:nvSpPr>
                <p:cNvPr id="58" name="ZoneTexte 57"/>
                <p:cNvSpPr txBox="1"/>
                <p:nvPr/>
              </p:nvSpPr>
              <p:spPr>
                <a:xfrm>
                  <a:off x="1293194" y="32108402"/>
                  <a:ext cx="36004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800" b="1" dirty="0" smtClean="0"/>
                    <a:t>B</a:t>
                  </a:r>
                  <a:endParaRPr lang="fr-FR" sz="1800" b="1" dirty="0"/>
                </a:p>
              </p:txBody>
            </p:sp>
            <p:sp>
              <p:nvSpPr>
                <p:cNvPr id="59" name="Rectangle 58"/>
                <p:cNvSpPr/>
                <p:nvPr/>
              </p:nvSpPr>
              <p:spPr bwMode="auto">
                <a:xfrm>
                  <a:off x="2025974" y="32167710"/>
                  <a:ext cx="216024" cy="216024"/>
                </a:xfrm>
                <a:prstGeom prst="rect">
                  <a:avLst/>
                </a:prstGeom>
                <a:solidFill>
                  <a:srgbClr val="FFFFFF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fr-FR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-110" charset="0"/>
                    <a:ea typeface="ＭＳ Ｐゴシック" pitchFamily="-110" charset="-128"/>
                    <a:cs typeface="ＭＳ Ｐゴシック" pitchFamily="-110" charset="-128"/>
                  </a:endParaRPr>
                </a:p>
              </p:txBody>
            </p:sp>
          </p:grpSp>
          <p:sp>
            <p:nvSpPr>
              <p:cNvPr id="53" name="Rectangle 52"/>
              <p:cNvSpPr/>
              <p:nvPr/>
            </p:nvSpPr>
            <p:spPr bwMode="auto">
              <a:xfrm>
                <a:off x="7629898" y="36361190"/>
                <a:ext cx="576064" cy="144016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-110" charset="0"/>
                  <a:ea typeface="ＭＳ Ｐゴシック" pitchFamily="-110" charset="-128"/>
                  <a:cs typeface="ＭＳ Ｐゴシック" pitchFamily="-110" charset="-128"/>
                </a:endParaRPr>
              </a:p>
            </p:txBody>
          </p:sp>
        </p:grpSp>
        <p:sp>
          <p:nvSpPr>
            <p:cNvPr id="50" name="ZoneTexte 49"/>
            <p:cNvSpPr txBox="1"/>
            <p:nvPr/>
          </p:nvSpPr>
          <p:spPr>
            <a:xfrm>
              <a:off x="5342534" y="35484270"/>
              <a:ext cx="72008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 smtClean="0">
                  <a:solidFill>
                    <a:schemeClr val="bg1"/>
                  </a:solidFill>
                </a:rPr>
                <a:t>10 </a:t>
              </a:r>
              <a:r>
                <a:rPr lang="fr-FR" sz="1200" b="1" dirty="0" err="1" smtClean="0">
                  <a:solidFill>
                    <a:schemeClr val="bg1"/>
                  </a:solidFill>
                </a:rPr>
                <a:t>μm</a:t>
              </a:r>
              <a:r>
                <a:rPr lang="fr-FR" sz="1200" b="1" dirty="0" smtClean="0">
                  <a:solidFill>
                    <a:schemeClr val="bg1"/>
                  </a:solidFill>
                </a:rPr>
                <a:t> </a:t>
              </a:r>
              <a:endParaRPr lang="fr-FR" sz="1200" b="1" dirty="0">
                <a:solidFill>
                  <a:schemeClr val="bg1"/>
                </a:solidFill>
              </a:endParaRPr>
            </a:p>
          </p:txBody>
        </p:sp>
        <p:cxnSp>
          <p:nvCxnSpPr>
            <p:cNvPr id="51" name="Connecteur droit 50"/>
            <p:cNvCxnSpPr/>
            <p:nvPr/>
          </p:nvCxnSpPr>
          <p:spPr bwMode="auto">
            <a:xfrm>
              <a:off x="5469658" y="35763918"/>
              <a:ext cx="432048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60" name="Grouper 59"/>
          <p:cNvGrpSpPr/>
          <p:nvPr/>
        </p:nvGrpSpPr>
        <p:grpSpPr>
          <a:xfrm>
            <a:off x="2110434" y="30244578"/>
            <a:ext cx="7632848" cy="7365900"/>
            <a:chOff x="-1011062" y="28368302"/>
            <a:chExt cx="8115696" cy="7725940"/>
          </a:xfrm>
        </p:grpSpPr>
        <p:grpSp>
          <p:nvGrpSpPr>
            <p:cNvPr id="61" name="Grouper 60"/>
            <p:cNvGrpSpPr/>
            <p:nvPr/>
          </p:nvGrpSpPr>
          <p:grpSpPr>
            <a:xfrm>
              <a:off x="-1011062" y="28368302"/>
              <a:ext cx="8115696" cy="7725940"/>
              <a:chOff x="1242394" y="28779266"/>
              <a:chExt cx="8115696" cy="7725940"/>
            </a:xfrm>
          </p:grpSpPr>
          <p:grpSp>
            <p:nvGrpSpPr>
              <p:cNvPr id="64" name="Grouper 63"/>
              <p:cNvGrpSpPr/>
              <p:nvPr/>
            </p:nvGrpSpPr>
            <p:grpSpPr>
              <a:xfrm>
                <a:off x="1242394" y="28779266"/>
                <a:ext cx="8115696" cy="7653932"/>
                <a:chOff x="1242394" y="28779266"/>
                <a:chExt cx="8115696" cy="7653932"/>
              </a:xfrm>
            </p:grpSpPr>
            <p:pic>
              <p:nvPicPr>
                <p:cNvPr id="66" name="Image 65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1293194" y="28872790"/>
                  <a:ext cx="8064896" cy="7560408"/>
                </a:xfrm>
                <a:prstGeom prst="rect">
                  <a:avLst/>
                </a:prstGeom>
              </p:spPr>
            </p:pic>
            <p:sp>
              <p:nvSpPr>
                <p:cNvPr id="67" name="Rectangle 66"/>
                <p:cNvSpPr/>
                <p:nvPr/>
              </p:nvSpPr>
              <p:spPr bwMode="auto">
                <a:xfrm>
                  <a:off x="1305894" y="28868166"/>
                  <a:ext cx="216024" cy="216024"/>
                </a:xfrm>
                <a:prstGeom prst="rect">
                  <a:avLst/>
                </a:prstGeom>
                <a:solidFill>
                  <a:srgbClr val="FFFFFF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fr-FR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-110" charset="0"/>
                    <a:ea typeface="ＭＳ Ｐゴシック" pitchFamily="-110" charset="-128"/>
                    <a:cs typeface="ＭＳ Ｐゴシック" pitchFamily="-110" charset="-128"/>
                  </a:endParaRPr>
                </a:p>
              </p:txBody>
            </p:sp>
            <p:sp>
              <p:nvSpPr>
                <p:cNvPr id="68" name="Rectangle 67"/>
                <p:cNvSpPr/>
                <p:nvPr/>
              </p:nvSpPr>
              <p:spPr bwMode="auto">
                <a:xfrm>
                  <a:off x="5507758" y="28868166"/>
                  <a:ext cx="216024" cy="216024"/>
                </a:xfrm>
                <a:prstGeom prst="rect">
                  <a:avLst/>
                </a:prstGeom>
                <a:solidFill>
                  <a:srgbClr val="FFFFFF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fr-FR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-110" charset="0"/>
                    <a:ea typeface="ＭＳ Ｐゴシック" pitchFamily="-110" charset="-128"/>
                    <a:cs typeface="ＭＳ Ｐゴシック" pitchFamily="-110" charset="-128"/>
                  </a:endParaRPr>
                </a:p>
              </p:txBody>
            </p:sp>
            <p:sp>
              <p:nvSpPr>
                <p:cNvPr id="69" name="ZoneTexte 68"/>
                <p:cNvSpPr txBox="1"/>
                <p:nvPr/>
              </p:nvSpPr>
              <p:spPr>
                <a:xfrm>
                  <a:off x="1242394" y="28779266"/>
                  <a:ext cx="36004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800" b="1" dirty="0" smtClean="0"/>
                    <a:t>A</a:t>
                  </a:r>
                  <a:endParaRPr lang="fr-FR" sz="1800" b="1" dirty="0"/>
                </a:p>
              </p:txBody>
            </p:sp>
            <p:sp>
              <p:nvSpPr>
                <p:cNvPr id="70" name="ZoneTexte 69"/>
                <p:cNvSpPr txBox="1"/>
                <p:nvPr/>
              </p:nvSpPr>
              <p:spPr>
                <a:xfrm>
                  <a:off x="1293194" y="32108402"/>
                  <a:ext cx="36004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800" b="1" dirty="0" smtClean="0"/>
                    <a:t>B</a:t>
                  </a:r>
                  <a:endParaRPr lang="fr-FR" sz="1800" b="1" dirty="0"/>
                </a:p>
              </p:txBody>
            </p:sp>
            <p:sp>
              <p:nvSpPr>
                <p:cNvPr id="71" name="Rectangle 70"/>
                <p:cNvSpPr/>
                <p:nvPr/>
              </p:nvSpPr>
              <p:spPr bwMode="auto">
                <a:xfrm>
                  <a:off x="2025974" y="32167710"/>
                  <a:ext cx="216024" cy="216024"/>
                </a:xfrm>
                <a:prstGeom prst="rect">
                  <a:avLst/>
                </a:prstGeom>
                <a:solidFill>
                  <a:srgbClr val="FFFFFF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fr-FR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-110" charset="0"/>
                    <a:ea typeface="ＭＳ Ｐゴシック" pitchFamily="-110" charset="-128"/>
                    <a:cs typeface="ＭＳ Ｐゴシック" pitchFamily="-110" charset="-128"/>
                  </a:endParaRPr>
                </a:p>
              </p:txBody>
            </p:sp>
          </p:grpSp>
          <p:sp>
            <p:nvSpPr>
              <p:cNvPr id="65" name="Rectangle 64"/>
              <p:cNvSpPr/>
              <p:nvPr/>
            </p:nvSpPr>
            <p:spPr bwMode="auto">
              <a:xfrm>
                <a:off x="7629898" y="36361190"/>
                <a:ext cx="576064" cy="144016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-110" charset="0"/>
                  <a:ea typeface="ＭＳ Ｐゴシック" pitchFamily="-110" charset="-128"/>
                  <a:cs typeface="ＭＳ Ｐゴシック" pitchFamily="-110" charset="-128"/>
                </a:endParaRPr>
              </a:p>
            </p:txBody>
          </p:sp>
        </p:grpSp>
        <p:sp>
          <p:nvSpPr>
            <p:cNvPr id="62" name="ZoneTexte 61"/>
            <p:cNvSpPr txBox="1"/>
            <p:nvPr/>
          </p:nvSpPr>
          <p:spPr>
            <a:xfrm>
              <a:off x="5342534" y="35484270"/>
              <a:ext cx="72008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 smtClean="0">
                  <a:solidFill>
                    <a:schemeClr val="bg1"/>
                  </a:solidFill>
                </a:rPr>
                <a:t>10 </a:t>
              </a:r>
              <a:r>
                <a:rPr lang="fr-FR" sz="1200" b="1" dirty="0" err="1" smtClean="0">
                  <a:solidFill>
                    <a:schemeClr val="bg1"/>
                  </a:solidFill>
                </a:rPr>
                <a:t>μm</a:t>
              </a:r>
              <a:r>
                <a:rPr lang="fr-FR" sz="1200" b="1" dirty="0" smtClean="0">
                  <a:solidFill>
                    <a:schemeClr val="bg1"/>
                  </a:solidFill>
                </a:rPr>
                <a:t> </a:t>
              </a:r>
              <a:endParaRPr lang="fr-FR" sz="1200" b="1" dirty="0">
                <a:solidFill>
                  <a:schemeClr val="bg1"/>
                </a:solidFill>
              </a:endParaRPr>
            </a:p>
          </p:txBody>
        </p:sp>
        <p:cxnSp>
          <p:nvCxnSpPr>
            <p:cNvPr id="63" name="Connecteur droit 62"/>
            <p:cNvCxnSpPr/>
            <p:nvPr/>
          </p:nvCxnSpPr>
          <p:spPr bwMode="auto">
            <a:xfrm>
              <a:off x="5469658" y="35763918"/>
              <a:ext cx="432048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pic>
        <p:nvPicPr>
          <p:cNvPr id="73" name="Image 7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0612" y="30486144"/>
            <a:ext cx="7585070" cy="7208082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1085983" y="2779089"/>
            <a:ext cx="82277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pic>
        <p:nvPicPr>
          <p:cNvPr id="74" name="Image 7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3012" y="30638544"/>
            <a:ext cx="7585070" cy="7208082"/>
          </a:xfrm>
          <a:prstGeom prst="rect">
            <a:avLst/>
          </a:prstGeom>
        </p:spPr>
      </p:pic>
      <p:grpSp>
        <p:nvGrpSpPr>
          <p:cNvPr id="75" name="Grouper 74"/>
          <p:cNvGrpSpPr/>
          <p:nvPr/>
        </p:nvGrpSpPr>
        <p:grpSpPr>
          <a:xfrm>
            <a:off x="2589338" y="22940193"/>
            <a:ext cx="5182486" cy="3712241"/>
            <a:chOff x="6890575" y="21811333"/>
            <a:chExt cx="5182486" cy="3712241"/>
          </a:xfrm>
        </p:grpSpPr>
        <p:pic>
          <p:nvPicPr>
            <p:cNvPr id="76" name="Image 7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81826" y="21815574"/>
              <a:ext cx="5091235" cy="3708000"/>
            </a:xfrm>
            <a:prstGeom prst="rect">
              <a:avLst/>
            </a:prstGeom>
          </p:spPr>
        </p:pic>
        <p:sp>
          <p:nvSpPr>
            <p:cNvPr id="77" name="Rectangle 76"/>
            <p:cNvSpPr/>
            <p:nvPr/>
          </p:nvSpPr>
          <p:spPr bwMode="auto">
            <a:xfrm>
              <a:off x="7015734" y="21862182"/>
              <a:ext cx="288032" cy="21602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  <a:ea typeface="ＭＳ Ｐゴシック" pitchFamily="-110" charset="-128"/>
                <a:cs typeface="ＭＳ Ｐゴシック" pitchFamily="-110" charset="-128"/>
              </a:endParaRPr>
            </a:p>
          </p:txBody>
        </p:sp>
        <p:sp>
          <p:nvSpPr>
            <p:cNvPr id="78" name="ZoneTexte 77"/>
            <p:cNvSpPr txBox="1"/>
            <p:nvPr/>
          </p:nvSpPr>
          <p:spPr>
            <a:xfrm>
              <a:off x="6890575" y="21811333"/>
              <a:ext cx="360040" cy="369332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r>
                <a:rPr lang="fr-FR" sz="1800" b="1" dirty="0" smtClean="0"/>
                <a:t>A</a:t>
              </a:r>
              <a:endParaRPr lang="fr-FR" sz="1800" b="1" dirty="0"/>
            </a:p>
          </p:txBody>
        </p:sp>
      </p:grpSp>
      <p:sp>
        <p:nvSpPr>
          <p:cNvPr id="79" name="Text Box 34"/>
          <p:cNvSpPr txBox="1">
            <a:spLocks noChangeArrowheads="1"/>
          </p:cNvSpPr>
          <p:nvPr/>
        </p:nvSpPr>
        <p:spPr bwMode="auto">
          <a:xfrm>
            <a:off x="1149178" y="26640110"/>
            <a:ext cx="14113568" cy="2827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514158" tIns="257079" rIns="514158" bIns="257079">
            <a:spAutoFit/>
          </a:bodyPr>
          <a:lstStyle/>
          <a:p>
            <a:pPr algn="just"/>
            <a:r>
              <a:rPr lang="fr-FR" sz="3000" b="1" dirty="0" err="1" smtClean="0">
                <a:latin typeface="Calibri"/>
                <a:cs typeface="Calibri"/>
              </a:rPr>
              <a:t>Toxicity</a:t>
            </a:r>
            <a:r>
              <a:rPr lang="fr-FR" sz="3000" b="1" dirty="0" smtClean="0">
                <a:latin typeface="Calibri"/>
                <a:cs typeface="Calibri"/>
              </a:rPr>
              <a:t> profile of MNP-TZ, </a:t>
            </a:r>
            <a:r>
              <a:rPr lang="fr-FR" sz="3000" b="1" dirty="0">
                <a:latin typeface="Calibri"/>
                <a:cs typeface="Calibri"/>
              </a:rPr>
              <a:t>MNP-HC or MNP-</a:t>
            </a:r>
            <a:r>
              <a:rPr lang="fr-FR" sz="3000" b="1" dirty="0" err="1" smtClean="0">
                <a:latin typeface="Calibri"/>
                <a:cs typeface="Calibri"/>
              </a:rPr>
              <a:t>scFv</a:t>
            </a:r>
            <a:r>
              <a:rPr lang="fr-FR" sz="3000" b="1" dirty="0" smtClean="0">
                <a:latin typeface="Calibri"/>
                <a:cs typeface="Calibri"/>
              </a:rPr>
              <a:t> in </a:t>
            </a:r>
            <a:r>
              <a:rPr lang="fr-FR" sz="3000" b="1" dirty="0" err="1" smtClean="0">
                <a:latin typeface="Calibri"/>
                <a:cs typeface="Calibri"/>
              </a:rPr>
              <a:t>cell</a:t>
            </a:r>
            <a:r>
              <a:rPr lang="fr-FR" sz="3000" b="1" dirty="0" smtClean="0">
                <a:latin typeface="Calibri"/>
                <a:cs typeface="Calibri"/>
              </a:rPr>
              <a:t> culture.</a:t>
            </a:r>
            <a:endParaRPr lang="fr-FR" sz="3000" dirty="0">
              <a:latin typeface="Calibri"/>
              <a:cs typeface="Calibri"/>
            </a:endParaRPr>
          </a:p>
          <a:p>
            <a:pPr algn="just"/>
            <a:r>
              <a:rPr lang="fr-FR" sz="3000" dirty="0" smtClean="0">
                <a:latin typeface="Calibri"/>
                <a:cs typeface="Calibri"/>
              </a:rPr>
              <a:t>No induction of </a:t>
            </a:r>
            <a:r>
              <a:rPr lang="fr-FR" sz="3000" dirty="0" err="1" smtClean="0">
                <a:latin typeface="Calibri"/>
                <a:cs typeface="Calibri"/>
              </a:rPr>
              <a:t>cell</a:t>
            </a:r>
            <a:r>
              <a:rPr lang="fr-FR" sz="3000" dirty="0" smtClean="0">
                <a:latin typeface="Calibri"/>
                <a:cs typeface="Calibri"/>
              </a:rPr>
              <a:t> </a:t>
            </a:r>
            <a:r>
              <a:rPr lang="fr-FR" sz="3000" dirty="0" err="1" smtClean="0">
                <a:latin typeface="Calibri"/>
                <a:cs typeface="Calibri"/>
              </a:rPr>
              <a:t>death</a:t>
            </a:r>
            <a:r>
              <a:rPr lang="fr-FR" sz="3000" dirty="0" smtClean="0">
                <a:latin typeface="Calibri"/>
                <a:cs typeface="Calibri"/>
              </a:rPr>
              <a:t> </a:t>
            </a:r>
            <a:r>
              <a:rPr lang="fr-FR" sz="3000" dirty="0" err="1" smtClean="0">
                <a:latin typeface="Calibri"/>
                <a:cs typeface="Calibri"/>
              </a:rPr>
              <a:t>was</a:t>
            </a:r>
            <a:r>
              <a:rPr lang="fr-FR" sz="3000" dirty="0" smtClean="0">
                <a:latin typeface="Calibri"/>
                <a:cs typeface="Calibri"/>
              </a:rPr>
              <a:t> </a:t>
            </a:r>
            <a:r>
              <a:rPr lang="fr-FR" sz="3000" dirty="0" err="1" smtClean="0">
                <a:latin typeface="Calibri"/>
                <a:cs typeface="Calibri"/>
              </a:rPr>
              <a:t>reported</a:t>
            </a:r>
            <a:r>
              <a:rPr lang="fr-FR" sz="3000" dirty="0" smtClean="0">
                <a:latin typeface="Calibri"/>
                <a:cs typeface="Calibri"/>
              </a:rPr>
              <a:t> </a:t>
            </a:r>
            <a:r>
              <a:rPr lang="fr-FR" sz="3000" dirty="0" err="1" smtClean="0">
                <a:latin typeface="Calibri"/>
                <a:cs typeface="Calibri"/>
              </a:rPr>
              <a:t>upon</a:t>
            </a:r>
            <a:r>
              <a:rPr lang="fr-FR" sz="3000" dirty="0" smtClean="0">
                <a:latin typeface="Calibri"/>
                <a:cs typeface="Calibri"/>
              </a:rPr>
              <a:t> incubation of </a:t>
            </a:r>
            <a:r>
              <a:rPr lang="fr-FR" sz="3000" dirty="0" err="1" smtClean="0">
                <a:latin typeface="Calibri"/>
                <a:cs typeface="Calibri"/>
              </a:rPr>
              <a:t>different</a:t>
            </a:r>
            <a:r>
              <a:rPr lang="fr-FR" sz="3000" dirty="0" smtClean="0">
                <a:latin typeface="Calibri"/>
                <a:cs typeface="Calibri"/>
              </a:rPr>
              <a:t> concentrations of </a:t>
            </a:r>
            <a:r>
              <a:rPr lang="fr-FR" sz="3000" dirty="0" err="1" smtClean="0">
                <a:latin typeface="Calibri"/>
                <a:cs typeface="Calibri"/>
              </a:rPr>
              <a:t>MNPs</a:t>
            </a:r>
            <a:r>
              <a:rPr lang="fr-FR" sz="3000" dirty="0" smtClean="0">
                <a:latin typeface="Calibri"/>
                <a:cs typeface="Calibri"/>
              </a:rPr>
              <a:t> </a:t>
            </a:r>
            <a:r>
              <a:rPr lang="fr-FR" sz="3000" dirty="0" err="1" smtClean="0">
                <a:latin typeface="Calibri"/>
                <a:cs typeface="Calibri"/>
              </a:rPr>
              <a:t>with</a:t>
            </a:r>
            <a:r>
              <a:rPr lang="fr-FR" sz="3000" dirty="0" smtClean="0">
                <a:latin typeface="Calibri"/>
                <a:cs typeface="Calibri"/>
              </a:rPr>
              <a:t> MCF7 </a:t>
            </a:r>
            <a:r>
              <a:rPr lang="fr-FR" sz="3000" dirty="0" err="1" smtClean="0">
                <a:latin typeface="Calibri"/>
                <a:cs typeface="Calibri"/>
              </a:rPr>
              <a:t>breast</a:t>
            </a:r>
            <a:r>
              <a:rPr lang="fr-FR" sz="3000" dirty="0" smtClean="0">
                <a:latin typeface="Calibri"/>
                <a:cs typeface="Calibri"/>
              </a:rPr>
              <a:t> cancer </a:t>
            </a:r>
            <a:r>
              <a:rPr lang="fr-FR" sz="3000" dirty="0" err="1" smtClean="0">
                <a:latin typeface="Calibri"/>
                <a:cs typeface="Calibri"/>
              </a:rPr>
              <a:t>cells</a:t>
            </a:r>
            <a:r>
              <a:rPr lang="fr-FR" sz="3000" dirty="0" smtClean="0">
                <a:latin typeface="Calibri"/>
                <a:cs typeface="Calibri"/>
              </a:rPr>
              <a:t> </a:t>
            </a:r>
            <a:r>
              <a:rPr lang="fr-FR" sz="3000" dirty="0" err="1" smtClean="0">
                <a:latin typeface="Calibri"/>
                <a:cs typeface="Calibri"/>
              </a:rPr>
              <a:t>at</a:t>
            </a:r>
            <a:r>
              <a:rPr lang="fr-FR" sz="3000" dirty="0" smtClean="0">
                <a:latin typeface="Calibri"/>
                <a:cs typeface="Calibri"/>
              </a:rPr>
              <a:t> 4 or 24 h (A). Inhibition of </a:t>
            </a:r>
            <a:r>
              <a:rPr lang="fr-FR" sz="3000" dirty="0" err="1" smtClean="0">
                <a:latin typeface="Calibri"/>
                <a:cs typeface="Calibri"/>
              </a:rPr>
              <a:t>tumor</a:t>
            </a:r>
            <a:r>
              <a:rPr lang="fr-FR" sz="3000" dirty="0" smtClean="0">
                <a:latin typeface="Calibri"/>
                <a:cs typeface="Calibri"/>
              </a:rPr>
              <a:t> </a:t>
            </a:r>
            <a:r>
              <a:rPr lang="fr-FR" sz="3000" dirty="0" err="1" smtClean="0">
                <a:latin typeface="Calibri"/>
                <a:cs typeface="Calibri"/>
              </a:rPr>
              <a:t>cell</a:t>
            </a:r>
            <a:r>
              <a:rPr lang="fr-FR" sz="3000" dirty="0" smtClean="0">
                <a:latin typeface="Calibri"/>
                <a:cs typeface="Calibri"/>
              </a:rPr>
              <a:t> </a:t>
            </a:r>
            <a:r>
              <a:rPr lang="fr-FR" sz="3000" dirty="0" err="1" smtClean="0">
                <a:latin typeface="Calibri"/>
                <a:cs typeface="Calibri"/>
              </a:rPr>
              <a:t>proliferation</a:t>
            </a:r>
            <a:r>
              <a:rPr lang="fr-FR" sz="3000" dirty="0" smtClean="0">
                <a:latin typeface="Calibri"/>
                <a:cs typeface="Calibri"/>
              </a:rPr>
              <a:t> </a:t>
            </a:r>
            <a:r>
              <a:rPr lang="fr-FR" sz="3000" dirty="0" err="1" smtClean="0">
                <a:latin typeface="Calibri"/>
                <a:cs typeface="Calibri"/>
              </a:rPr>
              <a:t>was</a:t>
            </a:r>
            <a:r>
              <a:rPr lang="fr-FR" sz="3000" dirty="0" smtClean="0">
                <a:latin typeface="Calibri"/>
                <a:cs typeface="Calibri"/>
              </a:rPr>
              <a:t> </a:t>
            </a:r>
            <a:r>
              <a:rPr lang="fr-FR" sz="3000" dirty="0" err="1" smtClean="0">
                <a:latin typeface="Calibri"/>
                <a:cs typeface="Calibri"/>
              </a:rPr>
              <a:t>detected</a:t>
            </a:r>
            <a:r>
              <a:rPr lang="fr-FR" sz="3000" dirty="0" smtClean="0">
                <a:latin typeface="Calibri"/>
                <a:cs typeface="Calibri"/>
              </a:rPr>
              <a:t> </a:t>
            </a:r>
            <a:r>
              <a:rPr lang="fr-FR" sz="3000" dirty="0" err="1" smtClean="0">
                <a:latin typeface="Calibri"/>
                <a:cs typeface="Calibri"/>
              </a:rPr>
              <a:t>at</a:t>
            </a:r>
            <a:r>
              <a:rPr lang="fr-FR" sz="3000" dirty="0" smtClean="0">
                <a:latin typeface="Calibri"/>
                <a:cs typeface="Calibri"/>
              </a:rPr>
              <a:t> 48 and 72 h incubation and </a:t>
            </a:r>
            <a:r>
              <a:rPr lang="fr-FR" sz="3000" dirty="0" err="1" smtClean="0">
                <a:latin typeface="Calibri"/>
                <a:cs typeface="Calibri"/>
              </a:rPr>
              <a:t>effects</a:t>
            </a:r>
            <a:r>
              <a:rPr lang="fr-FR" sz="3000" dirty="0" smtClean="0">
                <a:latin typeface="Calibri"/>
                <a:cs typeface="Calibri"/>
              </a:rPr>
              <a:t> </a:t>
            </a:r>
            <a:r>
              <a:rPr lang="fr-FR" sz="3000" dirty="0" err="1" smtClean="0">
                <a:latin typeface="Calibri"/>
                <a:cs typeface="Calibri"/>
              </a:rPr>
              <a:t>were</a:t>
            </a:r>
            <a:r>
              <a:rPr lang="fr-FR" sz="3000" dirty="0" smtClean="0">
                <a:latin typeface="Calibri"/>
                <a:cs typeface="Calibri"/>
              </a:rPr>
              <a:t> comparable </a:t>
            </a:r>
            <a:r>
              <a:rPr lang="fr-FR" sz="3000" dirty="0" err="1" smtClean="0">
                <a:latin typeface="Calibri"/>
                <a:cs typeface="Calibri"/>
              </a:rPr>
              <a:t>among</a:t>
            </a:r>
            <a:r>
              <a:rPr lang="fr-FR" sz="3000" dirty="0" smtClean="0">
                <a:latin typeface="Calibri"/>
                <a:cs typeface="Calibri"/>
              </a:rPr>
              <a:t> all </a:t>
            </a:r>
            <a:r>
              <a:rPr lang="fr-FR" sz="3000" dirty="0" err="1" smtClean="0">
                <a:latin typeface="Calibri"/>
                <a:cs typeface="Calibri"/>
              </a:rPr>
              <a:t>MNPs</a:t>
            </a:r>
            <a:r>
              <a:rPr lang="fr-FR" sz="3000" dirty="0" smtClean="0">
                <a:latin typeface="Calibri"/>
                <a:cs typeface="Calibri"/>
              </a:rPr>
              <a:t> (B).</a:t>
            </a:r>
            <a:endParaRPr lang="en-US" sz="3000" dirty="0">
              <a:latin typeface="Calibri"/>
              <a:cs typeface="Calibri"/>
            </a:endParaRPr>
          </a:p>
        </p:txBody>
      </p:sp>
      <p:sp>
        <p:nvSpPr>
          <p:cNvPr id="80" name="Text Box 34"/>
          <p:cNvSpPr txBox="1">
            <a:spLocks noChangeArrowheads="1"/>
          </p:cNvSpPr>
          <p:nvPr/>
        </p:nvSpPr>
        <p:spPr bwMode="auto">
          <a:xfrm>
            <a:off x="1301578" y="26792510"/>
            <a:ext cx="14113568" cy="2827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514158" tIns="257079" rIns="514158" bIns="257079">
            <a:spAutoFit/>
          </a:bodyPr>
          <a:lstStyle/>
          <a:p>
            <a:pPr algn="just"/>
            <a:r>
              <a:rPr lang="fr-FR" sz="3000" b="1" dirty="0" err="1" smtClean="0">
                <a:latin typeface="Calibri"/>
                <a:cs typeface="Calibri"/>
              </a:rPr>
              <a:t>Toxicity</a:t>
            </a:r>
            <a:r>
              <a:rPr lang="fr-FR" sz="3000" b="1" dirty="0" smtClean="0">
                <a:latin typeface="Calibri"/>
                <a:cs typeface="Calibri"/>
              </a:rPr>
              <a:t> profile of MNP-TZ, </a:t>
            </a:r>
            <a:r>
              <a:rPr lang="fr-FR" sz="3000" b="1" dirty="0">
                <a:latin typeface="Calibri"/>
                <a:cs typeface="Calibri"/>
              </a:rPr>
              <a:t>MNP-HC or MNP-</a:t>
            </a:r>
            <a:r>
              <a:rPr lang="fr-FR" sz="3000" b="1" dirty="0" err="1" smtClean="0">
                <a:latin typeface="Calibri"/>
                <a:cs typeface="Calibri"/>
              </a:rPr>
              <a:t>scFv</a:t>
            </a:r>
            <a:r>
              <a:rPr lang="fr-FR" sz="3000" b="1" dirty="0" smtClean="0">
                <a:latin typeface="Calibri"/>
                <a:cs typeface="Calibri"/>
              </a:rPr>
              <a:t> in </a:t>
            </a:r>
            <a:r>
              <a:rPr lang="fr-FR" sz="3000" b="1" dirty="0" err="1" smtClean="0">
                <a:latin typeface="Calibri"/>
                <a:cs typeface="Calibri"/>
              </a:rPr>
              <a:t>cell</a:t>
            </a:r>
            <a:r>
              <a:rPr lang="fr-FR" sz="3000" b="1" dirty="0" smtClean="0">
                <a:latin typeface="Calibri"/>
                <a:cs typeface="Calibri"/>
              </a:rPr>
              <a:t> culture.</a:t>
            </a:r>
            <a:endParaRPr lang="fr-FR" sz="3000" dirty="0">
              <a:latin typeface="Calibri"/>
              <a:cs typeface="Calibri"/>
            </a:endParaRPr>
          </a:p>
          <a:p>
            <a:pPr algn="just"/>
            <a:r>
              <a:rPr lang="fr-FR" sz="3000" dirty="0" smtClean="0">
                <a:latin typeface="Calibri"/>
                <a:cs typeface="Calibri"/>
              </a:rPr>
              <a:t>No induction of </a:t>
            </a:r>
            <a:r>
              <a:rPr lang="fr-FR" sz="3000" dirty="0" err="1" smtClean="0">
                <a:latin typeface="Calibri"/>
                <a:cs typeface="Calibri"/>
              </a:rPr>
              <a:t>cell</a:t>
            </a:r>
            <a:r>
              <a:rPr lang="fr-FR" sz="3000" dirty="0" smtClean="0">
                <a:latin typeface="Calibri"/>
                <a:cs typeface="Calibri"/>
              </a:rPr>
              <a:t> </a:t>
            </a:r>
            <a:r>
              <a:rPr lang="fr-FR" sz="3000" dirty="0" err="1" smtClean="0">
                <a:latin typeface="Calibri"/>
                <a:cs typeface="Calibri"/>
              </a:rPr>
              <a:t>death</a:t>
            </a:r>
            <a:r>
              <a:rPr lang="fr-FR" sz="3000" dirty="0" smtClean="0">
                <a:latin typeface="Calibri"/>
                <a:cs typeface="Calibri"/>
              </a:rPr>
              <a:t> </a:t>
            </a:r>
            <a:r>
              <a:rPr lang="fr-FR" sz="3000" dirty="0" err="1" smtClean="0">
                <a:latin typeface="Calibri"/>
                <a:cs typeface="Calibri"/>
              </a:rPr>
              <a:t>was</a:t>
            </a:r>
            <a:r>
              <a:rPr lang="fr-FR" sz="3000" dirty="0" smtClean="0">
                <a:latin typeface="Calibri"/>
                <a:cs typeface="Calibri"/>
              </a:rPr>
              <a:t> </a:t>
            </a:r>
            <a:r>
              <a:rPr lang="fr-FR" sz="3000" dirty="0" err="1" smtClean="0">
                <a:latin typeface="Calibri"/>
                <a:cs typeface="Calibri"/>
              </a:rPr>
              <a:t>reported</a:t>
            </a:r>
            <a:r>
              <a:rPr lang="fr-FR" sz="3000" dirty="0" smtClean="0">
                <a:latin typeface="Calibri"/>
                <a:cs typeface="Calibri"/>
              </a:rPr>
              <a:t> </a:t>
            </a:r>
            <a:r>
              <a:rPr lang="fr-FR" sz="3000" dirty="0" err="1" smtClean="0">
                <a:latin typeface="Calibri"/>
                <a:cs typeface="Calibri"/>
              </a:rPr>
              <a:t>upon</a:t>
            </a:r>
            <a:r>
              <a:rPr lang="fr-FR" sz="3000" dirty="0" smtClean="0">
                <a:latin typeface="Calibri"/>
                <a:cs typeface="Calibri"/>
              </a:rPr>
              <a:t> incubation of </a:t>
            </a:r>
            <a:r>
              <a:rPr lang="fr-FR" sz="3000" dirty="0" err="1" smtClean="0">
                <a:latin typeface="Calibri"/>
                <a:cs typeface="Calibri"/>
              </a:rPr>
              <a:t>different</a:t>
            </a:r>
            <a:r>
              <a:rPr lang="fr-FR" sz="3000" dirty="0" smtClean="0">
                <a:latin typeface="Calibri"/>
                <a:cs typeface="Calibri"/>
              </a:rPr>
              <a:t> concentrations of </a:t>
            </a:r>
            <a:r>
              <a:rPr lang="fr-FR" sz="3000" dirty="0" err="1" smtClean="0">
                <a:latin typeface="Calibri"/>
                <a:cs typeface="Calibri"/>
              </a:rPr>
              <a:t>MNPs</a:t>
            </a:r>
            <a:r>
              <a:rPr lang="fr-FR" sz="3000" dirty="0" smtClean="0">
                <a:latin typeface="Calibri"/>
                <a:cs typeface="Calibri"/>
              </a:rPr>
              <a:t> </a:t>
            </a:r>
            <a:r>
              <a:rPr lang="fr-FR" sz="3000" dirty="0" err="1" smtClean="0">
                <a:latin typeface="Calibri"/>
                <a:cs typeface="Calibri"/>
              </a:rPr>
              <a:t>with</a:t>
            </a:r>
            <a:r>
              <a:rPr lang="fr-FR" sz="3000" dirty="0" smtClean="0">
                <a:latin typeface="Calibri"/>
                <a:cs typeface="Calibri"/>
              </a:rPr>
              <a:t> MCF7 </a:t>
            </a:r>
            <a:r>
              <a:rPr lang="fr-FR" sz="3000" dirty="0" err="1" smtClean="0">
                <a:latin typeface="Calibri"/>
                <a:cs typeface="Calibri"/>
              </a:rPr>
              <a:t>breast</a:t>
            </a:r>
            <a:r>
              <a:rPr lang="fr-FR" sz="3000" dirty="0" smtClean="0">
                <a:latin typeface="Calibri"/>
                <a:cs typeface="Calibri"/>
              </a:rPr>
              <a:t> cancer </a:t>
            </a:r>
            <a:r>
              <a:rPr lang="fr-FR" sz="3000" dirty="0" err="1" smtClean="0">
                <a:latin typeface="Calibri"/>
                <a:cs typeface="Calibri"/>
              </a:rPr>
              <a:t>cells</a:t>
            </a:r>
            <a:r>
              <a:rPr lang="fr-FR" sz="3000" dirty="0" smtClean="0">
                <a:latin typeface="Calibri"/>
                <a:cs typeface="Calibri"/>
              </a:rPr>
              <a:t> </a:t>
            </a:r>
            <a:r>
              <a:rPr lang="fr-FR" sz="3000" dirty="0" err="1" smtClean="0">
                <a:latin typeface="Calibri"/>
                <a:cs typeface="Calibri"/>
              </a:rPr>
              <a:t>at</a:t>
            </a:r>
            <a:r>
              <a:rPr lang="fr-FR" sz="3000" dirty="0" smtClean="0">
                <a:latin typeface="Calibri"/>
                <a:cs typeface="Calibri"/>
              </a:rPr>
              <a:t> 4 or 24 h (A). Inhibition of </a:t>
            </a:r>
            <a:r>
              <a:rPr lang="fr-FR" sz="3000" dirty="0" err="1" smtClean="0">
                <a:latin typeface="Calibri"/>
                <a:cs typeface="Calibri"/>
              </a:rPr>
              <a:t>tumor</a:t>
            </a:r>
            <a:r>
              <a:rPr lang="fr-FR" sz="3000" dirty="0" smtClean="0">
                <a:latin typeface="Calibri"/>
                <a:cs typeface="Calibri"/>
              </a:rPr>
              <a:t> </a:t>
            </a:r>
            <a:r>
              <a:rPr lang="fr-FR" sz="3000" dirty="0" err="1" smtClean="0">
                <a:latin typeface="Calibri"/>
                <a:cs typeface="Calibri"/>
              </a:rPr>
              <a:t>cell</a:t>
            </a:r>
            <a:r>
              <a:rPr lang="fr-FR" sz="3000" dirty="0" smtClean="0">
                <a:latin typeface="Calibri"/>
                <a:cs typeface="Calibri"/>
              </a:rPr>
              <a:t> </a:t>
            </a:r>
            <a:r>
              <a:rPr lang="fr-FR" sz="3000" dirty="0" err="1" smtClean="0">
                <a:latin typeface="Calibri"/>
                <a:cs typeface="Calibri"/>
              </a:rPr>
              <a:t>proliferation</a:t>
            </a:r>
            <a:r>
              <a:rPr lang="fr-FR" sz="3000" dirty="0" smtClean="0">
                <a:latin typeface="Calibri"/>
                <a:cs typeface="Calibri"/>
              </a:rPr>
              <a:t> </a:t>
            </a:r>
            <a:r>
              <a:rPr lang="fr-FR" sz="3000" dirty="0" err="1" smtClean="0">
                <a:latin typeface="Calibri"/>
                <a:cs typeface="Calibri"/>
              </a:rPr>
              <a:t>was</a:t>
            </a:r>
            <a:r>
              <a:rPr lang="fr-FR" sz="3000" dirty="0" smtClean="0">
                <a:latin typeface="Calibri"/>
                <a:cs typeface="Calibri"/>
              </a:rPr>
              <a:t> </a:t>
            </a:r>
            <a:r>
              <a:rPr lang="fr-FR" sz="3000" dirty="0" err="1" smtClean="0">
                <a:latin typeface="Calibri"/>
                <a:cs typeface="Calibri"/>
              </a:rPr>
              <a:t>detected</a:t>
            </a:r>
            <a:r>
              <a:rPr lang="fr-FR" sz="3000" dirty="0" smtClean="0">
                <a:latin typeface="Calibri"/>
                <a:cs typeface="Calibri"/>
              </a:rPr>
              <a:t> </a:t>
            </a:r>
            <a:r>
              <a:rPr lang="fr-FR" sz="3000" dirty="0" err="1" smtClean="0">
                <a:latin typeface="Calibri"/>
                <a:cs typeface="Calibri"/>
              </a:rPr>
              <a:t>at</a:t>
            </a:r>
            <a:r>
              <a:rPr lang="fr-FR" sz="3000" dirty="0" smtClean="0">
                <a:latin typeface="Calibri"/>
                <a:cs typeface="Calibri"/>
              </a:rPr>
              <a:t> 48 and 72 h incubation and </a:t>
            </a:r>
            <a:r>
              <a:rPr lang="fr-FR" sz="3000" dirty="0" err="1" smtClean="0">
                <a:latin typeface="Calibri"/>
                <a:cs typeface="Calibri"/>
              </a:rPr>
              <a:t>effects</a:t>
            </a:r>
            <a:r>
              <a:rPr lang="fr-FR" sz="3000" dirty="0" smtClean="0">
                <a:latin typeface="Calibri"/>
                <a:cs typeface="Calibri"/>
              </a:rPr>
              <a:t> </a:t>
            </a:r>
            <a:r>
              <a:rPr lang="fr-FR" sz="3000" dirty="0" err="1" smtClean="0">
                <a:latin typeface="Calibri"/>
                <a:cs typeface="Calibri"/>
              </a:rPr>
              <a:t>were</a:t>
            </a:r>
            <a:r>
              <a:rPr lang="fr-FR" sz="3000" dirty="0" smtClean="0">
                <a:latin typeface="Calibri"/>
                <a:cs typeface="Calibri"/>
              </a:rPr>
              <a:t> comparable </a:t>
            </a:r>
            <a:r>
              <a:rPr lang="fr-FR" sz="3000" dirty="0" err="1" smtClean="0">
                <a:latin typeface="Calibri"/>
                <a:cs typeface="Calibri"/>
              </a:rPr>
              <a:t>among</a:t>
            </a:r>
            <a:r>
              <a:rPr lang="fr-FR" sz="3000" dirty="0" smtClean="0">
                <a:latin typeface="Calibri"/>
                <a:cs typeface="Calibri"/>
              </a:rPr>
              <a:t> all </a:t>
            </a:r>
            <a:r>
              <a:rPr lang="fr-FR" sz="3000" dirty="0" err="1" smtClean="0">
                <a:latin typeface="Calibri"/>
                <a:cs typeface="Calibri"/>
              </a:rPr>
              <a:t>MNPs</a:t>
            </a:r>
            <a:r>
              <a:rPr lang="fr-FR" sz="3000" dirty="0" smtClean="0">
                <a:latin typeface="Calibri"/>
                <a:cs typeface="Calibri"/>
              </a:rPr>
              <a:t> (B).</a:t>
            </a:r>
            <a:endParaRPr lang="en-US" sz="3000" dirty="0">
              <a:latin typeface="Calibri"/>
              <a:cs typeface="Calibri"/>
            </a:endParaRPr>
          </a:p>
        </p:txBody>
      </p:sp>
      <p:grpSp>
        <p:nvGrpSpPr>
          <p:cNvPr id="81" name="Grouper 80"/>
          <p:cNvGrpSpPr/>
          <p:nvPr/>
        </p:nvGrpSpPr>
        <p:grpSpPr>
          <a:xfrm>
            <a:off x="2262834" y="30396978"/>
            <a:ext cx="7632848" cy="7365900"/>
            <a:chOff x="-1011062" y="28368302"/>
            <a:chExt cx="8115696" cy="7725940"/>
          </a:xfrm>
        </p:grpSpPr>
        <p:grpSp>
          <p:nvGrpSpPr>
            <p:cNvPr id="82" name="Grouper 81"/>
            <p:cNvGrpSpPr/>
            <p:nvPr/>
          </p:nvGrpSpPr>
          <p:grpSpPr>
            <a:xfrm>
              <a:off x="-1011062" y="28368302"/>
              <a:ext cx="8115696" cy="7725940"/>
              <a:chOff x="1242394" y="28779266"/>
              <a:chExt cx="8115696" cy="7725940"/>
            </a:xfrm>
          </p:grpSpPr>
          <p:grpSp>
            <p:nvGrpSpPr>
              <p:cNvPr id="85" name="Grouper 84"/>
              <p:cNvGrpSpPr/>
              <p:nvPr/>
            </p:nvGrpSpPr>
            <p:grpSpPr>
              <a:xfrm>
                <a:off x="1242394" y="28779266"/>
                <a:ext cx="8115696" cy="7653932"/>
                <a:chOff x="1242394" y="28779266"/>
                <a:chExt cx="8115696" cy="7653932"/>
              </a:xfrm>
            </p:grpSpPr>
            <p:pic>
              <p:nvPicPr>
                <p:cNvPr id="87" name="Image 86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1293194" y="28872790"/>
                  <a:ext cx="8064896" cy="7560408"/>
                </a:xfrm>
                <a:prstGeom prst="rect">
                  <a:avLst/>
                </a:prstGeom>
              </p:spPr>
            </p:pic>
            <p:sp>
              <p:nvSpPr>
                <p:cNvPr id="88" name="Rectangle 87"/>
                <p:cNvSpPr/>
                <p:nvPr/>
              </p:nvSpPr>
              <p:spPr bwMode="auto">
                <a:xfrm>
                  <a:off x="1305894" y="28868166"/>
                  <a:ext cx="216024" cy="216024"/>
                </a:xfrm>
                <a:prstGeom prst="rect">
                  <a:avLst/>
                </a:prstGeom>
                <a:solidFill>
                  <a:srgbClr val="FFFFFF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fr-FR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-110" charset="0"/>
                    <a:ea typeface="ＭＳ Ｐゴシック" pitchFamily="-110" charset="-128"/>
                    <a:cs typeface="ＭＳ Ｐゴシック" pitchFamily="-110" charset="-128"/>
                  </a:endParaRPr>
                </a:p>
              </p:txBody>
            </p:sp>
            <p:sp>
              <p:nvSpPr>
                <p:cNvPr id="89" name="Rectangle 88"/>
                <p:cNvSpPr/>
                <p:nvPr/>
              </p:nvSpPr>
              <p:spPr bwMode="auto">
                <a:xfrm>
                  <a:off x="5507758" y="28868166"/>
                  <a:ext cx="216024" cy="216024"/>
                </a:xfrm>
                <a:prstGeom prst="rect">
                  <a:avLst/>
                </a:prstGeom>
                <a:solidFill>
                  <a:srgbClr val="FFFFFF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fr-FR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-110" charset="0"/>
                    <a:ea typeface="ＭＳ Ｐゴシック" pitchFamily="-110" charset="-128"/>
                    <a:cs typeface="ＭＳ Ｐゴシック" pitchFamily="-110" charset="-128"/>
                  </a:endParaRPr>
                </a:p>
              </p:txBody>
            </p:sp>
            <p:sp>
              <p:nvSpPr>
                <p:cNvPr id="90" name="ZoneTexte 89"/>
                <p:cNvSpPr txBox="1"/>
                <p:nvPr/>
              </p:nvSpPr>
              <p:spPr>
                <a:xfrm>
                  <a:off x="1242394" y="28779266"/>
                  <a:ext cx="36004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800" b="1" dirty="0" smtClean="0"/>
                    <a:t>A</a:t>
                  </a:r>
                  <a:endParaRPr lang="fr-FR" sz="1800" b="1" dirty="0"/>
                </a:p>
              </p:txBody>
            </p:sp>
            <p:sp>
              <p:nvSpPr>
                <p:cNvPr id="91" name="ZoneTexte 90"/>
                <p:cNvSpPr txBox="1"/>
                <p:nvPr/>
              </p:nvSpPr>
              <p:spPr>
                <a:xfrm>
                  <a:off x="1293194" y="32108402"/>
                  <a:ext cx="36004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800" b="1" dirty="0" smtClean="0"/>
                    <a:t>B</a:t>
                  </a:r>
                  <a:endParaRPr lang="fr-FR" sz="1800" b="1" dirty="0"/>
                </a:p>
              </p:txBody>
            </p:sp>
            <p:sp>
              <p:nvSpPr>
                <p:cNvPr id="92" name="Rectangle 91"/>
                <p:cNvSpPr/>
                <p:nvPr/>
              </p:nvSpPr>
              <p:spPr bwMode="auto">
                <a:xfrm>
                  <a:off x="2025974" y="32167710"/>
                  <a:ext cx="216024" cy="216024"/>
                </a:xfrm>
                <a:prstGeom prst="rect">
                  <a:avLst/>
                </a:prstGeom>
                <a:solidFill>
                  <a:srgbClr val="FFFFFF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fr-FR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-110" charset="0"/>
                    <a:ea typeface="ＭＳ Ｐゴシック" pitchFamily="-110" charset="-128"/>
                    <a:cs typeface="ＭＳ Ｐゴシック" pitchFamily="-110" charset="-128"/>
                  </a:endParaRPr>
                </a:p>
              </p:txBody>
            </p:sp>
          </p:grpSp>
          <p:sp>
            <p:nvSpPr>
              <p:cNvPr id="86" name="Rectangle 85"/>
              <p:cNvSpPr/>
              <p:nvPr/>
            </p:nvSpPr>
            <p:spPr bwMode="auto">
              <a:xfrm>
                <a:off x="7629898" y="36361190"/>
                <a:ext cx="576064" cy="144016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-110" charset="0"/>
                  <a:ea typeface="ＭＳ Ｐゴシック" pitchFamily="-110" charset="-128"/>
                  <a:cs typeface="ＭＳ Ｐゴシック" pitchFamily="-110" charset="-128"/>
                </a:endParaRPr>
              </a:p>
            </p:txBody>
          </p:sp>
        </p:grpSp>
        <p:sp>
          <p:nvSpPr>
            <p:cNvPr id="83" name="ZoneTexte 82"/>
            <p:cNvSpPr txBox="1"/>
            <p:nvPr/>
          </p:nvSpPr>
          <p:spPr>
            <a:xfrm>
              <a:off x="5342534" y="35484270"/>
              <a:ext cx="72008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 smtClean="0">
                  <a:solidFill>
                    <a:schemeClr val="bg1"/>
                  </a:solidFill>
                </a:rPr>
                <a:t>10 </a:t>
              </a:r>
              <a:r>
                <a:rPr lang="fr-FR" sz="1200" b="1" dirty="0" err="1" smtClean="0">
                  <a:solidFill>
                    <a:schemeClr val="bg1"/>
                  </a:solidFill>
                </a:rPr>
                <a:t>μm</a:t>
              </a:r>
              <a:r>
                <a:rPr lang="fr-FR" sz="1200" b="1" dirty="0" smtClean="0">
                  <a:solidFill>
                    <a:schemeClr val="bg1"/>
                  </a:solidFill>
                </a:rPr>
                <a:t> </a:t>
              </a:r>
              <a:endParaRPr lang="fr-FR" sz="1200" b="1" dirty="0">
                <a:solidFill>
                  <a:schemeClr val="bg1"/>
                </a:solidFill>
              </a:endParaRPr>
            </a:p>
          </p:txBody>
        </p:sp>
        <p:cxnSp>
          <p:nvCxnSpPr>
            <p:cNvPr id="84" name="Connecteur droit 83"/>
            <p:cNvCxnSpPr/>
            <p:nvPr/>
          </p:nvCxnSpPr>
          <p:spPr bwMode="auto">
            <a:xfrm>
              <a:off x="5469658" y="35763918"/>
              <a:ext cx="432048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5883" y="1771476"/>
            <a:ext cx="5984160" cy="3750702"/>
          </a:xfrm>
          <a:prstGeom prst="rect">
            <a:avLst/>
          </a:prstGeom>
        </p:spPr>
      </p:pic>
      <p:sp>
        <p:nvSpPr>
          <p:cNvPr id="93" name="Text Box 34"/>
          <p:cNvSpPr txBox="1">
            <a:spLocks noChangeArrowheads="1"/>
          </p:cNvSpPr>
          <p:nvPr/>
        </p:nvSpPr>
        <p:spPr bwMode="auto">
          <a:xfrm>
            <a:off x="648072" y="18863246"/>
            <a:ext cx="9574114" cy="1904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514158" tIns="257079" rIns="514158" bIns="257079">
            <a:spAutoFit/>
          </a:bodyPr>
          <a:lstStyle/>
          <a:p>
            <a:pPr algn="just" defTabSz="5141913"/>
            <a:r>
              <a:rPr lang="fr-FR" sz="3000" b="1" dirty="0" err="1" smtClean="0">
                <a:latin typeface="Calibri"/>
                <a:cs typeface="Calibri"/>
              </a:rPr>
              <a:t>Step</a:t>
            </a:r>
            <a:r>
              <a:rPr lang="fr-FR" sz="3000" b="1" dirty="0" smtClean="0">
                <a:latin typeface="Calibri"/>
                <a:cs typeface="Calibri"/>
              </a:rPr>
              <a:t> </a:t>
            </a:r>
            <a:r>
              <a:rPr lang="fr-FR" sz="3000" b="1" dirty="0" err="1">
                <a:latin typeface="Calibri"/>
                <a:cs typeface="Calibri"/>
              </a:rPr>
              <a:t>sequence</a:t>
            </a:r>
            <a:r>
              <a:rPr lang="fr-FR" sz="3000" b="1" dirty="0">
                <a:latin typeface="Calibri"/>
                <a:cs typeface="Calibri"/>
              </a:rPr>
              <a:t> for the </a:t>
            </a:r>
            <a:r>
              <a:rPr lang="fr-FR" sz="3000" b="1" dirty="0" err="1" smtClean="0">
                <a:latin typeface="Calibri"/>
                <a:cs typeface="Calibri"/>
              </a:rPr>
              <a:t>preparation</a:t>
            </a:r>
            <a:r>
              <a:rPr lang="fr-FR" sz="3000" b="1" dirty="0" smtClean="0">
                <a:latin typeface="Calibri"/>
                <a:cs typeface="Calibri"/>
              </a:rPr>
              <a:t> of </a:t>
            </a:r>
            <a:r>
              <a:rPr lang="en-US" sz="3000" b="1" dirty="0" smtClean="0">
                <a:latin typeface="Calibri"/>
                <a:cs typeface="Calibri"/>
              </a:rPr>
              <a:t>MNP </a:t>
            </a:r>
            <a:r>
              <a:rPr lang="en-US" sz="3000" b="1" dirty="0">
                <a:latin typeface="Calibri"/>
                <a:cs typeface="Calibri"/>
              </a:rPr>
              <a:t>functionalized with either the entire </a:t>
            </a:r>
            <a:r>
              <a:rPr lang="en-US" sz="3000" b="1" dirty="0" smtClean="0">
                <a:latin typeface="Calibri"/>
                <a:cs typeface="Calibri"/>
              </a:rPr>
              <a:t>TZ, TZ </a:t>
            </a:r>
            <a:r>
              <a:rPr lang="en-US" sz="3000" b="1" dirty="0">
                <a:latin typeface="Calibri"/>
                <a:cs typeface="Calibri"/>
              </a:rPr>
              <a:t>half-chain (HC) </a:t>
            </a:r>
            <a:r>
              <a:rPr lang="en-US" sz="3000" b="1" dirty="0" smtClean="0">
                <a:latin typeface="Calibri"/>
                <a:cs typeface="Calibri"/>
              </a:rPr>
              <a:t>or </a:t>
            </a:r>
            <a:r>
              <a:rPr lang="en-US" sz="3000" b="1" dirty="0">
                <a:latin typeface="Calibri"/>
                <a:cs typeface="Calibri"/>
              </a:rPr>
              <a:t>a single chain variable fragment (</a:t>
            </a:r>
            <a:r>
              <a:rPr lang="en-US" sz="3000" b="1" dirty="0" err="1">
                <a:latin typeface="Calibri"/>
                <a:cs typeface="Calibri"/>
              </a:rPr>
              <a:t>scFv</a:t>
            </a:r>
            <a:r>
              <a:rPr lang="en-US" sz="3000" b="1" dirty="0" smtClean="0">
                <a:latin typeface="Calibri"/>
                <a:cs typeface="Calibri"/>
              </a:rPr>
              <a:t>).</a:t>
            </a:r>
            <a:endParaRPr lang="en-US" sz="3000" b="1" dirty="0">
              <a:latin typeface="Calibri"/>
              <a:cs typeface="Calibri"/>
            </a:endParaRPr>
          </a:p>
        </p:txBody>
      </p:sp>
      <p:sp>
        <p:nvSpPr>
          <p:cNvPr id="94" name="Text Box 34"/>
          <p:cNvSpPr txBox="1">
            <a:spLocks noChangeArrowheads="1"/>
          </p:cNvSpPr>
          <p:nvPr/>
        </p:nvSpPr>
        <p:spPr bwMode="auto">
          <a:xfrm>
            <a:off x="800472" y="19015646"/>
            <a:ext cx="9574114" cy="1904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514158" tIns="257079" rIns="514158" bIns="257079">
            <a:spAutoFit/>
          </a:bodyPr>
          <a:lstStyle/>
          <a:p>
            <a:pPr algn="just" defTabSz="5141913"/>
            <a:r>
              <a:rPr lang="fr-FR" sz="3000" b="1" dirty="0" err="1" smtClean="0">
                <a:latin typeface="Calibri"/>
                <a:cs typeface="Calibri"/>
              </a:rPr>
              <a:t>Step</a:t>
            </a:r>
            <a:r>
              <a:rPr lang="fr-FR" sz="3000" b="1" dirty="0" smtClean="0">
                <a:latin typeface="Calibri"/>
                <a:cs typeface="Calibri"/>
              </a:rPr>
              <a:t> </a:t>
            </a:r>
            <a:r>
              <a:rPr lang="fr-FR" sz="3000" b="1" dirty="0" err="1">
                <a:latin typeface="Calibri"/>
                <a:cs typeface="Calibri"/>
              </a:rPr>
              <a:t>sequence</a:t>
            </a:r>
            <a:r>
              <a:rPr lang="fr-FR" sz="3000" b="1" dirty="0">
                <a:latin typeface="Calibri"/>
                <a:cs typeface="Calibri"/>
              </a:rPr>
              <a:t> for the </a:t>
            </a:r>
            <a:r>
              <a:rPr lang="fr-FR" sz="3000" b="1" dirty="0" err="1" smtClean="0">
                <a:latin typeface="Calibri"/>
                <a:cs typeface="Calibri"/>
              </a:rPr>
              <a:t>preparation</a:t>
            </a:r>
            <a:r>
              <a:rPr lang="fr-FR" sz="3000" b="1" dirty="0" smtClean="0">
                <a:latin typeface="Calibri"/>
                <a:cs typeface="Calibri"/>
              </a:rPr>
              <a:t> of </a:t>
            </a:r>
            <a:r>
              <a:rPr lang="en-US" sz="3000" b="1" dirty="0" smtClean="0">
                <a:latin typeface="Calibri"/>
                <a:cs typeface="Calibri"/>
              </a:rPr>
              <a:t>MNP </a:t>
            </a:r>
            <a:r>
              <a:rPr lang="en-US" sz="3000" b="1" dirty="0">
                <a:latin typeface="Calibri"/>
                <a:cs typeface="Calibri"/>
              </a:rPr>
              <a:t>functionalized with either the entire </a:t>
            </a:r>
            <a:r>
              <a:rPr lang="en-US" sz="3000" b="1" dirty="0" smtClean="0">
                <a:latin typeface="Calibri"/>
                <a:cs typeface="Calibri"/>
              </a:rPr>
              <a:t>TZ, TZ </a:t>
            </a:r>
            <a:r>
              <a:rPr lang="en-US" sz="3000" b="1" dirty="0">
                <a:latin typeface="Calibri"/>
                <a:cs typeface="Calibri"/>
              </a:rPr>
              <a:t>half-chain (HC) </a:t>
            </a:r>
            <a:r>
              <a:rPr lang="en-US" sz="3000" b="1" dirty="0" smtClean="0">
                <a:latin typeface="Calibri"/>
                <a:cs typeface="Calibri"/>
              </a:rPr>
              <a:t>or </a:t>
            </a:r>
            <a:r>
              <a:rPr lang="en-US" sz="3000" b="1" dirty="0">
                <a:latin typeface="Calibri"/>
                <a:cs typeface="Calibri"/>
              </a:rPr>
              <a:t>a single chain variable fragment (</a:t>
            </a:r>
            <a:r>
              <a:rPr lang="en-US" sz="3000" b="1" dirty="0" err="1">
                <a:latin typeface="Calibri"/>
                <a:cs typeface="Calibri"/>
              </a:rPr>
              <a:t>scFv</a:t>
            </a:r>
            <a:r>
              <a:rPr lang="en-US" sz="3000" b="1" dirty="0" smtClean="0">
                <a:latin typeface="Calibri"/>
                <a:cs typeface="Calibri"/>
              </a:rPr>
              <a:t>).</a:t>
            </a:r>
            <a:endParaRPr lang="en-US" sz="3000" b="1" dirty="0">
              <a:latin typeface="Calibri"/>
              <a:cs typeface="Calibri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481042" y="5647297"/>
            <a:ext cx="72348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err="1">
                <a:latin typeface="Calibri"/>
                <a:cs typeface="Calibri"/>
              </a:rPr>
              <a:t>Step</a:t>
            </a:r>
            <a:r>
              <a:rPr lang="fr-FR" b="1" dirty="0">
                <a:latin typeface="Calibri"/>
                <a:cs typeface="Calibri"/>
              </a:rPr>
              <a:t> </a:t>
            </a:r>
            <a:r>
              <a:rPr lang="fr-FR" b="1" dirty="0" err="1">
                <a:latin typeface="Calibri"/>
                <a:cs typeface="Calibri"/>
              </a:rPr>
              <a:t>sequence</a:t>
            </a:r>
            <a:r>
              <a:rPr lang="fr-FR" b="1" dirty="0">
                <a:latin typeface="Calibri"/>
                <a:cs typeface="Calibri"/>
              </a:rPr>
              <a:t> for the </a:t>
            </a:r>
            <a:r>
              <a:rPr lang="fr-FR" b="1" dirty="0" err="1">
                <a:latin typeface="Calibri"/>
                <a:cs typeface="Calibri"/>
              </a:rPr>
              <a:t>preparation</a:t>
            </a:r>
            <a:r>
              <a:rPr lang="fr-FR" b="1" dirty="0">
                <a:latin typeface="Calibri"/>
                <a:cs typeface="Calibri"/>
              </a:rPr>
              <a:t> of </a:t>
            </a:r>
            <a:r>
              <a:rPr lang="en-US" b="1" dirty="0">
                <a:latin typeface="Calibri"/>
                <a:cs typeface="Calibri"/>
              </a:rPr>
              <a:t>MNP functionalized with either the entire TZ, TZ half-chain (HC) or a single chain variable fragment (</a:t>
            </a:r>
            <a:r>
              <a:rPr lang="en-US" b="1" dirty="0" err="1">
                <a:latin typeface="Calibri"/>
                <a:cs typeface="Calibri"/>
              </a:rPr>
              <a:t>scFv</a:t>
            </a:r>
            <a:r>
              <a:rPr lang="en-US" b="1" dirty="0">
                <a:latin typeface="Calibri"/>
                <a:cs typeface="Calibri"/>
              </a:rPr>
              <a:t>)</a:t>
            </a:r>
            <a:r>
              <a:rPr lang="en-US" b="1" dirty="0" smtClean="0">
                <a:latin typeface="Calibri"/>
                <a:cs typeface="Calibri"/>
              </a:rPr>
              <a:t>.</a:t>
            </a:r>
            <a:endParaRPr lang="en-US" b="1" dirty="0">
              <a:latin typeface="Calibri"/>
              <a:cs typeface="Calibri"/>
            </a:endParaRP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41653" y="3222191"/>
            <a:ext cx="2976179" cy="2830372"/>
          </a:xfrm>
          <a:prstGeom prst="rect">
            <a:avLst/>
          </a:prstGeom>
        </p:spPr>
      </p:pic>
      <p:sp>
        <p:nvSpPr>
          <p:cNvPr id="14" name="ZoneTexte 13"/>
          <p:cNvSpPr txBox="1"/>
          <p:nvPr/>
        </p:nvSpPr>
        <p:spPr>
          <a:xfrm>
            <a:off x="8119982" y="1894370"/>
            <a:ext cx="32710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latin typeface="Calibri"/>
                <a:cs typeface="Calibri"/>
              </a:rPr>
              <a:t>Transmission </a:t>
            </a:r>
            <a:r>
              <a:rPr lang="fr-FR" b="1" dirty="0" err="1">
                <a:latin typeface="Calibri"/>
                <a:cs typeface="Calibri"/>
              </a:rPr>
              <a:t>electron</a:t>
            </a:r>
            <a:r>
              <a:rPr lang="fr-FR" b="1" dirty="0">
                <a:latin typeface="Calibri"/>
                <a:cs typeface="Calibri"/>
              </a:rPr>
              <a:t> </a:t>
            </a:r>
            <a:r>
              <a:rPr lang="fr-FR" b="1" dirty="0" err="1">
                <a:latin typeface="Calibri"/>
                <a:cs typeface="Calibri"/>
              </a:rPr>
              <a:t>microscopy</a:t>
            </a:r>
            <a:r>
              <a:rPr lang="fr-FR" b="1" dirty="0">
                <a:latin typeface="Calibri"/>
                <a:cs typeface="Calibri"/>
              </a:rPr>
              <a:t> (TEM) images of MNC (A), MNP-TZ (B), MNP-HC (C), and MNP-</a:t>
            </a:r>
            <a:r>
              <a:rPr lang="fr-FR" b="1" dirty="0" err="1">
                <a:latin typeface="Calibri"/>
                <a:cs typeface="Calibri"/>
              </a:rPr>
              <a:t>scFv</a:t>
            </a:r>
            <a:r>
              <a:rPr lang="fr-FR" b="1" dirty="0">
                <a:latin typeface="Calibri"/>
                <a:cs typeface="Calibri"/>
              </a:rPr>
              <a:t> (D)</a:t>
            </a:r>
            <a:r>
              <a:rPr lang="fr-FR" b="1" dirty="0" smtClean="0">
                <a:latin typeface="Calibri"/>
                <a:cs typeface="Calibri"/>
              </a:rPr>
              <a:t>.</a:t>
            </a:r>
            <a:endParaRPr lang="fr-FR" b="1" dirty="0">
              <a:latin typeface="Calibri"/>
              <a:cs typeface="Calibri"/>
            </a:endParaRPr>
          </a:p>
        </p:txBody>
      </p:sp>
      <p:sp>
        <p:nvSpPr>
          <p:cNvPr id="95" name="CasellaDiTesto 10"/>
          <p:cNvSpPr txBox="1">
            <a:spLocks noChangeArrowheads="1"/>
          </p:cNvSpPr>
          <p:nvPr/>
        </p:nvSpPr>
        <p:spPr bwMode="auto">
          <a:xfrm>
            <a:off x="7090837" y="6386518"/>
            <a:ext cx="484716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r" eaLnBrk="1" hangingPunct="1"/>
            <a:r>
              <a:rPr lang="it-IT" sz="1600" dirty="0" smtClean="0">
                <a:latin typeface="Calibri" charset="0"/>
              </a:rPr>
              <a:t>Fiandra L. et al,  </a:t>
            </a:r>
            <a:r>
              <a:rPr lang="it-IT" sz="1600" i="1" dirty="0" smtClean="0">
                <a:latin typeface="Calibri" charset="0"/>
              </a:rPr>
              <a:t>ACS nano</a:t>
            </a:r>
            <a:r>
              <a:rPr lang="it-IT" sz="1600" dirty="0" smtClean="0">
                <a:latin typeface="Calibri" charset="0"/>
              </a:rPr>
              <a:t> </a:t>
            </a:r>
            <a:r>
              <a:rPr lang="it-IT" sz="1600" b="1" dirty="0" smtClean="0">
                <a:latin typeface="Calibri" charset="0"/>
              </a:rPr>
              <a:t>2013</a:t>
            </a:r>
            <a:r>
              <a:rPr lang="it-IT" sz="1600" dirty="0" smtClean="0">
                <a:latin typeface="Calibri" charset="0"/>
              </a:rPr>
              <a:t>, </a:t>
            </a:r>
            <a:r>
              <a:rPr lang="it-IT" sz="1600" i="1" dirty="0" smtClean="0">
                <a:latin typeface="Calibri" charset="0"/>
              </a:rPr>
              <a:t>7</a:t>
            </a:r>
            <a:r>
              <a:rPr lang="it-IT" sz="1600" dirty="0" smtClean="0">
                <a:latin typeface="Calibri" charset="0"/>
              </a:rPr>
              <a:t>, 6092-102 </a:t>
            </a:r>
            <a:endParaRPr lang="it-IT" sz="1600" dirty="0">
              <a:latin typeface="Calibri" charset="0"/>
            </a:endParaRPr>
          </a:p>
        </p:txBody>
      </p:sp>
      <p:pic>
        <p:nvPicPr>
          <p:cNvPr id="98" name="Immagine 7" descr="logo sacco.jpg"/>
          <p:cNvPicPr>
            <a:picLocks noChangeAspect="1"/>
          </p:cNvPicPr>
          <p:nvPr/>
        </p:nvPicPr>
        <p:blipFill rotWithShape="1">
          <a:blip r:embed="rId6" cstate="print"/>
          <a:srcRect l="6538" t="5026" r="9443" b="10786"/>
          <a:stretch/>
        </p:blipFill>
        <p:spPr bwMode="auto">
          <a:xfrm>
            <a:off x="304799" y="220244"/>
            <a:ext cx="744178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9" name="Picture 93" descr="logo def nero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16000" y="225906"/>
            <a:ext cx="678084" cy="62734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183878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032864" y="213599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en-GB" dirty="0" smtClean="0">
                <a:solidFill>
                  <a:srgbClr val="000000"/>
                </a:solidFill>
              </a:rPr>
              <a:t>MNPs </a:t>
            </a:r>
            <a:r>
              <a:rPr lang="en-GB" dirty="0">
                <a:solidFill>
                  <a:srgbClr val="000000"/>
                </a:solidFill>
              </a:rPr>
              <a:t>specific </a:t>
            </a:r>
            <a:r>
              <a:rPr lang="en-GB" dirty="0" smtClean="0">
                <a:solidFill>
                  <a:srgbClr val="000000"/>
                </a:solidFill>
              </a:rPr>
              <a:t>targeting of HER2-positive breast cancer cells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2" name="Rectangle 9"/>
          <p:cNvSpPr>
            <a:spLocks noChangeArrowheads="1"/>
          </p:cNvSpPr>
          <p:nvPr/>
        </p:nvSpPr>
        <p:spPr bwMode="auto">
          <a:xfrm>
            <a:off x="6453270" y="4173347"/>
            <a:ext cx="4773530" cy="1314291"/>
          </a:xfrm>
          <a:prstGeom prst="rect">
            <a:avLst/>
          </a:prstGeom>
          <a:gradFill>
            <a:gsLst>
              <a:gs pos="0">
                <a:schemeClr val="accent1"/>
              </a:gs>
              <a:gs pos="7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9525">
            <a:solidFill>
              <a:srgbClr val="808080"/>
            </a:solidFill>
            <a:round/>
            <a:headEnd/>
            <a:tailEnd/>
          </a:ln>
          <a:effectLst/>
          <a:extLst/>
        </p:spPr>
        <p:txBody>
          <a:bodyPr wrap="square" lIns="90000" tIns="45000" rIns="90000" bIns="45000">
            <a:spAutoFit/>
          </a:bodyPr>
          <a:lstStyle>
            <a:defPPr>
              <a:defRPr lang="en-GB"/>
            </a:defPPr>
            <a:lvl1pPr algn="l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1pPr>
            <a:lvl2pPr marL="742950" indent="-285750" algn="l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9pPr>
          </a:lstStyle>
          <a:p>
            <a:pPr algn="ctr" hangingPunct="1">
              <a:lnSpc>
                <a:spcPct val="150000"/>
              </a:lnSpc>
              <a:buClrTx/>
            </a:pPr>
            <a:r>
              <a:rPr lang="en-GB" b="1" dirty="0" smtClean="0">
                <a:solidFill>
                  <a:schemeClr val="tx1"/>
                </a:solidFill>
                <a:latin typeface="Calibri"/>
                <a:cs typeface="Calibri"/>
              </a:rPr>
              <a:t>MNP-TZ, </a:t>
            </a:r>
            <a:r>
              <a:rPr lang="en-GB" b="1" dirty="0">
                <a:solidFill>
                  <a:schemeClr val="tx1"/>
                </a:solidFill>
                <a:latin typeface="Calibri"/>
                <a:cs typeface="Calibri"/>
              </a:rPr>
              <a:t>MNP-HC and </a:t>
            </a:r>
            <a:r>
              <a:rPr lang="en-GB" b="1" dirty="0" smtClean="0">
                <a:solidFill>
                  <a:schemeClr val="tx1"/>
                </a:solidFill>
                <a:latin typeface="Calibri"/>
                <a:cs typeface="Calibri"/>
              </a:rPr>
              <a:t>MNP</a:t>
            </a:r>
            <a:r>
              <a:rPr lang="en-GB" b="1" dirty="0">
                <a:solidFill>
                  <a:schemeClr val="tx1"/>
                </a:solidFill>
                <a:latin typeface="Calibri"/>
                <a:cs typeface="Calibri"/>
              </a:rPr>
              <a:t>-</a:t>
            </a:r>
            <a:r>
              <a:rPr lang="en-GB" b="1" dirty="0" err="1">
                <a:solidFill>
                  <a:schemeClr val="tx1"/>
                </a:solidFill>
                <a:latin typeface="Calibri"/>
                <a:cs typeface="Calibri"/>
              </a:rPr>
              <a:t>scFv</a:t>
            </a:r>
            <a:r>
              <a:rPr lang="en-GB" b="1" dirty="0">
                <a:solidFill>
                  <a:schemeClr val="tx1"/>
                </a:solidFill>
                <a:latin typeface="Calibri"/>
                <a:cs typeface="Calibri"/>
              </a:rPr>
              <a:t> specifically </a:t>
            </a:r>
            <a:r>
              <a:rPr lang="en-GB" b="1" dirty="0" smtClean="0">
                <a:solidFill>
                  <a:schemeClr val="tx1"/>
                </a:solidFill>
                <a:latin typeface="Calibri"/>
                <a:cs typeface="Calibri"/>
              </a:rPr>
              <a:t>recognize breast cancer </a:t>
            </a:r>
            <a:r>
              <a:rPr lang="en-GB" b="1" dirty="0">
                <a:solidFill>
                  <a:schemeClr val="tx1"/>
                </a:solidFill>
                <a:latin typeface="Calibri"/>
                <a:cs typeface="Calibri"/>
              </a:rPr>
              <a:t>cells </a:t>
            </a:r>
            <a:r>
              <a:rPr lang="en-GB" b="1" dirty="0" smtClean="0">
                <a:solidFill>
                  <a:schemeClr val="tx1"/>
                </a:solidFill>
                <a:latin typeface="Calibri"/>
                <a:cs typeface="Calibri"/>
              </a:rPr>
              <a:t>overexpressing HER2 receptor</a:t>
            </a:r>
            <a:endParaRPr lang="en-GB" b="1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28" name="Rectangle 53"/>
          <p:cNvSpPr>
            <a:spLocks noChangeArrowheads="1"/>
          </p:cNvSpPr>
          <p:nvPr/>
        </p:nvSpPr>
        <p:spPr bwMode="auto">
          <a:xfrm>
            <a:off x="16690719" y="16478125"/>
            <a:ext cx="499968" cy="352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 eaLnBrk="0" hangingPunct="0">
              <a:lnSpc>
                <a:spcPct val="102000"/>
              </a:lnSpc>
              <a:spcAft>
                <a:spcPts val="61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38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 eaLnBrk="0" hangingPunct="0">
              <a:lnSpc>
                <a:spcPct val="102000"/>
              </a:lnSpc>
              <a:spcAft>
                <a:spcPts val="48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0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eaLnBrk="0" hangingPunct="0">
              <a:lnSpc>
                <a:spcPct val="102000"/>
              </a:lnSpc>
              <a:spcAft>
                <a:spcPts val="366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8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eaLnBrk="0" hangingPunct="0">
              <a:lnSpc>
                <a:spcPct val="102000"/>
              </a:lnSpc>
              <a:spcAft>
                <a:spcPts val="24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8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eaLnBrk="0" hangingPunct="0">
              <a:lnSpc>
                <a:spcPct val="102000"/>
              </a:lnSpc>
              <a:spcAft>
                <a:spcPts val="12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8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12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8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12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8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12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8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12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8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algn="just" eaLnBrk="1">
              <a:lnSpc>
                <a:spcPct val="93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it-IT" sz="1800" b="1" dirty="0">
                <a:latin typeface="Candara" panose="020E0502030303020204" pitchFamily="34" charset="0"/>
                <a:cs typeface="Arial" panose="020B0604020202020204" pitchFamily="34" charset="0"/>
              </a:rPr>
              <a:t>(a)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900" y="1828932"/>
            <a:ext cx="5061329" cy="4884771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6368992" y="2059090"/>
            <a:ext cx="4887382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b="1" dirty="0" smtClean="0">
                <a:latin typeface="Calibri"/>
                <a:cs typeface="Calibri"/>
              </a:rPr>
              <a:t>MCF7 </a:t>
            </a:r>
            <a:r>
              <a:rPr lang="fr-FR" b="1" dirty="0" err="1">
                <a:latin typeface="Calibri"/>
                <a:cs typeface="Calibri"/>
              </a:rPr>
              <a:t>cells</a:t>
            </a:r>
            <a:r>
              <a:rPr lang="fr-FR" b="1" dirty="0">
                <a:latin typeface="Calibri"/>
                <a:cs typeface="Calibri"/>
              </a:rPr>
              <a:t> </a:t>
            </a:r>
            <a:r>
              <a:rPr lang="fr-FR" b="1" dirty="0" err="1">
                <a:latin typeface="Calibri"/>
                <a:cs typeface="Calibri"/>
              </a:rPr>
              <a:t>were</a:t>
            </a:r>
            <a:r>
              <a:rPr lang="fr-FR" b="1" dirty="0">
                <a:latin typeface="Calibri"/>
                <a:cs typeface="Calibri"/>
              </a:rPr>
              <a:t> </a:t>
            </a:r>
            <a:r>
              <a:rPr lang="fr-FR" b="1" dirty="0" err="1">
                <a:latin typeface="Calibri"/>
                <a:cs typeface="Calibri"/>
              </a:rPr>
              <a:t>incubated</a:t>
            </a:r>
            <a:r>
              <a:rPr lang="fr-FR" b="1" dirty="0">
                <a:latin typeface="Calibri"/>
                <a:cs typeface="Calibri"/>
              </a:rPr>
              <a:t> 1 h </a:t>
            </a:r>
            <a:r>
              <a:rPr lang="fr-FR" b="1" dirty="0" err="1">
                <a:latin typeface="Calibri"/>
                <a:cs typeface="Calibri"/>
              </a:rPr>
              <a:t>at</a:t>
            </a:r>
            <a:r>
              <a:rPr lang="fr-FR" b="1" dirty="0">
                <a:latin typeface="Calibri"/>
                <a:cs typeface="Calibri"/>
              </a:rPr>
              <a:t> 37° C </a:t>
            </a:r>
            <a:r>
              <a:rPr lang="fr-FR" b="1" dirty="0" err="1">
                <a:latin typeface="Calibri"/>
                <a:cs typeface="Calibri"/>
              </a:rPr>
              <a:t>with</a:t>
            </a:r>
            <a:r>
              <a:rPr lang="fr-FR" b="1" dirty="0">
                <a:latin typeface="Calibri"/>
                <a:cs typeface="Calibri"/>
              </a:rPr>
              <a:t> FITC-</a:t>
            </a:r>
            <a:r>
              <a:rPr lang="fr-FR" b="1" dirty="0" err="1">
                <a:latin typeface="Calibri"/>
                <a:cs typeface="Calibri"/>
              </a:rPr>
              <a:t>labeled</a:t>
            </a:r>
            <a:r>
              <a:rPr lang="fr-FR" b="1" dirty="0">
                <a:latin typeface="Calibri"/>
                <a:cs typeface="Calibri"/>
              </a:rPr>
              <a:t>  MNP-TZ, MNP-HC or MNP-</a:t>
            </a:r>
            <a:r>
              <a:rPr lang="fr-FR" b="1" dirty="0" err="1">
                <a:latin typeface="Calibri"/>
                <a:cs typeface="Calibri"/>
              </a:rPr>
              <a:t>scFv</a:t>
            </a:r>
            <a:r>
              <a:rPr lang="fr-FR" b="1" dirty="0">
                <a:latin typeface="Calibri"/>
                <a:cs typeface="Calibri"/>
              </a:rPr>
              <a:t> and </a:t>
            </a:r>
            <a:r>
              <a:rPr lang="fr-FR" b="1" dirty="0" err="1">
                <a:latin typeface="Calibri"/>
                <a:cs typeface="Calibri"/>
              </a:rPr>
              <a:t>analyzed</a:t>
            </a:r>
            <a:r>
              <a:rPr lang="fr-FR" b="1" dirty="0">
                <a:latin typeface="Calibri"/>
                <a:cs typeface="Calibri"/>
              </a:rPr>
              <a:t> (A) by flow </a:t>
            </a:r>
            <a:r>
              <a:rPr lang="fr-FR" b="1" dirty="0" err="1">
                <a:latin typeface="Calibri"/>
                <a:cs typeface="Calibri"/>
              </a:rPr>
              <a:t>cytometry</a:t>
            </a:r>
            <a:r>
              <a:rPr lang="fr-FR" b="1" dirty="0">
                <a:latin typeface="Calibri"/>
                <a:cs typeface="Calibri"/>
              </a:rPr>
              <a:t> and (B) by </a:t>
            </a:r>
            <a:r>
              <a:rPr lang="fr-FR" b="1" dirty="0" err="1">
                <a:latin typeface="Calibri"/>
                <a:cs typeface="Calibri"/>
              </a:rPr>
              <a:t>confocal</a:t>
            </a:r>
            <a:r>
              <a:rPr lang="fr-FR" b="1" dirty="0">
                <a:latin typeface="Calibri"/>
                <a:cs typeface="Calibri"/>
              </a:rPr>
              <a:t> </a:t>
            </a:r>
            <a:r>
              <a:rPr lang="fr-FR" b="1" dirty="0" err="1">
                <a:latin typeface="Calibri"/>
                <a:cs typeface="Calibri"/>
              </a:rPr>
              <a:t>microscopy</a:t>
            </a:r>
            <a:r>
              <a:rPr lang="en-US" b="1" dirty="0">
                <a:solidFill>
                  <a:srgbClr val="0D0D0D"/>
                </a:solidFill>
                <a:latin typeface="Calibri"/>
                <a:cs typeface="Calibri"/>
              </a:rPr>
              <a:t>. </a:t>
            </a:r>
            <a:r>
              <a:rPr lang="fr-FR" b="1" dirty="0">
                <a:latin typeface="Calibri"/>
                <a:cs typeface="Calibri"/>
              </a:rPr>
              <a:t>All </a:t>
            </a:r>
            <a:r>
              <a:rPr lang="fr-FR" b="1" dirty="0" err="1">
                <a:latin typeface="Calibri"/>
                <a:cs typeface="Calibri"/>
              </a:rPr>
              <a:t>MNPs</a:t>
            </a:r>
            <a:r>
              <a:rPr lang="fr-FR" b="1" dirty="0">
                <a:latin typeface="Calibri"/>
                <a:cs typeface="Calibri"/>
              </a:rPr>
              <a:t> show good and </a:t>
            </a:r>
            <a:r>
              <a:rPr lang="fr-FR" b="1" dirty="0" err="1">
                <a:latin typeface="Calibri"/>
                <a:cs typeface="Calibri"/>
              </a:rPr>
              <a:t>specific</a:t>
            </a:r>
            <a:r>
              <a:rPr lang="fr-FR" b="1" dirty="0">
                <a:latin typeface="Calibri"/>
                <a:cs typeface="Calibri"/>
              </a:rPr>
              <a:t> </a:t>
            </a:r>
            <a:r>
              <a:rPr lang="fr-FR" b="1" dirty="0" err="1">
                <a:latin typeface="Calibri"/>
                <a:cs typeface="Calibri"/>
              </a:rPr>
              <a:t>binding</a:t>
            </a:r>
            <a:r>
              <a:rPr lang="fr-FR" b="1" dirty="0">
                <a:latin typeface="Calibri"/>
                <a:cs typeface="Calibri"/>
              </a:rPr>
              <a:t> </a:t>
            </a:r>
            <a:r>
              <a:rPr lang="fr-FR" b="1" dirty="0" err="1">
                <a:latin typeface="Calibri"/>
                <a:cs typeface="Calibri"/>
              </a:rPr>
              <a:t>capability</a:t>
            </a:r>
            <a:r>
              <a:rPr lang="fr-FR" b="1" dirty="0">
                <a:latin typeface="Calibri"/>
                <a:cs typeface="Calibri"/>
              </a:rPr>
              <a:t> </a:t>
            </a:r>
            <a:r>
              <a:rPr lang="fr-FR" b="1" dirty="0" err="1">
                <a:latin typeface="Calibri"/>
                <a:cs typeface="Calibri"/>
              </a:rPr>
              <a:t>toward</a:t>
            </a:r>
            <a:r>
              <a:rPr lang="fr-FR" b="1" dirty="0">
                <a:latin typeface="Calibri"/>
                <a:cs typeface="Calibri"/>
              </a:rPr>
              <a:t> HER2-positive </a:t>
            </a:r>
            <a:r>
              <a:rPr lang="fr-FR" b="1" dirty="0" err="1" smtClean="0">
                <a:latin typeface="Calibri"/>
                <a:cs typeface="Calibri"/>
              </a:rPr>
              <a:t>cells</a:t>
            </a:r>
            <a:r>
              <a:rPr lang="fr-FR" b="1" dirty="0" smtClean="0">
                <a:latin typeface="Calibri"/>
                <a:cs typeface="Calibri"/>
              </a:rPr>
              <a:t>.</a:t>
            </a:r>
            <a:endParaRPr lang="fr-FR" b="1" dirty="0"/>
          </a:p>
        </p:txBody>
      </p:sp>
      <p:pic>
        <p:nvPicPr>
          <p:cNvPr id="13" name="Immagine 7" descr="logo sacco.jpg"/>
          <p:cNvPicPr>
            <a:picLocks noChangeAspect="1"/>
          </p:cNvPicPr>
          <p:nvPr/>
        </p:nvPicPr>
        <p:blipFill rotWithShape="1">
          <a:blip r:embed="rId3" cstate="print"/>
          <a:srcRect l="6538" t="5026" r="9443" b="10786"/>
          <a:stretch/>
        </p:blipFill>
        <p:spPr bwMode="auto">
          <a:xfrm>
            <a:off x="304799" y="220244"/>
            <a:ext cx="744178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93" descr="logo def ner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16000" y="225906"/>
            <a:ext cx="678084" cy="62734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228678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032864" y="151259"/>
            <a:ext cx="8596668" cy="1320800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rgbClr val="000000"/>
                </a:solidFill>
              </a:rPr>
              <a:t>Breast </a:t>
            </a:r>
            <a:r>
              <a:rPr lang="en-GB" dirty="0" err="1" smtClean="0">
                <a:solidFill>
                  <a:srgbClr val="000000"/>
                </a:solidFill>
              </a:rPr>
              <a:t>tumor</a:t>
            </a:r>
            <a:r>
              <a:rPr lang="en-GB" dirty="0" smtClean="0">
                <a:solidFill>
                  <a:srgbClr val="000000"/>
                </a:solidFill>
              </a:rPr>
              <a:t> detection </a:t>
            </a:r>
            <a:r>
              <a:rPr lang="en-GB" i="1" dirty="0" smtClean="0">
                <a:solidFill>
                  <a:srgbClr val="000000"/>
                </a:solidFill>
              </a:rPr>
              <a:t>in vivo</a:t>
            </a:r>
            <a:endParaRPr lang="en-GB" i="1" dirty="0">
              <a:solidFill>
                <a:srgbClr val="000000"/>
              </a:solidFill>
            </a:endParaRPr>
          </a:p>
        </p:txBody>
      </p:sp>
      <p:sp>
        <p:nvSpPr>
          <p:cNvPr id="12" name="Rectangle 9"/>
          <p:cNvSpPr>
            <a:spLocks noChangeArrowheads="1"/>
          </p:cNvSpPr>
          <p:nvPr/>
        </p:nvSpPr>
        <p:spPr bwMode="auto">
          <a:xfrm>
            <a:off x="450250" y="5664781"/>
            <a:ext cx="8230200" cy="898792"/>
          </a:xfrm>
          <a:prstGeom prst="rect">
            <a:avLst/>
          </a:prstGeom>
          <a:gradFill>
            <a:gsLst>
              <a:gs pos="0">
                <a:schemeClr val="accent1"/>
              </a:gs>
              <a:gs pos="7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9525">
            <a:solidFill>
              <a:srgbClr val="808080"/>
            </a:solidFill>
            <a:round/>
            <a:headEnd/>
            <a:tailEnd/>
          </a:ln>
          <a:effectLst/>
          <a:extLst/>
        </p:spPr>
        <p:txBody>
          <a:bodyPr wrap="square" lIns="90000" tIns="45000" rIns="90000" bIns="45000">
            <a:spAutoFit/>
          </a:bodyPr>
          <a:lstStyle>
            <a:defPPr>
              <a:defRPr lang="en-GB"/>
            </a:defPPr>
            <a:lvl1pPr algn="l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1pPr>
            <a:lvl2pPr marL="742950" indent="-285750" algn="l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9pPr>
          </a:lstStyle>
          <a:p>
            <a:pPr algn="ctr" hangingPunct="1">
              <a:lnSpc>
                <a:spcPct val="150000"/>
              </a:lnSpc>
              <a:buClrTx/>
            </a:pPr>
            <a:r>
              <a:rPr lang="en-GB" b="1" dirty="0" smtClean="0">
                <a:solidFill>
                  <a:schemeClr val="tx1"/>
                </a:solidFill>
                <a:latin typeface="Corbel" panose="020B0503020204020204" pitchFamily="34" charset="0"/>
              </a:rPr>
              <a:t>MNP-HC achieve long-term detection of HER2-positive </a:t>
            </a:r>
            <a:r>
              <a:rPr lang="en-GB" b="1" dirty="0" err="1" smtClean="0">
                <a:solidFill>
                  <a:schemeClr val="tx1"/>
                </a:solidFill>
                <a:latin typeface="Corbel" panose="020B0503020204020204" pitchFamily="34" charset="0"/>
              </a:rPr>
              <a:t>tumor</a:t>
            </a:r>
            <a:r>
              <a:rPr lang="en-GB" b="1" dirty="0" smtClean="0">
                <a:solidFill>
                  <a:schemeClr val="tx1"/>
                </a:solidFill>
                <a:latin typeface="Corbel" panose="020B0503020204020204" pitchFamily="34" charset="0"/>
              </a:rPr>
              <a:t> in mice and show faster internalization rate together with a lower degradation rate.</a:t>
            </a:r>
            <a:endParaRPr lang="en-GB" b="1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28" name="Rectangle 53"/>
          <p:cNvSpPr>
            <a:spLocks noChangeArrowheads="1"/>
          </p:cNvSpPr>
          <p:nvPr/>
        </p:nvSpPr>
        <p:spPr bwMode="auto">
          <a:xfrm>
            <a:off x="16690719" y="16478125"/>
            <a:ext cx="499968" cy="352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 eaLnBrk="0" hangingPunct="0">
              <a:lnSpc>
                <a:spcPct val="102000"/>
              </a:lnSpc>
              <a:spcAft>
                <a:spcPts val="61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38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 eaLnBrk="0" hangingPunct="0">
              <a:lnSpc>
                <a:spcPct val="102000"/>
              </a:lnSpc>
              <a:spcAft>
                <a:spcPts val="48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0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eaLnBrk="0" hangingPunct="0">
              <a:lnSpc>
                <a:spcPct val="102000"/>
              </a:lnSpc>
              <a:spcAft>
                <a:spcPts val="366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8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eaLnBrk="0" hangingPunct="0">
              <a:lnSpc>
                <a:spcPct val="102000"/>
              </a:lnSpc>
              <a:spcAft>
                <a:spcPts val="24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8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eaLnBrk="0" hangingPunct="0">
              <a:lnSpc>
                <a:spcPct val="102000"/>
              </a:lnSpc>
              <a:spcAft>
                <a:spcPts val="12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8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12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8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12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8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12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8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12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8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algn="just" eaLnBrk="1">
              <a:lnSpc>
                <a:spcPct val="93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it-IT" sz="1800" b="1" dirty="0">
                <a:latin typeface="Candara" panose="020E0502030303020204" pitchFamily="34" charset="0"/>
                <a:cs typeface="Arial" panose="020B0604020202020204" pitchFamily="34" charset="0"/>
              </a:rPr>
              <a:t>(a)</a:t>
            </a:r>
          </a:p>
        </p:txBody>
      </p:sp>
      <p:grpSp>
        <p:nvGrpSpPr>
          <p:cNvPr id="14" name="Grouper 13"/>
          <p:cNvGrpSpPr/>
          <p:nvPr/>
        </p:nvGrpSpPr>
        <p:grpSpPr>
          <a:xfrm>
            <a:off x="16474182" y="16368366"/>
            <a:ext cx="4261172" cy="12431984"/>
            <a:chOff x="16474182" y="16368366"/>
            <a:chExt cx="4261172" cy="12431984"/>
          </a:xfrm>
        </p:grpSpPr>
        <p:pic>
          <p:nvPicPr>
            <p:cNvPr id="15" name="Image 1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6558890" y="16414974"/>
              <a:ext cx="4176464" cy="6701769"/>
            </a:xfrm>
            <a:prstGeom prst="rect">
              <a:avLst/>
            </a:prstGeom>
          </p:spPr>
        </p:pic>
        <p:pic>
          <p:nvPicPr>
            <p:cNvPr id="18" name="Image 1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486882" y="23296785"/>
              <a:ext cx="4176464" cy="5503565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 bwMode="auto">
            <a:xfrm>
              <a:off x="16558890" y="16368366"/>
              <a:ext cx="288032" cy="21602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  <a:ea typeface="ＭＳ Ｐゴシック" pitchFamily="-110" charset="-128"/>
                <a:cs typeface="ＭＳ Ｐゴシック" pitchFamily="-110" charset="-128"/>
              </a:endParaRPr>
            </a:p>
          </p:txBody>
        </p:sp>
        <p:sp>
          <p:nvSpPr>
            <p:cNvPr id="20" name="Rectangle 19"/>
            <p:cNvSpPr/>
            <p:nvPr/>
          </p:nvSpPr>
          <p:spPr bwMode="auto">
            <a:xfrm>
              <a:off x="16474182" y="23315042"/>
              <a:ext cx="288032" cy="21602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  <a:ea typeface="ＭＳ Ｐゴシック" pitchFamily="-110" charset="-128"/>
                <a:cs typeface="ＭＳ Ｐゴシック" pitchFamily="-110" charset="-128"/>
              </a:endParaRPr>
            </a:p>
          </p:txBody>
        </p:sp>
        <p:sp>
          <p:nvSpPr>
            <p:cNvPr id="21" name="Rectangle 20"/>
            <p:cNvSpPr/>
            <p:nvPr/>
          </p:nvSpPr>
          <p:spPr bwMode="auto">
            <a:xfrm>
              <a:off x="16486882" y="26148754"/>
              <a:ext cx="288032" cy="21602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  <a:ea typeface="ＭＳ Ｐゴシック" pitchFamily="-110" charset="-128"/>
                <a:cs typeface="ＭＳ Ｐゴシック" pitchFamily="-110" charset="-128"/>
              </a:endParaRPr>
            </a:p>
          </p:txBody>
        </p:sp>
      </p:grpSp>
      <p:pic>
        <p:nvPicPr>
          <p:cNvPr id="8" name="Imag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601" y="1278956"/>
            <a:ext cx="2617716" cy="4196277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9326" y="1298976"/>
            <a:ext cx="2255173" cy="2965894"/>
          </a:xfrm>
          <a:prstGeom prst="rect">
            <a:avLst/>
          </a:prstGeom>
        </p:spPr>
      </p:pic>
      <p:sp>
        <p:nvSpPr>
          <p:cNvPr id="24" name="ZoneTexte 23"/>
          <p:cNvSpPr txBox="1"/>
          <p:nvPr/>
        </p:nvSpPr>
        <p:spPr>
          <a:xfrm>
            <a:off x="10313533" y="361783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25" name="Image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52219" y="1206500"/>
            <a:ext cx="3374682" cy="4940256"/>
          </a:xfrm>
          <a:prstGeom prst="rect">
            <a:avLst/>
          </a:prstGeom>
        </p:spPr>
      </p:pic>
      <p:pic>
        <p:nvPicPr>
          <p:cNvPr id="27" name="Image 2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1100" y="1245777"/>
            <a:ext cx="2423797" cy="2911654"/>
          </a:xfrm>
          <a:prstGeom prst="rect">
            <a:avLst/>
          </a:prstGeom>
        </p:spPr>
      </p:pic>
      <p:sp>
        <p:nvSpPr>
          <p:cNvPr id="11" name="ZoneTexte 10"/>
          <p:cNvSpPr txBox="1"/>
          <p:nvPr/>
        </p:nvSpPr>
        <p:spPr>
          <a:xfrm>
            <a:off x="3270250" y="4355051"/>
            <a:ext cx="2590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ja-JP" sz="1600" b="1" dirty="0" smtClean="0">
                <a:solidFill>
                  <a:srgbClr val="0D0D0D"/>
                </a:solidFill>
                <a:latin typeface="Calibri" charset="0"/>
              </a:rPr>
              <a:t>MNPs </a:t>
            </a:r>
            <a:r>
              <a:rPr lang="en-US" altLang="ja-JP" sz="1600" b="1" dirty="0">
                <a:solidFill>
                  <a:srgbClr val="0D0D0D"/>
                </a:solidFill>
                <a:latin typeface="Calibri" charset="0"/>
              </a:rPr>
              <a:t>targeting efficiency in nude mice bearing a subcutaneous HER2-positive breast </a:t>
            </a:r>
            <a:r>
              <a:rPr lang="en-US" altLang="ja-JP" sz="1600" b="1" dirty="0" smtClean="0">
                <a:solidFill>
                  <a:srgbClr val="0D0D0D"/>
                </a:solidFill>
                <a:latin typeface="Calibri" charset="0"/>
              </a:rPr>
              <a:t>cancer.</a:t>
            </a:r>
            <a:endParaRPr lang="fr-FR" sz="1600" b="1" dirty="0"/>
          </a:p>
        </p:txBody>
      </p:sp>
      <p:sp>
        <p:nvSpPr>
          <p:cNvPr id="13" name="ZoneTexte 12"/>
          <p:cNvSpPr txBox="1"/>
          <p:nvPr/>
        </p:nvSpPr>
        <p:spPr>
          <a:xfrm>
            <a:off x="6413501" y="4157427"/>
            <a:ext cx="22644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ja-JP" sz="1600" b="1" dirty="0">
                <a:solidFill>
                  <a:srgbClr val="0D0D0D"/>
                </a:solidFill>
                <a:latin typeface="Calibri" charset="0"/>
              </a:rPr>
              <a:t>MNP-TZ, MNP-HC and MNP-</a:t>
            </a:r>
            <a:r>
              <a:rPr lang="en-US" altLang="ja-JP" sz="1600" b="1" dirty="0" err="1">
                <a:solidFill>
                  <a:srgbClr val="0D0D0D"/>
                </a:solidFill>
                <a:latin typeface="Calibri" charset="0"/>
              </a:rPr>
              <a:t>scFv</a:t>
            </a:r>
            <a:r>
              <a:rPr lang="en-US" altLang="ja-JP" sz="1600" b="1" dirty="0">
                <a:solidFill>
                  <a:srgbClr val="0D0D0D"/>
                </a:solidFill>
                <a:latin typeface="Calibri" charset="0"/>
              </a:rPr>
              <a:t> were internalized in tumor cells and processed with different rates. </a:t>
            </a:r>
            <a:endParaRPr lang="fr-FR" sz="1600" b="1" dirty="0"/>
          </a:p>
        </p:txBody>
      </p:sp>
      <p:pic>
        <p:nvPicPr>
          <p:cNvPr id="26" name="Immagine 7" descr="logo sacco.jpg"/>
          <p:cNvPicPr>
            <a:picLocks noChangeAspect="1"/>
          </p:cNvPicPr>
          <p:nvPr/>
        </p:nvPicPr>
        <p:blipFill rotWithShape="1">
          <a:blip r:embed="rId8" cstate="print"/>
          <a:srcRect l="6538" t="5026" r="9443" b="10786"/>
          <a:stretch/>
        </p:blipFill>
        <p:spPr bwMode="auto">
          <a:xfrm>
            <a:off x="304799" y="220244"/>
            <a:ext cx="744178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93" descr="logo def nero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016000" y="225906"/>
            <a:ext cx="678084" cy="62734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199087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46564" y="241300"/>
            <a:ext cx="9823968" cy="1528626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rgbClr val="000000"/>
                </a:solidFill>
              </a:rPr>
              <a:t>The active targeting contribution in MNP-HC 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26" name="Rettangolo 25"/>
          <p:cNvSpPr/>
          <p:nvPr/>
        </p:nvSpPr>
        <p:spPr>
          <a:xfrm>
            <a:off x="6896101" y="1582800"/>
            <a:ext cx="461009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1600" b="1" dirty="0">
                <a:solidFill>
                  <a:srgbClr val="0D0D0D"/>
                </a:solidFill>
                <a:latin typeface="Calibri" charset="0"/>
              </a:rPr>
              <a:t>MNP-HC </a:t>
            </a:r>
            <a:r>
              <a:rPr lang="fr-FR" sz="1600" b="1" dirty="0" err="1">
                <a:solidFill>
                  <a:srgbClr val="0D0D0D"/>
                </a:solidFill>
                <a:latin typeface="Calibri" charset="0"/>
              </a:rPr>
              <a:t>behavior</a:t>
            </a:r>
            <a:r>
              <a:rPr lang="fr-FR" sz="1600" b="1" dirty="0">
                <a:solidFill>
                  <a:srgbClr val="0D0D0D"/>
                </a:solidFill>
                <a:latin typeface="Calibri" charset="0"/>
              </a:rPr>
              <a:t> </a:t>
            </a:r>
            <a:r>
              <a:rPr lang="fr-FR" sz="1600" b="1" dirty="0" err="1">
                <a:solidFill>
                  <a:srgbClr val="0D0D0D"/>
                </a:solidFill>
                <a:latin typeface="Calibri" charset="0"/>
              </a:rPr>
              <a:t>was</a:t>
            </a:r>
            <a:r>
              <a:rPr lang="fr-FR" sz="1600" b="1" dirty="0">
                <a:solidFill>
                  <a:srgbClr val="0D0D0D"/>
                </a:solidFill>
                <a:latin typeface="Calibri" charset="0"/>
              </a:rPr>
              <a:t> </a:t>
            </a:r>
            <a:r>
              <a:rPr lang="fr-FR" sz="1600" b="1" dirty="0" err="1">
                <a:solidFill>
                  <a:srgbClr val="0D0D0D"/>
                </a:solidFill>
                <a:latin typeface="Calibri" charset="0"/>
              </a:rPr>
              <a:t>compared</a:t>
            </a:r>
            <a:r>
              <a:rPr lang="fr-FR" sz="1600" b="1" dirty="0">
                <a:solidFill>
                  <a:srgbClr val="0D0D0D"/>
                </a:solidFill>
                <a:latin typeface="Calibri" charset="0"/>
              </a:rPr>
              <a:t> </a:t>
            </a:r>
            <a:r>
              <a:rPr lang="fr-FR" sz="1600" b="1" dirty="0" err="1">
                <a:solidFill>
                  <a:srgbClr val="0D0D0D"/>
                </a:solidFill>
                <a:latin typeface="Calibri" charset="0"/>
              </a:rPr>
              <a:t>with</a:t>
            </a:r>
            <a:r>
              <a:rPr lang="fr-FR" sz="1600" b="1" dirty="0">
                <a:solidFill>
                  <a:srgbClr val="0D0D0D"/>
                </a:solidFill>
                <a:latin typeface="Calibri" charset="0"/>
              </a:rPr>
              <a:t> </a:t>
            </a:r>
            <a:r>
              <a:rPr lang="fr-FR" sz="1600" b="1" dirty="0" err="1">
                <a:solidFill>
                  <a:srgbClr val="0D0D0D"/>
                </a:solidFill>
                <a:latin typeface="Calibri" charset="0"/>
              </a:rPr>
              <a:t>unconjugated</a:t>
            </a:r>
            <a:r>
              <a:rPr lang="fr-FR" sz="1600" b="1" dirty="0">
                <a:solidFill>
                  <a:srgbClr val="0D0D0D"/>
                </a:solidFill>
                <a:latin typeface="Calibri" charset="0"/>
              </a:rPr>
              <a:t> MNP (MNPP) and MNP </a:t>
            </a:r>
            <a:r>
              <a:rPr lang="fr-FR" sz="1600" b="1" dirty="0" err="1">
                <a:solidFill>
                  <a:srgbClr val="0D0D0D"/>
                </a:solidFill>
                <a:latin typeface="Calibri" charset="0"/>
              </a:rPr>
              <a:t>conjugated</a:t>
            </a:r>
            <a:r>
              <a:rPr lang="fr-FR" sz="1600" b="1" dirty="0">
                <a:solidFill>
                  <a:srgbClr val="0D0D0D"/>
                </a:solidFill>
                <a:latin typeface="Calibri" charset="0"/>
              </a:rPr>
              <a:t> </a:t>
            </a:r>
            <a:r>
              <a:rPr lang="fr-FR" sz="1600" b="1" dirty="0" err="1">
                <a:solidFill>
                  <a:srgbClr val="0D0D0D"/>
                </a:solidFill>
                <a:latin typeface="Calibri" charset="0"/>
              </a:rPr>
              <a:t>with</a:t>
            </a:r>
            <a:r>
              <a:rPr lang="fr-FR" sz="1600" b="1" dirty="0">
                <a:solidFill>
                  <a:srgbClr val="0D0D0D"/>
                </a:solidFill>
                <a:latin typeface="Calibri" charset="0"/>
              </a:rPr>
              <a:t> HC of a non-</a:t>
            </a:r>
            <a:r>
              <a:rPr lang="fr-FR" sz="1600" b="1" dirty="0" err="1">
                <a:solidFill>
                  <a:srgbClr val="0D0D0D"/>
                </a:solidFill>
                <a:latin typeface="Calibri" charset="0"/>
              </a:rPr>
              <a:t>specific</a:t>
            </a:r>
            <a:r>
              <a:rPr lang="fr-FR" sz="1600" b="1" dirty="0">
                <a:solidFill>
                  <a:srgbClr val="0D0D0D"/>
                </a:solidFill>
                <a:latin typeface="Calibri" charset="0"/>
              </a:rPr>
              <a:t> </a:t>
            </a:r>
            <a:r>
              <a:rPr lang="fr-FR" sz="1600" b="1" dirty="0" err="1">
                <a:solidFill>
                  <a:srgbClr val="0D0D0D"/>
                </a:solidFill>
                <a:latin typeface="Calibri" charset="0"/>
              </a:rPr>
              <a:t>rabbit</a:t>
            </a:r>
            <a:r>
              <a:rPr lang="fr-FR" sz="1600" b="1" dirty="0">
                <a:solidFill>
                  <a:srgbClr val="0D0D0D"/>
                </a:solidFill>
                <a:latin typeface="Calibri" charset="0"/>
              </a:rPr>
              <a:t> </a:t>
            </a:r>
            <a:r>
              <a:rPr lang="fr-FR" sz="1600" b="1" dirty="0" err="1">
                <a:solidFill>
                  <a:srgbClr val="0D0D0D"/>
                </a:solidFill>
                <a:latin typeface="Calibri" charset="0"/>
              </a:rPr>
              <a:t>IgG</a:t>
            </a:r>
            <a:r>
              <a:rPr lang="fr-FR" sz="1600" b="1" dirty="0">
                <a:solidFill>
                  <a:srgbClr val="0D0D0D"/>
                </a:solidFill>
                <a:latin typeface="Calibri" charset="0"/>
              </a:rPr>
              <a:t> (MNP-HC(</a:t>
            </a:r>
            <a:r>
              <a:rPr lang="fr-FR" sz="1600" b="1" dirty="0" err="1">
                <a:solidFill>
                  <a:srgbClr val="0D0D0D"/>
                </a:solidFill>
                <a:latin typeface="Calibri" charset="0"/>
              </a:rPr>
              <a:t>IgG</a:t>
            </a:r>
            <a:r>
              <a:rPr lang="fr-FR" sz="1600" b="1" dirty="0">
                <a:solidFill>
                  <a:srgbClr val="0D0D0D"/>
                </a:solidFill>
                <a:latin typeface="Calibri" charset="0"/>
              </a:rPr>
              <a:t>)). </a:t>
            </a:r>
            <a:r>
              <a:rPr lang="fr-FR" sz="1600" b="1" dirty="0" err="1">
                <a:solidFill>
                  <a:srgbClr val="0D0D0D"/>
                </a:solidFill>
                <a:latin typeface="Calibri" charset="0"/>
              </a:rPr>
              <a:t>Specific</a:t>
            </a:r>
            <a:r>
              <a:rPr lang="fr-FR" sz="1600" b="1" dirty="0">
                <a:solidFill>
                  <a:srgbClr val="0D0D0D"/>
                </a:solidFill>
                <a:latin typeface="Calibri" charset="0"/>
              </a:rPr>
              <a:t> </a:t>
            </a:r>
            <a:r>
              <a:rPr lang="fr-FR" sz="1600" b="1" dirty="0" err="1">
                <a:solidFill>
                  <a:srgbClr val="0D0D0D"/>
                </a:solidFill>
                <a:latin typeface="Calibri" charset="0"/>
              </a:rPr>
              <a:t>intratumor</a:t>
            </a:r>
            <a:r>
              <a:rPr lang="fr-FR" sz="1600" b="1" dirty="0">
                <a:solidFill>
                  <a:srgbClr val="0D0D0D"/>
                </a:solidFill>
                <a:latin typeface="Calibri" charset="0"/>
              </a:rPr>
              <a:t> accumulation </a:t>
            </a:r>
            <a:r>
              <a:rPr lang="fr-FR" sz="1600" b="1" dirty="0" err="1">
                <a:solidFill>
                  <a:srgbClr val="0D0D0D"/>
                </a:solidFill>
                <a:latin typeface="Calibri" charset="0"/>
              </a:rPr>
              <a:t>at</a:t>
            </a:r>
            <a:r>
              <a:rPr lang="fr-FR" sz="1600" b="1" dirty="0">
                <a:solidFill>
                  <a:srgbClr val="0D0D0D"/>
                </a:solidFill>
                <a:latin typeface="Calibri" charset="0"/>
              </a:rPr>
              <a:t> 48 h </a:t>
            </a:r>
            <a:r>
              <a:rPr lang="fr-FR" sz="1600" b="1" dirty="0" err="1">
                <a:solidFill>
                  <a:srgbClr val="0D0D0D"/>
                </a:solidFill>
                <a:latin typeface="Calibri" charset="0"/>
              </a:rPr>
              <a:t>was</a:t>
            </a:r>
            <a:r>
              <a:rPr lang="fr-FR" sz="1600" b="1" dirty="0">
                <a:solidFill>
                  <a:srgbClr val="0D0D0D"/>
                </a:solidFill>
                <a:latin typeface="Calibri" charset="0"/>
              </a:rPr>
              <a:t> </a:t>
            </a:r>
            <a:r>
              <a:rPr lang="fr-FR" sz="1600" b="1" dirty="0" err="1">
                <a:solidFill>
                  <a:srgbClr val="0D0D0D"/>
                </a:solidFill>
                <a:latin typeface="Calibri" charset="0"/>
              </a:rPr>
              <a:t>only</a:t>
            </a:r>
            <a:r>
              <a:rPr lang="fr-FR" sz="1600" b="1" dirty="0">
                <a:solidFill>
                  <a:srgbClr val="0D0D0D"/>
                </a:solidFill>
                <a:latin typeface="Calibri" charset="0"/>
              </a:rPr>
              <a:t> </a:t>
            </a:r>
            <a:r>
              <a:rPr lang="fr-FR" sz="1600" b="1" dirty="0" err="1">
                <a:solidFill>
                  <a:srgbClr val="0D0D0D"/>
                </a:solidFill>
                <a:latin typeface="Calibri" charset="0"/>
              </a:rPr>
              <a:t>observed</a:t>
            </a:r>
            <a:r>
              <a:rPr lang="fr-FR" sz="1600" b="1" dirty="0">
                <a:solidFill>
                  <a:srgbClr val="0D0D0D"/>
                </a:solidFill>
                <a:latin typeface="Calibri" charset="0"/>
              </a:rPr>
              <a:t> for MNP-HC, and not for the non-</a:t>
            </a:r>
            <a:r>
              <a:rPr lang="fr-FR" sz="1600" b="1" dirty="0" err="1">
                <a:solidFill>
                  <a:srgbClr val="0D0D0D"/>
                </a:solidFill>
                <a:latin typeface="Calibri" charset="0"/>
              </a:rPr>
              <a:t>targeted</a:t>
            </a:r>
            <a:r>
              <a:rPr lang="fr-FR" sz="1600" b="1" dirty="0">
                <a:solidFill>
                  <a:srgbClr val="0D0D0D"/>
                </a:solidFill>
                <a:latin typeface="Calibri" charset="0"/>
              </a:rPr>
              <a:t> </a:t>
            </a:r>
            <a:r>
              <a:rPr lang="fr-FR" sz="1600" b="1" dirty="0" err="1">
                <a:solidFill>
                  <a:srgbClr val="0D0D0D"/>
                </a:solidFill>
                <a:latin typeface="Calibri" charset="0"/>
              </a:rPr>
              <a:t>MNPs</a:t>
            </a:r>
            <a:r>
              <a:rPr lang="fr-FR" sz="1600" b="1" dirty="0" smtClean="0">
                <a:solidFill>
                  <a:srgbClr val="0D0D0D"/>
                </a:solidFill>
                <a:latin typeface="Calibri" charset="0"/>
              </a:rPr>
              <a:t>.</a:t>
            </a:r>
            <a:endParaRPr lang="en-US" altLang="ja-JP" sz="1600" b="1" dirty="0">
              <a:solidFill>
                <a:srgbClr val="0D0D0D"/>
              </a:solidFill>
              <a:latin typeface="Calibri" charset="0"/>
            </a:endParaRPr>
          </a:p>
        </p:txBody>
      </p:sp>
      <p:sp>
        <p:nvSpPr>
          <p:cNvPr id="28" name="Rectangle 53"/>
          <p:cNvSpPr>
            <a:spLocks noChangeArrowheads="1"/>
          </p:cNvSpPr>
          <p:nvPr/>
        </p:nvSpPr>
        <p:spPr bwMode="auto">
          <a:xfrm>
            <a:off x="16690719" y="16478125"/>
            <a:ext cx="499968" cy="352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 eaLnBrk="0" hangingPunct="0">
              <a:lnSpc>
                <a:spcPct val="102000"/>
              </a:lnSpc>
              <a:spcAft>
                <a:spcPts val="61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38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 eaLnBrk="0" hangingPunct="0">
              <a:lnSpc>
                <a:spcPct val="102000"/>
              </a:lnSpc>
              <a:spcAft>
                <a:spcPts val="48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0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eaLnBrk="0" hangingPunct="0">
              <a:lnSpc>
                <a:spcPct val="102000"/>
              </a:lnSpc>
              <a:spcAft>
                <a:spcPts val="366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8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eaLnBrk="0" hangingPunct="0">
              <a:lnSpc>
                <a:spcPct val="102000"/>
              </a:lnSpc>
              <a:spcAft>
                <a:spcPts val="24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8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eaLnBrk="0" hangingPunct="0">
              <a:lnSpc>
                <a:spcPct val="102000"/>
              </a:lnSpc>
              <a:spcAft>
                <a:spcPts val="12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8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12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8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12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8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12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8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12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8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algn="just" eaLnBrk="1">
              <a:lnSpc>
                <a:spcPct val="93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it-IT" sz="1800" b="1" dirty="0">
                <a:latin typeface="Candara" panose="020E0502030303020204" pitchFamily="34" charset="0"/>
                <a:cs typeface="Arial" panose="020B0604020202020204" pitchFamily="34" charset="0"/>
              </a:rPr>
              <a:t>(a)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834" y="1479116"/>
            <a:ext cx="6325666" cy="4858184"/>
          </a:xfrm>
          <a:prstGeom prst="rect">
            <a:avLst/>
          </a:prstGeom>
        </p:spPr>
      </p:pic>
      <p:sp>
        <p:nvSpPr>
          <p:cNvPr id="17" name="Rectangle 9"/>
          <p:cNvSpPr>
            <a:spLocks noChangeArrowheads="1"/>
          </p:cNvSpPr>
          <p:nvPr/>
        </p:nvSpPr>
        <p:spPr bwMode="auto">
          <a:xfrm>
            <a:off x="6934200" y="4509718"/>
            <a:ext cx="4660900" cy="1314291"/>
          </a:xfrm>
          <a:prstGeom prst="rect">
            <a:avLst/>
          </a:prstGeom>
          <a:gradFill>
            <a:gsLst>
              <a:gs pos="0">
                <a:schemeClr val="accent1"/>
              </a:gs>
              <a:gs pos="7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9525">
            <a:solidFill>
              <a:srgbClr val="808080"/>
            </a:solidFill>
            <a:round/>
            <a:headEnd/>
            <a:tailEnd/>
          </a:ln>
          <a:effectLst/>
          <a:extLst/>
        </p:spPr>
        <p:txBody>
          <a:bodyPr wrap="square" lIns="90000" tIns="45000" rIns="90000" bIns="45000">
            <a:spAutoFit/>
          </a:bodyPr>
          <a:lstStyle>
            <a:defPPr>
              <a:defRPr lang="en-GB"/>
            </a:defPPr>
            <a:lvl1pPr algn="l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1pPr>
            <a:lvl2pPr marL="742950" indent="-285750" algn="l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9pPr>
          </a:lstStyle>
          <a:p>
            <a:pPr algn="ctr" hangingPunct="1">
              <a:lnSpc>
                <a:spcPct val="150000"/>
              </a:lnSpc>
              <a:buClrTx/>
            </a:pPr>
            <a:r>
              <a:rPr lang="fr-FR" b="1" dirty="0">
                <a:solidFill>
                  <a:schemeClr val="tx1"/>
                </a:solidFill>
                <a:latin typeface="Corbel" panose="020B0503020204020204" pitchFamily="34" charset="0"/>
              </a:rPr>
              <a:t>The HER2-specific </a:t>
            </a:r>
            <a:r>
              <a:rPr lang="fr-FR" b="1" dirty="0" err="1">
                <a:solidFill>
                  <a:schemeClr val="tx1"/>
                </a:solidFill>
                <a:latin typeface="Corbel" panose="020B0503020204020204" pitchFamily="34" charset="0"/>
              </a:rPr>
              <a:t>functionalization</a:t>
            </a:r>
            <a:r>
              <a:rPr lang="fr-FR" b="1" dirty="0">
                <a:solidFill>
                  <a:schemeClr val="tx1"/>
                </a:solidFill>
                <a:latin typeface="Corbel" panose="020B0503020204020204" pitchFamily="34" charset="0"/>
              </a:rPr>
              <a:t> of MNP-HC </a:t>
            </a:r>
            <a:r>
              <a:rPr lang="fr-FR" b="1" dirty="0" err="1">
                <a:solidFill>
                  <a:schemeClr val="tx1"/>
                </a:solidFill>
                <a:latin typeface="Corbel" panose="020B0503020204020204" pitchFamily="34" charset="0"/>
              </a:rPr>
              <a:t>is</a:t>
            </a:r>
            <a:r>
              <a:rPr lang="fr-FR" b="1" dirty="0">
                <a:solidFill>
                  <a:schemeClr val="tx1"/>
                </a:solidFill>
                <a:latin typeface="Corbel" panose="020B0503020204020204" pitchFamily="34" charset="0"/>
              </a:rPr>
              <a:t> a crucial aspect for </a:t>
            </a:r>
            <a:r>
              <a:rPr lang="fr-FR" b="1" dirty="0" err="1" smtClean="0">
                <a:solidFill>
                  <a:schemeClr val="tx1"/>
                </a:solidFill>
                <a:latin typeface="Corbel" panose="020B0503020204020204" pitchFamily="34" charset="0"/>
              </a:rPr>
              <a:t>achieving</a:t>
            </a:r>
            <a:r>
              <a:rPr lang="fr-FR" b="1" dirty="0" smtClean="0">
                <a:solidFill>
                  <a:schemeClr val="tx1"/>
                </a:solidFill>
                <a:latin typeface="Corbel" panose="020B0503020204020204" pitchFamily="34" charset="0"/>
              </a:rPr>
              <a:t> a long </a:t>
            </a:r>
            <a:r>
              <a:rPr lang="fr-FR" b="1" dirty="0" err="1">
                <a:solidFill>
                  <a:schemeClr val="tx1"/>
                </a:solidFill>
                <a:latin typeface="Corbel" panose="020B0503020204020204" pitchFamily="34" charset="0"/>
              </a:rPr>
              <a:t>intratumor</a:t>
            </a:r>
            <a:r>
              <a:rPr lang="fr-FR" b="1" dirty="0">
                <a:solidFill>
                  <a:schemeClr val="tx1"/>
                </a:solidFill>
                <a:latin typeface="Corbel" panose="020B0503020204020204" pitchFamily="34" charset="0"/>
              </a:rPr>
              <a:t> accumulation of </a:t>
            </a:r>
            <a:r>
              <a:rPr lang="fr-FR" b="1" dirty="0" err="1">
                <a:solidFill>
                  <a:schemeClr val="tx1"/>
                </a:solidFill>
                <a:latin typeface="Corbel" panose="020B0503020204020204" pitchFamily="34" charset="0"/>
              </a:rPr>
              <a:t>MNPs</a:t>
            </a:r>
            <a:r>
              <a:rPr lang="fr-FR" b="1" dirty="0">
                <a:solidFill>
                  <a:schemeClr val="tx1"/>
                </a:solidFill>
                <a:latin typeface="Corbel" panose="020B0503020204020204" pitchFamily="34" charset="0"/>
              </a:rPr>
              <a:t> </a:t>
            </a:r>
            <a:r>
              <a:rPr lang="fr-FR" b="1" i="1" dirty="0">
                <a:solidFill>
                  <a:schemeClr val="tx1"/>
                </a:solidFill>
                <a:latin typeface="Corbel" panose="020B0503020204020204" pitchFamily="34" charset="0"/>
              </a:rPr>
              <a:t>in vivo</a:t>
            </a:r>
            <a:r>
              <a:rPr lang="fr-FR" b="1" dirty="0">
                <a:solidFill>
                  <a:schemeClr val="tx1"/>
                </a:solidFill>
                <a:latin typeface="Corbel" panose="020B0503020204020204" pitchFamily="34" charset="0"/>
              </a:rPr>
              <a:t>. </a:t>
            </a:r>
          </a:p>
        </p:txBody>
      </p:sp>
      <p:pic>
        <p:nvPicPr>
          <p:cNvPr id="12" name="Immagine 7" descr="logo sacco.jpg"/>
          <p:cNvPicPr>
            <a:picLocks noChangeAspect="1"/>
          </p:cNvPicPr>
          <p:nvPr/>
        </p:nvPicPr>
        <p:blipFill rotWithShape="1">
          <a:blip r:embed="rId3" cstate="print"/>
          <a:srcRect l="6538" t="5026" r="9443" b="10786"/>
          <a:stretch/>
        </p:blipFill>
        <p:spPr bwMode="auto">
          <a:xfrm>
            <a:off x="304799" y="220244"/>
            <a:ext cx="744178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93" descr="logo def ner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16000" y="225906"/>
            <a:ext cx="678084" cy="62734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925104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16554" y="409122"/>
            <a:ext cx="8596668" cy="1320800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rgbClr val="000000"/>
                </a:solidFill>
              </a:rPr>
              <a:t>Conclusions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2" name="Rectangle 9"/>
          <p:cNvSpPr>
            <a:spLocks noChangeArrowheads="1"/>
          </p:cNvSpPr>
          <p:nvPr/>
        </p:nvSpPr>
        <p:spPr bwMode="auto">
          <a:xfrm>
            <a:off x="481445" y="1693365"/>
            <a:ext cx="11367655" cy="4638278"/>
          </a:xfrm>
          <a:prstGeom prst="rect">
            <a:avLst/>
          </a:prstGeom>
          <a:gradFill>
            <a:gsLst>
              <a:gs pos="0">
                <a:schemeClr val="accent1"/>
              </a:gs>
              <a:gs pos="7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9525">
            <a:solidFill>
              <a:srgbClr val="808080"/>
            </a:solidFill>
            <a:round/>
            <a:headEnd/>
            <a:tailEnd/>
          </a:ln>
          <a:effectLst/>
          <a:extLst/>
        </p:spPr>
        <p:txBody>
          <a:bodyPr wrap="square" lIns="90000" tIns="45000" rIns="90000" bIns="45000">
            <a:spAutoFit/>
          </a:bodyPr>
          <a:lstStyle>
            <a:defPPr>
              <a:defRPr lang="en-GB"/>
            </a:defPPr>
            <a:lvl1pPr algn="l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1pPr>
            <a:lvl2pPr marL="742950" indent="-285750" algn="l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2pPr>
            <a:lvl3pPr marL="1143000" indent="-228600" algn="l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3pPr>
            <a:lvl4pPr marL="1600200" indent="-228600" algn="l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4pPr>
            <a:lvl5pPr marL="2057400" indent="-228600" algn="l" defTabSz="44926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kern="12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</a:defRPr>
            </a:lvl9pPr>
          </a:lstStyle>
          <a:p>
            <a:pPr hangingPunct="1">
              <a:lnSpc>
                <a:spcPct val="150000"/>
              </a:lnSpc>
              <a:buClrTx/>
            </a:pPr>
            <a:endParaRPr lang="fr-FR" b="1" dirty="0" smtClean="0">
              <a:solidFill>
                <a:schemeClr val="tx1"/>
              </a:solidFill>
              <a:latin typeface="Corbel" panose="020B0503020204020204" pitchFamily="34" charset="0"/>
            </a:endParaRPr>
          </a:p>
          <a:p>
            <a:pPr marL="285750" indent="-285750" hangingPunct="1">
              <a:lnSpc>
                <a:spcPct val="150000"/>
              </a:lnSpc>
              <a:buClrTx/>
              <a:buFont typeface="Wingdings" panose="05000000000000000000" pitchFamily="2" charset="2"/>
              <a:buChar char="ü"/>
            </a:pPr>
            <a:r>
              <a:rPr lang="fr-FR" b="1" dirty="0" smtClean="0">
                <a:solidFill>
                  <a:schemeClr val="tx1"/>
                </a:solidFill>
                <a:latin typeface="Corbel" panose="020B0503020204020204" pitchFamily="34" charset="0"/>
              </a:rPr>
              <a:t>HER2-targeted </a:t>
            </a:r>
            <a:r>
              <a:rPr lang="fr-FR" b="1" dirty="0" err="1" smtClean="0">
                <a:solidFill>
                  <a:schemeClr val="tx1"/>
                </a:solidFill>
                <a:latin typeface="Corbel" panose="020B0503020204020204" pitchFamily="34" charset="0"/>
              </a:rPr>
              <a:t>multifunctional</a:t>
            </a:r>
            <a:r>
              <a:rPr lang="fr-FR" b="1" dirty="0" smtClean="0">
                <a:solidFill>
                  <a:schemeClr val="tx1"/>
                </a:solidFill>
                <a:latin typeface="Corbel" panose="020B0503020204020204" pitchFamily="34" charset="0"/>
              </a:rPr>
              <a:t> </a:t>
            </a:r>
            <a:r>
              <a:rPr lang="fr-FR" b="1" dirty="0" err="1" smtClean="0">
                <a:solidFill>
                  <a:schemeClr val="tx1"/>
                </a:solidFill>
                <a:latin typeface="Corbel" panose="020B0503020204020204" pitchFamily="34" charset="0"/>
              </a:rPr>
              <a:t>nanoparticles</a:t>
            </a:r>
            <a:r>
              <a:rPr lang="fr-FR" b="1" dirty="0" smtClean="0">
                <a:solidFill>
                  <a:schemeClr val="tx1"/>
                </a:solidFill>
                <a:latin typeface="Corbel" panose="020B0503020204020204" pitchFamily="34" charset="0"/>
              </a:rPr>
              <a:t> </a:t>
            </a:r>
            <a:r>
              <a:rPr lang="fr-FR" b="1" dirty="0" err="1" smtClean="0">
                <a:solidFill>
                  <a:schemeClr val="tx1"/>
                </a:solidFill>
                <a:latin typeface="Corbel" panose="020B0503020204020204" pitchFamily="34" charset="0"/>
              </a:rPr>
              <a:t>induce</a:t>
            </a:r>
            <a:r>
              <a:rPr lang="fr-FR" b="1" dirty="0" smtClean="0">
                <a:solidFill>
                  <a:schemeClr val="tx1"/>
                </a:solidFill>
                <a:latin typeface="Corbel" panose="020B0503020204020204" pitchFamily="34" charset="0"/>
              </a:rPr>
              <a:t> </a:t>
            </a:r>
            <a:r>
              <a:rPr lang="fr-FR" b="1" dirty="0" err="1" smtClean="0">
                <a:solidFill>
                  <a:schemeClr val="tx1"/>
                </a:solidFill>
                <a:latin typeface="Corbel" panose="020B0503020204020204" pitchFamily="34" charset="0"/>
              </a:rPr>
              <a:t>specific</a:t>
            </a:r>
            <a:r>
              <a:rPr lang="fr-FR" b="1" dirty="0" smtClean="0">
                <a:solidFill>
                  <a:schemeClr val="tx1"/>
                </a:solidFill>
                <a:latin typeface="Corbel" panose="020B0503020204020204" pitchFamily="34" charset="0"/>
              </a:rPr>
              <a:t> recognition of HER2-positive </a:t>
            </a:r>
            <a:r>
              <a:rPr lang="fr-FR" b="1" dirty="0" err="1" smtClean="0">
                <a:solidFill>
                  <a:schemeClr val="tx1"/>
                </a:solidFill>
                <a:latin typeface="Corbel" panose="020B0503020204020204" pitchFamily="34" charset="0"/>
              </a:rPr>
              <a:t>breast</a:t>
            </a:r>
            <a:r>
              <a:rPr lang="fr-FR" b="1" dirty="0" smtClean="0">
                <a:solidFill>
                  <a:schemeClr val="tx1"/>
                </a:solidFill>
                <a:latin typeface="Corbel" panose="020B0503020204020204" pitchFamily="34" charset="0"/>
              </a:rPr>
              <a:t> cancer </a:t>
            </a:r>
            <a:r>
              <a:rPr lang="fr-FR" b="1" dirty="0" err="1" smtClean="0">
                <a:solidFill>
                  <a:schemeClr val="tx1"/>
                </a:solidFill>
                <a:latin typeface="Corbel" panose="020B0503020204020204" pitchFamily="34" charset="0"/>
              </a:rPr>
              <a:t>cells</a:t>
            </a:r>
            <a:r>
              <a:rPr lang="fr-FR" b="1" dirty="0" smtClean="0">
                <a:solidFill>
                  <a:schemeClr val="tx1"/>
                </a:solidFill>
                <a:latin typeface="Corbel" panose="020B0503020204020204" pitchFamily="34" charset="0"/>
              </a:rPr>
              <a:t> and </a:t>
            </a:r>
            <a:r>
              <a:rPr lang="fr-FR" b="1" dirty="0" err="1" smtClean="0">
                <a:solidFill>
                  <a:schemeClr val="tx1"/>
                </a:solidFill>
                <a:latin typeface="Corbel" panose="020B0503020204020204" pitchFamily="34" charset="0"/>
              </a:rPr>
              <a:t>accumulate</a:t>
            </a:r>
            <a:r>
              <a:rPr lang="fr-FR" b="1" dirty="0" smtClean="0">
                <a:solidFill>
                  <a:schemeClr val="tx1"/>
                </a:solidFill>
                <a:latin typeface="Corbel" panose="020B0503020204020204" pitchFamily="34" charset="0"/>
              </a:rPr>
              <a:t> in </a:t>
            </a:r>
            <a:r>
              <a:rPr lang="fr-FR" b="1" dirty="0" err="1" smtClean="0">
                <a:solidFill>
                  <a:schemeClr val="tx1"/>
                </a:solidFill>
                <a:latin typeface="Corbel" panose="020B0503020204020204" pitchFamily="34" charset="0"/>
              </a:rPr>
              <a:t>breast</a:t>
            </a:r>
            <a:r>
              <a:rPr lang="fr-FR" b="1" dirty="0" smtClean="0">
                <a:solidFill>
                  <a:schemeClr val="tx1"/>
                </a:solidFill>
                <a:latin typeface="Corbel" panose="020B0503020204020204" pitchFamily="34" charset="0"/>
              </a:rPr>
              <a:t> cancer in </a:t>
            </a:r>
            <a:r>
              <a:rPr lang="fr-FR" b="1" dirty="0" err="1" smtClean="0">
                <a:solidFill>
                  <a:schemeClr val="tx1"/>
                </a:solidFill>
                <a:latin typeface="Corbel" panose="020B0503020204020204" pitchFamily="34" charset="0"/>
              </a:rPr>
              <a:t>mice</a:t>
            </a:r>
            <a:r>
              <a:rPr lang="fr-FR" b="1" dirty="0" smtClean="0">
                <a:solidFill>
                  <a:schemeClr val="tx1"/>
                </a:solidFill>
                <a:latin typeface="Corbel" panose="020B0503020204020204" pitchFamily="34" charset="0"/>
              </a:rPr>
              <a:t>. </a:t>
            </a:r>
            <a:endParaRPr lang="fr-FR" b="1" dirty="0">
              <a:solidFill>
                <a:schemeClr val="tx1"/>
              </a:solidFill>
              <a:latin typeface="Corbel" panose="020B0503020204020204" pitchFamily="34" charset="0"/>
            </a:endParaRPr>
          </a:p>
          <a:p>
            <a:pPr marL="285750" indent="-285750" hangingPunct="1">
              <a:lnSpc>
                <a:spcPct val="150000"/>
              </a:lnSpc>
              <a:buClrTx/>
              <a:buFont typeface="Wingdings" panose="05000000000000000000" pitchFamily="2" charset="2"/>
              <a:buChar char="ü"/>
            </a:pPr>
            <a:r>
              <a:rPr lang="fr-FR" b="1" dirty="0" err="1" smtClean="0">
                <a:solidFill>
                  <a:schemeClr val="tx1"/>
                </a:solidFill>
                <a:latin typeface="Corbel" panose="020B0503020204020204" pitchFamily="34" charset="0"/>
              </a:rPr>
              <a:t>Although</a:t>
            </a:r>
            <a:r>
              <a:rPr lang="fr-FR" b="1" dirty="0" smtClean="0">
                <a:solidFill>
                  <a:schemeClr val="tx1"/>
                </a:solidFill>
                <a:latin typeface="Corbel" panose="020B0503020204020204" pitchFamily="34" charset="0"/>
              </a:rPr>
              <a:t> MNP</a:t>
            </a:r>
            <a:r>
              <a:rPr lang="fr-FR" b="1" dirty="0">
                <a:solidFill>
                  <a:schemeClr val="tx1"/>
                </a:solidFill>
                <a:latin typeface="Corbel" panose="020B0503020204020204" pitchFamily="34" charset="0"/>
              </a:rPr>
              <a:t>-TZ, MNP-HC and MNP-</a:t>
            </a:r>
            <a:r>
              <a:rPr lang="fr-FR" b="1" dirty="0" err="1">
                <a:solidFill>
                  <a:schemeClr val="tx1"/>
                </a:solidFill>
                <a:latin typeface="Corbel" panose="020B0503020204020204" pitchFamily="34" charset="0"/>
              </a:rPr>
              <a:t>scFv</a:t>
            </a:r>
            <a:r>
              <a:rPr lang="fr-FR" b="1" dirty="0">
                <a:solidFill>
                  <a:schemeClr val="tx1"/>
                </a:solidFill>
                <a:latin typeface="Corbel" panose="020B0503020204020204" pitchFamily="34" charset="0"/>
              </a:rPr>
              <a:t> have comparable </a:t>
            </a:r>
            <a:r>
              <a:rPr lang="fr-FR" b="1" dirty="0" err="1" smtClean="0">
                <a:solidFill>
                  <a:schemeClr val="tx1"/>
                </a:solidFill>
                <a:latin typeface="Corbel" panose="020B0503020204020204" pitchFamily="34" charset="0"/>
              </a:rPr>
              <a:t>efficiency</a:t>
            </a:r>
            <a:r>
              <a:rPr lang="fr-FR" b="1" dirty="0" smtClean="0">
                <a:solidFill>
                  <a:schemeClr val="tx1"/>
                </a:solidFill>
                <a:latin typeface="Corbel" panose="020B0503020204020204" pitchFamily="34" charset="0"/>
              </a:rPr>
              <a:t> in HER2</a:t>
            </a:r>
            <a:r>
              <a:rPr lang="fr-FR" b="1" dirty="0">
                <a:solidFill>
                  <a:schemeClr val="tx1"/>
                </a:solidFill>
                <a:latin typeface="Corbel" panose="020B0503020204020204" pitchFamily="34" charset="0"/>
              </a:rPr>
              <a:t>-targeting </a:t>
            </a:r>
            <a:r>
              <a:rPr lang="fr-FR" b="1" i="1" dirty="0" smtClean="0">
                <a:solidFill>
                  <a:schemeClr val="tx1"/>
                </a:solidFill>
                <a:latin typeface="Corbel" panose="020B0503020204020204" pitchFamily="34" charset="0"/>
              </a:rPr>
              <a:t>in vitro </a:t>
            </a:r>
            <a:r>
              <a:rPr lang="fr-FR" b="1" dirty="0">
                <a:solidFill>
                  <a:schemeClr val="tx1"/>
                </a:solidFill>
                <a:latin typeface="Corbel" panose="020B0503020204020204" pitchFamily="34" charset="0"/>
              </a:rPr>
              <a:t>and short-</a:t>
            </a:r>
            <a:r>
              <a:rPr lang="fr-FR" b="1" dirty="0" err="1">
                <a:solidFill>
                  <a:schemeClr val="tx1"/>
                </a:solidFill>
                <a:latin typeface="Corbel" panose="020B0503020204020204" pitchFamily="34" charset="0"/>
              </a:rPr>
              <a:t>term</a:t>
            </a:r>
            <a:r>
              <a:rPr lang="fr-FR" b="1" dirty="0">
                <a:solidFill>
                  <a:schemeClr val="tx1"/>
                </a:solidFill>
                <a:latin typeface="Corbel" panose="020B0503020204020204" pitchFamily="34" charset="0"/>
              </a:rPr>
              <a:t> </a:t>
            </a:r>
            <a:r>
              <a:rPr lang="fr-FR" b="1" dirty="0" err="1">
                <a:solidFill>
                  <a:schemeClr val="tx1"/>
                </a:solidFill>
                <a:latin typeface="Corbel" panose="020B0503020204020204" pitchFamily="34" charset="0"/>
              </a:rPr>
              <a:t>intratumor</a:t>
            </a:r>
            <a:r>
              <a:rPr lang="fr-FR" b="1" dirty="0">
                <a:solidFill>
                  <a:schemeClr val="tx1"/>
                </a:solidFill>
                <a:latin typeface="Corbel" panose="020B0503020204020204" pitchFamily="34" charset="0"/>
              </a:rPr>
              <a:t> accumulation </a:t>
            </a:r>
            <a:r>
              <a:rPr lang="fr-FR" b="1" i="1" dirty="0">
                <a:solidFill>
                  <a:schemeClr val="tx1"/>
                </a:solidFill>
                <a:latin typeface="Corbel" panose="020B0503020204020204" pitchFamily="34" charset="0"/>
              </a:rPr>
              <a:t>in </a:t>
            </a:r>
            <a:r>
              <a:rPr lang="fr-FR" b="1" i="1" dirty="0" smtClean="0">
                <a:solidFill>
                  <a:schemeClr val="tx1"/>
                </a:solidFill>
                <a:latin typeface="Corbel" panose="020B0503020204020204" pitchFamily="34" charset="0"/>
              </a:rPr>
              <a:t>vivo</a:t>
            </a:r>
            <a:r>
              <a:rPr lang="fr-FR" b="1" dirty="0" smtClean="0">
                <a:solidFill>
                  <a:schemeClr val="tx1"/>
                </a:solidFill>
                <a:latin typeface="Corbel" panose="020B0503020204020204" pitchFamily="34" charset="0"/>
              </a:rPr>
              <a:t>, </a:t>
            </a:r>
            <a:r>
              <a:rPr lang="fr-FR" b="1" dirty="0" err="1" smtClean="0">
                <a:solidFill>
                  <a:schemeClr val="tx1"/>
                </a:solidFill>
                <a:latin typeface="Corbel" panose="020B0503020204020204" pitchFamily="34" charset="0"/>
              </a:rPr>
              <a:t>only</a:t>
            </a:r>
            <a:r>
              <a:rPr lang="fr-FR" b="1" dirty="0" smtClean="0">
                <a:solidFill>
                  <a:schemeClr val="tx1"/>
                </a:solidFill>
                <a:latin typeface="Corbel" panose="020B0503020204020204" pitchFamily="34" charset="0"/>
              </a:rPr>
              <a:t> MNP</a:t>
            </a:r>
            <a:r>
              <a:rPr lang="fr-FR" b="1" dirty="0">
                <a:solidFill>
                  <a:schemeClr val="tx1"/>
                </a:solidFill>
                <a:latin typeface="Corbel" panose="020B0503020204020204" pitchFamily="34" charset="0"/>
              </a:rPr>
              <a:t>-HC </a:t>
            </a:r>
            <a:r>
              <a:rPr lang="fr-FR" b="1" dirty="0" err="1" smtClean="0">
                <a:solidFill>
                  <a:schemeClr val="tx1"/>
                </a:solidFill>
                <a:latin typeface="Corbel" panose="020B0503020204020204" pitchFamily="34" charset="0"/>
              </a:rPr>
              <a:t>achieve</a:t>
            </a:r>
            <a:r>
              <a:rPr lang="fr-FR" b="1" dirty="0" smtClean="0">
                <a:solidFill>
                  <a:schemeClr val="tx1"/>
                </a:solidFill>
                <a:latin typeface="Corbel" panose="020B0503020204020204" pitchFamily="34" charset="0"/>
              </a:rPr>
              <a:t> </a:t>
            </a:r>
            <a:r>
              <a:rPr lang="fr-FR" b="1" dirty="0">
                <a:solidFill>
                  <a:schemeClr val="tx1"/>
                </a:solidFill>
                <a:latin typeface="Corbel" panose="020B0503020204020204" pitchFamily="34" charset="0"/>
              </a:rPr>
              <a:t>an efficient long-</a:t>
            </a:r>
            <a:r>
              <a:rPr lang="fr-FR" b="1" dirty="0" err="1">
                <a:solidFill>
                  <a:schemeClr val="tx1"/>
                </a:solidFill>
                <a:latin typeface="Corbel" panose="020B0503020204020204" pitchFamily="34" charset="0"/>
              </a:rPr>
              <a:t>term</a:t>
            </a:r>
            <a:r>
              <a:rPr lang="fr-FR" b="1" dirty="0">
                <a:solidFill>
                  <a:schemeClr val="tx1"/>
                </a:solidFill>
                <a:latin typeface="Corbel" panose="020B0503020204020204" pitchFamily="34" charset="0"/>
              </a:rPr>
              <a:t> </a:t>
            </a:r>
            <a:r>
              <a:rPr lang="fr-FR" b="1" dirty="0" err="1" smtClean="0">
                <a:solidFill>
                  <a:schemeClr val="tx1"/>
                </a:solidFill>
                <a:latin typeface="Corbel" panose="020B0503020204020204" pitchFamily="34" charset="0"/>
              </a:rPr>
              <a:t>detection</a:t>
            </a:r>
            <a:r>
              <a:rPr lang="fr-FR" b="1" dirty="0" smtClean="0">
                <a:solidFill>
                  <a:schemeClr val="tx1"/>
                </a:solidFill>
                <a:latin typeface="Corbel" panose="020B0503020204020204" pitchFamily="34" charset="0"/>
              </a:rPr>
              <a:t> </a:t>
            </a:r>
            <a:r>
              <a:rPr lang="fr-FR" b="1" dirty="0">
                <a:solidFill>
                  <a:schemeClr val="tx1"/>
                </a:solidFill>
                <a:latin typeface="Corbel" panose="020B0503020204020204" pitchFamily="34" charset="0"/>
              </a:rPr>
              <a:t>of HER2-positive </a:t>
            </a:r>
            <a:r>
              <a:rPr lang="fr-FR" b="1" dirty="0" err="1">
                <a:solidFill>
                  <a:schemeClr val="tx1"/>
                </a:solidFill>
                <a:latin typeface="Corbel" panose="020B0503020204020204" pitchFamily="34" charset="0"/>
              </a:rPr>
              <a:t>tumors</a:t>
            </a:r>
            <a:r>
              <a:rPr lang="fr-FR" b="1" dirty="0">
                <a:solidFill>
                  <a:schemeClr val="tx1"/>
                </a:solidFill>
                <a:latin typeface="Corbel" panose="020B0503020204020204" pitchFamily="34" charset="0"/>
              </a:rPr>
              <a:t> </a:t>
            </a:r>
            <a:r>
              <a:rPr lang="fr-FR" b="1" i="1" dirty="0">
                <a:solidFill>
                  <a:schemeClr val="tx1"/>
                </a:solidFill>
                <a:latin typeface="Corbel" panose="020B0503020204020204" pitchFamily="34" charset="0"/>
              </a:rPr>
              <a:t>in vivo</a:t>
            </a:r>
            <a:r>
              <a:rPr lang="fr-FR" b="1" dirty="0">
                <a:solidFill>
                  <a:schemeClr val="tx1"/>
                </a:solidFill>
                <a:latin typeface="Corbel" panose="020B0503020204020204" pitchFamily="34" charset="0"/>
              </a:rPr>
              <a:t>. </a:t>
            </a:r>
          </a:p>
          <a:p>
            <a:pPr marL="285750" indent="-285750" hangingPunct="1">
              <a:lnSpc>
                <a:spcPct val="150000"/>
              </a:lnSpc>
              <a:buClrTx/>
              <a:buFont typeface="Wingdings" panose="05000000000000000000" pitchFamily="2" charset="2"/>
              <a:buChar char="ü"/>
            </a:pPr>
            <a:r>
              <a:rPr lang="fr-FR" b="1" dirty="0" smtClean="0">
                <a:solidFill>
                  <a:schemeClr val="tx1"/>
                </a:solidFill>
                <a:latin typeface="Corbel" panose="020B0503020204020204" pitchFamily="34" charset="0"/>
              </a:rPr>
              <a:t>The </a:t>
            </a:r>
            <a:r>
              <a:rPr lang="fr-FR" b="1" dirty="0">
                <a:solidFill>
                  <a:schemeClr val="tx1"/>
                </a:solidFill>
                <a:latin typeface="Corbel" panose="020B0503020204020204" pitchFamily="34" charset="0"/>
              </a:rPr>
              <a:t>structural and </a:t>
            </a:r>
            <a:r>
              <a:rPr lang="fr-FR" b="1" dirty="0" err="1">
                <a:solidFill>
                  <a:schemeClr val="tx1"/>
                </a:solidFill>
                <a:latin typeface="Corbel" panose="020B0503020204020204" pitchFamily="34" charset="0"/>
              </a:rPr>
              <a:t>biochemical</a:t>
            </a:r>
            <a:r>
              <a:rPr lang="fr-FR" b="1" dirty="0">
                <a:solidFill>
                  <a:schemeClr val="tx1"/>
                </a:solidFill>
                <a:latin typeface="Corbel" panose="020B0503020204020204" pitchFamily="34" charset="0"/>
              </a:rPr>
              <a:t> </a:t>
            </a:r>
            <a:r>
              <a:rPr lang="fr-FR" b="1" dirty="0" err="1">
                <a:solidFill>
                  <a:schemeClr val="tx1"/>
                </a:solidFill>
                <a:latin typeface="Corbel" panose="020B0503020204020204" pitchFamily="34" charset="0"/>
              </a:rPr>
              <a:t>features</a:t>
            </a:r>
            <a:r>
              <a:rPr lang="fr-FR" b="1" dirty="0">
                <a:solidFill>
                  <a:schemeClr val="tx1"/>
                </a:solidFill>
                <a:latin typeface="Corbel" panose="020B0503020204020204" pitchFamily="34" charset="0"/>
              </a:rPr>
              <a:t> of the homing ligands </a:t>
            </a:r>
            <a:r>
              <a:rPr lang="fr-FR" b="1" dirty="0" err="1">
                <a:solidFill>
                  <a:schemeClr val="tx1"/>
                </a:solidFill>
                <a:latin typeface="Corbel" panose="020B0503020204020204" pitchFamily="34" charset="0"/>
              </a:rPr>
              <a:t>conjugated</a:t>
            </a:r>
            <a:r>
              <a:rPr lang="fr-FR" b="1" dirty="0">
                <a:solidFill>
                  <a:schemeClr val="tx1"/>
                </a:solidFill>
                <a:latin typeface="Corbel" panose="020B0503020204020204" pitchFamily="34" charset="0"/>
              </a:rPr>
              <a:t> onto the surface of </a:t>
            </a:r>
            <a:r>
              <a:rPr lang="fr-FR" b="1" dirty="0" err="1">
                <a:solidFill>
                  <a:schemeClr val="tx1"/>
                </a:solidFill>
                <a:latin typeface="Corbel" panose="020B0503020204020204" pitchFamily="34" charset="0"/>
              </a:rPr>
              <a:t>MNPs</a:t>
            </a:r>
            <a:r>
              <a:rPr lang="fr-FR" b="1" dirty="0">
                <a:solidFill>
                  <a:schemeClr val="tx1"/>
                </a:solidFill>
                <a:latin typeface="Corbel" panose="020B0503020204020204" pitchFamily="34" charset="0"/>
              </a:rPr>
              <a:t> </a:t>
            </a:r>
            <a:r>
              <a:rPr lang="fr-FR" b="1" dirty="0" err="1">
                <a:solidFill>
                  <a:schemeClr val="tx1"/>
                </a:solidFill>
                <a:latin typeface="Corbel" panose="020B0503020204020204" pitchFamily="34" charset="0"/>
              </a:rPr>
              <a:t>may</a:t>
            </a:r>
            <a:r>
              <a:rPr lang="fr-FR" b="1" dirty="0">
                <a:solidFill>
                  <a:schemeClr val="tx1"/>
                </a:solidFill>
                <a:latin typeface="Corbel" panose="020B0503020204020204" pitchFamily="34" charset="0"/>
              </a:rPr>
              <a:t> affect the </a:t>
            </a:r>
            <a:r>
              <a:rPr lang="fr-FR" b="1" i="1" dirty="0">
                <a:solidFill>
                  <a:schemeClr val="tx1"/>
                </a:solidFill>
                <a:latin typeface="Corbel" panose="020B0503020204020204" pitchFamily="34" charset="0"/>
              </a:rPr>
              <a:t>in vivo </a:t>
            </a:r>
            <a:r>
              <a:rPr lang="fr-FR" b="1" dirty="0" err="1">
                <a:solidFill>
                  <a:schemeClr val="tx1"/>
                </a:solidFill>
                <a:latin typeface="Corbel" panose="020B0503020204020204" pitchFamily="34" charset="0"/>
              </a:rPr>
              <a:t>tumor</a:t>
            </a:r>
            <a:r>
              <a:rPr lang="fr-FR" b="1" dirty="0">
                <a:solidFill>
                  <a:schemeClr val="tx1"/>
                </a:solidFill>
                <a:latin typeface="Corbel" panose="020B0503020204020204" pitchFamily="34" charset="0"/>
              </a:rPr>
              <a:t> </a:t>
            </a:r>
            <a:r>
              <a:rPr lang="fr-FR" b="1" dirty="0" err="1">
                <a:solidFill>
                  <a:schemeClr val="tx1"/>
                </a:solidFill>
                <a:latin typeface="Corbel" panose="020B0503020204020204" pitchFamily="34" charset="0"/>
              </a:rPr>
              <a:t>targeting</a:t>
            </a:r>
            <a:r>
              <a:rPr lang="fr-FR" b="1" dirty="0">
                <a:solidFill>
                  <a:schemeClr val="tx1"/>
                </a:solidFill>
                <a:latin typeface="Corbel" panose="020B0503020204020204" pitchFamily="34" charset="0"/>
              </a:rPr>
              <a:t> </a:t>
            </a:r>
            <a:r>
              <a:rPr lang="fr-FR" b="1" dirty="0" err="1">
                <a:solidFill>
                  <a:schemeClr val="tx1"/>
                </a:solidFill>
                <a:latin typeface="Corbel" panose="020B0503020204020204" pitchFamily="34" charset="0"/>
              </a:rPr>
              <a:t>efficiency</a:t>
            </a:r>
            <a:r>
              <a:rPr lang="fr-FR" b="1" dirty="0">
                <a:solidFill>
                  <a:schemeClr val="tx1"/>
                </a:solidFill>
                <a:latin typeface="Corbel" panose="020B0503020204020204" pitchFamily="34" charset="0"/>
              </a:rPr>
              <a:t>, </a:t>
            </a:r>
            <a:r>
              <a:rPr lang="fr-FR" b="1" dirty="0" err="1">
                <a:solidFill>
                  <a:schemeClr val="tx1"/>
                </a:solidFill>
                <a:latin typeface="Corbel" panose="020B0503020204020204" pitchFamily="34" charset="0"/>
              </a:rPr>
              <a:t>intracellular</a:t>
            </a:r>
            <a:r>
              <a:rPr lang="fr-FR" b="1" dirty="0">
                <a:solidFill>
                  <a:schemeClr val="tx1"/>
                </a:solidFill>
                <a:latin typeface="Corbel" panose="020B0503020204020204" pitchFamily="34" charset="0"/>
              </a:rPr>
              <a:t> </a:t>
            </a:r>
            <a:r>
              <a:rPr lang="fr-FR" b="1" dirty="0" err="1">
                <a:solidFill>
                  <a:schemeClr val="tx1"/>
                </a:solidFill>
                <a:latin typeface="Corbel" panose="020B0503020204020204" pitchFamily="34" charset="0"/>
              </a:rPr>
              <a:t>internalization</a:t>
            </a:r>
            <a:r>
              <a:rPr lang="fr-FR" b="1" dirty="0">
                <a:solidFill>
                  <a:schemeClr val="tx1"/>
                </a:solidFill>
                <a:latin typeface="Corbel" panose="020B0503020204020204" pitchFamily="34" charset="0"/>
              </a:rPr>
              <a:t> and </a:t>
            </a:r>
            <a:r>
              <a:rPr lang="fr-FR" b="1" dirty="0" err="1">
                <a:solidFill>
                  <a:schemeClr val="tx1"/>
                </a:solidFill>
                <a:latin typeface="Corbel" panose="020B0503020204020204" pitchFamily="34" charset="0"/>
              </a:rPr>
              <a:t>trafficking</a:t>
            </a:r>
            <a:r>
              <a:rPr lang="fr-FR" b="1" dirty="0">
                <a:solidFill>
                  <a:schemeClr val="tx1"/>
                </a:solidFill>
                <a:latin typeface="Corbel" panose="020B0503020204020204" pitchFamily="34" charset="0"/>
              </a:rPr>
              <a:t> of </a:t>
            </a:r>
            <a:r>
              <a:rPr lang="fr-FR" b="1" dirty="0" err="1">
                <a:solidFill>
                  <a:schemeClr val="tx1"/>
                </a:solidFill>
                <a:latin typeface="Corbel" panose="020B0503020204020204" pitchFamily="34" charset="0"/>
              </a:rPr>
              <a:t>MNPs</a:t>
            </a:r>
            <a:r>
              <a:rPr lang="fr-FR" b="1" dirty="0">
                <a:solidFill>
                  <a:schemeClr val="tx1"/>
                </a:solidFill>
                <a:latin typeface="Corbel" panose="020B0503020204020204" pitchFamily="34" charset="0"/>
              </a:rPr>
              <a:t>.</a:t>
            </a:r>
          </a:p>
          <a:p>
            <a:pPr marL="285750" indent="-285750" hangingPunct="1">
              <a:lnSpc>
                <a:spcPct val="150000"/>
              </a:lnSpc>
              <a:buClrTx/>
              <a:buFont typeface="Wingdings" panose="05000000000000000000" pitchFamily="2" charset="2"/>
              <a:buChar char="ü"/>
            </a:pPr>
            <a:r>
              <a:rPr lang="fr-FR" b="1" dirty="0" err="1" smtClean="0">
                <a:solidFill>
                  <a:schemeClr val="tx1"/>
                </a:solidFill>
                <a:latin typeface="Corbel" panose="020B0503020204020204" pitchFamily="34" charset="0"/>
              </a:rPr>
              <a:t>MNPs</a:t>
            </a:r>
            <a:r>
              <a:rPr lang="fr-FR" b="1" dirty="0" smtClean="0">
                <a:solidFill>
                  <a:schemeClr val="tx1"/>
                </a:solidFill>
                <a:latin typeface="Corbel" panose="020B0503020204020204" pitchFamily="34" charset="0"/>
              </a:rPr>
              <a:t> </a:t>
            </a:r>
            <a:r>
              <a:rPr lang="fr-FR" b="1" dirty="0">
                <a:solidFill>
                  <a:schemeClr val="tx1"/>
                </a:solidFill>
                <a:latin typeface="Corbel" panose="020B0503020204020204" pitchFamily="34" charset="0"/>
              </a:rPr>
              <a:t>surface </a:t>
            </a:r>
            <a:r>
              <a:rPr lang="fr-FR" b="1" dirty="0" err="1">
                <a:solidFill>
                  <a:schemeClr val="tx1"/>
                </a:solidFill>
                <a:latin typeface="Corbel" panose="020B0503020204020204" pitchFamily="34" charset="0"/>
              </a:rPr>
              <a:t>functionalization</a:t>
            </a:r>
            <a:r>
              <a:rPr lang="fr-FR" b="1" dirty="0">
                <a:solidFill>
                  <a:schemeClr val="tx1"/>
                </a:solidFill>
                <a:latin typeface="Corbel" panose="020B0503020204020204" pitchFamily="34" charset="0"/>
              </a:rPr>
              <a:t> </a:t>
            </a:r>
            <a:r>
              <a:rPr lang="fr-FR" b="1" dirty="0" err="1">
                <a:solidFill>
                  <a:schemeClr val="tx1"/>
                </a:solidFill>
                <a:latin typeface="Corbel" panose="020B0503020204020204" pitchFamily="34" charset="0"/>
              </a:rPr>
              <a:t>aimed</a:t>
            </a:r>
            <a:r>
              <a:rPr lang="fr-FR" b="1" dirty="0">
                <a:solidFill>
                  <a:schemeClr val="tx1"/>
                </a:solidFill>
                <a:latin typeface="Corbel" panose="020B0503020204020204" pitchFamily="34" charset="0"/>
              </a:rPr>
              <a:t> to </a:t>
            </a:r>
            <a:r>
              <a:rPr lang="fr-FR" b="1" dirty="0" err="1">
                <a:solidFill>
                  <a:schemeClr val="tx1"/>
                </a:solidFill>
                <a:latin typeface="Corbel" panose="020B0503020204020204" pitchFamily="34" charset="0"/>
              </a:rPr>
              <a:t>achieve</a:t>
            </a:r>
            <a:r>
              <a:rPr lang="fr-FR" b="1" dirty="0">
                <a:solidFill>
                  <a:schemeClr val="tx1"/>
                </a:solidFill>
                <a:latin typeface="Corbel" panose="020B0503020204020204" pitchFamily="34" charset="0"/>
              </a:rPr>
              <a:t> an active </a:t>
            </a:r>
            <a:r>
              <a:rPr lang="fr-FR" b="1" dirty="0" err="1">
                <a:solidFill>
                  <a:schemeClr val="tx1"/>
                </a:solidFill>
                <a:latin typeface="Corbel" panose="020B0503020204020204" pitchFamily="34" charset="0"/>
              </a:rPr>
              <a:t>molecular</a:t>
            </a:r>
            <a:r>
              <a:rPr lang="fr-FR" b="1" dirty="0">
                <a:solidFill>
                  <a:schemeClr val="tx1"/>
                </a:solidFill>
                <a:latin typeface="Corbel" panose="020B0503020204020204" pitchFamily="34" charset="0"/>
              </a:rPr>
              <a:t>  </a:t>
            </a:r>
            <a:r>
              <a:rPr lang="fr-FR" b="1" dirty="0" err="1">
                <a:solidFill>
                  <a:schemeClr val="tx1"/>
                </a:solidFill>
                <a:latin typeface="Corbel" panose="020B0503020204020204" pitchFamily="34" charset="0"/>
              </a:rPr>
              <a:t>targeting</a:t>
            </a:r>
            <a:r>
              <a:rPr lang="fr-FR" b="1" dirty="0">
                <a:solidFill>
                  <a:schemeClr val="tx1"/>
                </a:solidFill>
                <a:latin typeface="Corbel" panose="020B0503020204020204" pitchFamily="34" charset="0"/>
              </a:rPr>
              <a:t> </a:t>
            </a:r>
            <a:r>
              <a:rPr lang="fr-FR" b="1" dirty="0" smtClean="0">
                <a:solidFill>
                  <a:schemeClr val="tx1"/>
                </a:solidFill>
                <a:latin typeface="Corbel" panose="020B0503020204020204" pitchFamily="34" charset="0"/>
              </a:rPr>
              <a:t>of cancer </a:t>
            </a:r>
            <a:r>
              <a:rPr lang="fr-FR" b="1" dirty="0" err="1" smtClean="0">
                <a:solidFill>
                  <a:schemeClr val="tx1"/>
                </a:solidFill>
                <a:latin typeface="Corbel" panose="020B0503020204020204" pitchFamily="34" charset="0"/>
              </a:rPr>
              <a:t>cells</a:t>
            </a:r>
            <a:r>
              <a:rPr lang="fr-FR" b="1" dirty="0" smtClean="0">
                <a:solidFill>
                  <a:schemeClr val="tx1"/>
                </a:solidFill>
                <a:latin typeface="Corbel" panose="020B0503020204020204" pitchFamily="34" charset="0"/>
              </a:rPr>
              <a:t> </a:t>
            </a:r>
            <a:r>
              <a:rPr lang="fr-FR" b="1" dirty="0" err="1" smtClean="0">
                <a:solidFill>
                  <a:schemeClr val="tx1"/>
                </a:solidFill>
                <a:latin typeface="Corbel" panose="020B0503020204020204" pitchFamily="34" charset="0"/>
              </a:rPr>
              <a:t>may</a:t>
            </a:r>
            <a:r>
              <a:rPr lang="fr-FR" b="1" dirty="0" smtClean="0">
                <a:solidFill>
                  <a:schemeClr val="tx1"/>
                </a:solidFill>
                <a:latin typeface="Corbel" panose="020B0503020204020204" pitchFamily="34" charset="0"/>
              </a:rPr>
              <a:t> </a:t>
            </a:r>
            <a:r>
              <a:rPr lang="fr-FR" b="1" dirty="0" err="1">
                <a:solidFill>
                  <a:schemeClr val="tx1"/>
                </a:solidFill>
                <a:latin typeface="Corbel" panose="020B0503020204020204" pitchFamily="34" charset="0"/>
              </a:rPr>
              <a:t>remarkably</a:t>
            </a:r>
            <a:r>
              <a:rPr lang="fr-FR" b="1" dirty="0">
                <a:solidFill>
                  <a:schemeClr val="tx1"/>
                </a:solidFill>
                <a:latin typeface="Corbel" panose="020B0503020204020204" pitchFamily="34" charset="0"/>
              </a:rPr>
              <a:t> impact on the long-</a:t>
            </a:r>
            <a:r>
              <a:rPr lang="fr-FR" b="1" dirty="0" err="1">
                <a:solidFill>
                  <a:schemeClr val="tx1"/>
                </a:solidFill>
                <a:latin typeface="Corbel" panose="020B0503020204020204" pitchFamily="34" charset="0"/>
              </a:rPr>
              <a:t>term</a:t>
            </a:r>
            <a:r>
              <a:rPr lang="fr-FR" b="1" dirty="0">
                <a:solidFill>
                  <a:schemeClr val="tx1"/>
                </a:solidFill>
                <a:latin typeface="Corbel" panose="020B0503020204020204" pitchFamily="34" charset="0"/>
              </a:rPr>
              <a:t> action of </a:t>
            </a:r>
            <a:r>
              <a:rPr lang="fr-FR" b="1" dirty="0" err="1" smtClean="0">
                <a:solidFill>
                  <a:schemeClr val="tx1"/>
                </a:solidFill>
                <a:latin typeface="Corbel" panose="020B0503020204020204" pitchFamily="34" charset="0"/>
              </a:rPr>
              <a:t>nanocomplex</a:t>
            </a:r>
            <a:r>
              <a:rPr lang="fr-FR" b="1" dirty="0" smtClean="0">
                <a:solidFill>
                  <a:schemeClr val="tx1"/>
                </a:solidFill>
                <a:latin typeface="Corbel" panose="020B0503020204020204" pitchFamily="34" charset="0"/>
              </a:rPr>
              <a:t> </a:t>
            </a:r>
            <a:r>
              <a:rPr lang="fr-FR" b="1" i="1" dirty="0" smtClean="0">
                <a:solidFill>
                  <a:schemeClr val="tx1"/>
                </a:solidFill>
                <a:latin typeface="Corbel" panose="020B0503020204020204" pitchFamily="34" charset="0"/>
              </a:rPr>
              <a:t>in </a:t>
            </a:r>
            <a:r>
              <a:rPr lang="fr-FR" b="1" i="1" dirty="0">
                <a:solidFill>
                  <a:schemeClr val="tx1"/>
                </a:solidFill>
                <a:latin typeface="Corbel" panose="020B0503020204020204" pitchFamily="34" charset="0"/>
              </a:rPr>
              <a:t>vivo</a:t>
            </a:r>
            <a:r>
              <a:rPr lang="fr-FR" b="1" dirty="0">
                <a:solidFill>
                  <a:schemeClr val="tx1"/>
                </a:solidFill>
                <a:latin typeface="Corbel" panose="020B0503020204020204" pitchFamily="34" charset="0"/>
              </a:rPr>
              <a:t>. </a:t>
            </a:r>
            <a:endParaRPr lang="fr-FR" b="1" dirty="0" smtClean="0">
              <a:solidFill>
                <a:schemeClr val="tx1"/>
              </a:solidFill>
              <a:latin typeface="Corbel" panose="020B0503020204020204" pitchFamily="34" charset="0"/>
            </a:endParaRPr>
          </a:p>
          <a:p>
            <a:pPr hangingPunct="1">
              <a:lnSpc>
                <a:spcPct val="150000"/>
              </a:lnSpc>
              <a:buClrTx/>
            </a:pPr>
            <a:endParaRPr lang="fr-FR" b="1" dirty="0" smtClean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28" name="Rectangle 53"/>
          <p:cNvSpPr>
            <a:spLocks noChangeArrowheads="1"/>
          </p:cNvSpPr>
          <p:nvPr/>
        </p:nvSpPr>
        <p:spPr bwMode="auto">
          <a:xfrm>
            <a:off x="16690719" y="16478125"/>
            <a:ext cx="499968" cy="352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 eaLnBrk="0" hangingPunct="0">
              <a:lnSpc>
                <a:spcPct val="102000"/>
              </a:lnSpc>
              <a:spcAft>
                <a:spcPts val="61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38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 eaLnBrk="0" hangingPunct="0">
              <a:lnSpc>
                <a:spcPct val="102000"/>
              </a:lnSpc>
              <a:spcAft>
                <a:spcPts val="48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0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eaLnBrk="0" hangingPunct="0">
              <a:lnSpc>
                <a:spcPct val="102000"/>
              </a:lnSpc>
              <a:spcAft>
                <a:spcPts val="366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8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eaLnBrk="0" hangingPunct="0">
              <a:lnSpc>
                <a:spcPct val="102000"/>
              </a:lnSpc>
              <a:spcAft>
                <a:spcPts val="24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8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eaLnBrk="0" hangingPunct="0">
              <a:lnSpc>
                <a:spcPct val="102000"/>
              </a:lnSpc>
              <a:spcAft>
                <a:spcPts val="12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8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12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8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12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8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12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8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12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8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algn="just" eaLnBrk="1">
              <a:lnSpc>
                <a:spcPct val="93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it-IT" sz="1800" b="1" dirty="0">
                <a:latin typeface="Candara" panose="020E0502030303020204" pitchFamily="34" charset="0"/>
                <a:cs typeface="Arial" panose="020B0604020202020204" pitchFamily="34" charset="0"/>
              </a:rPr>
              <a:t>(a)</a:t>
            </a:r>
          </a:p>
        </p:txBody>
      </p:sp>
      <p:pic>
        <p:nvPicPr>
          <p:cNvPr id="11" name="Immagine 7" descr="logo sacco.jpg"/>
          <p:cNvPicPr>
            <a:picLocks noChangeAspect="1"/>
          </p:cNvPicPr>
          <p:nvPr/>
        </p:nvPicPr>
        <p:blipFill rotWithShape="1">
          <a:blip r:embed="rId2" cstate="print"/>
          <a:srcRect l="6538" t="5026" r="9443" b="10786"/>
          <a:stretch/>
        </p:blipFill>
        <p:spPr bwMode="auto">
          <a:xfrm>
            <a:off x="304799" y="220244"/>
            <a:ext cx="744178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93" descr="logo def ner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16000" y="225906"/>
            <a:ext cx="678084" cy="62734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689124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16554" y="409122"/>
            <a:ext cx="8596668" cy="1320800"/>
          </a:xfrm>
        </p:spPr>
        <p:txBody>
          <a:bodyPr/>
          <a:lstStyle/>
          <a:p>
            <a:pPr algn="ctr"/>
            <a:r>
              <a:rPr lang="en-GB" dirty="0">
                <a:solidFill>
                  <a:srgbClr val="000000"/>
                </a:solidFill>
              </a:rPr>
              <a:t>Acknowledgements</a:t>
            </a:r>
          </a:p>
        </p:txBody>
      </p:sp>
      <p:sp>
        <p:nvSpPr>
          <p:cNvPr id="28" name="Rectangle 53"/>
          <p:cNvSpPr>
            <a:spLocks noChangeArrowheads="1"/>
          </p:cNvSpPr>
          <p:nvPr/>
        </p:nvSpPr>
        <p:spPr bwMode="auto">
          <a:xfrm>
            <a:off x="16690719" y="16478125"/>
            <a:ext cx="499968" cy="352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 eaLnBrk="0" hangingPunct="0">
              <a:lnSpc>
                <a:spcPct val="102000"/>
              </a:lnSpc>
              <a:spcAft>
                <a:spcPts val="61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38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 eaLnBrk="0" hangingPunct="0">
              <a:lnSpc>
                <a:spcPct val="102000"/>
              </a:lnSpc>
              <a:spcAft>
                <a:spcPts val="48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0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eaLnBrk="0" hangingPunct="0">
              <a:lnSpc>
                <a:spcPct val="102000"/>
              </a:lnSpc>
              <a:spcAft>
                <a:spcPts val="366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8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eaLnBrk="0" hangingPunct="0">
              <a:lnSpc>
                <a:spcPct val="102000"/>
              </a:lnSpc>
              <a:spcAft>
                <a:spcPts val="24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8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eaLnBrk="0" hangingPunct="0">
              <a:lnSpc>
                <a:spcPct val="102000"/>
              </a:lnSpc>
              <a:spcAft>
                <a:spcPts val="12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8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12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8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12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8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12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8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12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8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algn="just" eaLnBrk="1">
              <a:lnSpc>
                <a:spcPct val="93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it-IT" sz="1800" b="1" dirty="0">
                <a:latin typeface="Candara" panose="020E0502030303020204" pitchFamily="34" charset="0"/>
                <a:cs typeface="Arial" panose="020B0604020202020204" pitchFamily="34" charset="0"/>
              </a:rPr>
              <a:t>(a)</a:t>
            </a:r>
          </a:p>
        </p:txBody>
      </p:sp>
      <p:pic>
        <p:nvPicPr>
          <p:cNvPr id="9" name="Image 25" descr="frrb_banner zoo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940" y="4779253"/>
            <a:ext cx="1507160" cy="1113105"/>
          </a:xfrm>
          <a:prstGeom prst="rect">
            <a:avLst/>
          </a:prstGeom>
        </p:spPr>
      </p:pic>
      <p:sp>
        <p:nvSpPr>
          <p:cNvPr id="10" name="Text Box 72"/>
          <p:cNvSpPr txBox="1">
            <a:spLocks noChangeArrowheads="1"/>
          </p:cNvSpPr>
          <p:nvPr/>
        </p:nvSpPr>
        <p:spPr bwMode="auto">
          <a:xfrm>
            <a:off x="222681" y="5878090"/>
            <a:ext cx="8335963" cy="1174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eaLnBrk="0" hangingPunct="0">
              <a:lnSpc>
                <a:spcPct val="102000"/>
              </a:lnSpc>
              <a:spcAft>
                <a:spcPts val="61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38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 eaLnBrk="0" hangingPunct="0">
              <a:lnSpc>
                <a:spcPct val="102000"/>
              </a:lnSpc>
              <a:spcAft>
                <a:spcPts val="48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04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 eaLnBrk="0" hangingPunct="0">
              <a:lnSpc>
                <a:spcPct val="102000"/>
              </a:lnSpc>
              <a:spcAft>
                <a:spcPts val="366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8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 eaLnBrk="0" hangingPunct="0">
              <a:lnSpc>
                <a:spcPct val="102000"/>
              </a:lnSpc>
              <a:spcAft>
                <a:spcPts val="24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8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 eaLnBrk="0" hangingPunct="0">
              <a:lnSpc>
                <a:spcPct val="102000"/>
              </a:lnSpc>
              <a:spcAft>
                <a:spcPts val="12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8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12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8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12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8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12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8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12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8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spcAft>
                <a:spcPct val="0"/>
              </a:spcAft>
            </a:pPr>
            <a:r>
              <a:rPr lang="it-IT" altLang="it-IT" sz="1600" dirty="0" err="1">
                <a:cs typeface="Arial" panose="020B0604020202020204" pitchFamily="34" charset="0"/>
              </a:rPr>
              <a:t>NanoMeDia</a:t>
            </a:r>
            <a:r>
              <a:rPr lang="it-IT" altLang="it-IT" sz="1600" dirty="0">
                <a:cs typeface="Arial" panose="020B0604020202020204" pitchFamily="34" charset="0"/>
              </a:rPr>
              <a:t> Project (Regione Lombardia)</a:t>
            </a:r>
          </a:p>
          <a:p>
            <a:pPr eaLnBrk="1" hangingPunct="1">
              <a:spcAft>
                <a:spcPct val="0"/>
              </a:spcAft>
            </a:pPr>
            <a:r>
              <a:rPr lang="it-IT" altLang="it-IT" sz="1600" dirty="0" smtClean="0">
                <a:cs typeface="Arial" panose="020B0604020202020204" pitchFamily="34" charset="0"/>
              </a:rPr>
              <a:t>Fondazione Regionale per la Ricerca Biomedica</a:t>
            </a:r>
            <a:endParaRPr lang="it-IT" altLang="it-IT" sz="1600" dirty="0">
              <a:cs typeface="Arial" panose="020B0604020202020204" pitchFamily="34" charset="0"/>
            </a:endParaRPr>
          </a:p>
        </p:txBody>
      </p:sp>
      <p:pic>
        <p:nvPicPr>
          <p:cNvPr id="11" name="Immagine 7" descr="logo sacco.jpg"/>
          <p:cNvPicPr>
            <a:picLocks noChangeAspect="1"/>
          </p:cNvPicPr>
          <p:nvPr/>
        </p:nvPicPr>
        <p:blipFill rotWithShape="1">
          <a:blip r:embed="rId3" cstate="print"/>
          <a:srcRect l="6538" t="5026" r="9443" b="10786"/>
          <a:stretch/>
        </p:blipFill>
        <p:spPr bwMode="auto">
          <a:xfrm>
            <a:off x="5619608" y="1919803"/>
            <a:ext cx="906074" cy="876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CasellaDiTesto 12"/>
          <p:cNvSpPr txBox="1"/>
          <p:nvPr/>
        </p:nvSpPr>
        <p:spPr>
          <a:xfrm>
            <a:off x="1345722" y="1848331"/>
            <a:ext cx="430108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 smtClean="0"/>
              <a:t>Center </a:t>
            </a:r>
            <a:r>
              <a:rPr lang="it-IT" sz="1400" b="1" dirty="0" err="1" smtClean="0"/>
              <a:t>of</a:t>
            </a:r>
            <a:r>
              <a:rPr lang="it-IT" sz="1400" b="1" dirty="0" smtClean="0"/>
              <a:t> Electron </a:t>
            </a:r>
            <a:r>
              <a:rPr lang="it-IT" sz="1400" b="1" dirty="0" err="1" smtClean="0"/>
              <a:t>Microscopy</a:t>
            </a:r>
            <a:r>
              <a:rPr lang="it-IT" sz="1400" b="1" dirty="0" smtClean="0"/>
              <a:t> for </a:t>
            </a:r>
            <a:r>
              <a:rPr lang="it-IT" sz="1400" b="1" dirty="0" err="1"/>
              <a:t>N</a:t>
            </a:r>
            <a:r>
              <a:rPr lang="it-IT" sz="1400" b="1" dirty="0" err="1" smtClean="0"/>
              <a:t>anotechnologies</a:t>
            </a:r>
            <a:r>
              <a:rPr lang="it-IT" sz="1400" b="1" dirty="0" smtClean="0"/>
              <a:t> </a:t>
            </a:r>
            <a:r>
              <a:rPr lang="it-IT" sz="1400" b="1" dirty="0" err="1"/>
              <a:t>A</a:t>
            </a:r>
            <a:r>
              <a:rPr lang="it-IT" sz="1400" b="1" dirty="0" err="1" smtClean="0"/>
              <a:t>ppllied</a:t>
            </a:r>
            <a:r>
              <a:rPr lang="it-IT" sz="1400" b="1" dirty="0" smtClean="0"/>
              <a:t> to Medicine</a:t>
            </a:r>
          </a:p>
          <a:p>
            <a:r>
              <a:rPr lang="it-IT" sz="1400" b="1" dirty="0" err="1" smtClean="0"/>
              <a:t>Department</a:t>
            </a:r>
            <a:r>
              <a:rPr lang="it-IT" sz="1400" b="1" dirty="0" smtClean="0"/>
              <a:t> of </a:t>
            </a:r>
            <a:r>
              <a:rPr lang="it-IT" sz="1400" b="1" dirty="0" err="1" smtClean="0"/>
              <a:t>Biomedical</a:t>
            </a:r>
            <a:r>
              <a:rPr lang="it-IT" sz="1400" b="1" dirty="0" smtClean="0"/>
              <a:t> and </a:t>
            </a:r>
            <a:r>
              <a:rPr lang="it-IT" sz="1400" b="1" dirty="0" err="1" smtClean="0"/>
              <a:t>Clinical</a:t>
            </a:r>
            <a:r>
              <a:rPr lang="it-IT" sz="1400" b="1" dirty="0" smtClean="0"/>
              <a:t> </a:t>
            </a:r>
            <a:r>
              <a:rPr lang="it-IT" sz="1400" b="1" dirty="0" err="1" smtClean="0"/>
              <a:t>Sciences</a:t>
            </a:r>
            <a:r>
              <a:rPr lang="it-IT" sz="1400" b="1" dirty="0" smtClean="0"/>
              <a:t> «L. Sacco»</a:t>
            </a:r>
          </a:p>
          <a:p>
            <a:r>
              <a:rPr lang="it-IT" sz="1400" b="1" dirty="0" err="1" smtClean="0"/>
              <a:t>University</a:t>
            </a:r>
            <a:r>
              <a:rPr lang="it-IT" sz="1400" b="1" dirty="0" smtClean="0"/>
              <a:t> of Milan</a:t>
            </a:r>
          </a:p>
        </p:txBody>
      </p:sp>
      <p:pic>
        <p:nvPicPr>
          <p:cNvPr id="14" name="Picture 93" descr="logo def ner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4699" y="1942225"/>
            <a:ext cx="934344" cy="86442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  <p:sp>
        <p:nvSpPr>
          <p:cNvPr id="15" name="CasellaDiTesto 14"/>
          <p:cNvSpPr txBox="1"/>
          <p:nvPr/>
        </p:nvSpPr>
        <p:spPr>
          <a:xfrm>
            <a:off x="6750505" y="1832413"/>
            <a:ext cx="3616278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 err="1" smtClean="0"/>
              <a:t>Nanomedicine</a:t>
            </a:r>
            <a:r>
              <a:rPr lang="it-IT" sz="1400" b="1" dirty="0" smtClean="0"/>
              <a:t> </a:t>
            </a:r>
            <a:r>
              <a:rPr lang="it-IT" sz="1400" b="1" dirty="0" err="1" smtClean="0"/>
              <a:t>Laboratory</a:t>
            </a:r>
            <a:endParaRPr lang="it-IT" sz="1400" b="1" dirty="0" smtClean="0"/>
          </a:p>
          <a:p>
            <a:r>
              <a:rPr lang="it-IT" sz="1400" b="1" dirty="0" smtClean="0"/>
              <a:t>«L. Sacco» </a:t>
            </a:r>
            <a:r>
              <a:rPr lang="it-IT" sz="1400" b="1" dirty="0" err="1" smtClean="0"/>
              <a:t>University</a:t>
            </a:r>
            <a:r>
              <a:rPr lang="it-IT" sz="1400" b="1" dirty="0" smtClean="0"/>
              <a:t> Hospital</a:t>
            </a:r>
          </a:p>
          <a:p>
            <a:r>
              <a:rPr lang="it-IT" sz="1400" b="1" dirty="0" smtClean="0"/>
              <a:t>Milan</a:t>
            </a:r>
            <a:endParaRPr lang="en-GB" sz="1400" b="1" dirty="0"/>
          </a:p>
        </p:txBody>
      </p:sp>
      <p:sp>
        <p:nvSpPr>
          <p:cNvPr id="16" name="CasellaDiTesto 15"/>
          <p:cNvSpPr txBox="1"/>
          <p:nvPr/>
        </p:nvSpPr>
        <p:spPr>
          <a:xfrm>
            <a:off x="6732874" y="2515829"/>
            <a:ext cx="2492953" cy="12865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Prof. Fabio Corsi MD </a:t>
            </a:r>
          </a:p>
          <a:p>
            <a:r>
              <a:rPr lang="it-IT" sz="1400" dirty="0" smtClean="0"/>
              <a:t>Dr. Luisa Fiandra</a:t>
            </a:r>
          </a:p>
          <a:p>
            <a:r>
              <a:rPr lang="it-IT" sz="1400" dirty="0" smtClean="0"/>
              <a:t>Dr. Serena Mazzucchelli</a:t>
            </a:r>
          </a:p>
          <a:p>
            <a:r>
              <a:rPr lang="it-IT" sz="1400" dirty="0" smtClean="0"/>
              <a:t>Raffaele Allevi</a:t>
            </a:r>
          </a:p>
          <a:p>
            <a:r>
              <a:rPr lang="it-IT" sz="1400" dirty="0" smtClean="0"/>
              <a:t>Prof. Manuela Nebuloni</a:t>
            </a:r>
            <a:endParaRPr lang="en-GB" sz="1400" dirty="0"/>
          </a:p>
        </p:txBody>
      </p:sp>
      <p:pic>
        <p:nvPicPr>
          <p:cNvPr id="17" name="Immagine 10" descr="logo Bicocca.gif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47422" y="4253804"/>
            <a:ext cx="831850" cy="9096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sp>
        <p:nvSpPr>
          <p:cNvPr id="18" name="CasellaDiTesto 17"/>
          <p:cNvSpPr txBox="1"/>
          <p:nvPr/>
        </p:nvSpPr>
        <p:spPr>
          <a:xfrm>
            <a:off x="6780144" y="4208374"/>
            <a:ext cx="28351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 err="1" smtClean="0"/>
              <a:t>NanoBioLab</a:t>
            </a:r>
            <a:endParaRPr lang="it-IT" sz="1400" b="1" dirty="0" smtClean="0"/>
          </a:p>
          <a:p>
            <a:r>
              <a:rPr lang="it-IT" sz="1400" b="1" dirty="0" err="1" smtClean="0"/>
              <a:t>Department</a:t>
            </a:r>
            <a:r>
              <a:rPr lang="it-IT" sz="1400" b="1" dirty="0" smtClean="0"/>
              <a:t> of </a:t>
            </a:r>
            <a:r>
              <a:rPr lang="it-IT" sz="1400" b="1" dirty="0" err="1" smtClean="0"/>
              <a:t>Biotechnology</a:t>
            </a:r>
            <a:r>
              <a:rPr lang="it-IT" sz="1400" b="1" dirty="0" smtClean="0"/>
              <a:t> and </a:t>
            </a:r>
            <a:r>
              <a:rPr lang="it-IT" sz="1400" b="1" dirty="0" err="1" smtClean="0"/>
              <a:t>Biosciences</a:t>
            </a:r>
            <a:endParaRPr lang="it-IT" sz="1400" b="1" dirty="0" smtClean="0"/>
          </a:p>
          <a:p>
            <a:r>
              <a:rPr lang="it-IT" sz="1400" b="1" dirty="0" err="1" smtClean="0"/>
              <a:t>University</a:t>
            </a:r>
            <a:r>
              <a:rPr lang="it-IT" sz="1400" b="1" dirty="0" smtClean="0"/>
              <a:t> of Milan-Bicocca</a:t>
            </a:r>
          </a:p>
        </p:txBody>
      </p:sp>
      <p:sp>
        <p:nvSpPr>
          <p:cNvPr id="19" name="CasellaDiTesto 18"/>
          <p:cNvSpPr txBox="1"/>
          <p:nvPr/>
        </p:nvSpPr>
        <p:spPr>
          <a:xfrm>
            <a:off x="6787286" y="5182505"/>
            <a:ext cx="175604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 smtClean="0"/>
              <a:t>Dr. Davide Prosperi</a:t>
            </a:r>
          </a:p>
          <a:p>
            <a:r>
              <a:rPr lang="it-IT" sz="1400" dirty="0" smtClean="0"/>
              <a:t>Prof. Paolo Tortora</a:t>
            </a:r>
          </a:p>
          <a:p>
            <a:r>
              <a:rPr lang="it-IT" sz="1400" dirty="0" smtClean="0"/>
              <a:t>Dr. Miriam Colombo</a:t>
            </a:r>
          </a:p>
        </p:txBody>
      </p:sp>
    </p:spTree>
    <p:extLst>
      <p:ext uri="{BB962C8B-B14F-4D97-AF65-F5344CB8AC3E}">
        <p14:creationId xmlns:p14="http://schemas.microsoft.com/office/powerpoint/2010/main" val="12351222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Sfaccettatura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1_Sfaccettatura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ppt/theme/theme3.xml><?xml version="1.0" encoding="utf-8"?>
<a:theme xmlns:a="http://schemas.openxmlformats.org/drawingml/2006/main" name="2_Sfaccettatura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ppt/theme/theme4.xml><?xml version="1.0" encoding="utf-8"?>
<a:theme xmlns:a="http://schemas.openxmlformats.org/drawingml/2006/main" name="3_Sfaccettatura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ppt/theme/theme5.xml><?xml version="1.0" encoding="utf-8"?>
<a:theme xmlns:a="http://schemas.openxmlformats.org/drawingml/2006/main" name="4_Sfaccettatura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ppt/theme/theme6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8513</TotalTime>
  <Words>2261</Words>
  <Application>Microsoft Macintosh PowerPoint</Application>
  <PresentationFormat>Personnalisé</PresentationFormat>
  <Paragraphs>234</Paragraphs>
  <Slides>13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5</vt:i4>
      </vt:variant>
      <vt:variant>
        <vt:lpstr>Titres des diapositives</vt:lpstr>
      </vt:variant>
      <vt:variant>
        <vt:i4>13</vt:i4>
      </vt:variant>
    </vt:vector>
  </HeadingPairs>
  <TitlesOfParts>
    <vt:vector size="18" baseType="lpstr">
      <vt:lpstr>Sfaccettatura</vt:lpstr>
      <vt:lpstr>1_Sfaccettatura</vt:lpstr>
      <vt:lpstr>2_Sfaccettatura</vt:lpstr>
      <vt:lpstr>3_Sfaccettatura</vt:lpstr>
      <vt:lpstr>4_Sfaccettatura</vt:lpstr>
      <vt:lpstr>In vivo targeting efficiency  of multifunctional nanoconstructs  bearing antibody-derived ligands  for breast cancer detection     </vt:lpstr>
      <vt:lpstr>Nanoparticles for breast cancer detection</vt:lpstr>
      <vt:lpstr>Targeting breast cancer cells with antibody nanoconjugates</vt:lpstr>
      <vt:lpstr>TZ-conjugated multifunctional nanoparticles (TMNC) for tumor detection by MRI</vt:lpstr>
      <vt:lpstr>In vivo targeting efficiency of TMNC</vt:lpstr>
      <vt:lpstr>TMNC-mediated downregulation of HER2 in breast cancer</vt:lpstr>
      <vt:lpstr>TMNC uptake by tumor cells and intracellular fate</vt:lpstr>
      <vt:lpstr>Different antibody-based ligands for HER2 targeting</vt:lpstr>
      <vt:lpstr>MNPs specific targeting of HER2-positive breast cancer cells</vt:lpstr>
      <vt:lpstr>Breast tumor detection in vivo</vt:lpstr>
      <vt:lpstr>The active targeting contribution in MNP-HC </vt:lpstr>
      <vt:lpstr>Conclusions</vt:lpstr>
      <vt:lpstr>Acknowledgements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Engineered Apoferritin Nanocages for Self-triggered Nuclear  Delivery of Drugs at Cancer Cells</dc:title>
  <dc:creator>Serena Mazzucchelli</dc:creator>
  <cp:lastModifiedBy>Marta Truffi</cp:lastModifiedBy>
  <cp:revision>101</cp:revision>
  <dcterms:created xsi:type="dcterms:W3CDTF">2014-10-01T10:41:18Z</dcterms:created>
  <dcterms:modified xsi:type="dcterms:W3CDTF">2015-03-14T15:47:40Z</dcterms:modified>
</cp:coreProperties>
</file>