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6" r:id="rId2"/>
    <p:sldId id="258" r:id="rId3"/>
    <p:sldId id="259" r:id="rId4"/>
    <p:sldId id="257" r:id="rId5"/>
    <p:sldId id="261" r:id="rId6"/>
    <p:sldId id="262" r:id="rId7"/>
    <p:sldId id="278" r:id="rId8"/>
    <p:sldId id="277" r:id="rId9"/>
    <p:sldId id="263" r:id="rId10"/>
    <p:sldId id="265" r:id="rId11"/>
    <p:sldId id="266" r:id="rId12"/>
    <p:sldId id="268" r:id="rId13"/>
    <p:sldId id="269" r:id="rId14"/>
    <p:sldId id="273" r:id="rId15"/>
    <p:sldId id="271" r:id="rId16"/>
    <p:sldId id="276" r:id="rId17"/>
    <p:sldId id="272" r:id="rId18"/>
    <p:sldId id="274" r:id="rId19"/>
    <p:sldId id="279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3394"/>
    <a:srgbClr val="002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3" autoAdjust="0"/>
    <p:restoredTop sz="94660"/>
  </p:normalViewPr>
  <p:slideViewPr>
    <p:cSldViewPr>
      <p:cViewPr>
        <p:scale>
          <a:sx n="75" d="100"/>
          <a:sy n="75" d="100"/>
        </p:scale>
        <p:origin x="-480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1AC2C-0E75-4945-880E-F0E0CC4F260F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1CF00-779C-4A85-9B0F-6EE7598357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124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1CF00-779C-4A85-9B0F-6EE75983573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9887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1CF00-779C-4A85-9B0F-6EE75983573A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2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4B0FFF8-0A90-4B14-9BE4-AB9327A182A9}" type="datetimeFigureOut">
              <a:rPr lang="es-ES" smtClean="0"/>
              <a:t>27/08/2015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D93780E-C6D1-4E00-8EED-27A462F3BA6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4464496" cy="5184576"/>
          </a:xfrm>
        </p:spPr>
        <p:txBody>
          <a:bodyPr>
            <a:noAutofit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TRANSFORMATION OF STEARIC ACID IN HYDROCARBONS OVER Pd/ZSM-5 CATALYSTS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16016" y="2564904"/>
            <a:ext cx="3309803" cy="2448272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MARTA ARROYO</a:t>
            </a:r>
          </a:p>
          <a:p>
            <a:endParaRPr lang="es-ES" dirty="0"/>
          </a:p>
          <a:p>
            <a:endParaRPr lang="en-GB" dirty="0"/>
          </a:p>
          <a:p>
            <a:r>
              <a:rPr lang="en-GB" dirty="0" smtClean="0"/>
              <a:t>Rey </a:t>
            </a:r>
            <a:r>
              <a:rPr lang="en-GB" dirty="0"/>
              <a:t>Juan Carlos University, </a:t>
            </a:r>
            <a:r>
              <a:rPr lang="en-GB" dirty="0" err="1" smtClean="0"/>
              <a:t>Móstoles</a:t>
            </a:r>
            <a:r>
              <a:rPr lang="en-GB" dirty="0"/>
              <a:t>, Madrid </a:t>
            </a:r>
            <a:r>
              <a:rPr lang="en-US" dirty="0"/>
              <a:t>(Spain) </a:t>
            </a:r>
            <a:endParaRPr lang="en-US" dirty="0" smtClean="0"/>
          </a:p>
          <a:p>
            <a:endParaRPr lang="en-US" dirty="0"/>
          </a:p>
          <a:p>
            <a:r>
              <a:rPr lang="en-GB" dirty="0"/>
              <a:t>Group of Chemical and Environmental Engineering.</a:t>
            </a:r>
          </a:p>
          <a:p>
            <a:endParaRPr lang="es-ES" dirty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46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724128" y="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2">
                    <a:lumMod val="75000"/>
                  </a:schemeClr>
                </a:solidFill>
              </a:rPr>
              <a:t>INTRODUCTION</a:t>
            </a:r>
            <a:endParaRPr lang="es-E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11560" y="76470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es-ES" sz="24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4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39552" y="1268760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Petroleum  accounts  for  more  than  95%  of  the  energy  demand for  the  transport  sector. </a:t>
            </a:r>
            <a:endParaRPr lang="es-ES" b="1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36712"/>
            <a:ext cx="2690873" cy="1698486"/>
          </a:xfrm>
          <a:prstGeom prst="rect">
            <a:avLst/>
          </a:prstGeom>
        </p:spPr>
      </p:pic>
      <p:sp>
        <p:nvSpPr>
          <p:cNvPr id="9" name="8 Flecha abajo"/>
          <p:cNvSpPr/>
          <p:nvPr/>
        </p:nvSpPr>
        <p:spPr>
          <a:xfrm>
            <a:off x="1705139" y="2192090"/>
            <a:ext cx="435407" cy="8712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2591780" y="2192090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10% </a:t>
            </a:r>
            <a:r>
              <a:rPr lang="es-ES" dirty="0" err="1" smtClean="0"/>
              <a:t>renewable</a:t>
            </a:r>
            <a:r>
              <a:rPr lang="es-ES" dirty="0" smtClean="0"/>
              <a:t> </a:t>
            </a:r>
            <a:r>
              <a:rPr lang="es-ES" dirty="0" err="1" smtClean="0"/>
              <a:t>sources</a:t>
            </a:r>
            <a:r>
              <a:rPr lang="es-ES" dirty="0" smtClean="0"/>
              <a:t> 2020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32355" y="3171728"/>
            <a:ext cx="49685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VEGETABLE OILS</a:t>
            </a:r>
            <a:endParaRPr lang="es-ES" sz="2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32355" y="3645024"/>
            <a:ext cx="3642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smtClean="0"/>
              <a:t>High </a:t>
            </a:r>
            <a:r>
              <a:rPr lang="es-ES" dirty="0" err="1" smtClean="0"/>
              <a:t>energy</a:t>
            </a:r>
            <a:r>
              <a:rPr lang="es-ES" dirty="0" smtClean="0"/>
              <a:t> </a:t>
            </a:r>
            <a:r>
              <a:rPr lang="es-ES" dirty="0" err="1" smtClean="0"/>
              <a:t>density</a:t>
            </a:r>
            <a:endParaRPr lang="es-ES" dirty="0"/>
          </a:p>
          <a:p>
            <a:pPr marL="285750" indent="-285750">
              <a:buFontTx/>
              <a:buChar char="-"/>
            </a:pPr>
            <a:endParaRPr lang="es-ES" dirty="0" smtClean="0"/>
          </a:p>
          <a:p>
            <a:pPr marL="285750" indent="-285750">
              <a:buFontTx/>
              <a:buChar char="-"/>
            </a:pPr>
            <a:r>
              <a:rPr lang="en-US" dirty="0"/>
              <a:t>S</a:t>
            </a:r>
            <a:r>
              <a:rPr lang="en-US" dirty="0" smtClean="0"/>
              <a:t>tructural similarity to petroleum-based fuels</a:t>
            </a:r>
            <a:endParaRPr lang="es-ES" dirty="0"/>
          </a:p>
        </p:txBody>
      </p:sp>
      <p:sp>
        <p:nvSpPr>
          <p:cNvPr id="1029" name="1028 Flecha abajo"/>
          <p:cNvSpPr/>
          <p:nvPr/>
        </p:nvSpPr>
        <p:spPr>
          <a:xfrm>
            <a:off x="1605347" y="4911075"/>
            <a:ext cx="648072" cy="9264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30" name="1029 CuadroTexto"/>
          <p:cNvSpPr txBox="1"/>
          <p:nvPr/>
        </p:nvSpPr>
        <p:spPr>
          <a:xfrm>
            <a:off x="2339752" y="4947555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Direct</a:t>
            </a:r>
            <a:r>
              <a:rPr lang="es-ES" dirty="0" smtClean="0"/>
              <a:t> use</a:t>
            </a:r>
            <a:endParaRPr lang="es-ES" dirty="0"/>
          </a:p>
        </p:txBody>
      </p:sp>
      <p:sp>
        <p:nvSpPr>
          <p:cNvPr id="1031" name="1030 CuadroTexto"/>
          <p:cNvSpPr txBox="1"/>
          <p:nvPr/>
        </p:nvSpPr>
        <p:spPr>
          <a:xfrm>
            <a:off x="611560" y="587727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Engine</a:t>
            </a:r>
            <a:r>
              <a:rPr lang="es-ES" dirty="0" smtClean="0"/>
              <a:t> </a:t>
            </a:r>
            <a:r>
              <a:rPr lang="es-ES" dirty="0" err="1" smtClean="0"/>
              <a:t>compatibility</a:t>
            </a:r>
            <a:r>
              <a:rPr lang="es-ES" dirty="0" smtClean="0"/>
              <a:t> </a:t>
            </a:r>
            <a:r>
              <a:rPr lang="es-ES" dirty="0" err="1" smtClean="0"/>
              <a:t>problems</a:t>
            </a:r>
            <a:endParaRPr lang="es-ES" dirty="0"/>
          </a:p>
        </p:txBody>
      </p:sp>
      <p:sp>
        <p:nvSpPr>
          <p:cNvPr id="1032" name="1031 Rectángulo"/>
          <p:cNvSpPr/>
          <p:nvPr/>
        </p:nvSpPr>
        <p:spPr>
          <a:xfrm>
            <a:off x="3779912" y="3284985"/>
            <a:ext cx="4752528" cy="2965102"/>
          </a:xfrm>
          <a:prstGeom prst="rect">
            <a:avLst/>
          </a:prstGeom>
          <a:solidFill>
            <a:srgbClr val="FFFF00">
              <a:alpha val="21000"/>
            </a:srgbClr>
          </a:solidFill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CuadroTexto"/>
          <p:cNvSpPr txBox="1"/>
          <p:nvPr/>
        </p:nvSpPr>
        <p:spPr>
          <a:xfrm>
            <a:off x="6681776" y="3429000"/>
            <a:ext cx="1994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Alkyl</a:t>
            </a:r>
            <a:r>
              <a:rPr lang="es-ES" b="1" dirty="0" smtClean="0"/>
              <a:t> esteres</a:t>
            </a:r>
          </a:p>
          <a:p>
            <a:r>
              <a:rPr lang="es-ES" b="1" dirty="0" smtClean="0"/>
              <a:t>(Biodiesel)</a:t>
            </a:r>
            <a:endParaRPr lang="es-ES" b="1" dirty="0"/>
          </a:p>
        </p:txBody>
      </p:sp>
      <p:grpSp>
        <p:nvGrpSpPr>
          <p:cNvPr id="1034" name="1033 Grupo"/>
          <p:cNvGrpSpPr/>
          <p:nvPr/>
        </p:nvGrpSpPr>
        <p:grpSpPr>
          <a:xfrm>
            <a:off x="3779912" y="4366845"/>
            <a:ext cx="4705752" cy="646331"/>
            <a:chOff x="3923928" y="4444370"/>
            <a:chExt cx="4705752" cy="646331"/>
          </a:xfrm>
        </p:grpSpPr>
        <p:sp>
          <p:nvSpPr>
            <p:cNvPr id="26" name="25 CuadroTexto"/>
            <p:cNvSpPr txBox="1"/>
            <p:nvPr/>
          </p:nvSpPr>
          <p:spPr>
            <a:xfrm>
              <a:off x="5677352" y="4444370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/>
                <a:t>C</a:t>
              </a:r>
              <a:r>
                <a:rPr lang="es-ES" b="1" baseline="-25000" dirty="0" smtClean="0"/>
                <a:t>1</a:t>
              </a:r>
              <a:r>
                <a:rPr lang="es-ES" b="1" dirty="0" smtClean="0"/>
                <a:t>-C</a:t>
              </a:r>
              <a:r>
                <a:rPr lang="es-ES" b="1" baseline="-25000" dirty="0" smtClean="0"/>
                <a:t>14</a:t>
              </a:r>
              <a:r>
                <a:rPr lang="es-ES" b="1" dirty="0" smtClean="0"/>
                <a:t> </a:t>
              </a:r>
            </a:p>
            <a:p>
              <a:r>
                <a:rPr lang="es-ES" b="1" dirty="0" err="1" smtClean="0"/>
                <a:t>Alkenes</a:t>
              </a:r>
              <a:r>
                <a:rPr lang="es-ES" b="1" dirty="0" smtClean="0"/>
                <a:t>/</a:t>
              </a:r>
              <a:r>
                <a:rPr lang="es-ES" b="1" dirty="0" err="1" smtClean="0"/>
                <a:t>alkanes</a:t>
              </a:r>
              <a:endParaRPr lang="es-ES" b="1" dirty="0"/>
            </a:p>
          </p:txBody>
        </p:sp>
        <p:sp>
          <p:nvSpPr>
            <p:cNvPr id="1033" name="1032 CuadroTexto"/>
            <p:cNvSpPr txBox="1"/>
            <p:nvPr/>
          </p:nvSpPr>
          <p:spPr>
            <a:xfrm>
              <a:off x="3923928" y="4445243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CRACKING:</a:t>
              </a:r>
              <a:endParaRPr lang="es-ES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3802686" y="3464116"/>
            <a:ext cx="3132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</a:rPr>
              <a:t>TRANSESTERIFICATION: </a:t>
            </a:r>
            <a:endParaRPr lang="es-E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035" name="1034 Grupo"/>
          <p:cNvGrpSpPr/>
          <p:nvPr/>
        </p:nvGrpSpPr>
        <p:grpSpPr>
          <a:xfrm>
            <a:off x="3779912" y="5446965"/>
            <a:ext cx="4248472" cy="646331"/>
            <a:chOff x="3923928" y="5420528"/>
            <a:chExt cx="4248472" cy="646331"/>
          </a:xfrm>
        </p:grpSpPr>
        <p:sp>
          <p:nvSpPr>
            <p:cNvPr id="29" name="28 CuadroTexto"/>
            <p:cNvSpPr txBox="1"/>
            <p:nvPr/>
          </p:nvSpPr>
          <p:spPr>
            <a:xfrm>
              <a:off x="6177720" y="5420528"/>
              <a:ext cx="1994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/>
                <a:t>C</a:t>
              </a:r>
              <a:r>
                <a:rPr lang="es-ES" b="1" baseline="-25000" dirty="0" smtClean="0"/>
                <a:t>12</a:t>
              </a:r>
              <a:r>
                <a:rPr lang="es-ES" b="1" dirty="0" smtClean="0"/>
                <a:t>-C</a:t>
              </a:r>
              <a:r>
                <a:rPr lang="es-ES" b="1" baseline="-25000" dirty="0" smtClean="0"/>
                <a:t>18</a:t>
              </a:r>
              <a:r>
                <a:rPr lang="es-ES" b="1" dirty="0" smtClean="0"/>
                <a:t> </a:t>
              </a:r>
            </a:p>
            <a:p>
              <a:r>
                <a:rPr lang="es-ES" b="1" dirty="0"/>
                <a:t>n</a:t>
              </a:r>
              <a:r>
                <a:rPr lang="es-ES" b="1" dirty="0" smtClean="0"/>
                <a:t>-</a:t>
              </a:r>
              <a:r>
                <a:rPr lang="es-ES" b="1" dirty="0" err="1" smtClean="0"/>
                <a:t>Alkanes</a:t>
              </a:r>
              <a:endParaRPr lang="es-ES" b="1" dirty="0"/>
            </a:p>
          </p:txBody>
        </p:sp>
        <p:sp>
          <p:nvSpPr>
            <p:cNvPr id="44" name="43 CuadroTexto"/>
            <p:cNvSpPr txBox="1"/>
            <p:nvPr/>
          </p:nvSpPr>
          <p:spPr>
            <a:xfrm>
              <a:off x="3923928" y="5435932"/>
              <a:ext cx="2713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DEOXYGENATION</a:t>
              </a:r>
              <a:r>
                <a:rPr lang="es-ES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:  </a:t>
              </a:r>
              <a:endParaRPr lang="es-ES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3802686" y="4293096"/>
            <a:ext cx="4879726" cy="892552"/>
            <a:chOff x="1060426" y="2464440"/>
            <a:chExt cx="4879726" cy="892552"/>
          </a:xfrm>
        </p:grpSpPr>
        <p:sp>
          <p:nvSpPr>
            <p:cNvPr id="25" name="24 CuadroTexto"/>
            <p:cNvSpPr txBox="1"/>
            <p:nvPr/>
          </p:nvSpPr>
          <p:spPr>
            <a:xfrm>
              <a:off x="2987824" y="2464440"/>
              <a:ext cx="295232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600" b="1" dirty="0" smtClean="0"/>
                <a:t>C</a:t>
              </a:r>
              <a:r>
                <a:rPr lang="es-ES" sz="2600" b="1" baseline="-25000" dirty="0" smtClean="0"/>
                <a:t>1</a:t>
              </a:r>
              <a:r>
                <a:rPr lang="es-ES" sz="2600" b="1" dirty="0" smtClean="0"/>
                <a:t>-C</a:t>
              </a:r>
              <a:r>
                <a:rPr lang="es-ES" sz="2600" b="1" baseline="-25000" dirty="0" smtClean="0"/>
                <a:t>14</a:t>
              </a:r>
              <a:r>
                <a:rPr lang="es-ES" sz="2600" b="1" dirty="0" smtClean="0"/>
                <a:t> </a:t>
              </a:r>
            </a:p>
            <a:p>
              <a:r>
                <a:rPr lang="es-ES" sz="2600" b="1" dirty="0" err="1" smtClean="0"/>
                <a:t>Alkenes</a:t>
              </a:r>
              <a:r>
                <a:rPr lang="es-ES" sz="2600" b="1" dirty="0" smtClean="0"/>
                <a:t>/</a:t>
              </a:r>
              <a:r>
                <a:rPr lang="es-ES" sz="2600" b="1" dirty="0" err="1" smtClean="0"/>
                <a:t>alkanes</a:t>
              </a:r>
              <a:endParaRPr lang="es-ES" sz="2600" b="1" dirty="0"/>
            </a:p>
          </p:txBody>
        </p:sp>
        <p:sp>
          <p:nvSpPr>
            <p:cNvPr id="27" name="26 CuadroTexto"/>
            <p:cNvSpPr txBox="1"/>
            <p:nvPr/>
          </p:nvSpPr>
          <p:spPr>
            <a:xfrm>
              <a:off x="1060426" y="2492896"/>
              <a:ext cx="216024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600" b="1" dirty="0" smtClean="0">
                  <a:solidFill>
                    <a:schemeClr val="accent6">
                      <a:lumMod val="50000"/>
                    </a:schemeClr>
                  </a:solidFill>
                </a:rPr>
                <a:t>CRACKING:</a:t>
              </a:r>
              <a:endParaRPr lang="es-ES" sz="26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3779912" y="5390237"/>
            <a:ext cx="4908360" cy="954107"/>
            <a:chOff x="3242496" y="1861845"/>
            <a:chExt cx="4908360" cy="954107"/>
          </a:xfrm>
        </p:grpSpPr>
        <p:sp>
          <p:nvSpPr>
            <p:cNvPr id="30" name="29 CuadroTexto"/>
            <p:cNvSpPr txBox="1"/>
            <p:nvPr/>
          </p:nvSpPr>
          <p:spPr>
            <a:xfrm>
              <a:off x="3242496" y="1928445"/>
              <a:ext cx="319938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600" b="1" dirty="0" smtClean="0">
                  <a:solidFill>
                    <a:schemeClr val="accent6">
                      <a:lumMod val="50000"/>
                    </a:schemeClr>
                  </a:solidFill>
                </a:rPr>
                <a:t>DEOYGENATION</a:t>
              </a:r>
              <a:r>
                <a:rPr lang="es-ES" sz="2600" b="1" dirty="0" smtClean="0">
                  <a:solidFill>
                    <a:schemeClr val="accent6">
                      <a:lumMod val="50000"/>
                    </a:schemeClr>
                  </a:solidFill>
                </a:rPr>
                <a:t>:  </a:t>
              </a:r>
              <a:endParaRPr lang="es-ES" sz="26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6156176" y="1861845"/>
              <a:ext cx="19946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800" b="1" dirty="0" smtClean="0"/>
                <a:t>C</a:t>
              </a:r>
              <a:r>
                <a:rPr lang="es-ES" sz="2800" b="1" baseline="-25000" dirty="0" smtClean="0"/>
                <a:t>12</a:t>
              </a:r>
              <a:r>
                <a:rPr lang="es-ES" sz="2800" b="1" dirty="0" smtClean="0"/>
                <a:t>-C</a:t>
              </a:r>
              <a:r>
                <a:rPr lang="es-ES" sz="2800" b="1" baseline="-25000" dirty="0" smtClean="0"/>
                <a:t>18</a:t>
              </a:r>
              <a:r>
                <a:rPr lang="es-ES" sz="2800" b="1" dirty="0" smtClean="0"/>
                <a:t> </a:t>
              </a:r>
            </a:p>
            <a:p>
              <a:r>
                <a:rPr lang="es-ES" sz="2800" b="1" dirty="0"/>
                <a:t>n</a:t>
              </a:r>
              <a:r>
                <a:rPr lang="es-ES" sz="2800" b="1" dirty="0" smtClean="0"/>
                <a:t>-</a:t>
              </a:r>
              <a:r>
                <a:rPr lang="es-ES" sz="2800" b="1" dirty="0" err="1" smtClean="0"/>
                <a:t>Alkanes</a:t>
              </a:r>
              <a:endParaRPr lang="es-E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6176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029" grpId="0" animBg="1"/>
      <p:bldP spid="1030" grpId="0"/>
      <p:bldP spid="1031" grpId="0"/>
      <p:bldP spid="1032" grpId="0" animBg="1"/>
      <p:bldP spid="28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724128" y="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2">
                    <a:lumMod val="75000"/>
                  </a:schemeClr>
                </a:solidFill>
              </a:rPr>
              <a:t>INTRODUCTION</a:t>
            </a:r>
            <a:endParaRPr lang="es-E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608584" y="116645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CRACKING REACTIONS 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267744" y="774385"/>
            <a:ext cx="384889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400" dirty="0" smtClean="0"/>
              <a:t>FCC </a:t>
            </a:r>
            <a:r>
              <a:rPr lang="es-ES" sz="1400" dirty="0" err="1" smtClean="0"/>
              <a:t>catalysts</a:t>
            </a:r>
            <a:r>
              <a:rPr lang="es-ES" sz="1400" dirty="0" smtClean="0"/>
              <a:t> (</a:t>
            </a:r>
            <a:r>
              <a:rPr lang="es-ES" sz="1400" dirty="0" err="1" smtClean="0"/>
              <a:t>zeolites</a:t>
            </a:r>
            <a:r>
              <a:rPr lang="es-ES" sz="1400" dirty="0" smtClean="0"/>
              <a:t> and </a:t>
            </a:r>
            <a:r>
              <a:rPr lang="es-ES" sz="1400" dirty="0" err="1" smtClean="0"/>
              <a:t>mesopores</a:t>
            </a:r>
            <a:r>
              <a:rPr lang="es-ES" sz="1400" dirty="0" smtClean="0"/>
              <a:t> </a:t>
            </a:r>
            <a:r>
              <a:rPr lang="es-ES" sz="1400" dirty="0" err="1" smtClean="0"/>
              <a:t>aluminosilicates</a:t>
            </a:r>
            <a:r>
              <a:rPr lang="es-ES" sz="1400" dirty="0" smtClean="0"/>
              <a:t>)</a:t>
            </a:r>
          </a:p>
          <a:p>
            <a:pPr marL="285750" indent="-285750">
              <a:buFontTx/>
              <a:buChar char="-"/>
            </a:pPr>
            <a:endParaRPr lang="es-ES" sz="1400" dirty="0" smtClean="0"/>
          </a:p>
          <a:p>
            <a:pPr marL="285750" indent="-285750">
              <a:buFontTx/>
              <a:buChar char="-"/>
            </a:pPr>
            <a:r>
              <a:rPr lang="es-ES" sz="1400" dirty="0" smtClean="0"/>
              <a:t>High </a:t>
            </a:r>
            <a:r>
              <a:rPr lang="es-ES" sz="1400" dirty="0" err="1" smtClean="0"/>
              <a:t>temperatures</a:t>
            </a:r>
            <a:r>
              <a:rPr lang="es-ES" sz="1400" dirty="0" smtClean="0"/>
              <a:t> 400-600ºC</a:t>
            </a:r>
          </a:p>
          <a:p>
            <a:pPr marL="285750" indent="-285750">
              <a:buFontTx/>
              <a:buChar char="-"/>
            </a:pPr>
            <a:endParaRPr lang="es-ES" sz="1400" dirty="0" smtClean="0"/>
          </a:p>
          <a:p>
            <a:pPr marL="285750" indent="-285750">
              <a:buFontTx/>
              <a:buChar char="-"/>
            </a:pPr>
            <a:r>
              <a:rPr lang="es-ES" sz="1400" dirty="0" err="1" smtClean="0"/>
              <a:t>Alkanes</a:t>
            </a:r>
            <a:r>
              <a:rPr lang="es-ES" sz="1400" dirty="0" smtClean="0"/>
              <a:t>, </a:t>
            </a:r>
            <a:r>
              <a:rPr lang="es-ES" sz="1400" dirty="0" err="1" smtClean="0"/>
              <a:t>alkenes</a:t>
            </a:r>
            <a:r>
              <a:rPr lang="es-ES" sz="1400" dirty="0" smtClean="0"/>
              <a:t> are </a:t>
            </a:r>
            <a:r>
              <a:rPr lang="es-ES" sz="1400" dirty="0" err="1" smtClean="0"/>
              <a:t>generated</a:t>
            </a:r>
            <a:endParaRPr lang="es-ES" sz="1400" dirty="0" smtClean="0"/>
          </a:p>
          <a:p>
            <a:pPr marL="285750" indent="-285750">
              <a:buFontTx/>
              <a:buChar char="-"/>
            </a:pPr>
            <a:endParaRPr lang="es-ES" sz="1400" dirty="0" smtClean="0"/>
          </a:p>
          <a:p>
            <a:pPr marL="285750" indent="-285750">
              <a:buFontTx/>
              <a:buChar char="-"/>
            </a:pPr>
            <a:endParaRPr lang="es-ES" dirty="0"/>
          </a:p>
        </p:txBody>
      </p:sp>
      <p:sp>
        <p:nvSpPr>
          <p:cNvPr id="3" name="2 Abrir llave"/>
          <p:cNvSpPr/>
          <p:nvPr/>
        </p:nvSpPr>
        <p:spPr>
          <a:xfrm>
            <a:off x="2708176" y="2312221"/>
            <a:ext cx="288032" cy="21034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547936" y="304077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DEOXYGENATION REACTIONS </a:t>
            </a:r>
            <a:endParaRPr lang="es-ES" b="1" dirty="0"/>
          </a:p>
        </p:txBody>
      </p:sp>
      <p:sp>
        <p:nvSpPr>
          <p:cNvPr id="16" name="15 Abrir llave"/>
          <p:cNvSpPr/>
          <p:nvPr/>
        </p:nvSpPr>
        <p:spPr>
          <a:xfrm>
            <a:off x="2133181" y="774384"/>
            <a:ext cx="288032" cy="14304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2915816" y="2342490"/>
            <a:ext cx="496783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400" dirty="0" smtClean="0"/>
              <a:t>DECARBOXYLATION </a:t>
            </a:r>
          </a:p>
          <a:p>
            <a:pPr lvl="2"/>
            <a:r>
              <a:rPr lang="es-ES" sz="1600" b="1" dirty="0" smtClean="0"/>
              <a:t>R-COOH </a:t>
            </a:r>
            <a:r>
              <a:rPr lang="es-ES" sz="1600" b="1" dirty="0">
                <a:sym typeface="Wingdings"/>
              </a:rPr>
              <a:t></a:t>
            </a:r>
            <a:r>
              <a:rPr lang="es-ES" sz="1600" b="1" dirty="0"/>
              <a:t> </a:t>
            </a:r>
            <a:r>
              <a:rPr lang="es-ES" sz="1600" b="1" dirty="0" smtClean="0"/>
              <a:t>R-H + </a:t>
            </a:r>
            <a:r>
              <a:rPr lang="es-ES" sz="1600" b="1" dirty="0"/>
              <a:t>CO</a:t>
            </a:r>
            <a:r>
              <a:rPr lang="es-ES" sz="1600" b="1" baseline="-25000" dirty="0"/>
              <a:t>2</a:t>
            </a:r>
            <a:r>
              <a:rPr lang="es-ES" sz="1600" b="1" dirty="0" smtClean="0"/>
              <a:t> </a:t>
            </a:r>
          </a:p>
          <a:p>
            <a:pPr marL="285750" indent="-285750">
              <a:buFontTx/>
              <a:buChar char="-"/>
            </a:pPr>
            <a:endParaRPr lang="es-ES" sz="1400" dirty="0" smtClean="0"/>
          </a:p>
          <a:p>
            <a:pPr marL="285750" indent="-285750">
              <a:buFontTx/>
              <a:buChar char="-"/>
            </a:pPr>
            <a:r>
              <a:rPr lang="es-ES" sz="1400" dirty="0" smtClean="0"/>
              <a:t>DECARBONYLATION </a:t>
            </a:r>
          </a:p>
          <a:p>
            <a:r>
              <a:rPr lang="es-ES" sz="1400" dirty="0"/>
              <a:t>	</a:t>
            </a:r>
            <a:r>
              <a:rPr lang="es-ES" sz="1600" b="1" dirty="0" smtClean="0"/>
              <a:t>R-COOH </a:t>
            </a:r>
            <a:r>
              <a:rPr lang="es-ES" sz="1600" b="1" dirty="0"/>
              <a:t>+ H</a:t>
            </a:r>
            <a:r>
              <a:rPr lang="es-ES" sz="1600" b="1" baseline="-25000" dirty="0"/>
              <a:t>2</a:t>
            </a:r>
            <a:r>
              <a:rPr lang="es-ES" sz="1600" b="1" dirty="0">
                <a:sym typeface="Wingdings"/>
              </a:rPr>
              <a:t></a:t>
            </a:r>
            <a:r>
              <a:rPr lang="es-ES" sz="1600" b="1" dirty="0"/>
              <a:t> </a:t>
            </a:r>
            <a:r>
              <a:rPr lang="es-ES" sz="1600" b="1" dirty="0" smtClean="0"/>
              <a:t>R-H+ CO</a:t>
            </a:r>
            <a:r>
              <a:rPr lang="es-ES" sz="1600" b="1" baseline="-25000" dirty="0" smtClean="0"/>
              <a:t>+</a:t>
            </a:r>
            <a:r>
              <a:rPr lang="es-ES" sz="1600" b="1" dirty="0" smtClean="0"/>
              <a:t> H</a:t>
            </a:r>
            <a:r>
              <a:rPr lang="es-ES" sz="1600" b="1" baseline="-25000" dirty="0" smtClean="0"/>
              <a:t>2</a:t>
            </a:r>
            <a:r>
              <a:rPr lang="es-ES" sz="1600" b="1" dirty="0" smtClean="0"/>
              <a:t>O</a:t>
            </a:r>
            <a:r>
              <a:rPr lang="es-ES" sz="1600" b="1" baseline="-25000" dirty="0" smtClean="0"/>
              <a:t>                                             	</a:t>
            </a:r>
            <a:r>
              <a:rPr lang="es-ES" sz="1600" b="1" dirty="0" smtClean="0"/>
              <a:t>R-COOH </a:t>
            </a:r>
            <a:r>
              <a:rPr lang="es-ES" sz="1600" b="1" dirty="0">
                <a:sym typeface="Wingdings"/>
              </a:rPr>
              <a:t></a:t>
            </a:r>
            <a:r>
              <a:rPr lang="es-ES" sz="1600" b="1" dirty="0"/>
              <a:t> </a:t>
            </a:r>
            <a:r>
              <a:rPr lang="es-ES" sz="1600" b="1" dirty="0" smtClean="0"/>
              <a:t>R’-H+ CO+H</a:t>
            </a:r>
            <a:r>
              <a:rPr lang="es-ES" sz="1600" b="1" baseline="-25000" dirty="0" smtClean="0"/>
              <a:t>2</a:t>
            </a:r>
            <a:r>
              <a:rPr lang="es-ES" sz="1600" b="1" dirty="0" smtClean="0"/>
              <a:t>O</a:t>
            </a:r>
          </a:p>
          <a:p>
            <a:endParaRPr lang="es-ES" sz="1400" dirty="0" smtClean="0"/>
          </a:p>
          <a:p>
            <a:pPr marL="285750" indent="-285750">
              <a:buFontTx/>
              <a:buChar char="-"/>
            </a:pPr>
            <a:r>
              <a:rPr lang="es-ES" sz="1400" dirty="0" smtClean="0"/>
              <a:t>HYDRODEOXYGENATION </a:t>
            </a:r>
          </a:p>
          <a:p>
            <a:pPr lvl="2"/>
            <a:r>
              <a:rPr lang="es-ES" sz="1600" b="1" dirty="0" smtClean="0"/>
              <a:t>R-COOH</a:t>
            </a:r>
            <a:r>
              <a:rPr lang="es-ES" sz="1600" b="1" dirty="0"/>
              <a:t>+ 3H</a:t>
            </a:r>
            <a:r>
              <a:rPr lang="es-ES" sz="1600" b="1" baseline="-25000" dirty="0"/>
              <a:t>2</a:t>
            </a:r>
            <a:r>
              <a:rPr lang="es-ES" sz="1600" b="1" dirty="0"/>
              <a:t> </a:t>
            </a:r>
            <a:r>
              <a:rPr lang="es-ES" sz="1600" b="1" dirty="0">
                <a:sym typeface="Wingdings"/>
              </a:rPr>
              <a:t></a:t>
            </a:r>
            <a:r>
              <a:rPr lang="es-ES" sz="1600" b="1" dirty="0"/>
              <a:t> </a:t>
            </a:r>
            <a:r>
              <a:rPr lang="es-ES" sz="1600" b="1" dirty="0" smtClean="0"/>
              <a:t>R-CH</a:t>
            </a:r>
            <a:r>
              <a:rPr lang="es-ES" sz="1600" b="1" baseline="-25000" dirty="0" smtClean="0"/>
              <a:t>3</a:t>
            </a:r>
            <a:r>
              <a:rPr lang="es-ES" sz="1600" b="1" dirty="0" smtClean="0"/>
              <a:t>+H</a:t>
            </a:r>
            <a:r>
              <a:rPr lang="es-ES" sz="1600" b="1" baseline="-25000" dirty="0" smtClean="0"/>
              <a:t>2</a:t>
            </a:r>
            <a:r>
              <a:rPr lang="es-ES" sz="1600" b="1" dirty="0" smtClean="0"/>
              <a:t>O</a:t>
            </a:r>
          </a:p>
          <a:p>
            <a:pPr marL="285750" indent="-285750">
              <a:buFontTx/>
              <a:buChar char="-"/>
            </a:pPr>
            <a:endParaRPr lang="es-ES" dirty="0"/>
          </a:p>
        </p:txBody>
      </p:sp>
      <p:sp>
        <p:nvSpPr>
          <p:cNvPr id="13" name="12 Flecha curvada hacia la derecha"/>
          <p:cNvSpPr/>
          <p:nvPr/>
        </p:nvSpPr>
        <p:spPr>
          <a:xfrm>
            <a:off x="2912840" y="4485502"/>
            <a:ext cx="579040" cy="81570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491880" y="4635905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Alkenes</a:t>
            </a:r>
            <a:r>
              <a:rPr lang="es-ES" dirty="0" smtClean="0"/>
              <a:t>, </a:t>
            </a:r>
            <a:r>
              <a:rPr lang="es-ES" dirty="0" err="1" smtClean="0"/>
              <a:t>alkanes</a:t>
            </a:r>
            <a:r>
              <a:rPr lang="es-ES" dirty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same</a:t>
            </a:r>
            <a:r>
              <a:rPr lang="es-ES" dirty="0" smtClean="0"/>
              <a:t> </a:t>
            </a:r>
            <a:r>
              <a:rPr lang="es-ES" dirty="0" err="1" smtClean="0"/>
              <a:t>carbons</a:t>
            </a:r>
            <a:r>
              <a:rPr lang="es-ES" dirty="0" smtClean="0"/>
              <a:t> </a:t>
            </a:r>
            <a:r>
              <a:rPr lang="es-ES" dirty="0" err="1" smtClean="0"/>
              <a:t>atoms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less</a:t>
            </a:r>
            <a:r>
              <a:rPr lang="es-ES" dirty="0" smtClean="0"/>
              <a:t> </a:t>
            </a:r>
            <a:r>
              <a:rPr lang="es-ES" dirty="0" err="1" smtClean="0"/>
              <a:t>than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/>
              <a:t> </a:t>
            </a:r>
            <a:r>
              <a:rPr lang="es-ES" dirty="0" err="1" smtClean="0"/>
              <a:t>feed</a:t>
            </a:r>
            <a:r>
              <a:rPr lang="es-ES" dirty="0" smtClean="0"/>
              <a:t> </a:t>
            </a:r>
            <a:r>
              <a:rPr lang="es-ES" dirty="0" err="1" smtClean="0"/>
              <a:t>acid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8" name="17 Flecha curvada hacia la derecha"/>
          <p:cNvSpPr/>
          <p:nvPr/>
        </p:nvSpPr>
        <p:spPr>
          <a:xfrm rot="19278697">
            <a:off x="4799033" y="5675145"/>
            <a:ext cx="679199" cy="87830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652120" y="5301208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Noble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metals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are use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like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catalysts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supported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over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zeolites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, oxides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carbons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1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  <p:bldP spid="17" grpId="0"/>
      <p:bldP spid="13" grpId="0" animBg="1"/>
      <p:bldP spid="14" grpId="0"/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724128" y="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2">
                    <a:lumMod val="75000"/>
                  </a:schemeClr>
                </a:solidFill>
              </a:rPr>
              <a:t>INTRODUCTION</a:t>
            </a:r>
            <a:endParaRPr lang="es-E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27584" y="8367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Zeolitic</a:t>
            </a:r>
            <a:r>
              <a:rPr lang="es-ES" sz="24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</a:t>
            </a:r>
            <a:endParaRPr lang="es-ES" sz="24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259632" y="908720"/>
            <a:ext cx="2916237" cy="1806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140000"/>
              </a:lnSpc>
              <a:buFontTx/>
              <a:buChar char="-"/>
            </a:pPr>
            <a:r>
              <a:rPr lang="en-US" sz="1400" b="1" dirty="0">
                <a:latin typeface="+mj-lt"/>
              </a:rPr>
              <a:t> Crystallinity </a:t>
            </a:r>
          </a:p>
          <a:p>
            <a:pPr>
              <a:lnSpc>
                <a:spcPct val="140000"/>
              </a:lnSpc>
              <a:buFontTx/>
              <a:buChar char="-"/>
            </a:pPr>
            <a:r>
              <a:rPr lang="en-US" sz="1400" b="1" dirty="0">
                <a:latin typeface="+mj-lt"/>
              </a:rPr>
              <a:t> Uniform </a:t>
            </a:r>
            <a:r>
              <a:rPr lang="en-US" sz="1400" b="1" dirty="0" err="1">
                <a:latin typeface="+mj-lt"/>
              </a:rPr>
              <a:t>microporosity</a:t>
            </a:r>
            <a:r>
              <a:rPr lang="en-US" sz="1400" b="1" dirty="0">
                <a:latin typeface="+mj-lt"/>
              </a:rPr>
              <a:t> </a:t>
            </a:r>
          </a:p>
          <a:p>
            <a:pPr>
              <a:lnSpc>
                <a:spcPct val="140000"/>
              </a:lnSpc>
              <a:buFontTx/>
              <a:buChar char="-"/>
            </a:pPr>
            <a:r>
              <a:rPr lang="en-US" sz="1400" b="1" dirty="0">
                <a:latin typeface="+mj-lt"/>
              </a:rPr>
              <a:t> Strong acidity </a:t>
            </a:r>
          </a:p>
          <a:p>
            <a:pPr>
              <a:lnSpc>
                <a:spcPct val="140000"/>
              </a:lnSpc>
              <a:buFontTx/>
              <a:buChar char="-"/>
            </a:pPr>
            <a:r>
              <a:rPr lang="en-US" sz="1400" b="1" dirty="0">
                <a:latin typeface="+mj-lt"/>
              </a:rPr>
              <a:t> Shape selectivity</a:t>
            </a:r>
          </a:p>
        </p:txBody>
      </p:sp>
      <p:pic>
        <p:nvPicPr>
          <p:cNvPr id="9" name="Picture 18" descr="B5_TLD_5kV_002"/>
          <p:cNvPicPr>
            <a:picLocks noChangeAspect="1" noChangeArrowheads="1"/>
          </p:cNvPicPr>
          <p:nvPr/>
        </p:nvPicPr>
        <p:blipFill>
          <a:blip r:embed="rId2"/>
          <a:srcRect l="7245" b="7866"/>
          <a:stretch>
            <a:fillRect/>
          </a:stretch>
        </p:blipFill>
        <p:spPr bwMode="auto">
          <a:xfrm>
            <a:off x="3988312" y="836712"/>
            <a:ext cx="2231504" cy="204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582563" y="2878665"/>
            <a:ext cx="4176464" cy="732508"/>
          </a:xfrm>
          <a:prstGeom prst="rect">
            <a:avLst/>
          </a:prstGeom>
          <a:solidFill>
            <a:srgbClr val="FFFF99">
              <a:alpha val="70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sz="1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Diffusional and steric limitations </a:t>
            </a:r>
          </a:p>
          <a:p>
            <a:pPr algn="ctr">
              <a:lnSpc>
                <a:spcPct val="130000"/>
              </a:lnSpc>
              <a:defRPr/>
            </a:pPr>
            <a:r>
              <a:rPr lang="en-US" sz="1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reactions involving bulky substrates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98848" y="4706560"/>
            <a:ext cx="33131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algn="just">
              <a:lnSpc>
                <a:spcPct val="150000"/>
              </a:lnSpc>
              <a:tabLst>
                <a:tab pos="171450" algn="l"/>
              </a:tabLst>
            </a:pPr>
            <a:r>
              <a:rPr lang="en-US" sz="1400" b="1" dirty="0" smtClean="0">
                <a:latin typeface="+mj-lt"/>
              </a:rPr>
              <a:t>- Secondary </a:t>
            </a:r>
            <a:r>
              <a:rPr lang="en-US" sz="1400" b="1" dirty="0" err="1">
                <a:latin typeface="+mj-lt"/>
              </a:rPr>
              <a:t>mesoporosity</a:t>
            </a:r>
            <a:endParaRPr lang="en-US" sz="1400" b="1" dirty="0">
              <a:latin typeface="+mj-lt"/>
            </a:endParaRPr>
          </a:p>
          <a:p>
            <a:pPr marL="171450" indent="-171450" algn="just">
              <a:lnSpc>
                <a:spcPct val="150000"/>
              </a:lnSpc>
              <a:tabLst>
                <a:tab pos="171450" algn="l"/>
              </a:tabLst>
            </a:pPr>
            <a:r>
              <a:rPr lang="en-US" sz="1400" b="1" dirty="0" smtClean="0">
                <a:latin typeface="+mj-lt"/>
              </a:rPr>
              <a:t>- Improvement </a:t>
            </a:r>
            <a:r>
              <a:rPr lang="en-US" sz="1400" b="1" dirty="0">
                <a:latin typeface="+mj-lt"/>
              </a:rPr>
              <a:t>of the accessibility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942603" y="429309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Hierarchical</a:t>
            </a:r>
            <a:r>
              <a:rPr lang="es-ES" sz="24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zeolites</a:t>
            </a:r>
            <a:endParaRPr lang="es-ES" sz="24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3707904" y="5378619"/>
            <a:ext cx="52241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6">
                    <a:lumMod val="50000"/>
                  </a:schemeClr>
                </a:solidFill>
              </a:rPr>
              <a:t>BIFUNCTIONAL CATALYST</a:t>
            </a:r>
          </a:p>
          <a:p>
            <a:r>
              <a:rPr lang="es-ES" sz="2000" b="1" dirty="0" err="1" smtClean="0"/>
              <a:t>Acid+metal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sites</a:t>
            </a:r>
            <a:endParaRPr lang="es-ES" sz="2000" b="1" dirty="0"/>
          </a:p>
        </p:txBody>
      </p:sp>
      <p:sp>
        <p:nvSpPr>
          <p:cNvPr id="11" name="10 Flecha a la derecha con bandas"/>
          <p:cNvSpPr/>
          <p:nvPr/>
        </p:nvSpPr>
        <p:spPr>
          <a:xfrm rot="5400000">
            <a:off x="2297755" y="3604007"/>
            <a:ext cx="731458" cy="790737"/>
          </a:xfrm>
          <a:prstGeom prst="stripedRightArrow">
            <a:avLst/>
          </a:prstGeom>
          <a:solidFill>
            <a:schemeClr val="accent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Picture 83" descr="z5"/>
          <p:cNvPicPr preferRelativeResize="0"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36"/>
          <a:stretch/>
        </p:blipFill>
        <p:spPr bwMode="auto">
          <a:xfrm>
            <a:off x="4932040" y="3681053"/>
            <a:ext cx="2376264" cy="1558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31 Grupo"/>
          <p:cNvGrpSpPr/>
          <p:nvPr/>
        </p:nvGrpSpPr>
        <p:grpSpPr>
          <a:xfrm>
            <a:off x="7005404" y="2100706"/>
            <a:ext cx="1008112" cy="1488295"/>
            <a:chOff x="6886683" y="2005099"/>
            <a:chExt cx="1008112" cy="1488295"/>
          </a:xfrm>
        </p:grpSpPr>
        <p:sp>
          <p:nvSpPr>
            <p:cNvPr id="30" name="29 Flecha a la derecha con muesca"/>
            <p:cNvSpPr/>
            <p:nvPr/>
          </p:nvSpPr>
          <p:spPr>
            <a:xfrm rot="7125760">
              <a:off x="6666475" y="2265074"/>
              <a:ext cx="1448528" cy="1008112"/>
            </a:xfrm>
            <a:prstGeom prst="notchedRightArrow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30 CuadroTexto"/>
            <p:cNvSpPr txBox="1"/>
            <p:nvPr/>
          </p:nvSpPr>
          <p:spPr>
            <a:xfrm rot="17806195">
              <a:off x="6685034" y="2530629"/>
              <a:ext cx="14203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/>
                <a:t>METAL</a:t>
              </a:r>
              <a:endParaRPr lang="es-ES" b="1" dirty="0"/>
            </a:p>
          </p:txBody>
        </p:sp>
      </p:grpSp>
      <p:sp>
        <p:nvSpPr>
          <p:cNvPr id="2" name="1 CuadroTexto"/>
          <p:cNvSpPr txBox="1"/>
          <p:nvPr/>
        </p:nvSpPr>
        <p:spPr>
          <a:xfrm>
            <a:off x="1176114" y="5401067"/>
            <a:ext cx="634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200" dirty="0" err="1" smtClean="0"/>
              <a:t>Reduction</a:t>
            </a:r>
            <a:r>
              <a:rPr lang="es-ES" sz="1200" dirty="0" smtClean="0"/>
              <a:t> of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stearic</a:t>
            </a:r>
            <a:r>
              <a:rPr lang="es-ES" sz="1200" dirty="0" smtClean="0"/>
              <a:t> </a:t>
            </a:r>
            <a:r>
              <a:rPr lang="es-ES" sz="1200" dirty="0" err="1" smtClean="0"/>
              <a:t>limitations</a:t>
            </a:r>
            <a:endParaRPr lang="es-ES" sz="1200" dirty="0" smtClean="0"/>
          </a:p>
          <a:p>
            <a:pPr marL="285750" indent="-285750">
              <a:buFontTx/>
              <a:buChar char="-"/>
            </a:pPr>
            <a:r>
              <a:rPr lang="es-ES" sz="1200" dirty="0" err="1" smtClean="0"/>
              <a:t>Increase</a:t>
            </a:r>
            <a:r>
              <a:rPr lang="es-ES" sz="1200" dirty="0" smtClean="0"/>
              <a:t> in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rate</a:t>
            </a:r>
            <a:r>
              <a:rPr lang="es-ES" sz="1200" dirty="0" smtClean="0"/>
              <a:t> of </a:t>
            </a:r>
            <a:r>
              <a:rPr lang="es-ES" sz="1200" dirty="0" err="1" smtClean="0"/>
              <a:t>intracrystalline</a:t>
            </a:r>
            <a:r>
              <a:rPr lang="es-ES" sz="1200" dirty="0" smtClean="0"/>
              <a:t> </a:t>
            </a:r>
            <a:r>
              <a:rPr lang="es-ES" sz="1200" dirty="0" err="1" smtClean="0"/>
              <a:t>difusion</a:t>
            </a:r>
            <a:endParaRPr lang="es-ES" sz="1200" dirty="0" smtClean="0"/>
          </a:p>
          <a:p>
            <a:pPr marL="285750" indent="-285750">
              <a:buFontTx/>
              <a:buChar char="-"/>
            </a:pPr>
            <a:r>
              <a:rPr lang="es-ES" sz="1200" dirty="0" err="1" smtClean="0"/>
              <a:t>Decrease</a:t>
            </a:r>
            <a:r>
              <a:rPr lang="es-ES" sz="1200" dirty="0" smtClean="0"/>
              <a:t> in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deactivating</a:t>
            </a:r>
            <a:r>
              <a:rPr lang="es-ES" sz="1200" dirty="0" smtClean="0"/>
              <a:t> </a:t>
            </a:r>
            <a:r>
              <a:rPr lang="es-ES" sz="1200" dirty="0" err="1" smtClean="0"/>
              <a:t>effect</a:t>
            </a:r>
            <a:r>
              <a:rPr lang="es-ES" sz="1200" dirty="0" smtClean="0"/>
              <a:t> of </a:t>
            </a:r>
            <a:r>
              <a:rPr lang="es-ES" sz="1200" dirty="0" err="1" smtClean="0"/>
              <a:t>coke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92630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20" grpId="0"/>
      <p:bldP spid="26" grpId="0"/>
      <p:bldP spid="11" grpId="0" animBg="1"/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899592" y="1470232"/>
            <a:ext cx="7453333" cy="4529344"/>
            <a:chOff x="708927" y="1146712"/>
            <a:chExt cx="7453333" cy="4529344"/>
          </a:xfrm>
        </p:grpSpPr>
        <p:grpSp>
          <p:nvGrpSpPr>
            <p:cNvPr id="5" name="Group 177"/>
            <p:cNvGrpSpPr>
              <a:grpSpLocks noChangeAspect="1"/>
            </p:cNvGrpSpPr>
            <p:nvPr/>
          </p:nvGrpSpPr>
          <p:grpSpPr bwMode="auto">
            <a:xfrm>
              <a:off x="1403177" y="2903067"/>
              <a:ext cx="1000125" cy="1281113"/>
              <a:chOff x="461" y="1617"/>
              <a:chExt cx="630" cy="807"/>
            </a:xfrm>
          </p:grpSpPr>
          <p:sp>
            <p:nvSpPr>
              <p:cNvPr id="1164" name="AutoShape 46"/>
              <p:cNvSpPr>
                <a:spLocks noChangeAspect="1" noChangeArrowheads="1"/>
              </p:cNvSpPr>
              <p:nvPr/>
            </p:nvSpPr>
            <p:spPr bwMode="auto">
              <a:xfrm>
                <a:off x="461" y="1617"/>
                <a:ext cx="630" cy="794"/>
              </a:xfrm>
              <a:prstGeom prst="can">
                <a:avLst>
                  <a:gd name="adj" fmla="val 29192"/>
                </a:avLst>
              </a:prstGeom>
              <a:solidFill>
                <a:srgbClr val="CCFFFF"/>
              </a:solidFill>
              <a:ln w="190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5" name="AutoShape 47"/>
              <p:cNvSpPr>
                <a:spLocks noChangeAspect="1" noChangeArrowheads="1"/>
              </p:cNvSpPr>
              <p:nvPr/>
            </p:nvSpPr>
            <p:spPr bwMode="auto">
              <a:xfrm>
                <a:off x="483" y="2003"/>
                <a:ext cx="586" cy="421"/>
              </a:xfrm>
              <a:prstGeom prst="can">
                <a:avLst>
                  <a:gd name="adj" fmla="val 43056"/>
                </a:avLst>
              </a:prstGeom>
              <a:solidFill>
                <a:srgbClr val="00CCFF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s-ES_tradnl" sz="2400" b="0">
                    <a:latin typeface="Times New Roman" pitchFamily="18" charset="0"/>
                  </a:rPr>
                  <a:t> </a:t>
                </a:r>
              </a:p>
            </p:txBody>
          </p:sp>
          <p:sp>
            <p:nvSpPr>
              <p:cNvPr id="1166" name="AutoShape 48"/>
              <p:cNvSpPr>
                <a:spLocks noChangeAspect="1" noChangeArrowheads="1"/>
              </p:cNvSpPr>
              <p:nvPr/>
            </p:nvSpPr>
            <p:spPr bwMode="auto">
              <a:xfrm>
                <a:off x="506" y="1794"/>
                <a:ext cx="45" cy="51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7" name="Freeform 49"/>
              <p:cNvSpPr>
                <a:spLocks noChangeAspect="1"/>
              </p:cNvSpPr>
              <p:nvPr/>
            </p:nvSpPr>
            <p:spPr bwMode="auto">
              <a:xfrm>
                <a:off x="692" y="2299"/>
                <a:ext cx="164" cy="54"/>
              </a:xfrm>
              <a:custGeom>
                <a:avLst/>
                <a:gdLst>
                  <a:gd name="T0" fmla="*/ 55 w 329"/>
                  <a:gd name="T1" fmla="*/ 0 h 110"/>
                  <a:gd name="T2" fmla="*/ 44 w 329"/>
                  <a:gd name="T3" fmla="*/ 1 h 110"/>
                  <a:gd name="T4" fmla="*/ 33 w 329"/>
                  <a:gd name="T5" fmla="*/ 5 h 110"/>
                  <a:gd name="T6" fmla="*/ 24 w 329"/>
                  <a:gd name="T7" fmla="*/ 9 h 110"/>
                  <a:gd name="T8" fmla="*/ 16 w 329"/>
                  <a:gd name="T9" fmla="*/ 16 h 110"/>
                  <a:gd name="T10" fmla="*/ 10 w 329"/>
                  <a:gd name="T11" fmla="*/ 24 h 110"/>
                  <a:gd name="T12" fmla="*/ 5 w 329"/>
                  <a:gd name="T13" fmla="*/ 33 h 110"/>
                  <a:gd name="T14" fmla="*/ 2 w 329"/>
                  <a:gd name="T15" fmla="*/ 44 h 110"/>
                  <a:gd name="T16" fmla="*/ 0 w 329"/>
                  <a:gd name="T17" fmla="*/ 55 h 110"/>
                  <a:gd name="T18" fmla="*/ 2 w 329"/>
                  <a:gd name="T19" fmla="*/ 66 h 110"/>
                  <a:gd name="T20" fmla="*/ 5 w 329"/>
                  <a:gd name="T21" fmla="*/ 77 h 110"/>
                  <a:gd name="T22" fmla="*/ 10 w 329"/>
                  <a:gd name="T23" fmla="*/ 86 h 110"/>
                  <a:gd name="T24" fmla="*/ 16 w 329"/>
                  <a:gd name="T25" fmla="*/ 94 h 110"/>
                  <a:gd name="T26" fmla="*/ 24 w 329"/>
                  <a:gd name="T27" fmla="*/ 101 h 110"/>
                  <a:gd name="T28" fmla="*/ 33 w 329"/>
                  <a:gd name="T29" fmla="*/ 105 h 110"/>
                  <a:gd name="T30" fmla="*/ 44 w 329"/>
                  <a:gd name="T31" fmla="*/ 109 h 110"/>
                  <a:gd name="T32" fmla="*/ 55 w 329"/>
                  <a:gd name="T33" fmla="*/ 110 h 110"/>
                  <a:gd name="T34" fmla="*/ 274 w 329"/>
                  <a:gd name="T35" fmla="*/ 110 h 110"/>
                  <a:gd name="T36" fmla="*/ 286 w 329"/>
                  <a:gd name="T37" fmla="*/ 109 h 110"/>
                  <a:gd name="T38" fmla="*/ 296 w 329"/>
                  <a:gd name="T39" fmla="*/ 105 h 110"/>
                  <a:gd name="T40" fmla="*/ 305 w 329"/>
                  <a:gd name="T41" fmla="*/ 101 h 110"/>
                  <a:gd name="T42" fmla="*/ 313 w 329"/>
                  <a:gd name="T43" fmla="*/ 94 h 110"/>
                  <a:gd name="T44" fmla="*/ 320 w 329"/>
                  <a:gd name="T45" fmla="*/ 86 h 110"/>
                  <a:gd name="T46" fmla="*/ 324 w 329"/>
                  <a:gd name="T47" fmla="*/ 77 h 110"/>
                  <a:gd name="T48" fmla="*/ 328 w 329"/>
                  <a:gd name="T49" fmla="*/ 66 h 110"/>
                  <a:gd name="T50" fmla="*/ 329 w 329"/>
                  <a:gd name="T51" fmla="*/ 55 h 110"/>
                  <a:gd name="T52" fmla="*/ 328 w 329"/>
                  <a:gd name="T53" fmla="*/ 44 h 110"/>
                  <a:gd name="T54" fmla="*/ 324 w 329"/>
                  <a:gd name="T55" fmla="*/ 33 h 110"/>
                  <a:gd name="T56" fmla="*/ 320 w 329"/>
                  <a:gd name="T57" fmla="*/ 24 h 110"/>
                  <a:gd name="T58" fmla="*/ 313 w 329"/>
                  <a:gd name="T59" fmla="*/ 16 h 110"/>
                  <a:gd name="T60" fmla="*/ 305 w 329"/>
                  <a:gd name="T61" fmla="*/ 9 h 110"/>
                  <a:gd name="T62" fmla="*/ 296 w 329"/>
                  <a:gd name="T63" fmla="*/ 5 h 110"/>
                  <a:gd name="T64" fmla="*/ 286 w 329"/>
                  <a:gd name="T65" fmla="*/ 1 h 110"/>
                  <a:gd name="T66" fmla="*/ 274 w 329"/>
                  <a:gd name="T67" fmla="*/ 0 h 110"/>
                  <a:gd name="T68" fmla="*/ 55 w 329"/>
                  <a:gd name="T69" fmla="*/ 0 h 11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29"/>
                  <a:gd name="T106" fmla="*/ 0 h 110"/>
                  <a:gd name="T107" fmla="*/ 329 w 329"/>
                  <a:gd name="T108" fmla="*/ 110 h 11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29" h="110">
                    <a:moveTo>
                      <a:pt x="55" y="0"/>
                    </a:moveTo>
                    <a:lnTo>
                      <a:pt x="44" y="1"/>
                    </a:lnTo>
                    <a:lnTo>
                      <a:pt x="33" y="5"/>
                    </a:lnTo>
                    <a:lnTo>
                      <a:pt x="24" y="9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5" y="33"/>
                    </a:lnTo>
                    <a:lnTo>
                      <a:pt x="2" y="44"/>
                    </a:lnTo>
                    <a:lnTo>
                      <a:pt x="0" y="55"/>
                    </a:lnTo>
                    <a:lnTo>
                      <a:pt x="2" y="66"/>
                    </a:lnTo>
                    <a:lnTo>
                      <a:pt x="5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4" y="101"/>
                    </a:lnTo>
                    <a:lnTo>
                      <a:pt x="33" y="105"/>
                    </a:lnTo>
                    <a:lnTo>
                      <a:pt x="44" y="109"/>
                    </a:lnTo>
                    <a:lnTo>
                      <a:pt x="55" y="110"/>
                    </a:lnTo>
                    <a:lnTo>
                      <a:pt x="274" y="110"/>
                    </a:lnTo>
                    <a:lnTo>
                      <a:pt x="286" y="109"/>
                    </a:lnTo>
                    <a:lnTo>
                      <a:pt x="296" y="105"/>
                    </a:lnTo>
                    <a:lnTo>
                      <a:pt x="305" y="101"/>
                    </a:lnTo>
                    <a:lnTo>
                      <a:pt x="313" y="94"/>
                    </a:lnTo>
                    <a:lnTo>
                      <a:pt x="320" y="86"/>
                    </a:lnTo>
                    <a:lnTo>
                      <a:pt x="324" y="77"/>
                    </a:lnTo>
                    <a:lnTo>
                      <a:pt x="328" y="66"/>
                    </a:lnTo>
                    <a:lnTo>
                      <a:pt x="329" y="55"/>
                    </a:lnTo>
                    <a:lnTo>
                      <a:pt x="328" y="44"/>
                    </a:lnTo>
                    <a:lnTo>
                      <a:pt x="324" y="33"/>
                    </a:lnTo>
                    <a:lnTo>
                      <a:pt x="320" y="24"/>
                    </a:lnTo>
                    <a:lnTo>
                      <a:pt x="313" y="16"/>
                    </a:lnTo>
                    <a:lnTo>
                      <a:pt x="305" y="9"/>
                    </a:lnTo>
                    <a:lnTo>
                      <a:pt x="296" y="5"/>
                    </a:lnTo>
                    <a:lnTo>
                      <a:pt x="286" y="1"/>
                    </a:lnTo>
                    <a:lnTo>
                      <a:pt x="274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FFFF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168" name="Freeform 50"/>
              <p:cNvSpPr>
                <a:spLocks noChangeAspect="1"/>
              </p:cNvSpPr>
              <p:nvPr/>
            </p:nvSpPr>
            <p:spPr bwMode="auto">
              <a:xfrm>
                <a:off x="789" y="2034"/>
                <a:ext cx="286" cy="296"/>
              </a:xfrm>
              <a:custGeom>
                <a:avLst/>
                <a:gdLst>
                  <a:gd name="T0" fmla="*/ 0 w 493"/>
                  <a:gd name="T1" fmla="*/ 555 h 555"/>
                  <a:gd name="T2" fmla="*/ 1 w 493"/>
                  <a:gd name="T3" fmla="*/ 526 h 555"/>
                  <a:gd name="T4" fmla="*/ 2 w 493"/>
                  <a:gd name="T5" fmla="*/ 498 h 555"/>
                  <a:gd name="T6" fmla="*/ 6 w 493"/>
                  <a:gd name="T7" fmla="*/ 470 h 555"/>
                  <a:gd name="T8" fmla="*/ 10 w 493"/>
                  <a:gd name="T9" fmla="*/ 443 h 555"/>
                  <a:gd name="T10" fmla="*/ 16 w 493"/>
                  <a:gd name="T11" fmla="*/ 417 h 555"/>
                  <a:gd name="T12" fmla="*/ 22 w 493"/>
                  <a:gd name="T13" fmla="*/ 391 h 555"/>
                  <a:gd name="T14" fmla="*/ 39 w 493"/>
                  <a:gd name="T15" fmla="*/ 339 h 555"/>
                  <a:gd name="T16" fmla="*/ 59 w 493"/>
                  <a:gd name="T17" fmla="*/ 291 h 555"/>
                  <a:gd name="T18" fmla="*/ 84 w 493"/>
                  <a:gd name="T19" fmla="*/ 244 h 555"/>
                  <a:gd name="T20" fmla="*/ 113 w 493"/>
                  <a:gd name="T21" fmla="*/ 202 h 555"/>
                  <a:gd name="T22" fmla="*/ 144 w 493"/>
                  <a:gd name="T23" fmla="*/ 163 h 555"/>
                  <a:gd name="T24" fmla="*/ 179 w 493"/>
                  <a:gd name="T25" fmla="*/ 127 h 555"/>
                  <a:gd name="T26" fmla="*/ 217 w 493"/>
                  <a:gd name="T27" fmla="*/ 95 h 555"/>
                  <a:gd name="T28" fmla="*/ 258 w 493"/>
                  <a:gd name="T29" fmla="*/ 67 h 555"/>
                  <a:gd name="T30" fmla="*/ 280 w 493"/>
                  <a:gd name="T31" fmla="*/ 55 h 555"/>
                  <a:gd name="T32" fmla="*/ 301 w 493"/>
                  <a:gd name="T33" fmla="*/ 43 h 555"/>
                  <a:gd name="T34" fmla="*/ 323 w 493"/>
                  <a:gd name="T35" fmla="*/ 34 h 555"/>
                  <a:gd name="T36" fmla="*/ 346 w 493"/>
                  <a:gd name="T37" fmla="*/ 25 h 555"/>
                  <a:gd name="T38" fmla="*/ 370 w 493"/>
                  <a:gd name="T39" fmla="*/ 17 h 555"/>
                  <a:gd name="T40" fmla="*/ 394 w 493"/>
                  <a:gd name="T41" fmla="*/ 11 h 555"/>
                  <a:gd name="T42" fmla="*/ 418 w 493"/>
                  <a:gd name="T43" fmla="*/ 7 h 555"/>
                  <a:gd name="T44" fmla="*/ 443 w 493"/>
                  <a:gd name="T45" fmla="*/ 3 h 555"/>
                  <a:gd name="T46" fmla="*/ 468 w 493"/>
                  <a:gd name="T47" fmla="*/ 1 h 555"/>
                  <a:gd name="T48" fmla="*/ 493 w 493"/>
                  <a:gd name="T49" fmla="*/ 0 h 55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93"/>
                  <a:gd name="T76" fmla="*/ 0 h 555"/>
                  <a:gd name="T77" fmla="*/ 493 w 493"/>
                  <a:gd name="T78" fmla="*/ 555 h 55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93" h="555">
                    <a:moveTo>
                      <a:pt x="0" y="555"/>
                    </a:moveTo>
                    <a:lnTo>
                      <a:pt x="1" y="526"/>
                    </a:lnTo>
                    <a:lnTo>
                      <a:pt x="2" y="498"/>
                    </a:lnTo>
                    <a:lnTo>
                      <a:pt x="6" y="470"/>
                    </a:lnTo>
                    <a:lnTo>
                      <a:pt x="10" y="443"/>
                    </a:lnTo>
                    <a:lnTo>
                      <a:pt x="16" y="417"/>
                    </a:lnTo>
                    <a:lnTo>
                      <a:pt x="22" y="391"/>
                    </a:lnTo>
                    <a:lnTo>
                      <a:pt x="39" y="339"/>
                    </a:lnTo>
                    <a:lnTo>
                      <a:pt x="59" y="291"/>
                    </a:lnTo>
                    <a:lnTo>
                      <a:pt x="84" y="244"/>
                    </a:lnTo>
                    <a:lnTo>
                      <a:pt x="113" y="202"/>
                    </a:lnTo>
                    <a:lnTo>
                      <a:pt x="144" y="163"/>
                    </a:lnTo>
                    <a:lnTo>
                      <a:pt x="179" y="127"/>
                    </a:lnTo>
                    <a:lnTo>
                      <a:pt x="217" y="95"/>
                    </a:lnTo>
                    <a:lnTo>
                      <a:pt x="258" y="67"/>
                    </a:lnTo>
                    <a:lnTo>
                      <a:pt x="280" y="55"/>
                    </a:lnTo>
                    <a:lnTo>
                      <a:pt x="301" y="43"/>
                    </a:lnTo>
                    <a:lnTo>
                      <a:pt x="323" y="34"/>
                    </a:lnTo>
                    <a:lnTo>
                      <a:pt x="346" y="25"/>
                    </a:lnTo>
                    <a:lnTo>
                      <a:pt x="370" y="17"/>
                    </a:lnTo>
                    <a:lnTo>
                      <a:pt x="394" y="11"/>
                    </a:lnTo>
                    <a:lnTo>
                      <a:pt x="418" y="7"/>
                    </a:lnTo>
                    <a:lnTo>
                      <a:pt x="443" y="3"/>
                    </a:lnTo>
                    <a:lnTo>
                      <a:pt x="468" y="1"/>
                    </a:lnTo>
                    <a:lnTo>
                      <a:pt x="493" y="0"/>
                    </a:lnTo>
                  </a:path>
                </a:pathLst>
              </a:custGeom>
              <a:noFill/>
              <a:ln w="4826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169" name="Freeform 51"/>
              <p:cNvSpPr>
                <a:spLocks noChangeAspect="1"/>
              </p:cNvSpPr>
              <p:nvPr/>
            </p:nvSpPr>
            <p:spPr bwMode="auto">
              <a:xfrm>
                <a:off x="491" y="2046"/>
                <a:ext cx="277" cy="278"/>
              </a:xfrm>
              <a:custGeom>
                <a:avLst/>
                <a:gdLst>
                  <a:gd name="T0" fmla="*/ 0 w 547"/>
                  <a:gd name="T1" fmla="*/ 0 h 548"/>
                  <a:gd name="T2" fmla="*/ 28 w 547"/>
                  <a:gd name="T3" fmla="*/ 1 h 548"/>
                  <a:gd name="T4" fmla="*/ 56 w 547"/>
                  <a:gd name="T5" fmla="*/ 3 h 548"/>
                  <a:gd name="T6" fmla="*/ 83 w 547"/>
                  <a:gd name="T7" fmla="*/ 7 h 548"/>
                  <a:gd name="T8" fmla="*/ 110 w 547"/>
                  <a:gd name="T9" fmla="*/ 11 h 548"/>
                  <a:gd name="T10" fmla="*/ 137 w 547"/>
                  <a:gd name="T11" fmla="*/ 17 h 548"/>
                  <a:gd name="T12" fmla="*/ 163 w 547"/>
                  <a:gd name="T13" fmla="*/ 25 h 548"/>
                  <a:gd name="T14" fmla="*/ 188 w 547"/>
                  <a:gd name="T15" fmla="*/ 33 h 548"/>
                  <a:gd name="T16" fmla="*/ 213 w 547"/>
                  <a:gd name="T17" fmla="*/ 43 h 548"/>
                  <a:gd name="T18" fmla="*/ 237 w 547"/>
                  <a:gd name="T19" fmla="*/ 54 h 548"/>
                  <a:gd name="T20" fmla="*/ 261 w 547"/>
                  <a:gd name="T21" fmla="*/ 66 h 548"/>
                  <a:gd name="T22" fmla="*/ 305 w 547"/>
                  <a:gd name="T23" fmla="*/ 94 h 548"/>
                  <a:gd name="T24" fmla="*/ 348 w 547"/>
                  <a:gd name="T25" fmla="*/ 126 h 548"/>
                  <a:gd name="T26" fmla="*/ 386 w 547"/>
                  <a:gd name="T27" fmla="*/ 161 h 548"/>
                  <a:gd name="T28" fmla="*/ 422 w 547"/>
                  <a:gd name="T29" fmla="*/ 200 h 548"/>
                  <a:gd name="T30" fmla="*/ 454 w 547"/>
                  <a:gd name="T31" fmla="*/ 242 h 548"/>
                  <a:gd name="T32" fmla="*/ 481 w 547"/>
                  <a:gd name="T33" fmla="*/ 287 h 548"/>
                  <a:gd name="T34" fmla="*/ 494 w 547"/>
                  <a:gd name="T35" fmla="*/ 311 h 548"/>
                  <a:gd name="T36" fmla="*/ 504 w 547"/>
                  <a:gd name="T37" fmla="*/ 335 h 548"/>
                  <a:gd name="T38" fmla="*/ 514 w 547"/>
                  <a:gd name="T39" fmla="*/ 360 h 548"/>
                  <a:gd name="T40" fmla="*/ 522 w 547"/>
                  <a:gd name="T41" fmla="*/ 385 h 548"/>
                  <a:gd name="T42" fmla="*/ 530 w 547"/>
                  <a:gd name="T43" fmla="*/ 411 h 548"/>
                  <a:gd name="T44" fmla="*/ 536 w 547"/>
                  <a:gd name="T45" fmla="*/ 437 h 548"/>
                  <a:gd name="T46" fmla="*/ 540 w 547"/>
                  <a:gd name="T47" fmla="*/ 465 h 548"/>
                  <a:gd name="T48" fmla="*/ 545 w 547"/>
                  <a:gd name="T49" fmla="*/ 492 h 548"/>
                  <a:gd name="T50" fmla="*/ 546 w 547"/>
                  <a:gd name="T51" fmla="*/ 520 h 548"/>
                  <a:gd name="T52" fmla="*/ 547 w 547"/>
                  <a:gd name="T53" fmla="*/ 548 h 54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47"/>
                  <a:gd name="T82" fmla="*/ 0 h 548"/>
                  <a:gd name="T83" fmla="*/ 547 w 547"/>
                  <a:gd name="T84" fmla="*/ 548 h 54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47" h="548">
                    <a:moveTo>
                      <a:pt x="0" y="0"/>
                    </a:moveTo>
                    <a:lnTo>
                      <a:pt x="28" y="1"/>
                    </a:lnTo>
                    <a:lnTo>
                      <a:pt x="56" y="3"/>
                    </a:lnTo>
                    <a:lnTo>
                      <a:pt x="83" y="7"/>
                    </a:lnTo>
                    <a:lnTo>
                      <a:pt x="110" y="11"/>
                    </a:lnTo>
                    <a:lnTo>
                      <a:pt x="137" y="17"/>
                    </a:lnTo>
                    <a:lnTo>
                      <a:pt x="163" y="25"/>
                    </a:lnTo>
                    <a:lnTo>
                      <a:pt x="188" y="33"/>
                    </a:lnTo>
                    <a:lnTo>
                      <a:pt x="213" y="43"/>
                    </a:lnTo>
                    <a:lnTo>
                      <a:pt x="237" y="54"/>
                    </a:lnTo>
                    <a:lnTo>
                      <a:pt x="261" y="66"/>
                    </a:lnTo>
                    <a:lnTo>
                      <a:pt x="305" y="94"/>
                    </a:lnTo>
                    <a:lnTo>
                      <a:pt x="348" y="126"/>
                    </a:lnTo>
                    <a:lnTo>
                      <a:pt x="386" y="161"/>
                    </a:lnTo>
                    <a:lnTo>
                      <a:pt x="422" y="200"/>
                    </a:lnTo>
                    <a:lnTo>
                      <a:pt x="454" y="242"/>
                    </a:lnTo>
                    <a:lnTo>
                      <a:pt x="481" y="287"/>
                    </a:lnTo>
                    <a:lnTo>
                      <a:pt x="494" y="311"/>
                    </a:lnTo>
                    <a:lnTo>
                      <a:pt x="504" y="335"/>
                    </a:lnTo>
                    <a:lnTo>
                      <a:pt x="514" y="360"/>
                    </a:lnTo>
                    <a:lnTo>
                      <a:pt x="522" y="385"/>
                    </a:lnTo>
                    <a:lnTo>
                      <a:pt x="530" y="411"/>
                    </a:lnTo>
                    <a:lnTo>
                      <a:pt x="536" y="437"/>
                    </a:lnTo>
                    <a:lnTo>
                      <a:pt x="540" y="465"/>
                    </a:lnTo>
                    <a:lnTo>
                      <a:pt x="545" y="492"/>
                    </a:lnTo>
                    <a:lnTo>
                      <a:pt x="546" y="520"/>
                    </a:lnTo>
                    <a:lnTo>
                      <a:pt x="547" y="548"/>
                    </a:lnTo>
                  </a:path>
                </a:pathLst>
              </a:custGeom>
              <a:noFill/>
              <a:ln w="4826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6" name="Group 68"/>
            <p:cNvGrpSpPr>
              <a:grpSpLocks noChangeAspect="1"/>
            </p:cNvGrpSpPr>
            <p:nvPr/>
          </p:nvGrpSpPr>
          <p:grpSpPr bwMode="auto">
            <a:xfrm>
              <a:off x="7033920" y="2853853"/>
              <a:ext cx="889000" cy="1258888"/>
              <a:chOff x="3744" y="1248"/>
              <a:chExt cx="576" cy="816"/>
            </a:xfrm>
          </p:grpSpPr>
          <p:sp>
            <p:nvSpPr>
              <p:cNvPr id="1161" name="AutoShape 69"/>
              <p:cNvSpPr>
                <a:spLocks noChangeAspect="1" noChangeArrowheads="1"/>
              </p:cNvSpPr>
              <p:nvPr/>
            </p:nvSpPr>
            <p:spPr bwMode="auto">
              <a:xfrm>
                <a:off x="3792" y="1344"/>
                <a:ext cx="480" cy="720"/>
              </a:xfrm>
              <a:prstGeom prst="can">
                <a:avLst>
                  <a:gd name="adj" fmla="val 4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454545"/>
                  </a:gs>
                  <a:gs pos="100000">
                    <a:srgbClr val="C0C0C0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2" name="AutoShape 70"/>
              <p:cNvSpPr>
                <a:spLocks noChangeAspect="1" noChangeArrowheads="1"/>
              </p:cNvSpPr>
              <p:nvPr/>
            </p:nvSpPr>
            <p:spPr bwMode="auto">
              <a:xfrm>
                <a:off x="3770" y="1298"/>
                <a:ext cx="528" cy="288"/>
              </a:xfrm>
              <a:prstGeom prst="can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454545"/>
                  </a:gs>
                  <a:gs pos="100000">
                    <a:srgbClr val="C0C0C0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3" name="AutoShape 71"/>
              <p:cNvSpPr>
                <a:spLocks noChangeAspect="1" noChangeArrowheads="1"/>
              </p:cNvSpPr>
              <p:nvPr/>
            </p:nvSpPr>
            <p:spPr bwMode="auto">
              <a:xfrm>
                <a:off x="3744" y="1248"/>
                <a:ext cx="576" cy="288"/>
              </a:xfrm>
              <a:prstGeom prst="can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454545"/>
                  </a:gs>
                  <a:gs pos="100000">
                    <a:srgbClr val="C0C0C0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sp>
          <p:nvSpPr>
            <p:cNvPr id="7" name="Text Box 72"/>
            <p:cNvSpPr txBox="1">
              <a:spLocks noChangeArrowheads="1"/>
            </p:cNvSpPr>
            <p:nvPr/>
          </p:nvSpPr>
          <p:spPr bwMode="auto">
            <a:xfrm>
              <a:off x="708927" y="1146712"/>
              <a:ext cx="2536899" cy="1169551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8627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400" b="0" dirty="0"/>
                <a:t>Water</a:t>
              </a:r>
            </a:p>
            <a:p>
              <a:pPr algn="ctr">
                <a:defRPr/>
              </a:pPr>
              <a:r>
                <a:rPr lang="en-GB" sz="1400" b="0" dirty="0"/>
                <a:t>Source of silica (TEOS)</a:t>
              </a:r>
            </a:p>
            <a:p>
              <a:pPr algn="ctr">
                <a:defRPr/>
              </a:pPr>
              <a:r>
                <a:rPr lang="en-GB" sz="1400" b="0" dirty="0"/>
                <a:t>Source of aluminium </a:t>
              </a:r>
              <a:r>
                <a:rPr lang="en-GB" sz="1400" b="0" dirty="0" smtClean="0"/>
                <a:t>(</a:t>
              </a:r>
              <a:r>
                <a:rPr lang="en-GB" sz="1400" dirty="0" smtClean="0"/>
                <a:t>AIP</a:t>
              </a:r>
              <a:r>
                <a:rPr lang="en-GB" sz="1400" b="0" dirty="0" smtClean="0"/>
                <a:t>)</a:t>
              </a:r>
              <a:endParaRPr lang="en-GB" sz="1400" b="0" dirty="0"/>
            </a:p>
            <a:p>
              <a:pPr algn="ctr">
                <a:defRPr/>
              </a:pPr>
              <a:r>
                <a:rPr lang="en-GB" sz="1400" b="0" dirty="0"/>
                <a:t>Structure-directing agent (TPAOH)</a:t>
              </a:r>
            </a:p>
          </p:txBody>
        </p:sp>
        <p:sp>
          <p:nvSpPr>
            <p:cNvPr id="8" name="Text Box 89"/>
            <p:cNvSpPr txBox="1">
              <a:spLocks noChangeArrowheads="1"/>
            </p:cNvSpPr>
            <p:nvPr/>
          </p:nvSpPr>
          <p:spPr bwMode="auto">
            <a:xfrm>
              <a:off x="1459111" y="4241993"/>
              <a:ext cx="797847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rgbClr val="003BB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Ageing</a:t>
              </a:r>
            </a:p>
          </p:txBody>
        </p:sp>
        <p:sp>
          <p:nvSpPr>
            <p:cNvPr id="9" name="Text Box 90"/>
            <p:cNvSpPr txBox="1">
              <a:spLocks noChangeArrowheads="1"/>
            </p:cNvSpPr>
            <p:nvPr/>
          </p:nvSpPr>
          <p:spPr bwMode="auto">
            <a:xfrm>
              <a:off x="2987081" y="4177828"/>
              <a:ext cx="1728935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 err="1">
                  <a:solidFill>
                    <a:srgbClr val="003BB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Precrystallization</a:t>
              </a:r>
              <a:endParaRPr lang="en-GB" b="1" dirty="0">
                <a:solidFill>
                  <a:srgbClr val="003BB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0" name="Text Box 91"/>
            <p:cNvSpPr txBox="1">
              <a:spLocks noChangeArrowheads="1"/>
            </p:cNvSpPr>
            <p:nvPr/>
          </p:nvSpPr>
          <p:spPr bwMode="auto">
            <a:xfrm>
              <a:off x="5076056" y="4185766"/>
              <a:ext cx="1221809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 err="1">
                  <a:solidFill>
                    <a:srgbClr val="003BB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Silanization</a:t>
              </a:r>
              <a:endParaRPr lang="en-GB" b="1" dirty="0">
                <a:solidFill>
                  <a:srgbClr val="003BB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1" name="Text Box 93"/>
            <p:cNvSpPr txBox="1">
              <a:spLocks noChangeArrowheads="1"/>
            </p:cNvSpPr>
            <p:nvPr/>
          </p:nvSpPr>
          <p:spPr bwMode="auto">
            <a:xfrm>
              <a:off x="1283664" y="4629035"/>
              <a:ext cx="123963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 48 h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Room 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temperature</a:t>
              </a:r>
              <a:endParaRPr lang="en-GB" sz="1600" b="0" baseline="-25000" dirty="0"/>
            </a:p>
          </p:txBody>
        </p:sp>
        <p:sp>
          <p:nvSpPr>
            <p:cNvPr id="12" name="Text Box 94"/>
            <p:cNvSpPr txBox="1">
              <a:spLocks noChangeArrowheads="1"/>
            </p:cNvSpPr>
            <p:nvPr/>
          </p:nvSpPr>
          <p:spPr bwMode="auto">
            <a:xfrm>
              <a:off x="7029599" y="4354041"/>
              <a:ext cx="94077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  </a:t>
              </a:r>
              <a:r>
                <a:rPr lang="en-GB" sz="1600" b="0" dirty="0" smtClean="0"/>
                <a:t>7 </a:t>
              </a:r>
              <a:r>
                <a:rPr lang="en-GB" sz="1600" b="0" dirty="0"/>
                <a:t>d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 smtClean="0"/>
                <a:t>170  </a:t>
              </a:r>
              <a:r>
                <a:rPr lang="en-GB" sz="1600" b="0" dirty="0"/>
                <a:t>ºC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 err="1" smtClean="0"/>
                <a:t>P</a:t>
              </a:r>
              <a:r>
                <a:rPr lang="en-GB" sz="1600" b="0" baseline="-25000" dirty="0" err="1" smtClean="0"/>
                <a:t>autogenous</a:t>
              </a:r>
              <a:endParaRPr lang="en-GB" sz="1600" b="0" baseline="-25000" dirty="0"/>
            </a:p>
          </p:txBody>
        </p:sp>
        <p:sp>
          <p:nvSpPr>
            <p:cNvPr id="13" name="Text Box 95"/>
            <p:cNvSpPr txBox="1">
              <a:spLocks noChangeArrowheads="1"/>
            </p:cNvSpPr>
            <p:nvPr/>
          </p:nvSpPr>
          <p:spPr bwMode="auto">
            <a:xfrm>
              <a:off x="5363219" y="4598838"/>
              <a:ext cx="698654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 6 h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90 ºC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Reflux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 err="1"/>
                <a:t>P</a:t>
              </a:r>
              <a:r>
                <a:rPr lang="en-GB" sz="1600" b="0" baseline="-25000" dirty="0" err="1"/>
                <a:t>atm</a:t>
              </a:r>
              <a:endParaRPr lang="en-GB" sz="1600" b="0" baseline="-25000" dirty="0"/>
            </a:p>
          </p:txBody>
        </p:sp>
        <p:sp>
          <p:nvSpPr>
            <p:cNvPr id="14" name="Text Box 96"/>
            <p:cNvSpPr txBox="1">
              <a:spLocks noChangeArrowheads="1"/>
            </p:cNvSpPr>
            <p:nvPr/>
          </p:nvSpPr>
          <p:spPr bwMode="auto">
            <a:xfrm>
              <a:off x="3998012" y="1794784"/>
              <a:ext cx="1398668" cy="738664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tint val="28627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25400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s-ES" sz="1400" dirty="0" err="1" smtClean="0"/>
                <a:t>Silanization</a:t>
              </a:r>
              <a:r>
                <a:rPr lang="es-ES" sz="1400" dirty="0" smtClean="0"/>
                <a:t> </a:t>
              </a:r>
              <a:r>
                <a:rPr lang="es-ES" sz="1400" dirty="0" err="1" smtClean="0"/>
                <a:t>agent</a:t>
              </a:r>
              <a:endParaRPr lang="es-ES" sz="1400" dirty="0" smtClean="0"/>
            </a:p>
            <a:p>
              <a:r>
                <a:rPr lang="es-ES" sz="1400" b="0" dirty="0" smtClean="0"/>
                <a:t>8%</a:t>
              </a:r>
              <a:endParaRPr lang="en-GB" sz="1400" b="0" dirty="0"/>
            </a:p>
          </p:txBody>
        </p:sp>
        <p:sp>
          <p:nvSpPr>
            <p:cNvPr id="15" name="AutoShape 98"/>
            <p:cNvSpPr>
              <a:spLocks noChangeArrowheads="1"/>
            </p:cNvSpPr>
            <p:nvPr/>
          </p:nvSpPr>
          <p:spPr bwMode="auto">
            <a:xfrm>
              <a:off x="2555776" y="3284984"/>
              <a:ext cx="792162" cy="539750"/>
            </a:xfrm>
            <a:custGeom>
              <a:avLst/>
              <a:gdLst>
                <a:gd name="T0" fmla="*/ 594121 w 21600"/>
                <a:gd name="T1" fmla="*/ 0 h 21600"/>
                <a:gd name="T2" fmla="*/ 0 w 21600"/>
                <a:gd name="T3" fmla="*/ 269875 h 21600"/>
                <a:gd name="T4" fmla="*/ 594121 w 21600"/>
                <a:gd name="T5" fmla="*/ 539750 h 21600"/>
                <a:gd name="T6" fmla="*/ 792162 w 21600"/>
                <a:gd name="T7" fmla="*/ 269875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1">
              <a:gsLst>
                <a:gs pos="0">
                  <a:srgbClr val="FFF2BE"/>
                </a:gs>
                <a:gs pos="100000">
                  <a:srgbClr val="FFCC00"/>
                </a:gs>
              </a:gsLst>
              <a:lin ang="0" scaled="1"/>
            </a:gradFill>
            <a:ln w="317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6" name="AutoShape 99"/>
            <p:cNvSpPr>
              <a:spLocks noChangeArrowheads="1"/>
            </p:cNvSpPr>
            <p:nvPr/>
          </p:nvSpPr>
          <p:spPr bwMode="auto">
            <a:xfrm>
              <a:off x="4355901" y="3284066"/>
              <a:ext cx="792163" cy="539750"/>
            </a:xfrm>
            <a:custGeom>
              <a:avLst/>
              <a:gdLst>
                <a:gd name="T0" fmla="*/ 594122 w 21600"/>
                <a:gd name="T1" fmla="*/ 0 h 21600"/>
                <a:gd name="T2" fmla="*/ 0 w 21600"/>
                <a:gd name="T3" fmla="*/ 269875 h 21600"/>
                <a:gd name="T4" fmla="*/ 594122 w 21600"/>
                <a:gd name="T5" fmla="*/ 539750 h 21600"/>
                <a:gd name="T6" fmla="*/ 792163 w 21600"/>
                <a:gd name="T7" fmla="*/ 269875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1">
              <a:gsLst>
                <a:gs pos="0">
                  <a:srgbClr val="FFF2BE"/>
                </a:gs>
                <a:gs pos="100000">
                  <a:srgbClr val="FFCC00"/>
                </a:gs>
              </a:gsLst>
              <a:lin ang="0" scaled="1"/>
            </a:gradFill>
            <a:ln w="317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7" name="AutoShape 100"/>
            <p:cNvSpPr>
              <a:spLocks noChangeArrowheads="1"/>
            </p:cNvSpPr>
            <p:nvPr/>
          </p:nvSpPr>
          <p:spPr bwMode="auto">
            <a:xfrm>
              <a:off x="6139631" y="3284066"/>
              <a:ext cx="792162" cy="539750"/>
            </a:xfrm>
            <a:custGeom>
              <a:avLst/>
              <a:gdLst>
                <a:gd name="T0" fmla="*/ 594121 w 21600"/>
                <a:gd name="T1" fmla="*/ 0 h 21600"/>
                <a:gd name="T2" fmla="*/ 0 w 21600"/>
                <a:gd name="T3" fmla="*/ 269875 h 21600"/>
                <a:gd name="T4" fmla="*/ 594121 w 21600"/>
                <a:gd name="T5" fmla="*/ 539750 h 21600"/>
                <a:gd name="T6" fmla="*/ 792162 w 21600"/>
                <a:gd name="T7" fmla="*/ 269875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1">
              <a:gsLst>
                <a:gs pos="0">
                  <a:srgbClr val="FFF2BE"/>
                </a:gs>
                <a:gs pos="100000">
                  <a:srgbClr val="FFCC00"/>
                </a:gs>
              </a:gsLst>
              <a:lin ang="0" scaled="1"/>
            </a:gradFill>
            <a:ln w="317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8" name="Text Box 102"/>
            <p:cNvSpPr txBox="1">
              <a:spLocks noChangeArrowheads="1"/>
            </p:cNvSpPr>
            <p:nvPr/>
          </p:nvSpPr>
          <p:spPr bwMode="auto">
            <a:xfrm>
              <a:off x="6794578" y="1585898"/>
              <a:ext cx="1367682" cy="1092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  <a:defRPr/>
              </a:pPr>
              <a:r>
                <a:rPr lang="en-GB" sz="1300" b="1" dirty="0">
                  <a:solidFill>
                    <a:srgbClr val="003BB0"/>
                  </a:solidFill>
                </a:rPr>
                <a:t>Centrifugation</a:t>
              </a:r>
            </a:p>
            <a:p>
              <a:pPr>
                <a:lnSpc>
                  <a:spcPct val="125000"/>
                </a:lnSpc>
                <a:defRPr/>
              </a:pPr>
              <a:r>
                <a:rPr lang="en-GB" sz="1300" b="1" dirty="0">
                  <a:solidFill>
                    <a:srgbClr val="003BB0"/>
                  </a:solidFill>
                </a:rPr>
                <a:t>Drying</a:t>
              </a:r>
            </a:p>
            <a:p>
              <a:pPr>
                <a:lnSpc>
                  <a:spcPct val="125000"/>
                </a:lnSpc>
                <a:defRPr/>
              </a:pPr>
              <a:r>
                <a:rPr lang="en-GB" sz="1300" b="1" dirty="0" err="1" smtClean="0">
                  <a:solidFill>
                    <a:srgbClr val="003BB0"/>
                  </a:solidFill>
                </a:rPr>
                <a:t>Calcination</a:t>
              </a:r>
              <a:r>
                <a:rPr lang="en-GB" sz="1300" b="1" dirty="0" smtClean="0">
                  <a:solidFill>
                    <a:srgbClr val="003BB0"/>
                  </a:solidFill>
                </a:rPr>
                <a:t> </a:t>
              </a:r>
            </a:p>
            <a:p>
              <a:pPr>
                <a:lnSpc>
                  <a:spcPct val="125000"/>
                </a:lnSpc>
                <a:defRPr/>
              </a:pPr>
              <a:r>
                <a:rPr lang="en-GB" sz="1300" b="1" dirty="0" smtClean="0">
                  <a:solidFill>
                    <a:srgbClr val="003BB0"/>
                  </a:solidFill>
                </a:rPr>
                <a:t>(550ºC 1.8º/min)</a:t>
              </a:r>
              <a:endParaRPr lang="en-GB" sz="1300" b="1" dirty="0">
                <a:solidFill>
                  <a:srgbClr val="003BB0"/>
                </a:solidFill>
              </a:endParaRPr>
            </a:p>
          </p:txBody>
        </p:sp>
        <p:sp>
          <p:nvSpPr>
            <p:cNvPr id="19" name="Text Box 107"/>
            <p:cNvSpPr txBox="1">
              <a:spLocks noChangeArrowheads="1"/>
            </p:cNvSpPr>
            <p:nvPr/>
          </p:nvSpPr>
          <p:spPr bwMode="auto">
            <a:xfrm>
              <a:off x="3468837" y="4598838"/>
              <a:ext cx="698654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 20 h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90 ºC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/>
                <a:t>Reflux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600" b="0" dirty="0" err="1"/>
                <a:t>P</a:t>
              </a:r>
              <a:r>
                <a:rPr lang="en-GB" sz="1600" b="0" baseline="-25000" dirty="0" err="1"/>
                <a:t>atm</a:t>
              </a:r>
              <a:endParaRPr lang="en-GB" sz="1600" b="0" baseline="-25000" dirty="0"/>
            </a:p>
          </p:txBody>
        </p:sp>
        <p:sp>
          <p:nvSpPr>
            <p:cNvPr id="20" name="Text Box 108"/>
            <p:cNvSpPr txBox="1">
              <a:spLocks noChangeArrowheads="1"/>
            </p:cNvSpPr>
            <p:nvPr/>
          </p:nvSpPr>
          <p:spPr bwMode="auto">
            <a:xfrm>
              <a:off x="2467223" y="2708920"/>
              <a:ext cx="102521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sz="1600" b="1" dirty="0">
                  <a:solidFill>
                    <a:srgbClr val="003BB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Removal</a:t>
              </a:r>
            </a:p>
            <a:p>
              <a:pPr algn="ctr">
                <a:defRPr/>
              </a:pPr>
              <a:r>
                <a:rPr lang="en-GB" sz="1600" b="1" dirty="0">
                  <a:solidFill>
                    <a:srgbClr val="003BB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of </a:t>
              </a:r>
              <a:r>
                <a:rPr lang="en-GB" sz="1600" b="1" dirty="0" smtClean="0">
                  <a:solidFill>
                    <a:srgbClr val="003BB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alcohol</a:t>
              </a:r>
              <a:endParaRPr lang="en-GB" sz="1600" b="1" dirty="0">
                <a:solidFill>
                  <a:srgbClr val="003BB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1" name="AutoShape 101"/>
            <p:cNvSpPr>
              <a:spLocks noChangeArrowheads="1"/>
            </p:cNvSpPr>
            <p:nvPr/>
          </p:nvSpPr>
          <p:spPr bwMode="auto">
            <a:xfrm rot="5400000">
              <a:off x="1716022" y="2443873"/>
              <a:ext cx="433388" cy="28733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alpha val="89999"/>
                  </a:schemeClr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2" name="Group 3137"/>
            <p:cNvGrpSpPr>
              <a:grpSpLocks/>
            </p:cNvGrpSpPr>
            <p:nvPr/>
          </p:nvGrpSpPr>
          <p:grpSpPr bwMode="auto">
            <a:xfrm>
              <a:off x="3419872" y="1721793"/>
              <a:ext cx="695325" cy="2427287"/>
              <a:chOff x="2002" y="262"/>
              <a:chExt cx="547" cy="1880"/>
            </a:xfrm>
          </p:grpSpPr>
          <p:sp>
            <p:nvSpPr>
              <p:cNvPr id="593" name="AutoShape 9"/>
              <p:cNvSpPr>
                <a:spLocks noChangeAspect="1" noChangeArrowheads="1"/>
              </p:cNvSpPr>
              <p:nvPr/>
            </p:nvSpPr>
            <p:spPr bwMode="auto">
              <a:xfrm>
                <a:off x="2423" y="908"/>
                <a:ext cx="78" cy="95"/>
              </a:xfrm>
              <a:custGeom>
                <a:avLst/>
                <a:gdLst>
                  <a:gd name="G0" fmla="+- 8054 0 0"/>
                  <a:gd name="G1" fmla="+- 9168 0 0"/>
                  <a:gd name="G2" fmla="+- 2700 0 0"/>
                  <a:gd name="G3" fmla="+- 9450 0 0"/>
                  <a:gd name="G4" fmla="+- 21600 0 9168"/>
                  <a:gd name="G5" fmla="+- 21600 0 9450"/>
                  <a:gd name="G6" fmla="+- 8054 21600 0"/>
                  <a:gd name="G7" fmla="*/ G6 1 2"/>
                  <a:gd name="G8" fmla="+- 21600 0 8054"/>
                  <a:gd name="G9" fmla="+- 21600 0 2700"/>
                  <a:gd name="T0" fmla="*/ G0 w 21600"/>
                  <a:gd name="T1" fmla="*/ G0 h 21600"/>
                  <a:gd name="T2" fmla="*/ G8 w 21600"/>
                  <a:gd name="T3" fmla="*/ G8 h 2160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T0" t="T1" r="T2" b="T3"/>
                <a:pathLst>
                  <a:path w="21600" h="21600">
                    <a:moveTo>
                      <a:pt x="8054" y="8054"/>
                    </a:moveTo>
                    <a:lnTo>
                      <a:pt x="9450" y="8054"/>
                    </a:lnTo>
                    <a:lnTo>
                      <a:pt x="9450" y="2700"/>
                    </a:lnTo>
                    <a:lnTo>
                      <a:pt x="9168" y="2700"/>
                    </a:lnTo>
                    <a:lnTo>
                      <a:pt x="10800" y="0"/>
                    </a:lnTo>
                    <a:lnTo>
                      <a:pt x="12432" y="2700"/>
                    </a:lnTo>
                    <a:lnTo>
                      <a:pt x="12150" y="2700"/>
                    </a:lnTo>
                    <a:lnTo>
                      <a:pt x="12150" y="8054"/>
                    </a:lnTo>
                    <a:lnTo>
                      <a:pt x="13546" y="8054"/>
                    </a:lnTo>
                    <a:lnTo>
                      <a:pt x="13546" y="9450"/>
                    </a:lnTo>
                    <a:lnTo>
                      <a:pt x="18900" y="9450"/>
                    </a:lnTo>
                    <a:lnTo>
                      <a:pt x="18900" y="9168"/>
                    </a:lnTo>
                    <a:lnTo>
                      <a:pt x="21600" y="10800"/>
                    </a:lnTo>
                    <a:lnTo>
                      <a:pt x="18900" y="12432"/>
                    </a:lnTo>
                    <a:lnTo>
                      <a:pt x="18900" y="12150"/>
                    </a:lnTo>
                    <a:lnTo>
                      <a:pt x="13546" y="12150"/>
                    </a:lnTo>
                    <a:lnTo>
                      <a:pt x="13546" y="13546"/>
                    </a:lnTo>
                    <a:lnTo>
                      <a:pt x="12150" y="13546"/>
                    </a:lnTo>
                    <a:lnTo>
                      <a:pt x="12150" y="18900"/>
                    </a:lnTo>
                    <a:lnTo>
                      <a:pt x="12432" y="18900"/>
                    </a:lnTo>
                    <a:lnTo>
                      <a:pt x="10800" y="21600"/>
                    </a:lnTo>
                    <a:lnTo>
                      <a:pt x="9168" y="18900"/>
                    </a:lnTo>
                    <a:lnTo>
                      <a:pt x="9450" y="18900"/>
                    </a:lnTo>
                    <a:lnTo>
                      <a:pt x="9450" y="13546"/>
                    </a:lnTo>
                    <a:lnTo>
                      <a:pt x="8054" y="13546"/>
                    </a:lnTo>
                    <a:lnTo>
                      <a:pt x="8054" y="12150"/>
                    </a:lnTo>
                    <a:lnTo>
                      <a:pt x="2700" y="12150"/>
                    </a:lnTo>
                    <a:lnTo>
                      <a:pt x="2700" y="12432"/>
                    </a:lnTo>
                    <a:lnTo>
                      <a:pt x="0" y="10800"/>
                    </a:lnTo>
                    <a:lnTo>
                      <a:pt x="2700" y="9168"/>
                    </a:lnTo>
                    <a:lnTo>
                      <a:pt x="2700" y="9450"/>
                    </a:lnTo>
                    <a:lnTo>
                      <a:pt x="8054" y="9450"/>
                    </a:lnTo>
                    <a:close/>
                  </a:path>
                </a:pathLst>
              </a:cu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594" name="Freeform 3113"/>
              <p:cNvSpPr>
                <a:spLocks/>
              </p:cNvSpPr>
              <p:nvPr/>
            </p:nvSpPr>
            <p:spPr bwMode="auto">
              <a:xfrm>
                <a:off x="2010" y="1631"/>
                <a:ext cx="531" cy="502"/>
              </a:xfrm>
              <a:custGeom>
                <a:avLst/>
                <a:gdLst/>
                <a:ahLst/>
                <a:cxnLst>
                  <a:cxn ang="0">
                    <a:pos x="239" y="0"/>
                  </a:cxn>
                  <a:cxn ang="0">
                    <a:pos x="233" y="14"/>
                  </a:cxn>
                  <a:cxn ang="0">
                    <a:pos x="211" y="24"/>
                  </a:cxn>
                  <a:cxn ang="0">
                    <a:pos x="142" y="48"/>
                  </a:cxn>
                  <a:cxn ang="0">
                    <a:pos x="85" y="92"/>
                  </a:cxn>
                  <a:cxn ang="0">
                    <a:pos x="43" y="144"/>
                  </a:cxn>
                  <a:cxn ang="0">
                    <a:pos x="13" y="207"/>
                  </a:cxn>
                  <a:cxn ang="0">
                    <a:pos x="4" y="261"/>
                  </a:cxn>
                  <a:cxn ang="0">
                    <a:pos x="5" y="342"/>
                  </a:cxn>
                  <a:cxn ang="0">
                    <a:pos x="34" y="420"/>
                  </a:cxn>
                  <a:cxn ang="0">
                    <a:pos x="80" y="480"/>
                  </a:cxn>
                  <a:cxn ang="0">
                    <a:pos x="119" y="513"/>
                  </a:cxn>
                  <a:cxn ang="0">
                    <a:pos x="172" y="542"/>
                  </a:cxn>
                  <a:cxn ang="0">
                    <a:pos x="230" y="557"/>
                  </a:cxn>
                  <a:cxn ang="0">
                    <a:pos x="307" y="558"/>
                  </a:cxn>
                  <a:cxn ang="0">
                    <a:pos x="383" y="537"/>
                  </a:cxn>
                  <a:cxn ang="0">
                    <a:pos x="458" y="488"/>
                  </a:cxn>
                  <a:cxn ang="0">
                    <a:pos x="523" y="399"/>
                  </a:cxn>
                  <a:cxn ang="0">
                    <a:pos x="545" y="302"/>
                  </a:cxn>
                  <a:cxn ang="0">
                    <a:pos x="535" y="203"/>
                  </a:cxn>
                  <a:cxn ang="0">
                    <a:pos x="497" y="135"/>
                  </a:cxn>
                  <a:cxn ang="0">
                    <a:pos x="448" y="78"/>
                  </a:cxn>
                  <a:cxn ang="0">
                    <a:pos x="380" y="38"/>
                  </a:cxn>
                  <a:cxn ang="0">
                    <a:pos x="328" y="21"/>
                  </a:cxn>
                  <a:cxn ang="0">
                    <a:pos x="317" y="0"/>
                  </a:cxn>
                </a:cxnLst>
                <a:rect l="0" t="0" r="r" b="b"/>
                <a:pathLst>
                  <a:path w="547" h="561">
                    <a:moveTo>
                      <a:pt x="239" y="0"/>
                    </a:moveTo>
                    <a:cubicBezTo>
                      <a:pt x="238" y="2"/>
                      <a:pt x="238" y="10"/>
                      <a:pt x="233" y="14"/>
                    </a:cubicBezTo>
                    <a:cubicBezTo>
                      <a:pt x="228" y="18"/>
                      <a:pt x="226" y="18"/>
                      <a:pt x="211" y="24"/>
                    </a:cubicBezTo>
                    <a:cubicBezTo>
                      <a:pt x="196" y="30"/>
                      <a:pt x="163" y="37"/>
                      <a:pt x="142" y="48"/>
                    </a:cubicBezTo>
                    <a:cubicBezTo>
                      <a:pt x="121" y="59"/>
                      <a:pt x="102" y="76"/>
                      <a:pt x="85" y="92"/>
                    </a:cubicBezTo>
                    <a:cubicBezTo>
                      <a:pt x="68" y="108"/>
                      <a:pt x="55" y="125"/>
                      <a:pt x="43" y="144"/>
                    </a:cubicBezTo>
                    <a:cubicBezTo>
                      <a:pt x="31" y="163"/>
                      <a:pt x="19" y="188"/>
                      <a:pt x="13" y="207"/>
                    </a:cubicBezTo>
                    <a:cubicBezTo>
                      <a:pt x="7" y="226"/>
                      <a:pt x="5" y="239"/>
                      <a:pt x="4" y="261"/>
                    </a:cubicBezTo>
                    <a:cubicBezTo>
                      <a:pt x="3" y="283"/>
                      <a:pt x="0" y="316"/>
                      <a:pt x="5" y="342"/>
                    </a:cubicBezTo>
                    <a:cubicBezTo>
                      <a:pt x="10" y="368"/>
                      <a:pt x="21" y="397"/>
                      <a:pt x="34" y="420"/>
                    </a:cubicBezTo>
                    <a:cubicBezTo>
                      <a:pt x="47" y="443"/>
                      <a:pt x="66" y="465"/>
                      <a:pt x="80" y="480"/>
                    </a:cubicBezTo>
                    <a:cubicBezTo>
                      <a:pt x="94" y="495"/>
                      <a:pt x="104" y="503"/>
                      <a:pt x="119" y="513"/>
                    </a:cubicBezTo>
                    <a:cubicBezTo>
                      <a:pt x="134" y="523"/>
                      <a:pt x="154" y="535"/>
                      <a:pt x="172" y="542"/>
                    </a:cubicBezTo>
                    <a:cubicBezTo>
                      <a:pt x="190" y="549"/>
                      <a:pt x="208" y="554"/>
                      <a:pt x="230" y="557"/>
                    </a:cubicBezTo>
                    <a:cubicBezTo>
                      <a:pt x="252" y="560"/>
                      <a:pt x="282" y="561"/>
                      <a:pt x="307" y="558"/>
                    </a:cubicBezTo>
                    <a:cubicBezTo>
                      <a:pt x="332" y="555"/>
                      <a:pt x="358" y="549"/>
                      <a:pt x="383" y="537"/>
                    </a:cubicBezTo>
                    <a:cubicBezTo>
                      <a:pt x="408" y="525"/>
                      <a:pt x="435" y="511"/>
                      <a:pt x="458" y="488"/>
                    </a:cubicBezTo>
                    <a:cubicBezTo>
                      <a:pt x="481" y="465"/>
                      <a:pt x="508" y="430"/>
                      <a:pt x="523" y="399"/>
                    </a:cubicBezTo>
                    <a:cubicBezTo>
                      <a:pt x="538" y="368"/>
                      <a:pt x="543" y="335"/>
                      <a:pt x="545" y="302"/>
                    </a:cubicBezTo>
                    <a:cubicBezTo>
                      <a:pt x="547" y="269"/>
                      <a:pt x="543" y="231"/>
                      <a:pt x="535" y="203"/>
                    </a:cubicBezTo>
                    <a:cubicBezTo>
                      <a:pt x="527" y="175"/>
                      <a:pt x="511" y="156"/>
                      <a:pt x="497" y="135"/>
                    </a:cubicBezTo>
                    <a:cubicBezTo>
                      <a:pt x="483" y="114"/>
                      <a:pt x="468" y="94"/>
                      <a:pt x="448" y="78"/>
                    </a:cubicBezTo>
                    <a:cubicBezTo>
                      <a:pt x="428" y="62"/>
                      <a:pt x="400" y="47"/>
                      <a:pt x="380" y="38"/>
                    </a:cubicBezTo>
                    <a:cubicBezTo>
                      <a:pt x="360" y="29"/>
                      <a:pt x="338" y="27"/>
                      <a:pt x="328" y="21"/>
                    </a:cubicBezTo>
                    <a:cubicBezTo>
                      <a:pt x="318" y="15"/>
                      <a:pt x="319" y="4"/>
                      <a:pt x="317" y="0"/>
                    </a:cubicBezTo>
                  </a:path>
                </a:pathLst>
              </a:custGeom>
              <a:noFill/>
              <a:ln w="3175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95" name="Freeform 3114"/>
              <p:cNvSpPr>
                <a:spLocks/>
              </p:cNvSpPr>
              <p:nvPr/>
            </p:nvSpPr>
            <p:spPr bwMode="auto">
              <a:xfrm>
                <a:off x="2002" y="1630"/>
                <a:ext cx="547" cy="512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229" y="12"/>
                  </a:cxn>
                  <a:cxn ang="0">
                    <a:pos x="197" y="19"/>
                  </a:cxn>
                  <a:cxn ang="0">
                    <a:pos x="149" y="37"/>
                  </a:cxn>
                  <a:cxn ang="0">
                    <a:pos x="92" y="79"/>
                  </a:cxn>
                  <a:cxn ang="0">
                    <a:pos x="44" y="133"/>
                  </a:cxn>
                  <a:cxn ang="0">
                    <a:pos x="13" y="201"/>
                  </a:cxn>
                  <a:cxn ang="0">
                    <a:pos x="4" y="254"/>
                  </a:cxn>
                  <a:cxn ang="0">
                    <a:pos x="5" y="332"/>
                  </a:cxn>
                  <a:cxn ang="0">
                    <a:pos x="35" y="408"/>
                  </a:cxn>
                  <a:cxn ang="0">
                    <a:pos x="82" y="465"/>
                  </a:cxn>
                  <a:cxn ang="0">
                    <a:pos x="122" y="498"/>
                  </a:cxn>
                  <a:cxn ang="0">
                    <a:pos x="177" y="526"/>
                  </a:cxn>
                  <a:cxn ang="0">
                    <a:pos x="237" y="540"/>
                  </a:cxn>
                  <a:cxn ang="0">
                    <a:pos x="316" y="541"/>
                  </a:cxn>
                  <a:cxn ang="0">
                    <a:pos x="394" y="521"/>
                  </a:cxn>
                  <a:cxn ang="0">
                    <a:pos x="471" y="473"/>
                  </a:cxn>
                  <a:cxn ang="0">
                    <a:pos x="538" y="387"/>
                  </a:cxn>
                  <a:cxn ang="0">
                    <a:pos x="561" y="293"/>
                  </a:cxn>
                  <a:cxn ang="0">
                    <a:pos x="551" y="197"/>
                  </a:cxn>
                  <a:cxn ang="0">
                    <a:pos x="517" y="131"/>
                  </a:cxn>
                  <a:cxn ang="0">
                    <a:pos x="465" y="72"/>
                  </a:cxn>
                  <a:cxn ang="0">
                    <a:pos x="397" y="32"/>
                  </a:cxn>
                  <a:cxn ang="0">
                    <a:pos x="348" y="17"/>
                  </a:cxn>
                  <a:cxn ang="0">
                    <a:pos x="333" y="0"/>
                  </a:cxn>
                </a:cxnLst>
                <a:rect l="0" t="0" r="r" b="b"/>
                <a:pathLst>
                  <a:path w="563" h="544">
                    <a:moveTo>
                      <a:pt x="240" y="0"/>
                    </a:moveTo>
                    <a:cubicBezTo>
                      <a:pt x="238" y="2"/>
                      <a:pt x="236" y="9"/>
                      <a:pt x="229" y="12"/>
                    </a:cubicBezTo>
                    <a:cubicBezTo>
                      <a:pt x="222" y="15"/>
                      <a:pt x="210" y="15"/>
                      <a:pt x="197" y="19"/>
                    </a:cubicBezTo>
                    <a:cubicBezTo>
                      <a:pt x="184" y="23"/>
                      <a:pt x="166" y="27"/>
                      <a:pt x="149" y="37"/>
                    </a:cubicBezTo>
                    <a:cubicBezTo>
                      <a:pt x="132" y="47"/>
                      <a:pt x="109" y="63"/>
                      <a:pt x="92" y="79"/>
                    </a:cubicBezTo>
                    <a:cubicBezTo>
                      <a:pt x="75" y="95"/>
                      <a:pt x="57" y="113"/>
                      <a:pt x="44" y="133"/>
                    </a:cubicBezTo>
                    <a:cubicBezTo>
                      <a:pt x="31" y="153"/>
                      <a:pt x="20" y="181"/>
                      <a:pt x="13" y="201"/>
                    </a:cubicBezTo>
                    <a:cubicBezTo>
                      <a:pt x="6" y="221"/>
                      <a:pt x="5" y="233"/>
                      <a:pt x="4" y="254"/>
                    </a:cubicBezTo>
                    <a:cubicBezTo>
                      <a:pt x="3" y="275"/>
                      <a:pt x="0" y="307"/>
                      <a:pt x="5" y="332"/>
                    </a:cubicBezTo>
                    <a:cubicBezTo>
                      <a:pt x="10" y="358"/>
                      <a:pt x="22" y="385"/>
                      <a:pt x="35" y="408"/>
                    </a:cubicBezTo>
                    <a:cubicBezTo>
                      <a:pt x="48" y="430"/>
                      <a:pt x="68" y="451"/>
                      <a:pt x="82" y="465"/>
                    </a:cubicBezTo>
                    <a:cubicBezTo>
                      <a:pt x="97" y="481"/>
                      <a:pt x="107" y="488"/>
                      <a:pt x="122" y="498"/>
                    </a:cubicBezTo>
                    <a:cubicBezTo>
                      <a:pt x="138" y="507"/>
                      <a:pt x="159" y="519"/>
                      <a:pt x="177" y="526"/>
                    </a:cubicBezTo>
                    <a:cubicBezTo>
                      <a:pt x="196" y="532"/>
                      <a:pt x="214" y="537"/>
                      <a:pt x="237" y="540"/>
                    </a:cubicBezTo>
                    <a:cubicBezTo>
                      <a:pt x="259" y="543"/>
                      <a:pt x="290" y="544"/>
                      <a:pt x="316" y="541"/>
                    </a:cubicBezTo>
                    <a:cubicBezTo>
                      <a:pt x="342" y="538"/>
                      <a:pt x="368" y="532"/>
                      <a:pt x="394" y="521"/>
                    </a:cubicBezTo>
                    <a:cubicBezTo>
                      <a:pt x="420" y="509"/>
                      <a:pt x="448" y="496"/>
                      <a:pt x="471" y="473"/>
                    </a:cubicBezTo>
                    <a:cubicBezTo>
                      <a:pt x="495" y="451"/>
                      <a:pt x="523" y="417"/>
                      <a:pt x="538" y="387"/>
                    </a:cubicBezTo>
                    <a:cubicBezTo>
                      <a:pt x="554" y="358"/>
                      <a:pt x="559" y="325"/>
                      <a:pt x="561" y="293"/>
                    </a:cubicBezTo>
                    <a:cubicBezTo>
                      <a:pt x="563" y="261"/>
                      <a:pt x="558" y="224"/>
                      <a:pt x="551" y="197"/>
                    </a:cubicBezTo>
                    <a:cubicBezTo>
                      <a:pt x="544" y="170"/>
                      <a:pt x="531" y="152"/>
                      <a:pt x="517" y="131"/>
                    </a:cubicBezTo>
                    <a:cubicBezTo>
                      <a:pt x="503" y="110"/>
                      <a:pt x="485" y="88"/>
                      <a:pt x="465" y="72"/>
                    </a:cubicBezTo>
                    <a:cubicBezTo>
                      <a:pt x="445" y="56"/>
                      <a:pt x="416" y="40"/>
                      <a:pt x="397" y="32"/>
                    </a:cubicBezTo>
                    <a:cubicBezTo>
                      <a:pt x="378" y="23"/>
                      <a:pt x="359" y="22"/>
                      <a:pt x="348" y="17"/>
                    </a:cubicBezTo>
                    <a:cubicBezTo>
                      <a:pt x="337" y="12"/>
                      <a:pt x="336" y="4"/>
                      <a:pt x="333" y="0"/>
                    </a:cubicBezTo>
                  </a:path>
                </a:pathLst>
              </a:custGeom>
              <a:noFill/>
              <a:ln w="3175" cmpd="sng">
                <a:solidFill>
                  <a:srgbClr val="00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96" name="Oval 3115"/>
              <p:cNvSpPr>
                <a:spLocks noChangeArrowheads="1"/>
              </p:cNvSpPr>
              <p:nvPr/>
            </p:nvSpPr>
            <p:spPr bwMode="auto">
              <a:xfrm>
                <a:off x="2022" y="1757"/>
                <a:ext cx="509" cy="159"/>
              </a:xfrm>
              <a:prstGeom prst="ellipse">
                <a:avLst/>
              </a:prstGeom>
              <a:solidFill>
                <a:srgbClr val="66FFFF">
                  <a:alpha val="20000"/>
                </a:srgbClr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597" name="Freeform 3116"/>
              <p:cNvSpPr>
                <a:spLocks/>
              </p:cNvSpPr>
              <p:nvPr/>
            </p:nvSpPr>
            <p:spPr bwMode="auto">
              <a:xfrm>
                <a:off x="2028" y="1839"/>
                <a:ext cx="216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" y="1"/>
                  </a:cxn>
                  <a:cxn ang="0">
                    <a:pos x="56" y="3"/>
                  </a:cxn>
                  <a:cxn ang="0">
                    <a:pos x="83" y="7"/>
                  </a:cxn>
                  <a:cxn ang="0">
                    <a:pos x="110" y="11"/>
                  </a:cxn>
                  <a:cxn ang="0">
                    <a:pos x="137" y="17"/>
                  </a:cxn>
                  <a:cxn ang="0">
                    <a:pos x="163" y="25"/>
                  </a:cxn>
                  <a:cxn ang="0">
                    <a:pos x="188" y="33"/>
                  </a:cxn>
                  <a:cxn ang="0">
                    <a:pos x="213" y="43"/>
                  </a:cxn>
                  <a:cxn ang="0">
                    <a:pos x="237" y="54"/>
                  </a:cxn>
                  <a:cxn ang="0">
                    <a:pos x="261" y="66"/>
                  </a:cxn>
                  <a:cxn ang="0">
                    <a:pos x="305" y="94"/>
                  </a:cxn>
                  <a:cxn ang="0">
                    <a:pos x="348" y="126"/>
                  </a:cxn>
                  <a:cxn ang="0">
                    <a:pos x="386" y="161"/>
                  </a:cxn>
                  <a:cxn ang="0">
                    <a:pos x="422" y="200"/>
                  </a:cxn>
                  <a:cxn ang="0">
                    <a:pos x="454" y="242"/>
                  </a:cxn>
                  <a:cxn ang="0">
                    <a:pos x="481" y="287"/>
                  </a:cxn>
                  <a:cxn ang="0">
                    <a:pos x="494" y="311"/>
                  </a:cxn>
                  <a:cxn ang="0">
                    <a:pos x="504" y="335"/>
                  </a:cxn>
                  <a:cxn ang="0">
                    <a:pos x="514" y="360"/>
                  </a:cxn>
                  <a:cxn ang="0">
                    <a:pos x="522" y="385"/>
                  </a:cxn>
                  <a:cxn ang="0">
                    <a:pos x="530" y="411"/>
                  </a:cxn>
                  <a:cxn ang="0">
                    <a:pos x="536" y="437"/>
                  </a:cxn>
                  <a:cxn ang="0">
                    <a:pos x="540" y="465"/>
                  </a:cxn>
                  <a:cxn ang="0">
                    <a:pos x="545" y="492"/>
                  </a:cxn>
                  <a:cxn ang="0">
                    <a:pos x="546" y="520"/>
                  </a:cxn>
                  <a:cxn ang="0">
                    <a:pos x="547" y="548"/>
                  </a:cxn>
                </a:cxnLst>
                <a:rect l="0" t="0" r="r" b="b"/>
                <a:pathLst>
                  <a:path w="547" h="548">
                    <a:moveTo>
                      <a:pt x="0" y="0"/>
                    </a:moveTo>
                    <a:lnTo>
                      <a:pt x="28" y="1"/>
                    </a:lnTo>
                    <a:lnTo>
                      <a:pt x="56" y="3"/>
                    </a:lnTo>
                    <a:lnTo>
                      <a:pt x="83" y="7"/>
                    </a:lnTo>
                    <a:lnTo>
                      <a:pt x="110" y="11"/>
                    </a:lnTo>
                    <a:lnTo>
                      <a:pt x="137" y="17"/>
                    </a:lnTo>
                    <a:lnTo>
                      <a:pt x="163" y="25"/>
                    </a:lnTo>
                    <a:lnTo>
                      <a:pt x="188" y="33"/>
                    </a:lnTo>
                    <a:lnTo>
                      <a:pt x="213" y="43"/>
                    </a:lnTo>
                    <a:lnTo>
                      <a:pt x="237" y="54"/>
                    </a:lnTo>
                    <a:lnTo>
                      <a:pt x="261" y="66"/>
                    </a:lnTo>
                    <a:lnTo>
                      <a:pt x="305" y="94"/>
                    </a:lnTo>
                    <a:lnTo>
                      <a:pt x="348" y="126"/>
                    </a:lnTo>
                    <a:lnTo>
                      <a:pt x="386" y="161"/>
                    </a:lnTo>
                    <a:lnTo>
                      <a:pt x="422" y="200"/>
                    </a:lnTo>
                    <a:lnTo>
                      <a:pt x="454" y="242"/>
                    </a:lnTo>
                    <a:lnTo>
                      <a:pt x="481" y="287"/>
                    </a:lnTo>
                    <a:lnTo>
                      <a:pt x="494" y="311"/>
                    </a:lnTo>
                    <a:lnTo>
                      <a:pt x="504" y="335"/>
                    </a:lnTo>
                    <a:lnTo>
                      <a:pt x="514" y="360"/>
                    </a:lnTo>
                    <a:lnTo>
                      <a:pt x="522" y="385"/>
                    </a:lnTo>
                    <a:lnTo>
                      <a:pt x="530" y="411"/>
                    </a:lnTo>
                    <a:lnTo>
                      <a:pt x="536" y="437"/>
                    </a:lnTo>
                    <a:lnTo>
                      <a:pt x="540" y="465"/>
                    </a:lnTo>
                    <a:lnTo>
                      <a:pt x="545" y="492"/>
                    </a:lnTo>
                    <a:lnTo>
                      <a:pt x="546" y="520"/>
                    </a:lnTo>
                    <a:lnTo>
                      <a:pt x="547" y="548"/>
                    </a:lnTo>
                  </a:path>
                </a:pathLst>
              </a:custGeom>
              <a:noFill/>
              <a:ln w="4763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98" name="Freeform 3117"/>
              <p:cNvSpPr>
                <a:spLocks/>
              </p:cNvSpPr>
              <p:nvPr/>
            </p:nvSpPr>
            <p:spPr bwMode="auto">
              <a:xfrm flipH="1">
                <a:off x="2306" y="1839"/>
                <a:ext cx="216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" y="1"/>
                  </a:cxn>
                  <a:cxn ang="0">
                    <a:pos x="56" y="3"/>
                  </a:cxn>
                  <a:cxn ang="0">
                    <a:pos x="83" y="7"/>
                  </a:cxn>
                  <a:cxn ang="0">
                    <a:pos x="110" y="11"/>
                  </a:cxn>
                  <a:cxn ang="0">
                    <a:pos x="137" y="17"/>
                  </a:cxn>
                  <a:cxn ang="0">
                    <a:pos x="163" y="25"/>
                  </a:cxn>
                  <a:cxn ang="0">
                    <a:pos x="188" y="33"/>
                  </a:cxn>
                  <a:cxn ang="0">
                    <a:pos x="213" y="43"/>
                  </a:cxn>
                  <a:cxn ang="0">
                    <a:pos x="237" y="54"/>
                  </a:cxn>
                  <a:cxn ang="0">
                    <a:pos x="261" y="66"/>
                  </a:cxn>
                  <a:cxn ang="0">
                    <a:pos x="305" y="94"/>
                  </a:cxn>
                  <a:cxn ang="0">
                    <a:pos x="348" y="126"/>
                  </a:cxn>
                  <a:cxn ang="0">
                    <a:pos x="386" y="161"/>
                  </a:cxn>
                  <a:cxn ang="0">
                    <a:pos x="422" y="200"/>
                  </a:cxn>
                  <a:cxn ang="0">
                    <a:pos x="454" y="242"/>
                  </a:cxn>
                  <a:cxn ang="0">
                    <a:pos x="481" y="287"/>
                  </a:cxn>
                  <a:cxn ang="0">
                    <a:pos x="494" y="311"/>
                  </a:cxn>
                  <a:cxn ang="0">
                    <a:pos x="504" y="335"/>
                  </a:cxn>
                  <a:cxn ang="0">
                    <a:pos x="514" y="360"/>
                  </a:cxn>
                  <a:cxn ang="0">
                    <a:pos x="522" y="385"/>
                  </a:cxn>
                  <a:cxn ang="0">
                    <a:pos x="530" y="411"/>
                  </a:cxn>
                  <a:cxn ang="0">
                    <a:pos x="536" y="437"/>
                  </a:cxn>
                  <a:cxn ang="0">
                    <a:pos x="540" y="465"/>
                  </a:cxn>
                  <a:cxn ang="0">
                    <a:pos x="545" y="492"/>
                  </a:cxn>
                  <a:cxn ang="0">
                    <a:pos x="546" y="520"/>
                  </a:cxn>
                  <a:cxn ang="0">
                    <a:pos x="547" y="548"/>
                  </a:cxn>
                </a:cxnLst>
                <a:rect l="0" t="0" r="r" b="b"/>
                <a:pathLst>
                  <a:path w="547" h="548">
                    <a:moveTo>
                      <a:pt x="0" y="0"/>
                    </a:moveTo>
                    <a:lnTo>
                      <a:pt x="28" y="1"/>
                    </a:lnTo>
                    <a:lnTo>
                      <a:pt x="56" y="3"/>
                    </a:lnTo>
                    <a:lnTo>
                      <a:pt x="83" y="7"/>
                    </a:lnTo>
                    <a:lnTo>
                      <a:pt x="110" y="11"/>
                    </a:lnTo>
                    <a:lnTo>
                      <a:pt x="137" y="17"/>
                    </a:lnTo>
                    <a:lnTo>
                      <a:pt x="163" y="25"/>
                    </a:lnTo>
                    <a:lnTo>
                      <a:pt x="188" y="33"/>
                    </a:lnTo>
                    <a:lnTo>
                      <a:pt x="213" y="43"/>
                    </a:lnTo>
                    <a:lnTo>
                      <a:pt x="237" y="54"/>
                    </a:lnTo>
                    <a:lnTo>
                      <a:pt x="261" y="66"/>
                    </a:lnTo>
                    <a:lnTo>
                      <a:pt x="305" y="94"/>
                    </a:lnTo>
                    <a:lnTo>
                      <a:pt x="348" y="126"/>
                    </a:lnTo>
                    <a:lnTo>
                      <a:pt x="386" y="161"/>
                    </a:lnTo>
                    <a:lnTo>
                      <a:pt x="422" y="200"/>
                    </a:lnTo>
                    <a:lnTo>
                      <a:pt x="454" y="242"/>
                    </a:lnTo>
                    <a:lnTo>
                      <a:pt x="481" y="287"/>
                    </a:lnTo>
                    <a:lnTo>
                      <a:pt x="494" y="311"/>
                    </a:lnTo>
                    <a:lnTo>
                      <a:pt x="504" y="335"/>
                    </a:lnTo>
                    <a:lnTo>
                      <a:pt x="514" y="360"/>
                    </a:lnTo>
                    <a:lnTo>
                      <a:pt x="522" y="385"/>
                    </a:lnTo>
                    <a:lnTo>
                      <a:pt x="530" y="411"/>
                    </a:lnTo>
                    <a:lnTo>
                      <a:pt x="536" y="437"/>
                    </a:lnTo>
                    <a:lnTo>
                      <a:pt x="540" y="465"/>
                    </a:lnTo>
                    <a:lnTo>
                      <a:pt x="545" y="492"/>
                    </a:lnTo>
                    <a:lnTo>
                      <a:pt x="546" y="520"/>
                    </a:lnTo>
                    <a:lnTo>
                      <a:pt x="547" y="548"/>
                    </a:lnTo>
                  </a:path>
                </a:pathLst>
              </a:custGeom>
              <a:noFill/>
              <a:ln w="4763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599" name="Group 2553"/>
              <p:cNvGrpSpPr>
                <a:grpSpLocks/>
              </p:cNvGrpSpPr>
              <p:nvPr/>
            </p:nvGrpSpPr>
            <p:grpSpPr bwMode="auto">
              <a:xfrm>
                <a:off x="2194" y="262"/>
                <a:ext cx="193" cy="1369"/>
                <a:chOff x="2696" y="1589"/>
                <a:chExt cx="193" cy="1369"/>
              </a:xfrm>
            </p:grpSpPr>
            <p:sp>
              <p:nvSpPr>
                <p:cNvPr id="602" name="Freeform 2554"/>
                <p:cNvSpPr>
                  <a:spLocks/>
                </p:cNvSpPr>
                <p:nvPr/>
              </p:nvSpPr>
              <p:spPr bwMode="auto">
                <a:xfrm>
                  <a:off x="2702" y="2785"/>
                  <a:ext cx="7" cy="14"/>
                </a:xfrm>
                <a:custGeom>
                  <a:avLst/>
                  <a:gdLst/>
                  <a:ahLst/>
                  <a:cxnLst>
                    <a:cxn ang="0">
                      <a:pos x="31" y="0"/>
                    </a:cxn>
                    <a:cxn ang="0">
                      <a:pos x="8" y="9"/>
                    </a:cxn>
                    <a:cxn ang="0">
                      <a:pos x="0" y="31"/>
                    </a:cxn>
                    <a:cxn ang="0">
                      <a:pos x="8" y="53"/>
                    </a:cxn>
                    <a:cxn ang="0">
                      <a:pos x="31" y="61"/>
                    </a:cxn>
                  </a:cxnLst>
                  <a:rect l="0" t="0" r="r" b="b"/>
                  <a:pathLst>
                    <a:path w="31" h="61">
                      <a:moveTo>
                        <a:pt x="31" y="0"/>
                      </a:moveTo>
                      <a:lnTo>
                        <a:pt x="8" y="9"/>
                      </a:lnTo>
                      <a:lnTo>
                        <a:pt x="0" y="31"/>
                      </a:lnTo>
                      <a:lnTo>
                        <a:pt x="8" y="53"/>
                      </a:lnTo>
                      <a:lnTo>
                        <a:pt x="31" y="61"/>
                      </a:lnTo>
                    </a:path>
                  </a:pathLst>
                </a:custGeom>
                <a:noFill/>
                <a:ln w="0">
                  <a:solidFill>
                    <a:srgbClr val="0000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3" name="Freeform 2555"/>
                <p:cNvSpPr>
                  <a:spLocks/>
                </p:cNvSpPr>
                <p:nvPr/>
              </p:nvSpPr>
              <p:spPr bwMode="auto">
                <a:xfrm>
                  <a:off x="2852" y="2785"/>
                  <a:ext cx="8" cy="14"/>
                </a:xfrm>
                <a:custGeom>
                  <a:avLst/>
                  <a:gdLst/>
                  <a:ahLst/>
                  <a:cxnLst>
                    <a:cxn ang="0">
                      <a:pos x="0" y="61"/>
                    </a:cxn>
                    <a:cxn ang="0">
                      <a:pos x="22" y="53"/>
                    </a:cxn>
                    <a:cxn ang="0">
                      <a:pos x="31" y="31"/>
                    </a:cxn>
                    <a:cxn ang="0">
                      <a:pos x="22" y="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1" h="61">
                      <a:moveTo>
                        <a:pt x="0" y="61"/>
                      </a:moveTo>
                      <a:lnTo>
                        <a:pt x="22" y="53"/>
                      </a:lnTo>
                      <a:lnTo>
                        <a:pt x="31" y="31"/>
                      </a:lnTo>
                      <a:lnTo>
                        <a:pt x="22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4" name="Line 2556"/>
                <p:cNvSpPr>
                  <a:spLocks noChangeShapeType="1"/>
                </p:cNvSpPr>
                <p:nvPr/>
              </p:nvSpPr>
              <p:spPr bwMode="auto">
                <a:xfrm flipH="1" flipV="1">
                  <a:off x="2754" y="2883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5" name="Line 2557"/>
                <p:cNvSpPr>
                  <a:spLocks noChangeShapeType="1"/>
                </p:cNvSpPr>
                <p:nvPr/>
              </p:nvSpPr>
              <p:spPr bwMode="auto">
                <a:xfrm flipH="1" flipV="1">
                  <a:off x="2747" y="2881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6" name="Line 2558"/>
                <p:cNvSpPr>
                  <a:spLocks noChangeShapeType="1"/>
                </p:cNvSpPr>
                <p:nvPr/>
              </p:nvSpPr>
              <p:spPr bwMode="auto">
                <a:xfrm flipH="1" flipV="1">
                  <a:off x="2742" y="2880"/>
                  <a:ext cx="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7" name="Line 2559"/>
                <p:cNvSpPr>
                  <a:spLocks noChangeShapeType="1"/>
                </p:cNvSpPr>
                <p:nvPr/>
              </p:nvSpPr>
              <p:spPr bwMode="auto">
                <a:xfrm flipH="1" flipV="1">
                  <a:off x="2782" y="2884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8" name="Line 2560"/>
                <p:cNvSpPr>
                  <a:spLocks noChangeShapeType="1"/>
                </p:cNvSpPr>
                <p:nvPr/>
              </p:nvSpPr>
              <p:spPr bwMode="auto">
                <a:xfrm flipH="1" flipV="1">
                  <a:off x="2775" y="2882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9" name="Line 2561"/>
                <p:cNvSpPr>
                  <a:spLocks noChangeShapeType="1"/>
                </p:cNvSpPr>
                <p:nvPr/>
              </p:nvSpPr>
              <p:spPr bwMode="auto">
                <a:xfrm flipH="1" flipV="1">
                  <a:off x="2768" y="2880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0" name="Line 2562"/>
                <p:cNvSpPr>
                  <a:spLocks noChangeShapeType="1"/>
                </p:cNvSpPr>
                <p:nvPr/>
              </p:nvSpPr>
              <p:spPr bwMode="auto">
                <a:xfrm flipH="1" flipV="1">
                  <a:off x="2762" y="2878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1" name="Line 2563"/>
                <p:cNvSpPr>
                  <a:spLocks noChangeShapeType="1"/>
                </p:cNvSpPr>
                <p:nvPr/>
              </p:nvSpPr>
              <p:spPr bwMode="auto">
                <a:xfrm flipH="1" flipV="1">
                  <a:off x="2755" y="2877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2" name="Line 2564"/>
                <p:cNvSpPr>
                  <a:spLocks noChangeShapeType="1"/>
                </p:cNvSpPr>
                <p:nvPr/>
              </p:nvSpPr>
              <p:spPr bwMode="auto">
                <a:xfrm flipH="1" flipV="1">
                  <a:off x="2748" y="2875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3" name="Line 2565"/>
                <p:cNvSpPr>
                  <a:spLocks noChangeShapeType="1"/>
                </p:cNvSpPr>
                <p:nvPr/>
              </p:nvSpPr>
              <p:spPr bwMode="auto">
                <a:xfrm flipH="1" flipV="1">
                  <a:off x="2742" y="2873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4" name="Line 2566"/>
                <p:cNvSpPr>
                  <a:spLocks noChangeShapeType="1"/>
                </p:cNvSpPr>
                <p:nvPr/>
              </p:nvSpPr>
              <p:spPr bwMode="auto">
                <a:xfrm flipH="1" flipV="1">
                  <a:off x="2811" y="2884"/>
                  <a:ext cx="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5" name="Line 2567"/>
                <p:cNvSpPr>
                  <a:spLocks noChangeShapeType="1"/>
                </p:cNvSpPr>
                <p:nvPr/>
              </p:nvSpPr>
              <p:spPr bwMode="auto">
                <a:xfrm flipH="1" flipV="1">
                  <a:off x="2804" y="2882"/>
                  <a:ext cx="6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6" name="Line 2568"/>
                <p:cNvSpPr>
                  <a:spLocks noChangeShapeType="1"/>
                </p:cNvSpPr>
                <p:nvPr/>
              </p:nvSpPr>
              <p:spPr bwMode="auto">
                <a:xfrm flipH="1" flipV="1">
                  <a:off x="2797" y="2880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7" name="Line 2569"/>
                <p:cNvSpPr>
                  <a:spLocks noChangeShapeType="1"/>
                </p:cNvSpPr>
                <p:nvPr/>
              </p:nvSpPr>
              <p:spPr bwMode="auto">
                <a:xfrm flipH="1" flipV="1">
                  <a:off x="2791" y="2878"/>
                  <a:ext cx="4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8" name="Line 2570"/>
                <p:cNvSpPr>
                  <a:spLocks noChangeShapeType="1"/>
                </p:cNvSpPr>
                <p:nvPr/>
              </p:nvSpPr>
              <p:spPr bwMode="auto">
                <a:xfrm flipH="1" flipV="1">
                  <a:off x="2784" y="2877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9" name="Line 2571"/>
                <p:cNvSpPr>
                  <a:spLocks noChangeShapeType="1"/>
                </p:cNvSpPr>
                <p:nvPr/>
              </p:nvSpPr>
              <p:spPr bwMode="auto">
                <a:xfrm flipH="1" flipV="1">
                  <a:off x="2777" y="2876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0" name="Line 2572"/>
                <p:cNvSpPr>
                  <a:spLocks noChangeShapeType="1"/>
                </p:cNvSpPr>
                <p:nvPr/>
              </p:nvSpPr>
              <p:spPr bwMode="auto">
                <a:xfrm flipH="1" flipV="1">
                  <a:off x="2770" y="2874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1" name="Line 2573"/>
                <p:cNvSpPr>
                  <a:spLocks noChangeShapeType="1"/>
                </p:cNvSpPr>
                <p:nvPr/>
              </p:nvSpPr>
              <p:spPr bwMode="auto">
                <a:xfrm flipH="1" flipV="1">
                  <a:off x="2763" y="2872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2" name="Line 2574"/>
                <p:cNvSpPr>
                  <a:spLocks noChangeShapeType="1"/>
                </p:cNvSpPr>
                <p:nvPr/>
              </p:nvSpPr>
              <p:spPr bwMode="auto">
                <a:xfrm flipH="1" flipV="1">
                  <a:off x="2757" y="2870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3" name="Line 2575"/>
                <p:cNvSpPr>
                  <a:spLocks noChangeShapeType="1"/>
                </p:cNvSpPr>
                <p:nvPr/>
              </p:nvSpPr>
              <p:spPr bwMode="auto">
                <a:xfrm flipH="1" flipV="1">
                  <a:off x="2750" y="2868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4" name="Line 2576"/>
                <p:cNvSpPr>
                  <a:spLocks noChangeShapeType="1"/>
                </p:cNvSpPr>
                <p:nvPr/>
              </p:nvSpPr>
              <p:spPr bwMode="auto">
                <a:xfrm flipH="1" flipV="1">
                  <a:off x="2744" y="2867"/>
                  <a:ext cx="4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5" name="Line 2577"/>
                <p:cNvSpPr>
                  <a:spLocks noChangeShapeType="1"/>
                </p:cNvSpPr>
                <p:nvPr/>
              </p:nvSpPr>
              <p:spPr bwMode="auto">
                <a:xfrm flipH="1" flipV="1">
                  <a:off x="2739" y="2865"/>
                  <a:ext cx="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6" name="Line 2578"/>
                <p:cNvSpPr>
                  <a:spLocks noChangeShapeType="1"/>
                </p:cNvSpPr>
                <p:nvPr/>
              </p:nvSpPr>
              <p:spPr bwMode="auto">
                <a:xfrm flipH="1" flipV="1">
                  <a:off x="2813" y="2877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7" name="Line 2579"/>
                <p:cNvSpPr>
                  <a:spLocks noChangeShapeType="1"/>
                </p:cNvSpPr>
                <p:nvPr/>
              </p:nvSpPr>
              <p:spPr bwMode="auto">
                <a:xfrm flipH="1" flipV="1">
                  <a:off x="2806" y="2876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8" name="Line 2580"/>
                <p:cNvSpPr>
                  <a:spLocks noChangeShapeType="1"/>
                </p:cNvSpPr>
                <p:nvPr/>
              </p:nvSpPr>
              <p:spPr bwMode="auto">
                <a:xfrm flipH="1" flipV="1">
                  <a:off x="2799" y="2874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9" name="Line 2581"/>
                <p:cNvSpPr>
                  <a:spLocks noChangeShapeType="1"/>
                </p:cNvSpPr>
                <p:nvPr/>
              </p:nvSpPr>
              <p:spPr bwMode="auto">
                <a:xfrm flipH="1" flipV="1">
                  <a:off x="2793" y="2873"/>
                  <a:ext cx="4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0" name="Line 2582"/>
                <p:cNvSpPr>
                  <a:spLocks noChangeShapeType="1"/>
                </p:cNvSpPr>
                <p:nvPr/>
              </p:nvSpPr>
              <p:spPr bwMode="auto">
                <a:xfrm flipH="1" flipV="1">
                  <a:off x="2786" y="2871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1" name="Line 2583"/>
                <p:cNvSpPr>
                  <a:spLocks noChangeShapeType="1"/>
                </p:cNvSpPr>
                <p:nvPr/>
              </p:nvSpPr>
              <p:spPr bwMode="auto">
                <a:xfrm flipH="1" flipV="1">
                  <a:off x="2779" y="2869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2" name="Line 2584"/>
                <p:cNvSpPr>
                  <a:spLocks noChangeShapeType="1"/>
                </p:cNvSpPr>
                <p:nvPr/>
              </p:nvSpPr>
              <p:spPr bwMode="auto">
                <a:xfrm flipH="1" flipV="1">
                  <a:off x="2772" y="2867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3" name="Line 2585"/>
                <p:cNvSpPr>
                  <a:spLocks noChangeShapeType="1"/>
                </p:cNvSpPr>
                <p:nvPr/>
              </p:nvSpPr>
              <p:spPr bwMode="auto">
                <a:xfrm flipH="1" flipV="1">
                  <a:off x="2765" y="2865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4" name="Line 2586"/>
                <p:cNvSpPr>
                  <a:spLocks noChangeShapeType="1"/>
                </p:cNvSpPr>
                <p:nvPr/>
              </p:nvSpPr>
              <p:spPr bwMode="auto">
                <a:xfrm flipH="1" flipV="1">
                  <a:off x="2759" y="2863"/>
                  <a:ext cx="4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635" name="Group 2587"/>
                <p:cNvGrpSpPr>
                  <a:grpSpLocks/>
                </p:cNvGrpSpPr>
                <p:nvPr/>
              </p:nvGrpSpPr>
              <p:grpSpPr bwMode="auto">
                <a:xfrm>
                  <a:off x="2727" y="2799"/>
                  <a:ext cx="107" cy="86"/>
                  <a:chOff x="1357" y="2324"/>
                  <a:chExt cx="110" cy="91"/>
                </a:xfrm>
              </p:grpSpPr>
              <p:sp>
                <p:nvSpPr>
                  <p:cNvPr id="961" name="Line 258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2" y="239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2" name="Line 258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5" y="238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3" name="Line 259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8" y="238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4" name="Line 259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7" y="240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5" name="Line 259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0" y="2398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6" name="Line 259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3" y="239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7" name="Line 259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6" y="239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8" name="Line 259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9" y="239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9" name="Line 259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2" y="239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0" name="Line 25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5" y="238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1" name="Line 25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8" y="238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2" name="Line 259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1" y="238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3" name="Line 260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4" y="238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4" name="Line 260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7" y="238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5" name="Line 260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0" y="238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6" name="Line 260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7" y="2379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7" name="Line 260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9" y="239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8" name="Line 260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2" y="239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79" name="Line 260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5" y="239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0" name="Line 260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8" y="238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1" name="Line 260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1" y="238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2" name="Line 260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4" y="238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3" name="Line 261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7" y="2382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4" name="Line 26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0" y="238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5" name="Line 261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3" y="237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6" name="Line 261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6" y="237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7" name="Line 261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9" y="237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8" name="Line 261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2" y="237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89" name="Line 261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5" y="237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0" name="Line 261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1" y="238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1" name="Line 261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4" y="238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2" name="Line 261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7" y="238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3" name="Line 26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0" y="238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4" name="Line 26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3" y="237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5" name="Line 26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6" y="237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6" name="Line 26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9" y="237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7" name="Line 26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2" y="237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8" name="Line 26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5" y="237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99" name="Line 26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8" y="237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0" name="Line 262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1" y="236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1" name="Line 262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4" y="236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2" name="Line 262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7" y="2364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3" name="Line 263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4" y="2363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4" name="Line 263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3" y="2379"/>
                    <a:ext cx="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5" name="Line 26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6" y="237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6" name="Line 263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9" y="237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7" name="Line 263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2" y="237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8" name="Line 263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5" y="237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09" name="Line 263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8" y="237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0" name="Line 263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1" y="236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1" name="Line 263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4" y="236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2" name="Line 263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7" y="236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3" name="Line 264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0" y="236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4" name="Line 264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3" y="236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5" name="Line 264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6" y="2359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6" name="Line 264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9" y="235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7" name="Line 264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2" y="235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8" name="Line 264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5" y="2373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19" name="Line 264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8" y="237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0" name="Line 264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0" y="2369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1" name="Line 264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3" y="2367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2" name="Line 264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7" y="236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3" name="Line 265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0" y="236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4" name="Line 265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2" y="2361"/>
                    <a:ext cx="6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5" name="Line 265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6" y="236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6" name="Line 265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9" y="235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7" name="Line 265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1" y="2356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8" name="Line 265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5" y="235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29" name="Line 265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8" y="2352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0" name="Line 265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1" y="235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1" name="Line 265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4" y="234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2" name="Line 265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1" y="2348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3" name="Line 266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6" y="2366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4" name="Line 266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0" y="236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5" name="Line 266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2" y="2362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6" name="Line 266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5" y="236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7" name="Line 266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9" y="2358"/>
                    <a:ext cx="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8" name="Line 266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1" y="2357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39" name="Line 26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4" y="2355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0" name="Line 266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8" y="2353"/>
                    <a:ext cx="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1" name="Line 266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1" y="235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2" name="Line 266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3" y="2349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3" name="Line 267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7" y="2347"/>
                    <a:ext cx="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4" name="Line 267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0" y="234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5" name="Line 267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2" y="2343"/>
                    <a:ext cx="6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6" name="Line 26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5" y="2342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7" name="Line 267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0" y="2340"/>
                    <a:ext cx="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8" name="Line 267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8" y="2359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49" name="Line 267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1" y="235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0" name="Line 267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4" y="235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1" name="Line 267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7" y="235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2" name="Line 267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0" y="235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3" name="Line 268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3" y="2349"/>
                    <a:ext cx="6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4" name="Line 268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6" y="234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5" name="Line 268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9" y="234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6" name="Line 268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2" y="2344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7" name="Line 26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5" y="234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8" name="Line 268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8" y="234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59" name="Line 268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1" y="2339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0" name="Line 268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4" y="2337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1" name="Line 268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7" y="233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2" name="Line 268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1" y="2333"/>
                    <a:ext cx="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3" name="Line 26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58" y="2332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4" name="Line 269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60" y="2352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5" name="Line 269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3" y="235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6" name="Line 269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6" y="234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7" name="Line 269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9" y="2346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8" name="Line 269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2" y="234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69" name="Line 269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5" y="234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0" name="Line 26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8" y="234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1" name="Line 26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1" y="233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2" name="Line 269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4" y="233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3" name="Line 270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7" y="233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4" name="Line 270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0" y="233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5" name="Line 270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3" y="233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6" name="Line 270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6" y="233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7" name="Line 270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9" y="232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8" name="Line 270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2" y="232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79" name="Line 270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57" y="2325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0" name="Line 270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62" y="2345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1" name="Line 270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5" y="234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2" name="Line 270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8" y="234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3" name="Line 271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1" y="2339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4" name="Line 27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4" y="233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5" name="Line 271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7" y="233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6" name="Line 271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0" y="233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7" name="Line 271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3" y="233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8" name="Line 271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6" y="233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89" name="Line 271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9" y="2328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0" name="Line 271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2" y="232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1" name="Line 271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5" y="232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2" name="Line 271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64" y="2338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3" name="Line 27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7" y="233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4" name="Line 27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0" y="2334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5" name="Line 27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3" y="233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6" name="Line 27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6" y="233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7" name="Line 27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9" y="232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8" name="Line 27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2" y="232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099" name="Line 27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5" y="232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0" name="Line 272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2" y="2324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1" name="Line 2728"/>
                  <p:cNvSpPr>
                    <a:spLocks noChangeShapeType="1"/>
                  </p:cNvSpPr>
                  <p:nvPr/>
                </p:nvSpPr>
                <p:spPr bwMode="auto">
                  <a:xfrm>
                    <a:off x="1466" y="2331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2" name="Line 272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9" y="2329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3" name="Line 273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2" y="232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4" name="Line 273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5" y="232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5" name="Line 27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0" y="2324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6" name="Line 27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9" y="2327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7" name="Line 27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0" y="2324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8" name="Line 27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2" y="2343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09" name="Line 27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4" y="2336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0" name="Line 27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5" y="2329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1" name="Line 27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7" y="2324"/>
                    <a:ext cx="1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2" name="Line 27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4" y="2366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3" name="Line 27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5" y="235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4" name="Line 27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7" y="2352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5" name="Line 27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9" y="2345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6" name="Line 27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1" y="2338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7" name="Line 27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2" y="2331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8" name="Line 27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4" y="2324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19" name="Line 27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7" y="2381"/>
                    <a:ext cx="1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0" name="Line 27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8" y="2374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1" name="Line 27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0" y="2367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2" name="Line 27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2" y="2361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3" name="Line 27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4" y="2354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4" name="Line 27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6" y="2347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5" name="Line 27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8" y="2340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6" name="Line 27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0" y="2333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7" name="Line 27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1" y="2326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8" name="Line 27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0" y="2397"/>
                    <a:ext cx="1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29" name="Line 27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2" y="2390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0" name="Line 27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3" y="2383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1" name="Line 27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5" y="2376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2" name="Line 27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7" y="236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3" name="Line 27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9" y="2362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4" name="Line 27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1" y="2355"/>
                    <a:ext cx="1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5" name="Line 27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3" y="234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6" name="Line 27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5" y="2342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7" name="Line 2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7" y="2335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8" name="Line 2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8" y="2328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39" name="Line 27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0" y="2324"/>
                    <a:ext cx="1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0" name="Line 27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4" y="2412"/>
                    <a:ext cx="1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1" name="Line 27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5" y="2406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2" name="Line 27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7" y="239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3" name="Line 27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8" y="2392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4" name="Line 27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0" y="2385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5" name="Line 27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2" y="2378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6" name="Line 27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4" y="2371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7" name="Line 27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6" y="2364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8" name="Line 27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8" y="2357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49" name="Line 27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0" y="2351"/>
                    <a:ext cx="1" cy="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0" name="Line 27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1" y="2343"/>
                    <a:ext cx="2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1" name="Line 27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3" y="2337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2" name="Line 27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5" y="2330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3" name="Line 27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7" y="2324"/>
                    <a:ext cx="1" cy="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4" name="Line 27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1" y="2414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5" name="Line 27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2" y="2408"/>
                    <a:ext cx="1" cy="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6" name="Line 27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3" y="2401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7" name="Line 27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5" y="2394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8" name="Line 27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7" y="2387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59" name="Line 27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9" y="2380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1160" name="Line 27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1" y="2373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  <p:sp>
              <p:nvSpPr>
                <p:cNvPr id="636" name="Line 2788"/>
                <p:cNvSpPr>
                  <a:spLocks noChangeShapeType="1"/>
                </p:cNvSpPr>
                <p:nvPr/>
              </p:nvSpPr>
              <p:spPr bwMode="auto">
                <a:xfrm flipV="1">
                  <a:off x="2762" y="28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7" name="Line 2789"/>
                <p:cNvSpPr>
                  <a:spLocks noChangeShapeType="1"/>
                </p:cNvSpPr>
                <p:nvPr/>
              </p:nvSpPr>
              <p:spPr bwMode="auto">
                <a:xfrm flipV="1">
                  <a:off x="2764" y="283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8" name="Line 2790"/>
                <p:cNvSpPr>
                  <a:spLocks noChangeShapeType="1"/>
                </p:cNvSpPr>
                <p:nvPr/>
              </p:nvSpPr>
              <p:spPr bwMode="auto">
                <a:xfrm flipV="1">
                  <a:off x="2766" y="2826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9" name="Line 2791"/>
                <p:cNvSpPr>
                  <a:spLocks noChangeShapeType="1"/>
                </p:cNvSpPr>
                <p:nvPr/>
              </p:nvSpPr>
              <p:spPr bwMode="auto">
                <a:xfrm flipV="1">
                  <a:off x="2768" y="281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0" name="Line 2792"/>
                <p:cNvSpPr>
                  <a:spLocks noChangeShapeType="1"/>
                </p:cNvSpPr>
                <p:nvPr/>
              </p:nvSpPr>
              <p:spPr bwMode="auto">
                <a:xfrm flipV="1">
                  <a:off x="2769" y="2813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1" name="Line 2793"/>
                <p:cNvSpPr>
                  <a:spLocks noChangeShapeType="1"/>
                </p:cNvSpPr>
                <p:nvPr/>
              </p:nvSpPr>
              <p:spPr bwMode="auto">
                <a:xfrm flipV="1">
                  <a:off x="2771" y="2806"/>
                  <a:ext cx="2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2" name="Line 2794"/>
                <p:cNvSpPr>
                  <a:spLocks noChangeShapeType="1"/>
                </p:cNvSpPr>
                <p:nvPr/>
              </p:nvSpPr>
              <p:spPr bwMode="auto">
                <a:xfrm flipV="1">
                  <a:off x="2773" y="2800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3" name="Line 2795"/>
                <p:cNvSpPr>
                  <a:spLocks noChangeShapeType="1"/>
                </p:cNvSpPr>
                <p:nvPr/>
              </p:nvSpPr>
              <p:spPr bwMode="auto">
                <a:xfrm flipV="1">
                  <a:off x="2759" y="287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4" name="Line 2796"/>
                <p:cNvSpPr>
                  <a:spLocks noChangeShapeType="1"/>
                </p:cNvSpPr>
                <p:nvPr/>
              </p:nvSpPr>
              <p:spPr bwMode="auto">
                <a:xfrm flipV="1">
                  <a:off x="2760" y="287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5" name="Line 2797"/>
                <p:cNvSpPr>
                  <a:spLocks noChangeShapeType="1"/>
                </p:cNvSpPr>
                <p:nvPr/>
              </p:nvSpPr>
              <p:spPr bwMode="auto">
                <a:xfrm flipV="1">
                  <a:off x="2762" y="2867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6" name="Line 2798"/>
                <p:cNvSpPr>
                  <a:spLocks noChangeShapeType="1"/>
                </p:cNvSpPr>
                <p:nvPr/>
              </p:nvSpPr>
              <p:spPr bwMode="auto">
                <a:xfrm flipV="1">
                  <a:off x="2763" y="2861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7" name="Line 2799"/>
                <p:cNvSpPr>
                  <a:spLocks noChangeShapeType="1"/>
                </p:cNvSpPr>
                <p:nvPr/>
              </p:nvSpPr>
              <p:spPr bwMode="auto">
                <a:xfrm flipV="1">
                  <a:off x="2765" y="2854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8" name="Line 2800"/>
                <p:cNvSpPr>
                  <a:spLocks noChangeShapeType="1"/>
                </p:cNvSpPr>
                <p:nvPr/>
              </p:nvSpPr>
              <p:spPr bwMode="auto">
                <a:xfrm flipV="1">
                  <a:off x="2767" y="2847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9" name="Line 2801"/>
                <p:cNvSpPr>
                  <a:spLocks noChangeShapeType="1"/>
                </p:cNvSpPr>
                <p:nvPr/>
              </p:nvSpPr>
              <p:spPr bwMode="auto">
                <a:xfrm flipV="1">
                  <a:off x="2769" y="2841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0" name="Line 2802"/>
                <p:cNvSpPr>
                  <a:spLocks noChangeShapeType="1"/>
                </p:cNvSpPr>
                <p:nvPr/>
              </p:nvSpPr>
              <p:spPr bwMode="auto">
                <a:xfrm flipV="1">
                  <a:off x="2771" y="28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1" name="Line 2803"/>
                <p:cNvSpPr>
                  <a:spLocks noChangeShapeType="1"/>
                </p:cNvSpPr>
                <p:nvPr/>
              </p:nvSpPr>
              <p:spPr bwMode="auto">
                <a:xfrm flipV="1">
                  <a:off x="2773" y="282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2" name="Line 2804"/>
                <p:cNvSpPr>
                  <a:spLocks noChangeShapeType="1"/>
                </p:cNvSpPr>
                <p:nvPr/>
              </p:nvSpPr>
              <p:spPr bwMode="auto">
                <a:xfrm flipV="1">
                  <a:off x="2775" y="282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3" name="Line 2805"/>
                <p:cNvSpPr>
                  <a:spLocks noChangeShapeType="1"/>
                </p:cNvSpPr>
                <p:nvPr/>
              </p:nvSpPr>
              <p:spPr bwMode="auto">
                <a:xfrm flipV="1">
                  <a:off x="2777" y="28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4" name="Line 2806"/>
                <p:cNvSpPr>
                  <a:spLocks noChangeShapeType="1"/>
                </p:cNvSpPr>
                <p:nvPr/>
              </p:nvSpPr>
              <p:spPr bwMode="auto">
                <a:xfrm flipV="1">
                  <a:off x="2778" y="2808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5" name="Line 2807"/>
                <p:cNvSpPr>
                  <a:spLocks noChangeShapeType="1"/>
                </p:cNvSpPr>
                <p:nvPr/>
              </p:nvSpPr>
              <p:spPr bwMode="auto">
                <a:xfrm flipV="1">
                  <a:off x="2780" y="2802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6" name="Line 2808"/>
                <p:cNvSpPr>
                  <a:spLocks noChangeShapeType="1"/>
                </p:cNvSpPr>
                <p:nvPr/>
              </p:nvSpPr>
              <p:spPr bwMode="auto">
                <a:xfrm flipV="1">
                  <a:off x="2782" y="27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7" name="Line 2809"/>
                <p:cNvSpPr>
                  <a:spLocks noChangeShapeType="1"/>
                </p:cNvSpPr>
                <p:nvPr/>
              </p:nvSpPr>
              <p:spPr bwMode="auto">
                <a:xfrm flipV="1">
                  <a:off x="2765" y="2881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8" name="Line 2810"/>
                <p:cNvSpPr>
                  <a:spLocks noChangeShapeType="1"/>
                </p:cNvSpPr>
                <p:nvPr/>
              </p:nvSpPr>
              <p:spPr bwMode="auto">
                <a:xfrm flipV="1">
                  <a:off x="2767" y="287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9" name="Line 2811"/>
                <p:cNvSpPr>
                  <a:spLocks noChangeShapeType="1"/>
                </p:cNvSpPr>
                <p:nvPr/>
              </p:nvSpPr>
              <p:spPr bwMode="auto">
                <a:xfrm flipV="1">
                  <a:off x="2768" y="2868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0" name="Line 2812"/>
                <p:cNvSpPr>
                  <a:spLocks noChangeShapeType="1"/>
                </p:cNvSpPr>
                <p:nvPr/>
              </p:nvSpPr>
              <p:spPr bwMode="auto">
                <a:xfrm flipV="1">
                  <a:off x="2770" y="286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1" name="Line 2813"/>
                <p:cNvSpPr>
                  <a:spLocks noChangeShapeType="1"/>
                </p:cNvSpPr>
                <p:nvPr/>
              </p:nvSpPr>
              <p:spPr bwMode="auto">
                <a:xfrm flipV="1">
                  <a:off x="2772" y="285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2" name="Line 2814"/>
                <p:cNvSpPr>
                  <a:spLocks noChangeShapeType="1"/>
                </p:cNvSpPr>
                <p:nvPr/>
              </p:nvSpPr>
              <p:spPr bwMode="auto">
                <a:xfrm flipV="1">
                  <a:off x="2774" y="284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3" name="Line 2815"/>
                <p:cNvSpPr>
                  <a:spLocks noChangeShapeType="1"/>
                </p:cNvSpPr>
                <p:nvPr/>
              </p:nvSpPr>
              <p:spPr bwMode="auto">
                <a:xfrm flipV="1">
                  <a:off x="2776" y="28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4" name="Line 2816"/>
                <p:cNvSpPr>
                  <a:spLocks noChangeShapeType="1"/>
                </p:cNvSpPr>
                <p:nvPr/>
              </p:nvSpPr>
              <p:spPr bwMode="auto">
                <a:xfrm flipV="1">
                  <a:off x="2778" y="28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5" name="Line 2817"/>
                <p:cNvSpPr>
                  <a:spLocks noChangeShapeType="1"/>
                </p:cNvSpPr>
                <p:nvPr/>
              </p:nvSpPr>
              <p:spPr bwMode="auto">
                <a:xfrm flipV="1">
                  <a:off x="2780" y="282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6" name="Line 2818"/>
                <p:cNvSpPr>
                  <a:spLocks noChangeShapeType="1"/>
                </p:cNvSpPr>
                <p:nvPr/>
              </p:nvSpPr>
              <p:spPr bwMode="auto">
                <a:xfrm flipV="1">
                  <a:off x="2781" y="2823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7" name="Line 2819"/>
                <p:cNvSpPr>
                  <a:spLocks noChangeShapeType="1"/>
                </p:cNvSpPr>
                <p:nvPr/>
              </p:nvSpPr>
              <p:spPr bwMode="auto">
                <a:xfrm flipV="1">
                  <a:off x="2783" y="2816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8" name="Line 2820"/>
                <p:cNvSpPr>
                  <a:spLocks noChangeShapeType="1"/>
                </p:cNvSpPr>
                <p:nvPr/>
              </p:nvSpPr>
              <p:spPr bwMode="auto">
                <a:xfrm flipV="1">
                  <a:off x="2785" y="2810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9" name="Line 2821"/>
                <p:cNvSpPr>
                  <a:spLocks noChangeShapeType="1"/>
                </p:cNvSpPr>
                <p:nvPr/>
              </p:nvSpPr>
              <p:spPr bwMode="auto">
                <a:xfrm flipV="1">
                  <a:off x="2787" y="280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0" name="Line 2822"/>
                <p:cNvSpPr>
                  <a:spLocks noChangeShapeType="1"/>
                </p:cNvSpPr>
                <p:nvPr/>
              </p:nvSpPr>
              <p:spPr bwMode="auto">
                <a:xfrm flipV="1">
                  <a:off x="2789" y="2799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1" name="Line 2823"/>
                <p:cNvSpPr>
                  <a:spLocks noChangeShapeType="1"/>
                </p:cNvSpPr>
                <p:nvPr/>
              </p:nvSpPr>
              <p:spPr bwMode="auto">
                <a:xfrm flipV="1">
                  <a:off x="2773" y="288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2" name="Line 2824"/>
                <p:cNvSpPr>
                  <a:spLocks noChangeShapeType="1"/>
                </p:cNvSpPr>
                <p:nvPr/>
              </p:nvSpPr>
              <p:spPr bwMode="auto">
                <a:xfrm flipV="1">
                  <a:off x="2773" y="2877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3" name="Line 2825"/>
                <p:cNvSpPr>
                  <a:spLocks noChangeShapeType="1"/>
                </p:cNvSpPr>
                <p:nvPr/>
              </p:nvSpPr>
              <p:spPr bwMode="auto">
                <a:xfrm flipV="1">
                  <a:off x="2775" y="2870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4" name="Line 2826"/>
                <p:cNvSpPr>
                  <a:spLocks noChangeShapeType="1"/>
                </p:cNvSpPr>
                <p:nvPr/>
              </p:nvSpPr>
              <p:spPr bwMode="auto">
                <a:xfrm flipV="1">
                  <a:off x="2777" y="2863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5" name="Line 2827"/>
                <p:cNvSpPr>
                  <a:spLocks noChangeShapeType="1"/>
                </p:cNvSpPr>
                <p:nvPr/>
              </p:nvSpPr>
              <p:spPr bwMode="auto">
                <a:xfrm flipV="1">
                  <a:off x="2779" y="2857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6" name="Line 2828"/>
                <p:cNvSpPr>
                  <a:spLocks noChangeShapeType="1"/>
                </p:cNvSpPr>
                <p:nvPr/>
              </p:nvSpPr>
              <p:spPr bwMode="auto">
                <a:xfrm flipV="1">
                  <a:off x="2781" y="285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7" name="Line 2829"/>
                <p:cNvSpPr>
                  <a:spLocks noChangeShapeType="1"/>
                </p:cNvSpPr>
                <p:nvPr/>
              </p:nvSpPr>
              <p:spPr bwMode="auto">
                <a:xfrm flipV="1">
                  <a:off x="2783" y="284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8" name="Line 2830"/>
                <p:cNvSpPr>
                  <a:spLocks noChangeShapeType="1"/>
                </p:cNvSpPr>
                <p:nvPr/>
              </p:nvSpPr>
              <p:spPr bwMode="auto">
                <a:xfrm flipV="1">
                  <a:off x="2785" y="28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79" name="Line 2831"/>
                <p:cNvSpPr>
                  <a:spLocks noChangeShapeType="1"/>
                </p:cNvSpPr>
                <p:nvPr/>
              </p:nvSpPr>
              <p:spPr bwMode="auto">
                <a:xfrm flipV="1">
                  <a:off x="2787" y="283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0" name="Line 2832"/>
                <p:cNvSpPr>
                  <a:spLocks noChangeShapeType="1"/>
                </p:cNvSpPr>
                <p:nvPr/>
              </p:nvSpPr>
              <p:spPr bwMode="auto">
                <a:xfrm flipV="1">
                  <a:off x="2789" y="282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1" name="Line 2833"/>
                <p:cNvSpPr>
                  <a:spLocks noChangeShapeType="1"/>
                </p:cNvSpPr>
                <p:nvPr/>
              </p:nvSpPr>
              <p:spPr bwMode="auto">
                <a:xfrm flipV="1">
                  <a:off x="2790" y="2818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2" name="Line 2834"/>
                <p:cNvSpPr>
                  <a:spLocks noChangeShapeType="1"/>
                </p:cNvSpPr>
                <p:nvPr/>
              </p:nvSpPr>
              <p:spPr bwMode="auto">
                <a:xfrm flipV="1">
                  <a:off x="2792" y="2812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3" name="Line 2835"/>
                <p:cNvSpPr>
                  <a:spLocks noChangeShapeType="1"/>
                </p:cNvSpPr>
                <p:nvPr/>
              </p:nvSpPr>
              <p:spPr bwMode="auto">
                <a:xfrm flipV="1">
                  <a:off x="2794" y="2805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4" name="Line 2836"/>
                <p:cNvSpPr>
                  <a:spLocks noChangeShapeType="1"/>
                </p:cNvSpPr>
                <p:nvPr/>
              </p:nvSpPr>
              <p:spPr bwMode="auto">
                <a:xfrm flipV="1">
                  <a:off x="2795" y="279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5" name="Line 2837"/>
                <p:cNvSpPr>
                  <a:spLocks noChangeShapeType="1"/>
                </p:cNvSpPr>
                <p:nvPr/>
              </p:nvSpPr>
              <p:spPr bwMode="auto">
                <a:xfrm flipV="1">
                  <a:off x="2781" y="287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6" name="Line 2838"/>
                <p:cNvSpPr>
                  <a:spLocks noChangeShapeType="1"/>
                </p:cNvSpPr>
                <p:nvPr/>
              </p:nvSpPr>
              <p:spPr bwMode="auto">
                <a:xfrm flipV="1">
                  <a:off x="2782" y="287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7" name="Line 2839"/>
                <p:cNvSpPr>
                  <a:spLocks noChangeShapeType="1"/>
                </p:cNvSpPr>
                <p:nvPr/>
              </p:nvSpPr>
              <p:spPr bwMode="auto">
                <a:xfrm flipV="1">
                  <a:off x="2784" y="2865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8" name="Line 2840"/>
                <p:cNvSpPr>
                  <a:spLocks noChangeShapeType="1"/>
                </p:cNvSpPr>
                <p:nvPr/>
              </p:nvSpPr>
              <p:spPr bwMode="auto">
                <a:xfrm flipV="1">
                  <a:off x="2786" y="2859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89" name="Line 2841"/>
                <p:cNvSpPr>
                  <a:spLocks noChangeShapeType="1"/>
                </p:cNvSpPr>
                <p:nvPr/>
              </p:nvSpPr>
              <p:spPr bwMode="auto">
                <a:xfrm flipV="1">
                  <a:off x="2788" y="285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0" name="Line 2842"/>
                <p:cNvSpPr>
                  <a:spLocks noChangeShapeType="1"/>
                </p:cNvSpPr>
                <p:nvPr/>
              </p:nvSpPr>
              <p:spPr bwMode="auto">
                <a:xfrm flipV="1">
                  <a:off x="2790" y="28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1" name="Line 2843"/>
                <p:cNvSpPr>
                  <a:spLocks noChangeShapeType="1"/>
                </p:cNvSpPr>
                <p:nvPr/>
              </p:nvSpPr>
              <p:spPr bwMode="auto">
                <a:xfrm flipV="1">
                  <a:off x="2792" y="284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2" name="Line 2844"/>
                <p:cNvSpPr>
                  <a:spLocks noChangeShapeType="1"/>
                </p:cNvSpPr>
                <p:nvPr/>
              </p:nvSpPr>
              <p:spPr bwMode="auto">
                <a:xfrm flipV="1">
                  <a:off x="2794" y="283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3" name="Line 2845"/>
                <p:cNvSpPr>
                  <a:spLocks noChangeShapeType="1"/>
                </p:cNvSpPr>
                <p:nvPr/>
              </p:nvSpPr>
              <p:spPr bwMode="auto">
                <a:xfrm flipV="1">
                  <a:off x="2795" y="2827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4" name="Line 2846"/>
                <p:cNvSpPr>
                  <a:spLocks noChangeShapeType="1"/>
                </p:cNvSpPr>
                <p:nvPr/>
              </p:nvSpPr>
              <p:spPr bwMode="auto">
                <a:xfrm flipV="1">
                  <a:off x="2797" y="282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5" name="Line 2847"/>
                <p:cNvSpPr>
                  <a:spLocks noChangeShapeType="1"/>
                </p:cNvSpPr>
                <p:nvPr/>
              </p:nvSpPr>
              <p:spPr bwMode="auto">
                <a:xfrm flipV="1">
                  <a:off x="2798" y="2813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6" name="Line 2848"/>
                <p:cNvSpPr>
                  <a:spLocks noChangeShapeType="1"/>
                </p:cNvSpPr>
                <p:nvPr/>
              </p:nvSpPr>
              <p:spPr bwMode="auto">
                <a:xfrm flipV="1">
                  <a:off x="2800" y="2807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7" name="Line 2849"/>
                <p:cNvSpPr>
                  <a:spLocks noChangeShapeType="1"/>
                </p:cNvSpPr>
                <p:nvPr/>
              </p:nvSpPr>
              <p:spPr bwMode="auto">
                <a:xfrm flipV="1">
                  <a:off x="2802" y="280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8" name="Line 2850"/>
                <p:cNvSpPr>
                  <a:spLocks noChangeShapeType="1"/>
                </p:cNvSpPr>
                <p:nvPr/>
              </p:nvSpPr>
              <p:spPr bwMode="auto">
                <a:xfrm flipV="1">
                  <a:off x="2788" y="288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9" name="Line 2851"/>
                <p:cNvSpPr>
                  <a:spLocks noChangeShapeType="1"/>
                </p:cNvSpPr>
                <p:nvPr/>
              </p:nvSpPr>
              <p:spPr bwMode="auto">
                <a:xfrm flipV="1">
                  <a:off x="2790" y="287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0" name="Line 2852"/>
                <p:cNvSpPr>
                  <a:spLocks noChangeShapeType="1"/>
                </p:cNvSpPr>
                <p:nvPr/>
              </p:nvSpPr>
              <p:spPr bwMode="auto">
                <a:xfrm flipV="1">
                  <a:off x="2791" y="2867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1" name="Line 2853"/>
                <p:cNvSpPr>
                  <a:spLocks noChangeShapeType="1"/>
                </p:cNvSpPr>
                <p:nvPr/>
              </p:nvSpPr>
              <p:spPr bwMode="auto">
                <a:xfrm flipV="1">
                  <a:off x="2793" y="2861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2" name="Line 2854"/>
                <p:cNvSpPr>
                  <a:spLocks noChangeShapeType="1"/>
                </p:cNvSpPr>
                <p:nvPr/>
              </p:nvSpPr>
              <p:spPr bwMode="auto">
                <a:xfrm flipV="1">
                  <a:off x="2795" y="2854"/>
                  <a:ext cx="0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3" name="Line 2855"/>
                <p:cNvSpPr>
                  <a:spLocks noChangeShapeType="1"/>
                </p:cNvSpPr>
                <p:nvPr/>
              </p:nvSpPr>
              <p:spPr bwMode="auto">
                <a:xfrm flipV="1">
                  <a:off x="2796" y="2847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4" name="Line 2856"/>
                <p:cNvSpPr>
                  <a:spLocks noChangeShapeType="1"/>
                </p:cNvSpPr>
                <p:nvPr/>
              </p:nvSpPr>
              <p:spPr bwMode="auto">
                <a:xfrm flipV="1">
                  <a:off x="2798" y="28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5" name="Line 2857"/>
                <p:cNvSpPr>
                  <a:spLocks noChangeShapeType="1"/>
                </p:cNvSpPr>
                <p:nvPr/>
              </p:nvSpPr>
              <p:spPr bwMode="auto">
                <a:xfrm flipV="1">
                  <a:off x="2800" y="2834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6" name="Line 2858"/>
                <p:cNvSpPr>
                  <a:spLocks noChangeShapeType="1"/>
                </p:cNvSpPr>
                <p:nvPr/>
              </p:nvSpPr>
              <p:spPr bwMode="auto">
                <a:xfrm flipV="1">
                  <a:off x="2801" y="2829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7" name="Line 2859"/>
                <p:cNvSpPr>
                  <a:spLocks noChangeShapeType="1"/>
                </p:cNvSpPr>
                <p:nvPr/>
              </p:nvSpPr>
              <p:spPr bwMode="auto">
                <a:xfrm flipV="1">
                  <a:off x="2803" y="282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8" name="Line 2860"/>
                <p:cNvSpPr>
                  <a:spLocks noChangeShapeType="1"/>
                </p:cNvSpPr>
                <p:nvPr/>
              </p:nvSpPr>
              <p:spPr bwMode="auto">
                <a:xfrm flipV="1">
                  <a:off x="2805" y="2815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9" name="Line 2861"/>
                <p:cNvSpPr>
                  <a:spLocks noChangeShapeType="1"/>
                </p:cNvSpPr>
                <p:nvPr/>
              </p:nvSpPr>
              <p:spPr bwMode="auto">
                <a:xfrm flipV="1">
                  <a:off x="2807" y="280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0" name="Line 2862"/>
                <p:cNvSpPr>
                  <a:spLocks noChangeShapeType="1"/>
                </p:cNvSpPr>
                <p:nvPr/>
              </p:nvSpPr>
              <p:spPr bwMode="auto">
                <a:xfrm flipV="1">
                  <a:off x="2809" y="280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1" name="Line 2863"/>
                <p:cNvSpPr>
                  <a:spLocks noChangeShapeType="1"/>
                </p:cNvSpPr>
                <p:nvPr/>
              </p:nvSpPr>
              <p:spPr bwMode="auto">
                <a:xfrm flipV="1">
                  <a:off x="2811" y="27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2" name="Line 2864"/>
                <p:cNvSpPr>
                  <a:spLocks noChangeShapeType="1"/>
                </p:cNvSpPr>
                <p:nvPr/>
              </p:nvSpPr>
              <p:spPr bwMode="auto">
                <a:xfrm flipV="1">
                  <a:off x="2795" y="2882"/>
                  <a:ext cx="0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3" name="Line 2865"/>
                <p:cNvSpPr>
                  <a:spLocks noChangeShapeType="1"/>
                </p:cNvSpPr>
                <p:nvPr/>
              </p:nvSpPr>
              <p:spPr bwMode="auto">
                <a:xfrm flipV="1">
                  <a:off x="2795" y="2876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4" name="Line 2866"/>
                <p:cNvSpPr>
                  <a:spLocks noChangeShapeType="1"/>
                </p:cNvSpPr>
                <p:nvPr/>
              </p:nvSpPr>
              <p:spPr bwMode="auto">
                <a:xfrm flipV="1">
                  <a:off x="2797" y="2869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5" name="Line 2867"/>
                <p:cNvSpPr>
                  <a:spLocks noChangeShapeType="1"/>
                </p:cNvSpPr>
                <p:nvPr/>
              </p:nvSpPr>
              <p:spPr bwMode="auto">
                <a:xfrm flipV="1">
                  <a:off x="2799" y="286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6" name="Line 2868"/>
                <p:cNvSpPr>
                  <a:spLocks noChangeShapeType="1"/>
                </p:cNvSpPr>
                <p:nvPr/>
              </p:nvSpPr>
              <p:spPr bwMode="auto">
                <a:xfrm flipV="1">
                  <a:off x="2801" y="285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7" name="Line 2869"/>
                <p:cNvSpPr>
                  <a:spLocks noChangeShapeType="1"/>
                </p:cNvSpPr>
                <p:nvPr/>
              </p:nvSpPr>
              <p:spPr bwMode="auto">
                <a:xfrm flipV="1">
                  <a:off x="2803" y="284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8" name="Line 2870"/>
                <p:cNvSpPr>
                  <a:spLocks noChangeShapeType="1"/>
                </p:cNvSpPr>
                <p:nvPr/>
              </p:nvSpPr>
              <p:spPr bwMode="auto">
                <a:xfrm flipV="1">
                  <a:off x="2805" y="28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9" name="Line 2871"/>
                <p:cNvSpPr>
                  <a:spLocks noChangeShapeType="1"/>
                </p:cNvSpPr>
                <p:nvPr/>
              </p:nvSpPr>
              <p:spPr bwMode="auto">
                <a:xfrm flipV="1">
                  <a:off x="2807" y="28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0" name="Line 2872"/>
                <p:cNvSpPr>
                  <a:spLocks noChangeShapeType="1"/>
                </p:cNvSpPr>
                <p:nvPr/>
              </p:nvSpPr>
              <p:spPr bwMode="auto">
                <a:xfrm flipV="1">
                  <a:off x="2808" y="2830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1" name="Line 2873"/>
                <p:cNvSpPr>
                  <a:spLocks noChangeShapeType="1"/>
                </p:cNvSpPr>
                <p:nvPr/>
              </p:nvSpPr>
              <p:spPr bwMode="auto">
                <a:xfrm flipV="1">
                  <a:off x="2810" y="2823"/>
                  <a:ext cx="2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2" name="Line 2874"/>
                <p:cNvSpPr>
                  <a:spLocks noChangeShapeType="1"/>
                </p:cNvSpPr>
                <p:nvPr/>
              </p:nvSpPr>
              <p:spPr bwMode="auto">
                <a:xfrm flipV="1">
                  <a:off x="2812" y="2817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3" name="Line 2875"/>
                <p:cNvSpPr>
                  <a:spLocks noChangeShapeType="1"/>
                </p:cNvSpPr>
                <p:nvPr/>
              </p:nvSpPr>
              <p:spPr bwMode="auto">
                <a:xfrm flipV="1">
                  <a:off x="2814" y="2811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4" name="Line 2876"/>
                <p:cNvSpPr>
                  <a:spLocks noChangeShapeType="1"/>
                </p:cNvSpPr>
                <p:nvPr/>
              </p:nvSpPr>
              <p:spPr bwMode="auto">
                <a:xfrm flipV="1">
                  <a:off x="2816" y="280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5" name="Line 2877"/>
                <p:cNvSpPr>
                  <a:spLocks noChangeShapeType="1"/>
                </p:cNvSpPr>
                <p:nvPr/>
              </p:nvSpPr>
              <p:spPr bwMode="auto">
                <a:xfrm flipV="1">
                  <a:off x="2818" y="2799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6" name="Line 2878"/>
                <p:cNvSpPr>
                  <a:spLocks noChangeShapeType="1"/>
                </p:cNvSpPr>
                <p:nvPr/>
              </p:nvSpPr>
              <p:spPr bwMode="auto">
                <a:xfrm flipV="1">
                  <a:off x="2801" y="288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7" name="Line 2879"/>
                <p:cNvSpPr>
                  <a:spLocks noChangeShapeType="1"/>
                </p:cNvSpPr>
                <p:nvPr/>
              </p:nvSpPr>
              <p:spPr bwMode="auto">
                <a:xfrm flipV="1">
                  <a:off x="2802" y="2877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8" name="Line 2880"/>
                <p:cNvSpPr>
                  <a:spLocks noChangeShapeType="1"/>
                </p:cNvSpPr>
                <p:nvPr/>
              </p:nvSpPr>
              <p:spPr bwMode="auto">
                <a:xfrm flipV="1">
                  <a:off x="2804" y="2871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9" name="Line 2881"/>
                <p:cNvSpPr>
                  <a:spLocks noChangeShapeType="1"/>
                </p:cNvSpPr>
                <p:nvPr/>
              </p:nvSpPr>
              <p:spPr bwMode="auto">
                <a:xfrm flipV="1">
                  <a:off x="2806" y="2864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0" name="Line 2882"/>
                <p:cNvSpPr>
                  <a:spLocks noChangeShapeType="1"/>
                </p:cNvSpPr>
                <p:nvPr/>
              </p:nvSpPr>
              <p:spPr bwMode="auto">
                <a:xfrm flipV="1">
                  <a:off x="2808" y="285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1" name="Line 2883"/>
                <p:cNvSpPr>
                  <a:spLocks noChangeShapeType="1"/>
                </p:cNvSpPr>
                <p:nvPr/>
              </p:nvSpPr>
              <p:spPr bwMode="auto">
                <a:xfrm flipV="1">
                  <a:off x="2810" y="285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2" name="Line 2884"/>
                <p:cNvSpPr>
                  <a:spLocks noChangeShapeType="1"/>
                </p:cNvSpPr>
                <p:nvPr/>
              </p:nvSpPr>
              <p:spPr bwMode="auto">
                <a:xfrm flipV="1">
                  <a:off x="2812" y="284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3" name="Line 2885"/>
                <p:cNvSpPr>
                  <a:spLocks noChangeShapeType="1"/>
                </p:cNvSpPr>
                <p:nvPr/>
              </p:nvSpPr>
              <p:spPr bwMode="auto">
                <a:xfrm flipV="1">
                  <a:off x="2814" y="28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4" name="Line 2886"/>
                <p:cNvSpPr>
                  <a:spLocks noChangeShapeType="1"/>
                </p:cNvSpPr>
                <p:nvPr/>
              </p:nvSpPr>
              <p:spPr bwMode="auto">
                <a:xfrm flipV="1">
                  <a:off x="2816" y="283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5" name="Line 2887"/>
                <p:cNvSpPr>
                  <a:spLocks noChangeShapeType="1"/>
                </p:cNvSpPr>
                <p:nvPr/>
              </p:nvSpPr>
              <p:spPr bwMode="auto">
                <a:xfrm flipV="1">
                  <a:off x="2817" y="2825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6" name="Line 2888"/>
                <p:cNvSpPr>
                  <a:spLocks noChangeShapeType="1"/>
                </p:cNvSpPr>
                <p:nvPr/>
              </p:nvSpPr>
              <p:spPr bwMode="auto">
                <a:xfrm flipV="1">
                  <a:off x="2819" y="2819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7" name="Line 2889"/>
                <p:cNvSpPr>
                  <a:spLocks noChangeShapeType="1"/>
                </p:cNvSpPr>
                <p:nvPr/>
              </p:nvSpPr>
              <p:spPr bwMode="auto">
                <a:xfrm flipV="1">
                  <a:off x="2821" y="2813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8" name="Line 2890"/>
                <p:cNvSpPr>
                  <a:spLocks noChangeShapeType="1"/>
                </p:cNvSpPr>
                <p:nvPr/>
              </p:nvSpPr>
              <p:spPr bwMode="auto">
                <a:xfrm flipV="1">
                  <a:off x="2823" y="280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9" name="Line 2891"/>
                <p:cNvSpPr>
                  <a:spLocks noChangeShapeType="1"/>
                </p:cNvSpPr>
                <p:nvPr/>
              </p:nvSpPr>
              <p:spPr bwMode="auto">
                <a:xfrm flipV="1">
                  <a:off x="2825" y="279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0" name="Line 2892"/>
                <p:cNvSpPr>
                  <a:spLocks noChangeShapeType="1"/>
                </p:cNvSpPr>
                <p:nvPr/>
              </p:nvSpPr>
              <p:spPr bwMode="auto">
                <a:xfrm flipV="1">
                  <a:off x="2810" y="287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1" name="Line 2893"/>
                <p:cNvSpPr>
                  <a:spLocks noChangeShapeType="1"/>
                </p:cNvSpPr>
                <p:nvPr/>
              </p:nvSpPr>
              <p:spPr bwMode="auto">
                <a:xfrm flipV="1">
                  <a:off x="2811" y="2873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2" name="Line 2894"/>
                <p:cNvSpPr>
                  <a:spLocks noChangeShapeType="1"/>
                </p:cNvSpPr>
                <p:nvPr/>
              </p:nvSpPr>
              <p:spPr bwMode="auto">
                <a:xfrm flipV="1">
                  <a:off x="2813" y="286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3" name="Line 2895"/>
                <p:cNvSpPr>
                  <a:spLocks noChangeShapeType="1"/>
                </p:cNvSpPr>
                <p:nvPr/>
              </p:nvSpPr>
              <p:spPr bwMode="auto">
                <a:xfrm flipV="1">
                  <a:off x="2815" y="2860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4" name="Line 2896"/>
                <p:cNvSpPr>
                  <a:spLocks noChangeShapeType="1"/>
                </p:cNvSpPr>
                <p:nvPr/>
              </p:nvSpPr>
              <p:spPr bwMode="auto">
                <a:xfrm flipV="1">
                  <a:off x="2817" y="285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5" name="Line 2897"/>
                <p:cNvSpPr>
                  <a:spLocks noChangeShapeType="1"/>
                </p:cNvSpPr>
                <p:nvPr/>
              </p:nvSpPr>
              <p:spPr bwMode="auto">
                <a:xfrm flipV="1">
                  <a:off x="2819" y="284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6" name="Line 2898"/>
                <p:cNvSpPr>
                  <a:spLocks noChangeShapeType="1"/>
                </p:cNvSpPr>
                <p:nvPr/>
              </p:nvSpPr>
              <p:spPr bwMode="auto">
                <a:xfrm flipV="1">
                  <a:off x="2821" y="284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7" name="Line 2899"/>
                <p:cNvSpPr>
                  <a:spLocks noChangeShapeType="1"/>
                </p:cNvSpPr>
                <p:nvPr/>
              </p:nvSpPr>
              <p:spPr bwMode="auto">
                <a:xfrm flipV="1">
                  <a:off x="2823" y="283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8" name="Line 2900"/>
                <p:cNvSpPr>
                  <a:spLocks noChangeShapeType="1"/>
                </p:cNvSpPr>
                <p:nvPr/>
              </p:nvSpPr>
              <p:spPr bwMode="auto">
                <a:xfrm flipV="1">
                  <a:off x="2824" y="2827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9" name="Line 2901"/>
                <p:cNvSpPr>
                  <a:spLocks noChangeShapeType="1"/>
                </p:cNvSpPr>
                <p:nvPr/>
              </p:nvSpPr>
              <p:spPr bwMode="auto">
                <a:xfrm flipV="1">
                  <a:off x="2826" y="282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0" name="Line 2902"/>
                <p:cNvSpPr>
                  <a:spLocks noChangeShapeType="1"/>
                </p:cNvSpPr>
                <p:nvPr/>
              </p:nvSpPr>
              <p:spPr bwMode="auto">
                <a:xfrm flipV="1">
                  <a:off x="2828" y="281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1" name="Line 2903"/>
                <p:cNvSpPr>
                  <a:spLocks noChangeShapeType="1"/>
                </p:cNvSpPr>
                <p:nvPr/>
              </p:nvSpPr>
              <p:spPr bwMode="auto">
                <a:xfrm flipV="1">
                  <a:off x="2829" y="280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2" name="Line 2904"/>
                <p:cNvSpPr>
                  <a:spLocks noChangeShapeType="1"/>
                </p:cNvSpPr>
                <p:nvPr/>
              </p:nvSpPr>
              <p:spPr bwMode="auto">
                <a:xfrm flipV="1">
                  <a:off x="2831" y="280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3" name="Line 2905"/>
                <p:cNvSpPr>
                  <a:spLocks noChangeShapeType="1"/>
                </p:cNvSpPr>
                <p:nvPr/>
              </p:nvSpPr>
              <p:spPr bwMode="auto">
                <a:xfrm flipV="1">
                  <a:off x="2817" y="288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4" name="Line 2906"/>
                <p:cNvSpPr>
                  <a:spLocks noChangeShapeType="1"/>
                </p:cNvSpPr>
                <p:nvPr/>
              </p:nvSpPr>
              <p:spPr bwMode="auto">
                <a:xfrm flipV="1">
                  <a:off x="2818" y="287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5" name="Line 2907"/>
                <p:cNvSpPr>
                  <a:spLocks noChangeShapeType="1"/>
                </p:cNvSpPr>
                <p:nvPr/>
              </p:nvSpPr>
              <p:spPr bwMode="auto">
                <a:xfrm flipV="1">
                  <a:off x="2820" y="286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6" name="Line 2908"/>
                <p:cNvSpPr>
                  <a:spLocks noChangeShapeType="1"/>
                </p:cNvSpPr>
                <p:nvPr/>
              </p:nvSpPr>
              <p:spPr bwMode="auto">
                <a:xfrm flipV="1">
                  <a:off x="2822" y="286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7" name="Line 2909"/>
                <p:cNvSpPr>
                  <a:spLocks noChangeShapeType="1"/>
                </p:cNvSpPr>
                <p:nvPr/>
              </p:nvSpPr>
              <p:spPr bwMode="auto">
                <a:xfrm flipH="1">
                  <a:off x="2743" y="2885"/>
                  <a:ext cx="76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8" name="Line 2910"/>
                <p:cNvSpPr>
                  <a:spLocks noChangeShapeType="1"/>
                </p:cNvSpPr>
                <p:nvPr/>
              </p:nvSpPr>
              <p:spPr bwMode="auto">
                <a:xfrm>
                  <a:off x="2709" y="2799"/>
                  <a:ext cx="14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9" name="Line 2911"/>
                <p:cNvSpPr>
                  <a:spLocks noChangeShapeType="1"/>
                </p:cNvSpPr>
                <p:nvPr/>
              </p:nvSpPr>
              <p:spPr bwMode="auto">
                <a:xfrm>
                  <a:off x="2736" y="2896"/>
                  <a:ext cx="1" cy="59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0" name="Line 2912"/>
                <p:cNvSpPr>
                  <a:spLocks noChangeShapeType="1"/>
                </p:cNvSpPr>
                <p:nvPr/>
              </p:nvSpPr>
              <p:spPr bwMode="auto">
                <a:xfrm>
                  <a:off x="2742" y="2891"/>
                  <a:ext cx="1" cy="67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1" name="Line 2913"/>
                <p:cNvSpPr>
                  <a:spLocks noChangeShapeType="1"/>
                </p:cNvSpPr>
                <p:nvPr/>
              </p:nvSpPr>
              <p:spPr bwMode="auto">
                <a:xfrm flipH="1" flipV="1">
                  <a:off x="2727" y="2799"/>
                  <a:ext cx="16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2" name="Line 2914"/>
                <p:cNvSpPr>
                  <a:spLocks noChangeShapeType="1"/>
                </p:cNvSpPr>
                <p:nvPr/>
              </p:nvSpPr>
              <p:spPr bwMode="auto">
                <a:xfrm>
                  <a:off x="2735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3" name="Line 2915"/>
                <p:cNvSpPr>
                  <a:spLocks noChangeShapeType="1"/>
                </p:cNvSpPr>
                <p:nvPr/>
              </p:nvSpPr>
              <p:spPr bwMode="auto">
                <a:xfrm flipH="1" flipV="1">
                  <a:off x="2720" y="2799"/>
                  <a:ext cx="15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4" name="Line 2916"/>
                <p:cNvSpPr>
                  <a:spLocks noChangeShapeType="1"/>
                </p:cNvSpPr>
                <p:nvPr/>
              </p:nvSpPr>
              <p:spPr bwMode="auto">
                <a:xfrm flipH="1">
                  <a:off x="2742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5" name="Line 2917"/>
                <p:cNvSpPr>
                  <a:spLocks noChangeShapeType="1"/>
                </p:cNvSpPr>
                <p:nvPr/>
              </p:nvSpPr>
              <p:spPr bwMode="auto">
                <a:xfrm flipV="1">
                  <a:off x="2736" y="289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6" name="Line 2918"/>
                <p:cNvSpPr>
                  <a:spLocks noChangeShapeType="1"/>
                </p:cNvSpPr>
                <p:nvPr/>
              </p:nvSpPr>
              <p:spPr bwMode="auto">
                <a:xfrm flipV="1">
                  <a:off x="2820" y="2891"/>
                  <a:ext cx="1" cy="67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7" name="Line 2919"/>
                <p:cNvSpPr>
                  <a:spLocks noChangeShapeType="1"/>
                </p:cNvSpPr>
                <p:nvPr/>
              </p:nvSpPr>
              <p:spPr bwMode="auto">
                <a:xfrm flipV="1">
                  <a:off x="2826" y="2891"/>
                  <a:ext cx="1" cy="6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8" name="Line 2920"/>
                <p:cNvSpPr>
                  <a:spLocks noChangeShapeType="1"/>
                </p:cNvSpPr>
                <p:nvPr/>
              </p:nvSpPr>
              <p:spPr bwMode="auto">
                <a:xfrm flipV="1">
                  <a:off x="2827" y="2799"/>
                  <a:ext cx="16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9" name="Line 2921"/>
                <p:cNvSpPr>
                  <a:spLocks noChangeShapeType="1"/>
                </p:cNvSpPr>
                <p:nvPr/>
              </p:nvSpPr>
              <p:spPr bwMode="auto">
                <a:xfrm flipV="1">
                  <a:off x="2819" y="2799"/>
                  <a:ext cx="15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70" name="Line 2922"/>
                <p:cNvSpPr>
                  <a:spLocks noChangeShapeType="1"/>
                </p:cNvSpPr>
                <p:nvPr/>
              </p:nvSpPr>
              <p:spPr bwMode="auto">
                <a:xfrm>
                  <a:off x="2819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71" name="Line 2923"/>
                <p:cNvSpPr>
                  <a:spLocks noChangeShapeType="1"/>
                </p:cNvSpPr>
                <p:nvPr/>
              </p:nvSpPr>
              <p:spPr bwMode="auto">
                <a:xfrm flipH="1">
                  <a:off x="2826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72" name="Line 2924"/>
                <p:cNvSpPr>
                  <a:spLocks noChangeShapeType="1"/>
                </p:cNvSpPr>
                <p:nvPr/>
              </p:nvSpPr>
              <p:spPr bwMode="auto">
                <a:xfrm flipH="1">
                  <a:off x="2709" y="2785"/>
                  <a:ext cx="14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73" name="Line 2925"/>
                <p:cNvSpPr>
                  <a:spLocks noChangeShapeType="1"/>
                </p:cNvSpPr>
                <p:nvPr/>
              </p:nvSpPr>
              <p:spPr bwMode="auto">
                <a:xfrm>
                  <a:off x="2722" y="2671"/>
                  <a:ext cx="1" cy="11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74" name="Line 2926"/>
                <p:cNvSpPr>
                  <a:spLocks noChangeShapeType="1"/>
                </p:cNvSpPr>
                <p:nvPr/>
              </p:nvSpPr>
              <p:spPr bwMode="auto">
                <a:xfrm>
                  <a:off x="2840" y="2671"/>
                  <a:ext cx="1" cy="11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775" name="Group 2927"/>
                <p:cNvGrpSpPr>
                  <a:grpSpLocks/>
                </p:cNvGrpSpPr>
                <p:nvPr/>
              </p:nvGrpSpPr>
              <p:grpSpPr bwMode="auto">
                <a:xfrm>
                  <a:off x="2696" y="1589"/>
                  <a:ext cx="193" cy="1127"/>
                  <a:chOff x="3560" y="1025"/>
                  <a:chExt cx="198" cy="1197"/>
                </a:xfrm>
              </p:grpSpPr>
              <p:sp>
                <p:nvSpPr>
                  <p:cNvPr id="776" name="Line 29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8" y="1379"/>
                    <a:ext cx="1" cy="73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77" name="Line 2929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583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78" name="Line 293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578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79" name="Line 2931"/>
                  <p:cNvSpPr>
                    <a:spLocks noChangeShapeType="1"/>
                  </p:cNvSpPr>
                  <p:nvPr/>
                </p:nvSpPr>
                <p:spPr bwMode="auto">
                  <a:xfrm>
                    <a:off x="3568" y="1205"/>
                    <a:ext cx="1" cy="99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0" name="Line 29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86" y="1145"/>
                    <a:ext cx="1" cy="107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1" name="Line 2933"/>
                  <p:cNvSpPr>
                    <a:spLocks noChangeShapeType="1"/>
                  </p:cNvSpPr>
                  <p:nvPr/>
                </p:nvSpPr>
                <p:spPr bwMode="auto">
                  <a:xfrm>
                    <a:off x="3726" y="1359"/>
                    <a:ext cx="1" cy="84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2" name="Line 293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931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3" name="Line 29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940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4" name="Freeform 2936"/>
                  <p:cNvSpPr>
                    <a:spLocks/>
                  </p:cNvSpPr>
                  <p:nvPr/>
                </p:nvSpPr>
                <p:spPr bwMode="auto">
                  <a:xfrm>
                    <a:off x="3676" y="1940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5" name="Line 2937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2221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6" name="Line 29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74" y="2112"/>
                    <a:ext cx="34" cy="1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7" name="Freeform 2939"/>
                  <p:cNvSpPr>
                    <a:spLocks/>
                  </p:cNvSpPr>
                  <p:nvPr/>
                </p:nvSpPr>
                <p:spPr bwMode="auto">
                  <a:xfrm>
                    <a:off x="3679" y="2157"/>
                    <a:ext cx="29" cy="17"/>
                  </a:xfrm>
                  <a:custGeom>
                    <a:avLst/>
                    <a:gdLst/>
                    <a:ahLst/>
                    <a:cxnLst>
                      <a:cxn ang="0">
                        <a:pos x="117" y="69"/>
                      </a:cxn>
                      <a:cxn ang="0">
                        <a:pos x="97" y="21"/>
                      </a:cxn>
                      <a:cxn ang="0">
                        <a:pos x="49" y="0"/>
                      </a:cxn>
                      <a:cxn ang="0">
                        <a:pos x="0" y="18"/>
                      </a:cxn>
                    </a:cxnLst>
                    <a:rect l="0" t="0" r="r" b="b"/>
                    <a:pathLst>
                      <a:path w="117" h="69">
                        <a:moveTo>
                          <a:pt x="117" y="69"/>
                        </a:moveTo>
                        <a:lnTo>
                          <a:pt x="97" y="21"/>
                        </a:lnTo>
                        <a:lnTo>
                          <a:pt x="49" y="0"/>
                        </a:lnTo>
                        <a:lnTo>
                          <a:pt x="0" y="18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8" name="Freeform 2940"/>
                  <p:cNvSpPr>
                    <a:spLocks/>
                  </p:cNvSpPr>
                  <p:nvPr/>
                </p:nvSpPr>
                <p:spPr bwMode="auto">
                  <a:xfrm>
                    <a:off x="3676" y="2027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89" name="Freeform 2941"/>
                  <p:cNvSpPr>
                    <a:spLocks/>
                  </p:cNvSpPr>
                  <p:nvPr/>
                </p:nvSpPr>
                <p:spPr bwMode="auto">
                  <a:xfrm>
                    <a:off x="3676" y="2070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0" name="Freeform 2942"/>
                  <p:cNvSpPr>
                    <a:spLocks/>
                  </p:cNvSpPr>
                  <p:nvPr/>
                </p:nvSpPr>
                <p:spPr bwMode="auto">
                  <a:xfrm>
                    <a:off x="3676" y="1983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1" name="Freeform 2943"/>
                  <p:cNvSpPr>
                    <a:spLocks/>
                  </p:cNvSpPr>
                  <p:nvPr/>
                </p:nvSpPr>
                <p:spPr bwMode="auto">
                  <a:xfrm>
                    <a:off x="3676" y="2070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2" name="Line 2944"/>
                  <p:cNvSpPr>
                    <a:spLocks noChangeShapeType="1"/>
                  </p:cNvSpPr>
                  <p:nvPr/>
                </p:nvSpPr>
                <p:spPr bwMode="auto">
                  <a:xfrm>
                    <a:off x="3630" y="2111"/>
                    <a:ext cx="1" cy="4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3" name="Line 2945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093"/>
                    <a:ext cx="1" cy="78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4" name="Freeform 2946"/>
                  <p:cNvSpPr>
                    <a:spLocks/>
                  </p:cNvSpPr>
                  <p:nvPr/>
                </p:nvSpPr>
                <p:spPr bwMode="auto">
                  <a:xfrm>
                    <a:off x="3568" y="2204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" y="48"/>
                      </a:cxn>
                      <a:cxn ang="0">
                        <a:pos x="69" y="69"/>
                      </a:cxn>
                    </a:cxnLst>
                    <a:rect l="0" t="0" r="r" b="b"/>
                    <a:pathLst>
                      <a:path w="69" h="69">
                        <a:moveTo>
                          <a:pt x="0" y="0"/>
                        </a:moveTo>
                        <a:lnTo>
                          <a:pt x="20" y="48"/>
                        </a:lnTo>
                        <a:lnTo>
                          <a:pt x="69" y="69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5" name="Line 29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42" y="2131"/>
                    <a:ext cx="32" cy="28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6" name="Line 29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3" y="2185"/>
                    <a:ext cx="25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7" name="Freeform 2949"/>
                  <p:cNvSpPr>
                    <a:spLocks/>
                  </p:cNvSpPr>
                  <p:nvPr/>
                </p:nvSpPr>
                <p:spPr bwMode="auto">
                  <a:xfrm>
                    <a:off x="3630" y="2151"/>
                    <a:ext cx="10" cy="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" y="27"/>
                      </a:cxn>
                      <a:cxn ang="0">
                        <a:pos x="41" y="35"/>
                      </a:cxn>
                    </a:cxnLst>
                    <a:rect l="0" t="0" r="r" b="b"/>
                    <a:pathLst>
                      <a:path w="41" h="35">
                        <a:moveTo>
                          <a:pt x="0" y="0"/>
                        </a:moveTo>
                        <a:lnTo>
                          <a:pt x="12" y="27"/>
                        </a:lnTo>
                        <a:lnTo>
                          <a:pt x="41" y="35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8" name="Line 29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40" y="2159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799" name="Line 2951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171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0" name="Line 2952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171"/>
                    <a:ext cx="1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1" name="Line 2953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176"/>
                    <a:ext cx="20" cy="1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2" name="Line 29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48" y="2180"/>
                    <a:ext cx="9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3" name="Line 29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57" y="2161"/>
                    <a:ext cx="22" cy="1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4" name="Line 2956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2017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5" name="Line 29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2027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6" name="Line 29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2053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7" name="Line 29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37" y="2096"/>
                    <a:ext cx="43" cy="7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8" name="Line 29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2070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09" name="Line 29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37" y="2096"/>
                    <a:ext cx="43" cy="7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0" name="Line 2962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2061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1" name="Freeform 2963"/>
                  <p:cNvSpPr>
                    <a:spLocks/>
                  </p:cNvSpPr>
                  <p:nvPr/>
                </p:nvSpPr>
                <p:spPr bwMode="auto">
                  <a:xfrm>
                    <a:off x="3630" y="210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30" y="0"/>
                      </a:cxn>
                      <a:cxn ang="0">
                        <a:pos x="9" y="12"/>
                      </a:cxn>
                      <a:cxn ang="0">
                        <a:pos x="0" y="35"/>
                      </a:cxn>
                    </a:cxnLst>
                    <a:rect l="0" t="0" r="r" b="b"/>
                    <a:pathLst>
                      <a:path w="30" h="35">
                        <a:moveTo>
                          <a:pt x="30" y="0"/>
                        </a:moveTo>
                        <a:lnTo>
                          <a:pt x="9" y="12"/>
                        </a:lnTo>
                        <a:lnTo>
                          <a:pt x="0" y="35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2" name="Freeform 2964"/>
                  <p:cNvSpPr>
                    <a:spLocks/>
                  </p:cNvSpPr>
                  <p:nvPr/>
                </p:nvSpPr>
                <p:spPr bwMode="auto">
                  <a:xfrm>
                    <a:off x="3604" y="2036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60"/>
                      </a:cxn>
                      <a:cxn ang="0">
                        <a:pos x="21" y="94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60"/>
                        </a:lnTo>
                        <a:lnTo>
                          <a:pt x="21" y="94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3" name="Freeform 2965"/>
                  <p:cNvSpPr>
                    <a:spLocks/>
                  </p:cNvSpPr>
                  <p:nvPr/>
                </p:nvSpPr>
                <p:spPr bwMode="auto">
                  <a:xfrm>
                    <a:off x="3603" y="2080"/>
                    <a:ext cx="11" cy="13"/>
                  </a:xfrm>
                  <a:custGeom>
                    <a:avLst/>
                    <a:gdLst/>
                    <a:ahLst/>
                    <a:cxnLst>
                      <a:cxn ang="0">
                        <a:pos x="44" y="0"/>
                      </a:cxn>
                      <a:cxn ang="0">
                        <a:pos x="13" y="17"/>
                      </a:cxn>
                      <a:cxn ang="0">
                        <a:pos x="0" y="51"/>
                      </a:cxn>
                    </a:cxnLst>
                    <a:rect l="0" t="0" r="r" b="b"/>
                    <a:pathLst>
                      <a:path w="44" h="51">
                        <a:moveTo>
                          <a:pt x="44" y="0"/>
                        </a:moveTo>
                        <a:lnTo>
                          <a:pt x="13" y="17"/>
                        </a:lnTo>
                        <a:lnTo>
                          <a:pt x="0" y="51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4" name="Line 29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2056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5" name="Line 29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966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6" name="Line 29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2009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7" name="Line 29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983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8" name="Line 2970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974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19" name="Freeform 2971"/>
                  <p:cNvSpPr>
                    <a:spLocks/>
                  </p:cNvSpPr>
                  <p:nvPr/>
                </p:nvSpPr>
                <p:spPr bwMode="auto">
                  <a:xfrm>
                    <a:off x="3604" y="1993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0" name="Freeform 2972"/>
                  <p:cNvSpPr>
                    <a:spLocks/>
                  </p:cNvSpPr>
                  <p:nvPr/>
                </p:nvSpPr>
                <p:spPr bwMode="auto">
                  <a:xfrm>
                    <a:off x="3604" y="1950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1" name="Line 29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2013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2" name="Line 297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970"/>
                    <a:ext cx="28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3" name="Freeform 2975"/>
                  <p:cNvSpPr>
                    <a:spLocks/>
                  </p:cNvSpPr>
                  <p:nvPr/>
                </p:nvSpPr>
                <p:spPr bwMode="auto">
                  <a:xfrm>
                    <a:off x="3708" y="2204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0" y="69"/>
                      </a:cxn>
                      <a:cxn ang="0">
                        <a:pos x="49" y="48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70" h="69">
                        <a:moveTo>
                          <a:pt x="0" y="69"/>
                        </a:moveTo>
                        <a:lnTo>
                          <a:pt x="49" y="48"/>
                        </a:lnTo>
                        <a:lnTo>
                          <a:pt x="7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4" name="Freeform 2976"/>
                  <p:cNvSpPr>
                    <a:spLocks/>
                  </p:cNvSpPr>
                  <p:nvPr/>
                </p:nvSpPr>
                <p:spPr bwMode="auto">
                  <a:xfrm>
                    <a:off x="3676" y="1809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5" name="Freeform 2977"/>
                  <p:cNvSpPr>
                    <a:spLocks/>
                  </p:cNvSpPr>
                  <p:nvPr/>
                </p:nvSpPr>
                <p:spPr bwMode="auto">
                  <a:xfrm>
                    <a:off x="3676" y="1853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6" name="Freeform 2978"/>
                  <p:cNvSpPr>
                    <a:spLocks/>
                  </p:cNvSpPr>
                  <p:nvPr/>
                </p:nvSpPr>
                <p:spPr bwMode="auto">
                  <a:xfrm>
                    <a:off x="3676" y="1896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7" name="Freeform 2979"/>
                  <p:cNvSpPr>
                    <a:spLocks/>
                  </p:cNvSpPr>
                  <p:nvPr/>
                </p:nvSpPr>
                <p:spPr bwMode="auto">
                  <a:xfrm>
                    <a:off x="3676" y="1636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1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1">
                        <a:moveTo>
                          <a:pt x="15" y="101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8" name="Freeform 2980"/>
                  <p:cNvSpPr>
                    <a:spLocks/>
                  </p:cNvSpPr>
                  <p:nvPr/>
                </p:nvSpPr>
                <p:spPr bwMode="auto">
                  <a:xfrm>
                    <a:off x="3676" y="1723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1"/>
                      </a:cxn>
                      <a:cxn ang="0">
                        <a:pos x="50" y="81"/>
                      </a:cxn>
                      <a:cxn ang="0">
                        <a:pos x="59" y="42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1">
                        <a:moveTo>
                          <a:pt x="15" y="101"/>
                        </a:moveTo>
                        <a:lnTo>
                          <a:pt x="50" y="81"/>
                        </a:lnTo>
                        <a:lnTo>
                          <a:pt x="59" y="42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29" name="Freeform 2981"/>
                  <p:cNvSpPr>
                    <a:spLocks/>
                  </p:cNvSpPr>
                  <p:nvPr/>
                </p:nvSpPr>
                <p:spPr bwMode="auto">
                  <a:xfrm>
                    <a:off x="3676" y="1766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0" name="Freeform 2982"/>
                  <p:cNvSpPr>
                    <a:spLocks/>
                  </p:cNvSpPr>
                  <p:nvPr/>
                </p:nvSpPr>
                <p:spPr bwMode="auto">
                  <a:xfrm>
                    <a:off x="3676" y="1679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1" name="Freeform 2983"/>
                  <p:cNvSpPr>
                    <a:spLocks/>
                  </p:cNvSpPr>
                  <p:nvPr/>
                </p:nvSpPr>
                <p:spPr bwMode="auto">
                  <a:xfrm>
                    <a:off x="3676" y="1592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2" name="Freeform 2984"/>
                  <p:cNvSpPr>
                    <a:spLocks/>
                  </p:cNvSpPr>
                  <p:nvPr/>
                </p:nvSpPr>
                <p:spPr bwMode="auto">
                  <a:xfrm>
                    <a:off x="3676" y="1853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3" name="Freeform 2985"/>
                  <p:cNvSpPr>
                    <a:spLocks/>
                  </p:cNvSpPr>
                  <p:nvPr/>
                </p:nvSpPr>
                <p:spPr bwMode="auto">
                  <a:xfrm>
                    <a:off x="3676" y="1679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4" name="Line 2986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760"/>
                    <a:ext cx="19" cy="1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5" name="Line 298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752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6" name="Line 2988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844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7" name="Line 29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853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8" name="Line 29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922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39" name="Line 29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896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0" name="Line 29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879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1" name="Freeform 2993"/>
                  <p:cNvSpPr>
                    <a:spLocks/>
                  </p:cNvSpPr>
                  <p:nvPr/>
                </p:nvSpPr>
                <p:spPr bwMode="auto">
                  <a:xfrm>
                    <a:off x="3604" y="1906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2" name="Line 2994"/>
                  <p:cNvSpPr>
                    <a:spLocks noChangeShapeType="1"/>
                  </p:cNvSpPr>
                  <p:nvPr/>
                </p:nvSpPr>
                <p:spPr bwMode="auto">
                  <a:xfrm>
                    <a:off x="3613" y="188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3" name="Line 2995"/>
                  <p:cNvSpPr>
                    <a:spLocks noChangeShapeType="1"/>
                  </p:cNvSpPr>
                  <p:nvPr/>
                </p:nvSpPr>
                <p:spPr bwMode="auto">
                  <a:xfrm>
                    <a:off x="3613" y="1888"/>
                    <a:ext cx="22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4" name="Freeform 2996"/>
                  <p:cNvSpPr>
                    <a:spLocks/>
                  </p:cNvSpPr>
                  <p:nvPr/>
                </p:nvSpPr>
                <p:spPr bwMode="auto">
                  <a:xfrm>
                    <a:off x="3604" y="1863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5" name="Line 29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926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6" name="Line 29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883"/>
                    <a:ext cx="28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7" name="Line 29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835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8" name="Line 30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809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49" name="Line 30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792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0" name="Line 30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766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1" name="Line 300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845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2" name="Line 300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800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3" name="Line 3005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801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4" name="Freeform 3006"/>
                  <p:cNvSpPr>
                    <a:spLocks/>
                  </p:cNvSpPr>
                  <p:nvPr/>
                </p:nvSpPr>
                <p:spPr bwMode="auto">
                  <a:xfrm>
                    <a:off x="3604" y="1819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4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4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5" name="Freeform 3007"/>
                  <p:cNvSpPr>
                    <a:spLocks/>
                  </p:cNvSpPr>
                  <p:nvPr/>
                </p:nvSpPr>
                <p:spPr bwMode="auto">
                  <a:xfrm>
                    <a:off x="3604" y="1776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8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8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6" name="Line 300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839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7" name="Line 300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796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8" name="Line 3010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670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59" name="Line 30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665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0" name="Line 30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748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1" name="Line 30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723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2" name="Line 30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705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3" name="Line 30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679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4" name="Line 30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758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5" name="Line 3017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713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6" name="Line 3018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714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7" name="Freeform 3019"/>
                  <p:cNvSpPr>
                    <a:spLocks/>
                  </p:cNvSpPr>
                  <p:nvPr/>
                </p:nvSpPr>
                <p:spPr bwMode="auto">
                  <a:xfrm>
                    <a:off x="3604" y="1732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60"/>
                      </a:cxn>
                      <a:cxn ang="0">
                        <a:pos x="21" y="94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60"/>
                        </a:lnTo>
                        <a:lnTo>
                          <a:pt x="21" y="94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8" name="Freeform 3020"/>
                  <p:cNvSpPr>
                    <a:spLocks/>
                  </p:cNvSpPr>
                  <p:nvPr/>
                </p:nvSpPr>
                <p:spPr bwMode="auto">
                  <a:xfrm>
                    <a:off x="3604" y="1689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8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8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69" name="Line 30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709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0" name="Line 30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661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1" name="Line 30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636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2" name="Line 30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618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3" name="Line 30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592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4" name="Line 3026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626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5" name="Line 30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671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6" name="Line 3028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627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7" name="Freeform 3029"/>
                  <p:cNvSpPr>
                    <a:spLocks/>
                  </p:cNvSpPr>
                  <p:nvPr/>
                </p:nvSpPr>
                <p:spPr bwMode="auto">
                  <a:xfrm>
                    <a:off x="3604" y="1645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60"/>
                      </a:cxn>
                      <a:cxn ang="0">
                        <a:pos x="21" y="94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60"/>
                        </a:lnTo>
                        <a:lnTo>
                          <a:pt x="21" y="94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8" name="Freeform 3030"/>
                  <p:cNvSpPr>
                    <a:spLocks/>
                  </p:cNvSpPr>
                  <p:nvPr/>
                </p:nvSpPr>
                <p:spPr bwMode="auto">
                  <a:xfrm>
                    <a:off x="3604" y="1602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79" name="Line 303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622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0" name="Line 3032"/>
                  <p:cNvSpPr>
                    <a:spLocks noChangeShapeType="1"/>
                  </p:cNvSpPr>
                  <p:nvPr/>
                </p:nvSpPr>
                <p:spPr bwMode="auto">
                  <a:xfrm>
                    <a:off x="3726" y="1205"/>
                    <a:ext cx="1" cy="87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1" name="Line 3033"/>
                  <p:cNvSpPr>
                    <a:spLocks noChangeShapeType="1"/>
                  </p:cNvSpPr>
                  <p:nvPr/>
                </p:nvSpPr>
                <p:spPr bwMode="auto">
                  <a:xfrm>
                    <a:off x="3708" y="1128"/>
                    <a:ext cx="1" cy="18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2" name="Line 3034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1128"/>
                    <a:ext cx="1" cy="18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3" name="Freeform 3035"/>
                  <p:cNvSpPr>
                    <a:spLocks/>
                  </p:cNvSpPr>
                  <p:nvPr/>
                </p:nvSpPr>
                <p:spPr bwMode="auto">
                  <a:xfrm>
                    <a:off x="3676" y="1549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4" name="Freeform 3036"/>
                  <p:cNvSpPr>
                    <a:spLocks/>
                  </p:cNvSpPr>
                  <p:nvPr/>
                </p:nvSpPr>
                <p:spPr bwMode="auto">
                  <a:xfrm>
                    <a:off x="3676" y="1462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5" name="Freeform 3037"/>
                  <p:cNvSpPr>
                    <a:spLocks/>
                  </p:cNvSpPr>
                  <p:nvPr/>
                </p:nvSpPr>
                <p:spPr bwMode="auto">
                  <a:xfrm>
                    <a:off x="3676" y="1505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6" name="Line 30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83" y="1349"/>
                    <a:ext cx="17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7" name="Line 303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676" y="1366"/>
                    <a:ext cx="14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8" name="Line 3040"/>
                  <p:cNvSpPr>
                    <a:spLocks noChangeShapeType="1"/>
                  </p:cNvSpPr>
                  <p:nvPr/>
                </p:nvSpPr>
                <p:spPr bwMode="auto">
                  <a:xfrm>
                    <a:off x="3670" y="1391"/>
                    <a:ext cx="17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89" name="Freeform 3041"/>
                  <p:cNvSpPr>
                    <a:spLocks/>
                  </p:cNvSpPr>
                  <p:nvPr/>
                </p:nvSpPr>
                <p:spPr bwMode="auto">
                  <a:xfrm>
                    <a:off x="3676" y="1418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0" name="Line 30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330"/>
                    <a:ext cx="72" cy="1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1" name="Freeform 3043"/>
                  <p:cNvSpPr>
                    <a:spLocks/>
                  </p:cNvSpPr>
                  <p:nvPr/>
                </p:nvSpPr>
                <p:spPr bwMode="auto">
                  <a:xfrm>
                    <a:off x="3676" y="1505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2" name="Line 304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409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3" name="Line 304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404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4" name="Freeform 3046"/>
                  <p:cNvSpPr>
                    <a:spLocks/>
                  </p:cNvSpPr>
                  <p:nvPr/>
                </p:nvSpPr>
                <p:spPr bwMode="auto">
                  <a:xfrm>
                    <a:off x="3604" y="1384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5" name="Line 304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491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6" name="Line 3048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496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7" name="Line 30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574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8" name="Line 30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549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899" name="Line 30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531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0" name="Line 30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505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1" name="Line 3053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539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2" name="Line 30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584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3" name="Line 3055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540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4" name="Freeform 3056"/>
                  <p:cNvSpPr>
                    <a:spLocks/>
                  </p:cNvSpPr>
                  <p:nvPr/>
                </p:nvSpPr>
                <p:spPr bwMode="auto">
                  <a:xfrm>
                    <a:off x="3604" y="1558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5" name="Freeform 3057"/>
                  <p:cNvSpPr>
                    <a:spLocks/>
                  </p:cNvSpPr>
                  <p:nvPr/>
                </p:nvSpPr>
                <p:spPr bwMode="auto">
                  <a:xfrm>
                    <a:off x="3604" y="1515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6" name="Line 305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535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7" name="Line 30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444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8" name="Line 30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418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09" name="Line 30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487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0" name="Line 30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462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1" name="Freeform 3063"/>
                  <p:cNvSpPr>
                    <a:spLocks/>
                  </p:cNvSpPr>
                  <p:nvPr/>
                </p:nvSpPr>
                <p:spPr bwMode="auto">
                  <a:xfrm>
                    <a:off x="3604" y="1428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2" name="Line 306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452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3" name="Freeform 3065"/>
                  <p:cNvSpPr>
                    <a:spLocks/>
                  </p:cNvSpPr>
                  <p:nvPr/>
                </p:nvSpPr>
                <p:spPr bwMode="auto">
                  <a:xfrm>
                    <a:off x="3604" y="1471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4" name="Line 30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448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5" name="Line 30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375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6" name="Line 30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358"/>
                    <a:ext cx="58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7" name="Line 30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400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8" name="Freeform 3070"/>
                  <p:cNvSpPr>
                    <a:spLocks/>
                  </p:cNvSpPr>
                  <p:nvPr/>
                </p:nvSpPr>
                <p:spPr bwMode="auto">
                  <a:xfrm>
                    <a:off x="3603" y="1341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53" y="0"/>
                      </a:cxn>
                      <a:cxn ang="0">
                        <a:pos x="14" y="16"/>
                      </a:cxn>
                      <a:cxn ang="0">
                        <a:pos x="0" y="55"/>
                      </a:cxn>
                      <a:cxn ang="0">
                        <a:pos x="20" y="91"/>
                      </a:cxn>
                      <a:cxn ang="0">
                        <a:pos x="61" y="102"/>
                      </a:cxn>
                    </a:cxnLst>
                    <a:rect l="0" t="0" r="r" b="b"/>
                    <a:pathLst>
                      <a:path w="61" h="102">
                        <a:moveTo>
                          <a:pt x="53" y="0"/>
                        </a:moveTo>
                        <a:lnTo>
                          <a:pt x="14" y="16"/>
                        </a:lnTo>
                        <a:lnTo>
                          <a:pt x="0" y="55"/>
                        </a:lnTo>
                        <a:lnTo>
                          <a:pt x="20" y="91"/>
                        </a:lnTo>
                        <a:lnTo>
                          <a:pt x="61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19" name="Line 3071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365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0" name="Line 3072"/>
                  <p:cNvSpPr>
                    <a:spLocks noChangeShapeType="1"/>
                  </p:cNvSpPr>
                  <p:nvPr/>
                </p:nvSpPr>
                <p:spPr bwMode="auto">
                  <a:xfrm>
                    <a:off x="3617" y="1340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1" name="Line 30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80" y="1400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2" name="Line 30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70" y="1376"/>
                    <a:ext cx="6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3" name="Line 307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676" y="1375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4" name="Line 30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76" y="1355"/>
                    <a:ext cx="7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5" name="Line 307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361"/>
                    <a:ext cx="23" cy="1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6" name="Line 30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91" y="1317"/>
                    <a:ext cx="42" cy="4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7" name="Freeform 3079"/>
                  <p:cNvSpPr>
                    <a:spLocks/>
                  </p:cNvSpPr>
                  <p:nvPr/>
                </p:nvSpPr>
                <p:spPr bwMode="auto">
                  <a:xfrm>
                    <a:off x="3686" y="1310"/>
                    <a:ext cx="21" cy="20"/>
                  </a:xfrm>
                  <a:custGeom>
                    <a:avLst/>
                    <a:gdLst/>
                    <a:ahLst/>
                    <a:cxnLst>
                      <a:cxn ang="0">
                        <a:pos x="0" y="78"/>
                      </a:cxn>
                      <a:cxn ang="0">
                        <a:pos x="55" y="52"/>
                      </a:cxn>
                      <a:cxn ang="0">
                        <a:pos x="86" y="0"/>
                      </a:cxn>
                    </a:cxnLst>
                    <a:rect l="0" t="0" r="r" b="b"/>
                    <a:pathLst>
                      <a:path w="86" h="78">
                        <a:moveTo>
                          <a:pt x="0" y="78"/>
                        </a:moveTo>
                        <a:lnTo>
                          <a:pt x="55" y="52"/>
                        </a:lnTo>
                        <a:lnTo>
                          <a:pt x="86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8" name="Line 30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4" y="1317"/>
                    <a:ext cx="19" cy="2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29" name="Freeform 3081"/>
                  <p:cNvSpPr>
                    <a:spLocks/>
                  </p:cNvSpPr>
                  <p:nvPr/>
                </p:nvSpPr>
                <p:spPr bwMode="auto">
                  <a:xfrm>
                    <a:off x="3707" y="1292"/>
                    <a:ext cx="51" cy="48"/>
                  </a:xfrm>
                  <a:custGeom>
                    <a:avLst/>
                    <a:gdLst/>
                    <a:ahLst/>
                    <a:cxnLst>
                      <a:cxn ang="0">
                        <a:pos x="145" y="194"/>
                      </a:cxn>
                      <a:cxn ang="0">
                        <a:pos x="201" y="134"/>
                      </a:cxn>
                      <a:cxn ang="0">
                        <a:pos x="196" y="52"/>
                      </a:cxn>
                      <a:cxn ang="0">
                        <a:pos x="133" y="0"/>
                      </a:cxn>
                      <a:cxn ang="0">
                        <a:pos x="50" y="9"/>
                      </a:cxn>
                      <a:cxn ang="0">
                        <a:pos x="0" y="75"/>
                      </a:cxn>
                    </a:cxnLst>
                    <a:rect l="0" t="0" r="r" b="b"/>
                    <a:pathLst>
                      <a:path w="201" h="194">
                        <a:moveTo>
                          <a:pt x="145" y="194"/>
                        </a:moveTo>
                        <a:lnTo>
                          <a:pt x="201" y="134"/>
                        </a:lnTo>
                        <a:lnTo>
                          <a:pt x="196" y="52"/>
                        </a:lnTo>
                        <a:lnTo>
                          <a:pt x="133" y="0"/>
                        </a:lnTo>
                        <a:lnTo>
                          <a:pt x="50" y="9"/>
                        </a:lnTo>
                        <a:lnTo>
                          <a:pt x="0" y="75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0" name="Line 30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7" y="1345"/>
                    <a:ext cx="30" cy="3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1" name="Line 30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0" y="1339"/>
                    <a:ext cx="14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2" name="Line 30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99" y="1380"/>
                    <a:ext cx="8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3" name="Line 30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87" y="1396"/>
                    <a:ext cx="1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4" name="Line 30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90" y="1366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5" name="Line 30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37" y="1340"/>
                    <a:ext cx="6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6" name="Line 30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6" y="1145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7" name="Line 308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6" y="1137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8" name="Line 30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1" y="1102"/>
                    <a:ext cx="13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39" name="Line 309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9" y="1094"/>
                    <a:ext cx="13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0" name="Line 30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3" y="1059"/>
                    <a:ext cx="148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1" name="Line 309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6" y="1128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2" name="Line 3094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1111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3" name="Line 309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7" y="1085"/>
                    <a:ext cx="140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4" name="Line 3096"/>
                  <p:cNvSpPr>
                    <a:spLocks noChangeShapeType="1"/>
                  </p:cNvSpPr>
                  <p:nvPr/>
                </p:nvSpPr>
                <p:spPr bwMode="auto">
                  <a:xfrm>
                    <a:off x="3577" y="1068"/>
                    <a:ext cx="140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5" name="Line 30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1" y="1051"/>
                    <a:ext cx="15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6" name="Line 30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68" y="1042"/>
                    <a:ext cx="158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7" name="Line 3099"/>
                  <p:cNvSpPr>
                    <a:spLocks noChangeShapeType="1"/>
                  </p:cNvSpPr>
                  <p:nvPr/>
                </p:nvSpPr>
                <p:spPr bwMode="auto">
                  <a:xfrm>
                    <a:off x="3568" y="1025"/>
                    <a:ext cx="158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8" name="Line 3100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1188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49" name="Line 3101"/>
                  <p:cNvSpPr>
                    <a:spLocks noChangeShapeType="1"/>
                  </p:cNvSpPr>
                  <p:nvPr/>
                </p:nvSpPr>
                <p:spPr bwMode="auto">
                  <a:xfrm>
                    <a:off x="3568" y="1042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0" name="Freeform 3102"/>
                  <p:cNvSpPr>
                    <a:spLocks/>
                  </p:cNvSpPr>
                  <p:nvPr/>
                </p:nvSpPr>
                <p:spPr bwMode="auto">
                  <a:xfrm>
                    <a:off x="3568" y="1188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69" y="0"/>
                      </a:cxn>
                      <a:cxn ang="0">
                        <a:pos x="20" y="21"/>
                      </a:cxn>
                      <a:cxn ang="0">
                        <a:pos x="0" y="69"/>
                      </a:cxn>
                    </a:cxnLst>
                    <a:rect l="0" t="0" r="r" b="b"/>
                    <a:pathLst>
                      <a:path w="69" h="69">
                        <a:moveTo>
                          <a:pt x="69" y="0"/>
                        </a:moveTo>
                        <a:lnTo>
                          <a:pt x="20" y="21"/>
                        </a:lnTo>
                        <a:lnTo>
                          <a:pt x="0" y="69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1" name="Line 3103"/>
                  <p:cNvSpPr>
                    <a:spLocks noChangeShapeType="1"/>
                  </p:cNvSpPr>
                  <p:nvPr/>
                </p:nvSpPr>
                <p:spPr bwMode="auto">
                  <a:xfrm>
                    <a:off x="3577" y="1085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2" name="Freeform 3104"/>
                  <p:cNvSpPr>
                    <a:spLocks/>
                  </p:cNvSpPr>
                  <p:nvPr/>
                </p:nvSpPr>
                <p:spPr bwMode="auto">
                  <a:xfrm>
                    <a:off x="3568" y="1068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10" y="10"/>
                      </a:cxn>
                      <a:cxn ang="0">
                        <a:pos x="0" y="35"/>
                      </a:cxn>
                      <a:cxn ang="0">
                        <a:pos x="10" y="59"/>
                      </a:cxn>
                      <a:cxn ang="0">
                        <a:pos x="34" y="69"/>
                      </a:cxn>
                    </a:cxnLst>
                    <a:rect l="0" t="0" r="r" b="b"/>
                    <a:pathLst>
                      <a:path w="34" h="69">
                        <a:moveTo>
                          <a:pt x="34" y="0"/>
                        </a:moveTo>
                        <a:lnTo>
                          <a:pt x="10" y="10"/>
                        </a:lnTo>
                        <a:lnTo>
                          <a:pt x="0" y="35"/>
                        </a:lnTo>
                        <a:lnTo>
                          <a:pt x="10" y="59"/>
                        </a:lnTo>
                        <a:lnTo>
                          <a:pt x="34" y="69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3" name="Freeform 3105"/>
                  <p:cNvSpPr>
                    <a:spLocks/>
                  </p:cNvSpPr>
                  <p:nvPr/>
                </p:nvSpPr>
                <p:spPr bwMode="auto">
                  <a:xfrm>
                    <a:off x="3577" y="1111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11" y="11"/>
                      </a:cxn>
                      <a:cxn ang="0">
                        <a:pos x="0" y="35"/>
                      </a:cxn>
                      <a:cxn ang="0">
                        <a:pos x="11" y="59"/>
                      </a:cxn>
                      <a:cxn ang="0">
                        <a:pos x="35" y="70"/>
                      </a:cxn>
                    </a:cxnLst>
                    <a:rect l="0" t="0" r="r" b="b"/>
                    <a:pathLst>
                      <a:path w="35" h="70">
                        <a:moveTo>
                          <a:pt x="35" y="0"/>
                        </a:moveTo>
                        <a:lnTo>
                          <a:pt x="11" y="11"/>
                        </a:lnTo>
                        <a:lnTo>
                          <a:pt x="0" y="35"/>
                        </a:lnTo>
                        <a:lnTo>
                          <a:pt x="11" y="59"/>
                        </a:lnTo>
                        <a:lnTo>
                          <a:pt x="35" y="7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4" name="Freeform 3106"/>
                  <p:cNvSpPr>
                    <a:spLocks/>
                  </p:cNvSpPr>
                  <p:nvPr/>
                </p:nvSpPr>
                <p:spPr bwMode="auto">
                  <a:xfrm>
                    <a:off x="3560" y="1025"/>
                    <a:ext cx="8" cy="17"/>
                  </a:xfrm>
                  <a:custGeom>
                    <a:avLst/>
                    <a:gdLst/>
                    <a:ahLst/>
                    <a:cxnLst>
                      <a:cxn ang="0">
                        <a:pos x="36" y="0"/>
                      </a:cxn>
                      <a:cxn ang="0">
                        <a:pos x="10" y="9"/>
                      </a:cxn>
                      <a:cxn ang="0">
                        <a:pos x="0" y="33"/>
                      </a:cxn>
                      <a:cxn ang="0">
                        <a:pos x="10" y="59"/>
                      </a:cxn>
                      <a:cxn ang="0">
                        <a:pos x="36" y="68"/>
                      </a:cxn>
                    </a:cxnLst>
                    <a:rect l="0" t="0" r="r" b="b"/>
                    <a:pathLst>
                      <a:path w="36" h="68">
                        <a:moveTo>
                          <a:pt x="36" y="0"/>
                        </a:moveTo>
                        <a:lnTo>
                          <a:pt x="10" y="9"/>
                        </a:lnTo>
                        <a:lnTo>
                          <a:pt x="0" y="33"/>
                        </a:lnTo>
                        <a:lnTo>
                          <a:pt x="10" y="59"/>
                        </a:lnTo>
                        <a:lnTo>
                          <a:pt x="36" y="68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5" name="Line 310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19" y="1042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6" name="Freeform 3108"/>
                  <p:cNvSpPr>
                    <a:spLocks/>
                  </p:cNvSpPr>
                  <p:nvPr/>
                </p:nvSpPr>
                <p:spPr bwMode="auto">
                  <a:xfrm>
                    <a:off x="3708" y="1188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70" y="69"/>
                      </a:cxn>
                      <a:cxn ang="0">
                        <a:pos x="49" y="2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0" h="69">
                        <a:moveTo>
                          <a:pt x="70" y="69"/>
                        </a:moveTo>
                        <a:lnTo>
                          <a:pt x="49" y="2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7" name="Line 310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10" y="1085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8" name="Freeform 3110"/>
                  <p:cNvSpPr>
                    <a:spLocks/>
                  </p:cNvSpPr>
                  <p:nvPr/>
                </p:nvSpPr>
                <p:spPr bwMode="auto">
                  <a:xfrm>
                    <a:off x="3717" y="1068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0" y="69"/>
                      </a:cxn>
                      <a:cxn ang="0">
                        <a:pos x="25" y="59"/>
                      </a:cxn>
                      <a:cxn ang="0">
                        <a:pos x="35" y="35"/>
                      </a:cxn>
                      <a:cxn ang="0">
                        <a:pos x="25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5" h="69">
                        <a:moveTo>
                          <a:pt x="0" y="69"/>
                        </a:moveTo>
                        <a:lnTo>
                          <a:pt x="25" y="59"/>
                        </a:lnTo>
                        <a:lnTo>
                          <a:pt x="35" y="35"/>
                        </a:lnTo>
                        <a:lnTo>
                          <a:pt x="25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59" name="Freeform 3111"/>
                  <p:cNvSpPr>
                    <a:spLocks/>
                  </p:cNvSpPr>
                  <p:nvPr/>
                </p:nvSpPr>
                <p:spPr bwMode="auto">
                  <a:xfrm>
                    <a:off x="3708" y="1111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0" y="70"/>
                      </a:cxn>
                      <a:cxn ang="0">
                        <a:pos x="25" y="59"/>
                      </a:cxn>
                      <a:cxn ang="0">
                        <a:pos x="35" y="35"/>
                      </a:cxn>
                      <a:cxn ang="0">
                        <a:pos x="25" y="1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5" h="70">
                        <a:moveTo>
                          <a:pt x="0" y="70"/>
                        </a:moveTo>
                        <a:lnTo>
                          <a:pt x="25" y="59"/>
                        </a:lnTo>
                        <a:lnTo>
                          <a:pt x="35" y="35"/>
                        </a:lnTo>
                        <a:lnTo>
                          <a:pt x="25" y="1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960" name="Freeform 3112"/>
                  <p:cNvSpPr>
                    <a:spLocks/>
                  </p:cNvSpPr>
                  <p:nvPr/>
                </p:nvSpPr>
                <p:spPr bwMode="auto">
                  <a:xfrm>
                    <a:off x="3726" y="1025"/>
                    <a:ext cx="8" cy="17"/>
                  </a:xfrm>
                  <a:custGeom>
                    <a:avLst/>
                    <a:gdLst/>
                    <a:ahLst/>
                    <a:cxnLst>
                      <a:cxn ang="0">
                        <a:pos x="0" y="68"/>
                      </a:cxn>
                      <a:cxn ang="0">
                        <a:pos x="24" y="59"/>
                      </a:cxn>
                      <a:cxn ang="0">
                        <a:pos x="34" y="33"/>
                      </a:cxn>
                      <a:cxn ang="0">
                        <a:pos x="24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4" h="68">
                        <a:moveTo>
                          <a:pt x="0" y="68"/>
                        </a:moveTo>
                        <a:lnTo>
                          <a:pt x="24" y="59"/>
                        </a:lnTo>
                        <a:lnTo>
                          <a:pt x="34" y="33"/>
                        </a:lnTo>
                        <a:lnTo>
                          <a:pt x="24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</p:grpSp>
          <p:sp>
            <p:nvSpPr>
              <p:cNvPr id="600" name="Freeform 3118"/>
              <p:cNvSpPr>
                <a:spLocks/>
              </p:cNvSpPr>
              <p:nvPr/>
            </p:nvSpPr>
            <p:spPr bwMode="auto">
              <a:xfrm>
                <a:off x="2012" y="1753"/>
                <a:ext cx="524" cy="377"/>
              </a:xfrm>
              <a:custGeom>
                <a:avLst/>
                <a:gdLst/>
                <a:ahLst/>
                <a:cxnLst>
                  <a:cxn ang="0">
                    <a:pos x="300" y="1"/>
                  </a:cxn>
                  <a:cxn ang="0">
                    <a:pos x="226" y="1"/>
                  </a:cxn>
                  <a:cxn ang="0">
                    <a:pos x="200" y="1"/>
                  </a:cxn>
                  <a:cxn ang="0">
                    <a:pos x="170" y="5"/>
                  </a:cxn>
                  <a:cxn ang="0">
                    <a:pos x="106" y="19"/>
                  </a:cxn>
                  <a:cxn ang="0">
                    <a:pos x="58" y="37"/>
                  </a:cxn>
                  <a:cxn ang="0">
                    <a:pos x="18" y="65"/>
                  </a:cxn>
                  <a:cxn ang="0">
                    <a:pos x="2" y="117"/>
                  </a:cxn>
                  <a:cxn ang="0">
                    <a:pos x="6" y="195"/>
                  </a:cxn>
                  <a:cxn ang="0">
                    <a:pos x="34" y="265"/>
                  </a:cxn>
                  <a:cxn ang="0">
                    <a:pos x="78" y="325"/>
                  </a:cxn>
                  <a:cxn ang="0">
                    <a:pos x="109" y="355"/>
                  </a:cxn>
                  <a:cxn ang="0">
                    <a:pos x="162" y="383"/>
                  </a:cxn>
                  <a:cxn ang="0">
                    <a:pos x="220" y="397"/>
                  </a:cxn>
                  <a:cxn ang="0">
                    <a:pos x="297" y="398"/>
                  </a:cxn>
                  <a:cxn ang="0">
                    <a:pos x="378" y="383"/>
                  </a:cxn>
                  <a:cxn ang="0">
                    <a:pos x="454" y="333"/>
                  </a:cxn>
                  <a:cxn ang="0">
                    <a:pos x="520" y="249"/>
                  </a:cxn>
                  <a:cxn ang="0">
                    <a:pos x="540" y="153"/>
                  </a:cxn>
                  <a:cxn ang="0">
                    <a:pos x="522" y="63"/>
                  </a:cxn>
                  <a:cxn ang="0">
                    <a:pos x="462" y="29"/>
                  </a:cxn>
                  <a:cxn ang="0">
                    <a:pos x="402" y="11"/>
                  </a:cxn>
                  <a:cxn ang="0">
                    <a:pos x="346" y="3"/>
                  </a:cxn>
                  <a:cxn ang="0">
                    <a:pos x="296" y="1"/>
                  </a:cxn>
                  <a:cxn ang="0">
                    <a:pos x="226" y="5"/>
                  </a:cxn>
                </a:cxnLst>
                <a:rect l="0" t="0" r="r" b="b"/>
                <a:pathLst>
                  <a:path w="540" h="400">
                    <a:moveTo>
                      <a:pt x="300" y="1"/>
                    </a:moveTo>
                    <a:cubicBezTo>
                      <a:pt x="288" y="1"/>
                      <a:pt x="243" y="1"/>
                      <a:pt x="226" y="1"/>
                    </a:cubicBezTo>
                    <a:cubicBezTo>
                      <a:pt x="209" y="1"/>
                      <a:pt x="209" y="0"/>
                      <a:pt x="200" y="1"/>
                    </a:cubicBezTo>
                    <a:cubicBezTo>
                      <a:pt x="191" y="2"/>
                      <a:pt x="186" y="2"/>
                      <a:pt x="170" y="5"/>
                    </a:cubicBezTo>
                    <a:cubicBezTo>
                      <a:pt x="154" y="8"/>
                      <a:pt x="125" y="14"/>
                      <a:pt x="106" y="19"/>
                    </a:cubicBezTo>
                    <a:cubicBezTo>
                      <a:pt x="87" y="24"/>
                      <a:pt x="73" y="29"/>
                      <a:pt x="58" y="37"/>
                    </a:cubicBezTo>
                    <a:cubicBezTo>
                      <a:pt x="43" y="45"/>
                      <a:pt x="27" y="52"/>
                      <a:pt x="18" y="65"/>
                    </a:cubicBezTo>
                    <a:cubicBezTo>
                      <a:pt x="9" y="78"/>
                      <a:pt x="4" y="95"/>
                      <a:pt x="2" y="117"/>
                    </a:cubicBezTo>
                    <a:cubicBezTo>
                      <a:pt x="0" y="139"/>
                      <a:pt x="1" y="170"/>
                      <a:pt x="6" y="195"/>
                    </a:cubicBezTo>
                    <a:cubicBezTo>
                      <a:pt x="11" y="220"/>
                      <a:pt x="22" y="243"/>
                      <a:pt x="34" y="265"/>
                    </a:cubicBezTo>
                    <a:cubicBezTo>
                      <a:pt x="46" y="287"/>
                      <a:pt x="66" y="310"/>
                      <a:pt x="78" y="325"/>
                    </a:cubicBezTo>
                    <a:cubicBezTo>
                      <a:pt x="90" y="340"/>
                      <a:pt x="95" y="345"/>
                      <a:pt x="109" y="355"/>
                    </a:cubicBezTo>
                    <a:cubicBezTo>
                      <a:pt x="123" y="365"/>
                      <a:pt x="144" y="376"/>
                      <a:pt x="162" y="383"/>
                    </a:cubicBezTo>
                    <a:cubicBezTo>
                      <a:pt x="180" y="390"/>
                      <a:pt x="198" y="394"/>
                      <a:pt x="220" y="397"/>
                    </a:cubicBezTo>
                    <a:cubicBezTo>
                      <a:pt x="242" y="400"/>
                      <a:pt x="271" y="400"/>
                      <a:pt x="297" y="398"/>
                    </a:cubicBezTo>
                    <a:cubicBezTo>
                      <a:pt x="323" y="396"/>
                      <a:pt x="352" y="394"/>
                      <a:pt x="378" y="383"/>
                    </a:cubicBezTo>
                    <a:cubicBezTo>
                      <a:pt x="404" y="372"/>
                      <a:pt x="430" y="355"/>
                      <a:pt x="454" y="333"/>
                    </a:cubicBezTo>
                    <a:cubicBezTo>
                      <a:pt x="478" y="311"/>
                      <a:pt x="506" y="279"/>
                      <a:pt x="520" y="249"/>
                    </a:cubicBezTo>
                    <a:cubicBezTo>
                      <a:pt x="534" y="219"/>
                      <a:pt x="540" y="184"/>
                      <a:pt x="540" y="153"/>
                    </a:cubicBezTo>
                    <a:cubicBezTo>
                      <a:pt x="540" y="122"/>
                      <a:pt x="535" y="84"/>
                      <a:pt x="522" y="63"/>
                    </a:cubicBezTo>
                    <a:cubicBezTo>
                      <a:pt x="509" y="42"/>
                      <a:pt x="482" y="38"/>
                      <a:pt x="462" y="29"/>
                    </a:cubicBezTo>
                    <a:cubicBezTo>
                      <a:pt x="442" y="20"/>
                      <a:pt x="421" y="15"/>
                      <a:pt x="402" y="11"/>
                    </a:cubicBezTo>
                    <a:cubicBezTo>
                      <a:pt x="383" y="7"/>
                      <a:pt x="364" y="5"/>
                      <a:pt x="346" y="3"/>
                    </a:cubicBezTo>
                    <a:cubicBezTo>
                      <a:pt x="328" y="1"/>
                      <a:pt x="316" y="1"/>
                      <a:pt x="296" y="1"/>
                    </a:cubicBezTo>
                    <a:cubicBezTo>
                      <a:pt x="276" y="1"/>
                      <a:pt x="241" y="4"/>
                      <a:pt x="226" y="5"/>
                    </a:cubicBezTo>
                  </a:path>
                </a:pathLst>
              </a:custGeom>
              <a:gradFill rotWithShape="1">
                <a:gsLst>
                  <a:gs pos="0">
                    <a:srgbClr val="03D4A8"/>
                  </a:gs>
                  <a:gs pos="25000">
                    <a:srgbClr val="21D6E0">
                      <a:alpha val="87500"/>
                    </a:srgbClr>
                  </a:gs>
                  <a:gs pos="75000">
                    <a:srgbClr val="0087E6">
                      <a:alpha val="62500"/>
                    </a:srgbClr>
                  </a:gs>
                  <a:gs pos="100000">
                    <a:srgbClr val="005CBF">
                      <a:alpha val="50000"/>
                    </a:srgbClr>
                  </a:gs>
                </a:gsLst>
                <a:lin ang="5400000" scaled="1"/>
              </a:gradFill>
              <a:ln w="3175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01" name="Freeform 3119"/>
              <p:cNvSpPr>
                <a:spLocks/>
              </p:cNvSpPr>
              <p:nvPr/>
            </p:nvSpPr>
            <p:spPr bwMode="auto">
              <a:xfrm>
                <a:off x="2196" y="2028"/>
                <a:ext cx="166" cy="65"/>
              </a:xfrm>
              <a:custGeom>
                <a:avLst/>
                <a:gdLst/>
                <a:ahLst/>
                <a:cxnLst>
                  <a:cxn ang="0">
                    <a:pos x="686" y="140"/>
                  </a:cxn>
                  <a:cxn ang="0">
                    <a:pos x="679" y="166"/>
                  </a:cxn>
                  <a:cxn ang="0">
                    <a:pos x="661" y="191"/>
                  </a:cxn>
                  <a:cxn ang="0">
                    <a:pos x="631" y="214"/>
                  </a:cxn>
                  <a:cxn ang="0">
                    <a:pos x="591" y="235"/>
                  </a:cxn>
                  <a:cxn ang="0">
                    <a:pos x="542" y="252"/>
                  </a:cxn>
                  <a:cxn ang="0">
                    <a:pos x="484" y="266"/>
                  </a:cxn>
                  <a:cxn ang="0">
                    <a:pos x="422" y="274"/>
                  </a:cxn>
                  <a:cxn ang="0">
                    <a:pos x="358" y="279"/>
                  </a:cxn>
                  <a:cxn ang="0">
                    <a:pos x="293" y="278"/>
                  </a:cxn>
                  <a:cxn ang="0">
                    <a:pos x="230" y="271"/>
                  </a:cxn>
                  <a:cxn ang="0">
                    <a:pos x="170" y="260"/>
                  </a:cxn>
                  <a:cxn ang="0">
                    <a:pos x="117" y="245"/>
                  </a:cxn>
                  <a:cxn ang="0">
                    <a:pos x="72" y="225"/>
                  </a:cxn>
                  <a:cxn ang="0">
                    <a:pos x="37" y="203"/>
                  </a:cxn>
                  <a:cxn ang="0">
                    <a:pos x="12" y="179"/>
                  </a:cxn>
                  <a:cxn ang="0">
                    <a:pos x="0" y="153"/>
                  </a:cxn>
                  <a:cxn ang="0">
                    <a:pos x="0" y="127"/>
                  </a:cxn>
                  <a:cxn ang="0">
                    <a:pos x="12" y="101"/>
                  </a:cxn>
                  <a:cxn ang="0">
                    <a:pos x="37" y="76"/>
                  </a:cxn>
                  <a:cxn ang="0">
                    <a:pos x="72" y="54"/>
                  </a:cxn>
                  <a:cxn ang="0">
                    <a:pos x="117" y="34"/>
                  </a:cxn>
                  <a:cxn ang="0">
                    <a:pos x="170" y="19"/>
                  </a:cxn>
                  <a:cxn ang="0">
                    <a:pos x="230" y="8"/>
                  </a:cxn>
                  <a:cxn ang="0">
                    <a:pos x="293" y="3"/>
                  </a:cxn>
                  <a:cxn ang="0">
                    <a:pos x="358" y="0"/>
                  </a:cxn>
                  <a:cxn ang="0">
                    <a:pos x="422" y="5"/>
                  </a:cxn>
                  <a:cxn ang="0">
                    <a:pos x="484" y="14"/>
                  </a:cxn>
                  <a:cxn ang="0">
                    <a:pos x="542" y="27"/>
                  </a:cxn>
                  <a:cxn ang="0">
                    <a:pos x="591" y="44"/>
                  </a:cxn>
                  <a:cxn ang="0">
                    <a:pos x="631" y="65"/>
                  </a:cxn>
                  <a:cxn ang="0">
                    <a:pos x="661" y="88"/>
                  </a:cxn>
                  <a:cxn ang="0">
                    <a:pos x="679" y="114"/>
                  </a:cxn>
                  <a:cxn ang="0">
                    <a:pos x="686" y="140"/>
                  </a:cxn>
                </a:cxnLst>
                <a:rect l="0" t="0" r="r" b="b"/>
                <a:pathLst>
                  <a:path w="686" h="279">
                    <a:moveTo>
                      <a:pt x="686" y="140"/>
                    </a:moveTo>
                    <a:lnTo>
                      <a:pt x="679" y="166"/>
                    </a:lnTo>
                    <a:lnTo>
                      <a:pt x="661" y="191"/>
                    </a:lnTo>
                    <a:lnTo>
                      <a:pt x="631" y="214"/>
                    </a:lnTo>
                    <a:lnTo>
                      <a:pt x="591" y="235"/>
                    </a:lnTo>
                    <a:lnTo>
                      <a:pt x="542" y="252"/>
                    </a:lnTo>
                    <a:lnTo>
                      <a:pt x="484" y="266"/>
                    </a:lnTo>
                    <a:lnTo>
                      <a:pt x="422" y="274"/>
                    </a:lnTo>
                    <a:lnTo>
                      <a:pt x="358" y="279"/>
                    </a:lnTo>
                    <a:lnTo>
                      <a:pt x="293" y="278"/>
                    </a:lnTo>
                    <a:lnTo>
                      <a:pt x="230" y="271"/>
                    </a:lnTo>
                    <a:lnTo>
                      <a:pt x="170" y="260"/>
                    </a:lnTo>
                    <a:lnTo>
                      <a:pt x="117" y="245"/>
                    </a:lnTo>
                    <a:lnTo>
                      <a:pt x="72" y="225"/>
                    </a:lnTo>
                    <a:lnTo>
                      <a:pt x="37" y="203"/>
                    </a:lnTo>
                    <a:lnTo>
                      <a:pt x="12" y="179"/>
                    </a:lnTo>
                    <a:lnTo>
                      <a:pt x="0" y="153"/>
                    </a:lnTo>
                    <a:lnTo>
                      <a:pt x="0" y="127"/>
                    </a:lnTo>
                    <a:lnTo>
                      <a:pt x="12" y="101"/>
                    </a:lnTo>
                    <a:lnTo>
                      <a:pt x="37" y="76"/>
                    </a:lnTo>
                    <a:lnTo>
                      <a:pt x="72" y="54"/>
                    </a:lnTo>
                    <a:lnTo>
                      <a:pt x="117" y="34"/>
                    </a:lnTo>
                    <a:lnTo>
                      <a:pt x="170" y="19"/>
                    </a:lnTo>
                    <a:lnTo>
                      <a:pt x="230" y="8"/>
                    </a:lnTo>
                    <a:lnTo>
                      <a:pt x="293" y="3"/>
                    </a:lnTo>
                    <a:lnTo>
                      <a:pt x="358" y="0"/>
                    </a:lnTo>
                    <a:lnTo>
                      <a:pt x="422" y="5"/>
                    </a:lnTo>
                    <a:lnTo>
                      <a:pt x="484" y="14"/>
                    </a:lnTo>
                    <a:lnTo>
                      <a:pt x="542" y="27"/>
                    </a:lnTo>
                    <a:lnTo>
                      <a:pt x="591" y="44"/>
                    </a:lnTo>
                    <a:lnTo>
                      <a:pt x="631" y="65"/>
                    </a:lnTo>
                    <a:lnTo>
                      <a:pt x="661" y="88"/>
                    </a:lnTo>
                    <a:lnTo>
                      <a:pt x="679" y="114"/>
                    </a:lnTo>
                    <a:lnTo>
                      <a:pt x="686" y="140"/>
                    </a:lnTo>
                  </a:path>
                </a:pathLst>
              </a:custGeom>
              <a:solidFill>
                <a:schemeClr val="bg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3" name="Group 3137"/>
            <p:cNvGrpSpPr>
              <a:grpSpLocks/>
            </p:cNvGrpSpPr>
            <p:nvPr/>
          </p:nvGrpSpPr>
          <p:grpSpPr bwMode="auto">
            <a:xfrm>
              <a:off x="5316835" y="1721793"/>
              <a:ext cx="695325" cy="2427287"/>
              <a:chOff x="2002" y="262"/>
              <a:chExt cx="547" cy="1880"/>
            </a:xfrm>
          </p:grpSpPr>
          <p:sp>
            <p:nvSpPr>
              <p:cNvPr id="25" name="AutoShape 9"/>
              <p:cNvSpPr>
                <a:spLocks noChangeAspect="1" noChangeArrowheads="1"/>
              </p:cNvSpPr>
              <p:nvPr/>
            </p:nvSpPr>
            <p:spPr bwMode="auto">
              <a:xfrm>
                <a:off x="2423" y="908"/>
                <a:ext cx="78" cy="95"/>
              </a:xfrm>
              <a:custGeom>
                <a:avLst/>
                <a:gdLst>
                  <a:gd name="G0" fmla="+- 8054 0 0"/>
                  <a:gd name="G1" fmla="+- 9168 0 0"/>
                  <a:gd name="G2" fmla="+- 2700 0 0"/>
                  <a:gd name="G3" fmla="+- 9450 0 0"/>
                  <a:gd name="G4" fmla="+- 21600 0 9168"/>
                  <a:gd name="G5" fmla="+- 21600 0 9450"/>
                  <a:gd name="G6" fmla="+- 8054 21600 0"/>
                  <a:gd name="G7" fmla="*/ G6 1 2"/>
                  <a:gd name="G8" fmla="+- 21600 0 8054"/>
                  <a:gd name="G9" fmla="+- 21600 0 2700"/>
                  <a:gd name="T0" fmla="*/ G0 w 21600"/>
                  <a:gd name="T1" fmla="*/ G0 h 21600"/>
                  <a:gd name="T2" fmla="*/ G8 w 21600"/>
                  <a:gd name="T3" fmla="*/ G8 h 2160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T0" t="T1" r="T2" b="T3"/>
                <a:pathLst>
                  <a:path w="21600" h="21600">
                    <a:moveTo>
                      <a:pt x="8054" y="8054"/>
                    </a:moveTo>
                    <a:lnTo>
                      <a:pt x="9450" y="8054"/>
                    </a:lnTo>
                    <a:lnTo>
                      <a:pt x="9450" y="2700"/>
                    </a:lnTo>
                    <a:lnTo>
                      <a:pt x="9168" y="2700"/>
                    </a:lnTo>
                    <a:lnTo>
                      <a:pt x="10800" y="0"/>
                    </a:lnTo>
                    <a:lnTo>
                      <a:pt x="12432" y="2700"/>
                    </a:lnTo>
                    <a:lnTo>
                      <a:pt x="12150" y="2700"/>
                    </a:lnTo>
                    <a:lnTo>
                      <a:pt x="12150" y="8054"/>
                    </a:lnTo>
                    <a:lnTo>
                      <a:pt x="13546" y="8054"/>
                    </a:lnTo>
                    <a:lnTo>
                      <a:pt x="13546" y="9450"/>
                    </a:lnTo>
                    <a:lnTo>
                      <a:pt x="18900" y="9450"/>
                    </a:lnTo>
                    <a:lnTo>
                      <a:pt x="18900" y="9168"/>
                    </a:lnTo>
                    <a:lnTo>
                      <a:pt x="21600" y="10800"/>
                    </a:lnTo>
                    <a:lnTo>
                      <a:pt x="18900" y="12432"/>
                    </a:lnTo>
                    <a:lnTo>
                      <a:pt x="18900" y="12150"/>
                    </a:lnTo>
                    <a:lnTo>
                      <a:pt x="13546" y="12150"/>
                    </a:lnTo>
                    <a:lnTo>
                      <a:pt x="13546" y="13546"/>
                    </a:lnTo>
                    <a:lnTo>
                      <a:pt x="12150" y="13546"/>
                    </a:lnTo>
                    <a:lnTo>
                      <a:pt x="12150" y="18900"/>
                    </a:lnTo>
                    <a:lnTo>
                      <a:pt x="12432" y="18900"/>
                    </a:lnTo>
                    <a:lnTo>
                      <a:pt x="10800" y="21600"/>
                    </a:lnTo>
                    <a:lnTo>
                      <a:pt x="9168" y="18900"/>
                    </a:lnTo>
                    <a:lnTo>
                      <a:pt x="9450" y="18900"/>
                    </a:lnTo>
                    <a:lnTo>
                      <a:pt x="9450" y="13546"/>
                    </a:lnTo>
                    <a:lnTo>
                      <a:pt x="8054" y="13546"/>
                    </a:lnTo>
                    <a:lnTo>
                      <a:pt x="8054" y="12150"/>
                    </a:lnTo>
                    <a:lnTo>
                      <a:pt x="2700" y="12150"/>
                    </a:lnTo>
                    <a:lnTo>
                      <a:pt x="2700" y="12432"/>
                    </a:lnTo>
                    <a:lnTo>
                      <a:pt x="0" y="10800"/>
                    </a:lnTo>
                    <a:lnTo>
                      <a:pt x="2700" y="9168"/>
                    </a:lnTo>
                    <a:lnTo>
                      <a:pt x="2700" y="9450"/>
                    </a:lnTo>
                    <a:lnTo>
                      <a:pt x="8054" y="9450"/>
                    </a:lnTo>
                    <a:close/>
                  </a:path>
                </a:pathLst>
              </a:cu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6" name="Freeform 3113"/>
              <p:cNvSpPr>
                <a:spLocks/>
              </p:cNvSpPr>
              <p:nvPr/>
            </p:nvSpPr>
            <p:spPr bwMode="auto">
              <a:xfrm>
                <a:off x="2010" y="1631"/>
                <a:ext cx="531" cy="502"/>
              </a:xfrm>
              <a:custGeom>
                <a:avLst/>
                <a:gdLst/>
                <a:ahLst/>
                <a:cxnLst>
                  <a:cxn ang="0">
                    <a:pos x="239" y="0"/>
                  </a:cxn>
                  <a:cxn ang="0">
                    <a:pos x="233" y="14"/>
                  </a:cxn>
                  <a:cxn ang="0">
                    <a:pos x="211" y="24"/>
                  </a:cxn>
                  <a:cxn ang="0">
                    <a:pos x="142" y="48"/>
                  </a:cxn>
                  <a:cxn ang="0">
                    <a:pos x="85" y="92"/>
                  </a:cxn>
                  <a:cxn ang="0">
                    <a:pos x="43" y="144"/>
                  </a:cxn>
                  <a:cxn ang="0">
                    <a:pos x="13" y="207"/>
                  </a:cxn>
                  <a:cxn ang="0">
                    <a:pos x="4" y="261"/>
                  </a:cxn>
                  <a:cxn ang="0">
                    <a:pos x="5" y="342"/>
                  </a:cxn>
                  <a:cxn ang="0">
                    <a:pos x="34" y="420"/>
                  </a:cxn>
                  <a:cxn ang="0">
                    <a:pos x="80" y="480"/>
                  </a:cxn>
                  <a:cxn ang="0">
                    <a:pos x="119" y="513"/>
                  </a:cxn>
                  <a:cxn ang="0">
                    <a:pos x="172" y="542"/>
                  </a:cxn>
                  <a:cxn ang="0">
                    <a:pos x="230" y="557"/>
                  </a:cxn>
                  <a:cxn ang="0">
                    <a:pos x="307" y="558"/>
                  </a:cxn>
                  <a:cxn ang="0">
                    <a:pos x="383" y="537"/>
                  </a:cxn>
                  <a:cxn ang="0">
                    <a:pos x="458" y="488"/>
                  </a:cxn>
                  <a:cxn ang="0">
                    <a:pos x="523" y="399"/>
                  </a:cxn>
                  <a:cxn ang="0">
                    <a:pos x="545" y="302"/>
                  </a:cxn>
                  <a:cxn ang="0">
                    <a:pos x="535" y="203"/>
                  </a:cxn>
                  <a:cxn ang="0">
                    <a:pos x="497" y="135"/>
                  </a:cxn>
                  <a:cxn ang="0">
                    <a:pos x="448" y="78"/>
                  </a:cxn>
                  <a:cxn ang="0">
                    <a:pos x="380" y="38"/>
                  </a:cxn>
                  <a:cxn ang="0">
                    <a:pos x="328" y="21"/>
                  </a:cxn>
                  <a:cxn ang="0">
                    <a:pos x="317" y="0"/>
                  </a:cxn>
                </a:cxnLst>
                <a:rect l="0" t="0" r="r" b="b"/>
                <a:pathLst>
                  <a:path w="547" h="561">
                    <a:moveTo>
                      <a:pt x="239" y="0"/>
                    </a:moveTo>
                    <a:cubicBezTo>
                      <a:pt x="238" y="2"/>
                      <a:pt x="238" y="10"/>
                      <a:pt x="233" y="14"/>
                    </a:cubicBezTo>
                    <a:cubicBezTo>
                      <a:pt x="228" y="18"/>
                      <a:pt x="226" y="18"/>
                      <a:pt x="211" y="24"/>
                    </a:cubicBezTo>
                    <a:cubicBezTo>
                      <a:pt x="196" y="30"/>
                      <a:pt x="163" y="37"/>
                      <a:pt x="142" y="48"/>
                    </a:cubicBezTo>
                    <a:cubicBezTo>
                      <a:pt x="121" y="59"/>
                      <a:pt x="102" y="76"/>
                      <a:pt x="85" y="92"/>
                    </a:cubicBezTo>
                    <a:cubicBezTo>
                      <a:pt x="68" y="108"/>
                      <a:pt x="55" y="125"/>
                      <a:pt x="43" y="144"/>
                    </a:cubicBezTo>
                    <a:cubicBezTo>
                      <a:pt x="31" y="163"/>
                      <a:pt x="19" y="188"/>
                      <a:pt x="13" y="207"/>
                    </a:cubicBezTo>
                    <a:cubicBezTo>
                      <a:pt x="7" y="226"/>
                      <a:pt x="5" y="239"/>
                      <a:pt x="4" y="261"/>
                    </a:cubicBezTo>
                    <a:cubicBezTo>
                      <a:pt x="3" y="283"/>
                      <a:pt x="0" y="316"/>
                      <a:pt x="5" y="342"/>
                    </a:cubicBezTo>
                    <a:cubicBezTo>
                      <a:pt x="10" y="368"/>
                      <a:pt x="21" y="397"/>
                      <a:pt x="34" y="420"/>
                    </a:cubicBezTo>
                    <a:cubicBezTo>
                      <a:pt x="47" y="443"/>
                      <a:pt x="66" y="465"/>
                      <a:pt x="80" y="480"/>
                    </a:cubicBezTo>
                    <a:cubicBezTo>
                      <a:pt x="94" y="495"/>
                      <a:pt x="104" y="503"/>
                      <a:pt x="119" y="513"/>
                    </a:cubicBezTo>
                    <a:cubicBezTo>
                      <a:pt x="134" y="523"/>
                      <a:pt x="154" y="535"/>
                      <a:pt x="172" y="542"/>
                    </a:cubicBezTo>
                    <a:cubicBezTo>
                      <a:pt x="190" y="549"/>
                      <a:pt x="208" y="554"/>
                      <a:pt x="230" y="557"/>
                    </a:cubicBezTo>
                    <a:cubicBezTo>
                      <a:pt x="252" y="560"/>
                      <a:pt x="282" y="561"/>
                      <a:pt x="307" y="558"/>
                    </a:cubicBezTo>
                    <a:cubicBezTo>
                      <a:pt x="332" y="555"/>
                      <a:pt x="358" y="549"/>
                      <a:pt x="383" y="537"/>
                    </a:cubicBezTo>
                    <a:cubicBezTo>
                      <a:pt x="408" y="525"/>
                      <a:pt x="435" y="511"/>
                      <a:pt x="458" y="488"/>
                    </a:cubicBezTo>
                    <a:cubicBezTo>
                      <a:pt x="481" y="465"/>
                      <a:pt x="508" y="430"/>
                      <a:pt x="523" y="399"/>
                    </a:cubicBezTo>
                    <a:cubicBezTo>
                      <a:pt x="538" y="368"/>
                      <a:pt x="543" y="335"/>
                      <a:pt x="545" y="302"/>
                    </a:cubicBezTo>
                    <a:cubicBezTo>
                      <a:pt x="547" y="269"/>
                      <a:pt x="543" y="231"/>
                      <a:pt x="535" y="203"/>
                    </a:cubicBezTo>
                    <a:cubicBezTo>
                      <a:pt x="527" y="175"/>
                      <a:pt x="511" y="156"/>
                      <a:pt x="497" y="135"/>
                    </a:cubicBezTo>
                    <a:cubicBezTo>
                      <a:pt x="483" y="114"/>
                      <a:pt x="468" y="94"/>
                      <a:pt x="448" y="78"/>
                    </a:cubicBezTo>
                    <a:cubicBezTo>
                      <a:pt x="428" y="62"/>
                      <a:pt x="400" y="47"/>
                      <a:pt x="380" y="38"/>
                    </a:cubicBezTo>
                    <a:cubicBezTo>
                      <a:pt x="360" y="29"/>
                      <a:pt x="338" y="27"/>
                      <a:pt x="328" y="21"/>
                    </a:cubicBezTo>
                    <a:cubicBezTo>
                      <a:pt x="318" y="15"/>
                      <a:pt x="319" y="4"/>
                      <a:pt x="317" y="0"/>
                    </a:cubicBezTo>
                  </a:path>
                </a:pathLst>
              </a:custGeom>
              <a:noFill/>
              <a:ln w="3175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7" name="Freeform 3114"/>
              <p:cNvSpPr>
                <a:spLocks/>
              </p:cNvSpPr>
              <p:nvPr/>
            </p:nvSpPr>
            <p:spPr bwMode="auto">
              <a:xfrm>
                <a:off x="2002" y="1630"/>
                <a:ext cx="547" cy="512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229" y="12"/>
                  </a:cxn>
                  <a:cxn ang="0">
                    <a:pos x="197" y="19"/>
                  </a:cxn>
                  <a:cxn ang="0">
                    <a:pos x="149" y="37"/>
                  </a:cxn>
                  <a:cxn ang="0">
                    <a:pos x="92" y="79"/>
                  </a:cxn>
                  <a:cxn ang="0">
                    <a:pos x="44" y="133"/>
                  </a:cxn>
                  <a:cxn ang="0">
                    <a:pos x="13" y="201"/>
                  </a:cxn>
                  <a:cxn ang="0">
                    <a:pos x="4" y="254"/>
                  </a:cxn>
                  <a:cxn ang="0">
                    <a:pos x="5" y="332"/>
                  </a:cxn>
                  <a:cxn ang="0">
                    <a:pos x="35" y="408"/>
                  </a:cxn>
                  <a:cxn ang="0">
                    <a:pos x="82" y="465"/>
                  </a:cxn>
                  <a:cxn ang="0">
                    <a:pos x="122" y="498"/>
                  </a:cxn>
                  <a:cxn ang="0">
                    <a:pos x="177" y="526"/>
                  </a:cxn>
                  <a:cxn ang="0">
                    <a:pos x="237" y="540"/>
                  </a:cxn>
                  <a:cxn ang="0">
                    <a:pos x="316" y="541"/>
                  </a:cxn>
                  <a:cxn ang="0">
                    <a:pos x="394" y="521"/>
                  </a:cxn>
                  <a:cxn ang="0">
                    <a:pos x="471" y="473"/>
                  </a:cxn>
                  <a:cxn ang="0">
                    <a:pos x="538" y="387"/>
                  </a:cxn>
                  <a:cxn ang="0">
                    <a:pos x="561" y="293"/>
                  </a:cxn>
                  <a:cxn ang="0">
                    <a:pos x="551" y="197"/>
                  </a:cxn>
                  <a:cxn ang="0">
                    <a:pos x="517" y="131"/>
                  </a:cxn>
                  <a:cxn ang="0">
                    <a:pos x="465" y="72"/>
                  </a:cxn>
                  <a:cxn ang="0">
                    <a:pos x="397" y="32"/>
                  </a:cxn>
                  <a:cxn ang="0">
                    <a:pos x="348" y="17"/>
                  </a:cxn>
                  <a:cxn ang="0">
                    <a:pos x="333" y="0"/>
                  </a:cxn>
                </a:cxnLst>
                <a:rect l="0" t="0" r="r" b="b"/>
                <a:pathLst>
                  <a:path w="563" h="544">
                    <a:moveTo>
                      <a:pt x="240" y="0"/>
                    </a:moveTo>
                    <a:cubicBezTo>
                      <a:pt x="238" y="2"/>
                      <a:pt x="236" y="9"/>
                      <a:pt x="229" y="12"/>
                    </a:cubicBezTo>
                    <a:cubicBezTo>
                      <a:pt x="222" y="15"/>
                      <a:pt x="210" y="15"/>
                      <a:pt x="197" y="19"/>
                    </a:cubicBezTo>
                    <a:cubicBezTo>
                      <a:pt x="184" y="23"/>
                      <a:pt x="166" y="27"/>
                      <a:pt x="149" y="37"/>
                    </a:cubicBezTo>
                    <a:cubicBezTo>
                      <a:pt x="132" y="47"/>
                      <a:pt x="109" y="63"/>
                      <a:pt x="92" y="79"/>
                    </a:cubicBezTo>
                    <a:cubicBezTo>
                      <a:pt x="75" y="95"/>
                      <a:pt x="57" y="113"/>
                      <a:pt x="44" y="133"/>
                    </a:cubicBezTo>
                    <a:cubicBezTo>
                      <a:pt x="31" y="153"/>
                      <a:pt x="20" y="181"/>
                      <a:pt x="13" y="201"/>
                    </a:cubicBezTo>
                    <a:cubicBezTo>
                      <a:pt x="6" y="221"/>
                      <a:pt x="5" y="233"/>
                      <a:pt x="4" y="254"/>
                    </a:cubicBezTo>
                    <a:cubicBezTo>
                      <a:pt x="3" y="275"/>
                      <a:pt x="0" y="307"/>
                      <a:pt x="5" y="332"/>
                    </a:cubicBezTo>
                    <a:cubicBezTo>
                      <a:pt x="10" y="358"/>
                      <a:pt x="22" y="385"/>
                      <a:pt x="35" y="408"/>
                    </a:cubicBezTo>
                    <a:cubicBezTo>
                      <a:pt x="48" y="430"/>
                      <a:pt x="68" y="451"/>
                      <a:pt x="82" y="465"/>
                    </a:cubicBezTo>
                    <a:cubicBezTo>
                      <a:pt x="97" y="481"/>
                      <a:pt x="107" y="488"/>
                      <a:pt x="122" y="498"/>
                    </a:cubicBezTo>
                    <a:cubicBezTo>
                      <a:pt x="138" y="507"/>
                      <a:pt x="159" y="519"/>
                      <a:pt x="177" y="526"/>
                    </a:cubicBezTo>
                    <a:cubicBezTo>
                      <a:pt x="196" y="532"/>
                      <a:pt x="214" y="537"/>
                      <a:pt x="237" y="540"/>
                    </a:cubicBezTo>
                    <a:cubicBezTo>
                      <a:pt x="259" y="543"/>
                      <a:pt x="290" y="544"/>
                      <a:pt x="316" y="541"/>
                    </a:cubicBezTo>
                    <a:cubicBezTo>
                      <a:pt x="342" y="538"/>
                      <a:pt x="368" y="532"/>
                      <a:pt x="394" y="521"/>
                    </a:cubicBezTo>
                    <a:cubicBezTo>
                      <a:pt x="420" y="509"/>
                      <a:pt x="448" y="496"/>
                      <a:pt x="471" y="473"/>
                    </a:cubicBezTo>
                    <a:cubicBezTo>
                      <a:pt x="495" y="451"/>
                      <a:pt x="523" y="417"/>
                      <a:pt x="538" y="387"/>
                    </a:cubicBezTo>
                    <a:cubicBezTo>
                      <a:pt x="554" y="358"/>
                      <a:pt x="559" y="325"/>
                      <a:pt x="561" y="293"/>
                    </a:cubicBezTo>
                    <a:cubicBezTo>
                      <a:pt x="563" y="261"/>
                      <a:pt x="558" y="224"/>
                      <a:pt x="551" y="197"/>
                    </a:cubicBezTo>
                    <a:cubicBezTo>
                      <a:pt x="544" y="170"/>
                      <a:pt x="531" y="152"/>
                      <a:pt x="517" y="131"/>
                    </a:cubicBezTo>
                    <a:cubicBezTo>
                      <a:pt x="503" y="110"/>
                      <a:pt x="485" y="88"/>
                      <a:pt x="465" y="72"/>
                    </a:cubicBezTo>
                    <a:cubicBezTo>
                      <a:pt x="445" y="56"/>
                      <a:pt x="416" y="40"/>
                      <a:pt x="397" y="32"/>
                    </a:cubicBezTo>
                    <a:cubicBezTo>
                      <a:pt x="378" y="23"/>
                      <a:pt x="359" y="22"/>
                      <a:pt x="348" y="17"/>
                    </a:cubicBezTo>
                    <a:cubicBezTo>
                      <a:pt x="337" y="12"/>
                      <a:pt x="336" y="4"/>
                      <a:pt x="333" y="0"/>
                    </a:cubicBezTo>
                  </a:path>
                </a:pathLst>
              </a:custGeom>
              <a:noFill/>
              <a:ln w="3175" cmpd="sng">
                <a:solidFill>
                  <a:srgbClr val="00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" name="Oval 3115"/>
              <p:cNvSpPr>
                <a:spLocks noChangeArrowheads="1"/>
              </p:cNvSpPr>
              <p:nvPr/>
            </p:nvSpPr>
            <p:spPr bwMode="auto">
              <a:xfrm>
                <a:off x="2022" y="1757"/>
                <a:ext cx="509" cy="159"/>
              </a:xfrm>
              <a:prstGeom prst="ellipse">
                <a:avLst/>
              </a:prstGeom>
              <a:solidFill>
                <a:srgbClr val="66FFFF">
                  <a:alpha val="20000"/>
                </a:srgbClr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9" name="Freeform 3116"/>
              <p:cNvSpPr>
                <a:spLocks/>
              </p:cNvSpPr>
              <p:nvPr/>
            </p:nvSpPr>
            <p:spPr bwMode="auto">
              <a:xfrm>
                <a:off x="2028" y="1839"/>
                <a:ext cx="216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" y="1"/>
                  </a:cxn>
                  <a:cxn ang="0">
                    <a:pos x="56" y="3"/>
                  </a:cxn>
                  <a:cxn ang="0">
                    <a:pos x="83" y="7"/>
                  </a:cxn>
                  <a:cxn ang="0">
                    <a:pos x="110" y="11"/>
                  </a:cxn>
                  <a:cxn ang="0">
                    <a:pos x="137" y="17"/>
                  </a:cxn>
                  <a:cxn ang="0">
                    <a:pos x="163" y="25"/>
                  </a:cxn>
                  <a:cxn ang="0">
                    <a:pos x="188" y="33"/>
                  </a:cxn>
                  <a:cxn ang="0">
                    <a:pos x="213" y="43"/>
                  </a:cxn>
                  <a:cxn ang="0">
                    <a:pos x="237" y="54"/>
                  </a:cxn>
                  <a:cxn ang="0">
                    <a:pos x="261" y="66"/>
                  </a:cxn>
                  <a:cxn ang="0">
                    <a:pos x="305" y="94"/>
                  </a:cxn>
                  <a:cxn ang="0">
                    <a:pos x="348" y="126"/>
                  </a:cxn>
                  <a:cxn ang="0">
                    <a:pos x="386" y="161"/>
                  </a:cxn>
                  <a:cxn ang="0">
                    <a:pos x="422" y="200"/>
                  </a:cxn>
                  <a:cxn ang="0">
                    <a:pos x="454" y="242"/>
                  </a:cxn>
                  <a:cxn ang="0">
                    <a:pos x="481" y="287"/>
                  </a:cxn>
                  <a:cxn ang="0">
                    <a:pos x="494" y="311"/>
                  </a:cxn>
                  <a:cxn ang="0">
                    <a:pos x="504" y="335"/>
                  </a:cxn>
                  <a:cxn ang="0">
                    <a:pos x="514" y="360"/>
                  </a:cxn>
                  <a:cxn ang="0">
                    <a:pos x="522" y="385"/>
                  </a:cxn>
                  <a:cxn ang="0">
                    <a:pos x="530" y="411"/>
                  </a:cxn>
                  <a:cxn ang="0">
                    <a:pos x="536" y="437"/>
                  </a:cxn>
                  <a:cxn ang="0">
                    <a:pos x="540" y="465"/>
                  </a:cxn>
                  <a:cxn ang="0">
                    <a:pos x="545" y="492"/>
                  </a:cxn>
                  <a:cxn ang="0">
                    <a:pos x="546" y="520"/>
                  </a:cxn>
                  <a:cxn ang="0">
                    <a:pos x="547" y="548"/>
                  </a:cxn>
                </a:cxnLst>
                <a:rect l="0" t="0" r="r" b="b"/>
                <a:pathLst>
                  <a:path w="547" h="548">
                    <a:moveTo>
                      <a:pt x="0" y="0"/>
                    </a:moveTo>
                    <a:lnTo>
                      <a:pt x="28" y="1"/>
                    </a:lnTo>
                    <a:lnTo>
                      <a:pt x="56" y="3"/>
                    </a:lnTo>
                    <a:lnTo>
                      <a:pt x="83" y="7"/>
                    </a:lnTo>
                    <a:lnTo>
                      <a:pt x="110" y="11"/>
                    </a:lnTo>
                    <a:lnTo>
                      <a:pt x="137" y="17"/>
                    </a:lnTo>
                    <a:lnTo>
                      <a:pt x="163" y="25"/>
                    </a:lnTo>
                    <a:lnTo>
                      <a:pt x="188" y="33"/>
                    </a:lnTo>
                    <a:lnTo>
                      <a:pt x="213" y="43"/>
                    </a:lnTo>
                    <a:lnTo>
                      <a:pt x="237" y="54"/>
                    </a:lnTo>
                    <a:lnTo>
                      <a:pt x="261" y="66"/>
                    </a:lnTo>
                    <a:lnTo>
                      <a:pt x="305" y="94"/>
                    </a:lnTo>
                    <a:lnTo>
                      <a:pt x="348" y="126"/>
                    </a:lnTo>
                    <a:lnTo>
                      <a:pt x="386" y="161"/>
                    </a:lnTo>
                    <a:lnTo>
                      <a:pt x="422" y="200"/>
                    </a:lnTo>
                    <a:lnTo>
                      <a:pt x="454" y="242"/>
                    </a:lnTo>
                    <a:lnTo>
                      <a:pt x="481" y="287"/>
                    </a:lnTo>
                    <a:lnTo>
                      <a:pt x="494" y="311"/>
                    </a:lnTo>
                    <a:lnTo>
                      <a:pt x="504" y="335"/>
                    </a:lnTo>
                    <a:lnTo>
                      <a:pt x="514" y="360"/>
                    </a:lnTo>
                    <a:lnTo>
                      <a:pt x="522" y="385"/>
                    </a:lnTo>
                    <a:lnTo>
                      <a:pt x="530" y="411"/>
                    </a:lnTo>
                    <a:lnTo>
                      <a:pt x="536" y="437"/>
                    </a:lnTo>
                    <a:lnTo>
                      <a:pt x="540" y="465"/>
                    </a:lnTo>
                    <a:lnTo>
                      <a:pt x="545" y="492"/>
                    </a:lnTo>
                    <a:lnTo>
                      <a:pt x="546" y="520"/>
                    </a:lnTo>
                    <a:lnTo>
                      <a:pt x="547" y="548"/>
                    </a:lnTo>
                  </a:path>
                </a:pathLst>
              </a:custGeom>
              <a:noFill/>
              <a:ln w="4763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" name="Freeform 3117"/>
              <p:cNvSpPr>
                <a:spLocks/>
              </p:cNvSpPr>
              <p:nvPr/>
            </p:nvSpPr>
            <p:spPr bwMode="auto">
              <a:xfrm flipH="1">
                <a:off x="2306" y="1839"/>
                <a:ext cx="216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" y="1"/>
                  </a:cxn>
                  <a:cxn ang="0">
                    <a:pos x="56" y="3"/>
                  </a:cxn>
                  <a:cxn ang="0">
                    <a:pos x="83" y="7"/>
                  </a:cxn>
                  <a:cxn ang="0">
                    <a:pos x="110" y="11"/>
                  </a:cxn>
                  <a:cxn ang="0">
                    <a:pos x="137" y="17"/>
                  </a:cxn>
                  <a:cxn ang="0">
                    <a:pos x="163" y="25"/>
                  </a:cxn>
                  <a:cxn ang="0">
                    <a:pos x="188" y="33"/>
                  </a:cxn>
                  <a:cxn ang="0">
                    <a:pos x="213" y="43"/>
                  </a:cxn>
                  <a:cxn ang="0">
                    <a:pos x="237" y="54"/>
                  </a:cxn>
                  <a:cxn ang="0">
                    <a:pos x="261" y="66"/>
                  </a:cxn>
                  <a:cxn ang="0">
                    <a:pos x="305" y="94"/>
                  </a:cxn>
                  <a:cxn ang="0">
                    <a:pos x="348" y="126"/>
                  </a:cxn>
                  <a:cxn ang="0">
                    <a:pos x="386" y="161"/>
                  </a:cxn>
                  <a:cxn ang="0">
                    <a:pos x="422" y="200"/>
                  </a:cxn>
                  <a:cxn ang="0">
                    <a:pos x="454" y="242"/>
                  </a:cxn>
                  <a:cxn ang="0">
                    <a:pos x="481" y="287"/>
                  </a:cxn>
                  <a:cxn ang="0">
                    <a:pos x="494" y="311"/>
                  </a:cxn>
                  <a:cxn ang="0">
                    <a:pos x="504" y="335"/>
                  </a:cxn>
                  <a:cxn ang="0">
                    <a:pos x="514" y="360"/>
                  </a:cxn>
                  <a:cxn ang="0">
                    <a:pos x="522" y="385"/>
                  </a:cxn>
                  <a:cxn ang="0">
                    <a:pos x="530" y="411"/>
                  </a:cxn>
                  <a:cxn ang="0">
                    <a:pos x="536" y="437"/>
                  </a:cxn>
                  <a:cxn ang="0">
                    <a:pos x="540" y="465"/>
                  </a:cxn>
                  <a:cxn ang="0">
                    <a:pos x="545" y="492"/>
                  </a:cxn>
                  <a:cxn ang="0">
                    <a:pos x="546" y="520"/>
                  </a:cxn>
                  <a:cxn ang="0">
                    <a:pos x="547" y="548"/>
                  </a:cxn>
                </a:cxnLst>
                <a:rect l="0" t="0" r="r" b="b"/>
                <a:pathLst>
                  <a:path w="547" h="548">
                    <a:moveTo>
                      <a:pt x="0" y="0"/>
                    </a:moveTo>
                    <a:lnTo>
                      <a:pt x="28" y="1"/>
                    </a:lnTo>
                    <a:lnTo>
                      <a:pt x="56" y="3"/>
                    </a:lnTo>
                    <a:lnTo>
                      <a:pt x="83" y="7"/>
                    </a:lnTo>
                    <a:lnTo>
                      <a:pt x="110" y="11"/>
                    </a:lnTo>
                    <a:lnTo>
                      <a:pt x="137" y="17"/>
                    </a:lnTo>
                    <a:lnTo>
                      <a:pt x="163" y="25"/>
                    </a:lnTo>
                    <a:lnTo>
                      <a:pt x="188" y="33"/>
                    </a:lnTo>
                    <a:lnTo>
                      <a:pt x="213" y="43"/>
                    </a:lnTo>
                    <a:lnTo>
                      <a:pt x="237" y="54"/>
                    </a:lnTo>
                    <a:lnTo>
                      <a:pt x="261" y="66"/>
                    </a:lnTo>
                    <a:lnTo>
                      <a:pt x="305" y="94"/>
                    </a:lnTo>
                    <a:lnTo>
                      <a:pt x="348" y="126"/>
                    </a:lnTo>
                    <a:lnTo>
                      <a:pt x="386" y="161"/>
                    </a:lnTo>
                    <a:lnTo>
                      <a:pt x="422" y="200"/>
                    </a:lnTo>
                    <a:lnTo>
                      <a:pt x="454" y="242"/>
                    </a:lnTo>
                    <a:lnTo>
                      <a:pt x="481" y="287"/>
                    </a:lnTo>
                    <a:lnTo>
                      <a:pt x="494" y="311"/>
                    </a:lnTo>
                    <a:lnTo>
                      <a:pt x="504" y="335"/>
                    </a:lnTo>
                    <a:lnTo>
                      <a:pt x="514" y="360"/>
                    </a:lnTo>
                    <a:lnTo>
                      <a:pt x="522" y="385"/>
                    </a:lnTo>
                    <a:lnTo>
                      <a:pt x="530" y="411"/>
                    </a:lnTo>
                    <a:lnTo>
                      <a:pt x="536" y="437"/>
                    </a:lnTo>
                    <a:lnTo>
                      <a:pt x="540" y="465"/>
                    </a:lnTo>
                    <a:lnTo>
                      <a:pt x="545" y="492"/>
                    </a:lnTo>
                    <a:lnTo>
                      <a:pt x="546" y="520"/>
                    </a:lnTo>
                    <a:lnTo>
                      <a:pt x="547" y="548"/>
                    </a:lnTo>
                  </a:path>
                </a:pathLst>
              </a:custGeom>
              <a:noFill/>
              <a:ln w="4763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31" name="Group 2553"/>
              <p:cNvGrpSpPr>
                <a:grpSpLocks/>
              </p:cNvGrpSpPr>
              <p:nvPr/>
            </p:nvGrpSpPr>
            <p:grpSpPr bwMode="auto">
              <a:xfrm>
                <a:off x="2194" y="262"/>
                <a:ext cx="193" cy="1369"/>
                <a:chOff x="2696" y="1589"/>
                <a:chExt cx="193" cy="1369"/>
              </a:xfrm>
            </p:grpSpPr>
            <p:sp>
              <p:nvSpPr>
                <p:cNvPr id="34" name="Freeform 2554"/>
                <p:cNvSpPr>
                  <a:spLocks/>
                </p:cNvSpPr>
                <p:nvPr/>
              </p:nvSpPr>
              <p:spPr bwMode="auto">
                <a:xfrm>
                  <a:off x="2702" y="2785"/>
                  <a:ext cx="7" cy="14"/>
                </a:xfrm>
                <a:custGeom>
                  <a:avLst/>
                  <a:gdLst/>
                  <a:ahLst/>
                  <a:cxnLst>
                    <a:cxn ang="0">
                      <a:pos x="31" y="0"/>
                    </a:cxn>
                    <a:cxn ang="0">
                      <a:pos x="8" y="9"/>
                    </a:cxn>
                    <a:cxn ang="0">
                      <a:pos x="0" y="31"/>
                    </a:cxn>
                    <a:cxn ang="0">
                      <a:pos x="8" y="53"/>
                    </a:cxn>
                    <a:cxn ang="0">
                      <a:pos x="31" y="61"/>
                    </a:cxn>
                  </a:cxnLst>
                  <a:rect l="0" t="0" r="r" b="b"/>
                  <a:pathLst>
                    <a:path w="31" h="61">
                      <a:moveTo>
                        <a:pt x="31" y="0"/>
                      </a:moveTo>
                      <a:lnTo>
                        <a:pt x="8" y="9"/>
                      </a:lnTo>
                      <a:lnTo>
                        <a:pt x="0" y="31"/>
                      </a:lnTo>
                      <a:lnTo>
                        <a:pt x="8" y="53"/>
                      </a:lnTo>
                      <a:lnTo>
                        <a:pt x="31" y="61"/>
                      </a:lnTo>
                    </a:path>
                  </a:pathLst>
                </a:custGeom>
                <a:noFill/>
                <a:ln w="0">
                  <a:solidFill>
                    <a:srgbClr val="0000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5" name="Freeform 2555"/>
                <p:cNvSpPr>
                  <a:spLocks/>
                </p:cNvSpPr>
                <p:nvPr/>
              </p:nvSpPr>
              <p:spPr bwMode="auto">
                <a:xfrm>
                  <a:off x="2852" y="2785"/>
                  <a:ext cx="8" cy="14"/>
                </a:xfrm>
                <a:custGeom>
                  <a:avLst/>
                  <a:gdLst/>
                  <a:ahLst/>
                  <a:cxnLst>
                    <a:cxn ang="0">
                      <a:pos x="0" y="61"/>
                    </a:cxn>
                    <a:cxn ang="0">
                      <a:pos x="22" y="53"/>
                    </a:cxn>
                    <a:cxn ang="0">
                      <a:pos x="31" y="31"/>
                    </a:cxn>
                    <a:cxn ang="0">
                      <a:pos x="22" y="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1" h="61">
                      <a:moveTo>
                        <a:pt x="0" y="61"/>
                      </a:moveTo>
                      <a:lnTo>
                        <a:pt x="22" y="53"/>
                      </a:lnTo>
                      <a:lnTo>
                        <a:pt x="31" y="31"/>
                      </a:lnTo>
                      <a:lnTo>
                        <a:pt x="22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6" name="Line 2556"/>
                <p:cNvSpPr>
                  <a:spLocks noChangeShapeType="1"/>
                </p:cNvSpPr>
                <p:nvPr/>
              </p:nvSpPr>
              <p:spPr bwMode="auto">
                <a:xfrm flipH="1" flipV="1">
                  <a:off x="2754" y="2883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7" name="Line 2557"/>
                <p:cNvSpPr>
                  <a:spLocks noChangeShapeType="1"/>
                </p:cNvSpPr>
                <p:nvPr/>
              </p:nvSpPr>
              <p:spPr bwMode="auto">
                <a:xfrm flipH="1" flipV="1">
                  <a:off x="2747" y="2881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8" name="Line 2558"/>
                <p:cNvSpPr>
                  <a:spLocks noChangeShapeType="1"/>
                </p:cNvSpPr>
                <p:nvPr/>
              </p:nvSpPr>
              <p:spPr bwMode="auto">
                <a:xfrm flipH="1" flipV="1">
                  <a:off x="2742" y="2880"/>
                  <a:ext cx="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9" name="Line 2559"/>
                <p:cNvSpPr>
                  <a:spLocks noChangeShapeType="1"/>
                </p:cNvSpPr>
                <p:nvPr/>
              </p:nvSpPr>
              <p:spPr bwMode="auto">
                <a:xfrm flipH="1" flipV="1">
                  <a:off x="2782" y="2884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0" name="Line 2560"/>
                <p:cNvSpPr>
                  <a:spLocks noChangeShapeType="1"/>
                </p:cNvSpPr>
                <p:nvPr/>
              </p:nvSpPr>
              <p:spPr bwMode="auto">
                <a:xfrm flipH="1" flipV="1">
                  <a:off x="2775" y="2882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1" name="Line 2561"/>
                <p:cNvSpPr>
                  <a:spLocks noChangeShapeType="1"/>
                </p:cNvSpPr>
                <p:nvPr/>
              </p:nvSpPr>
              <p:spPr bwMode="auto">
                <a:xfrm flipH="1" flipV="1">
                  <a:off x="2768" y="2880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2" name="Line 2562"/>
                <p:cNvSpPr>
                  <a:spLocks noChangeShapeType="1"/>
                </p:cNvSpPr>
                <p:nvPr/>
              </p:nvSpPr>
              <p:spPr bwMode="auto">
                <a:xfrm flipH="1" flipV="1">
                  <a:off x="2762" y="2878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3" name="Line 2563"/>
                <p:cNvSpPr>
                  <a:spLocks noChangeShapeType="1"/>
                </p:cNvSpPr>
                <p:nvPr/>
              </p:nvSpPr>
              <p:spPr bwMode="auto">
                <a:xfrm flipH="1" flipV="1">
                  <a:off x="2755" y="2877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4" name="Line 2564"/>
                <p:cNvSpPr>
                  <a:spLocks noChangeShapeType="1"/>
                </p:cNvSpPr>
                <p:nvPr/>
              </p:nvSpPr>
              <p:spPr bwMode="auto">
                <a:xfrm flipH="1" flipV="1">
                  <a:off x="2748" y="2875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5" name="Line 2565"/>
                <p:cNvSpPr>
                  <a:spLocks noChangeShapeType="1"/>
                </p:cNvSpPr>
                <p:nvPr/>
              </p:nvSpPr>
              <p:spPr bwMode="auto">
                <a:xfrm flipH="1" flipV="1">
                  <a:off x="2742" y="2873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6" name="Line 2566"/>
                <p:cNvSpPr>
                  <a:spLocks noChangeShapeType="1"/>
                </p:cNvSpPr>
                <p:nvPr/>
              </p:nvSpPr>
              <p:spPr bwMode="auto">
                <a:xfrm flipH="1" flipV="1">
                  <a:off x="2811" y="2884"/>
                  <a:ext cx="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7" name="Line 2567"/>
                <p:cNvSpPr>
                  <a:spLocks noChangeShapeType="1"/>
                </p:cNvSpPr>
                <p:nvPr/>
              </p:nvSpPr>
              <p:spPr bwMode="auto">
                <a:xfrm flipH="1" flipV="1">
                  <a:off x="2804" y="2882"/>
                  <a:ext cx="6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8" name="Line 2568"/>
                <p:cNvSpPr>
                  <a:spLocks noChangeShapeType="1"/>
                </p:cNvSpPr>
                <p:nvPr/>
              </p:nvSpPr>
              <p:spPr bwMode="auto">
                <a:xfrm flipH="1" flipV="1">
                  <a:off x="2797" y="2880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9" name="Line 2569"/>
                <p:cNvSpPr>
                  <a:spLocks noChangeShapeType="1"/>
                </p:cNvSpPr>
                <p:nvPr/>
              </p:nvSpPr>
              <p:spPr bwMode="auto">
                <a:xfrm flipH="1" flipV="1">
                  <a:off x="2791" y="2878"/>
                  <a:ext cx="4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0" name="Line 2570"/>
                <p:cNvSpPr>
                  <a:spLocks noChangeShapeType="1"/>
                </p:cNvSpPr>
                <p:nvPr/>
              </p:nvSpPr>
              <p:spPr bwMode="auto">
                <a:xfrm flipH="1" flipV="1">
                  <a:off x="2784" y="2877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1" name="Line 2571"/>
                <p:cNvSpPr>
                  <a:spLocks noChangeShapeType="1"/>
                </p:cNvSpPr>
                <p:nvPr/>
              </p:nvSpPr>
              <p:spPr bwMode="auto">
                <a:xfrm flipH="1" flipV="1">
                  <a:off x="2777" y="2876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2" name="Line 2572"/>
                <p:cNvSpPr>
                  <a:spLocks noChangeShapeType="1"/>
                </p:cNvSpPr>
                <p:nvPr/>
              </p:nvSpPr>
              <p:spPr bwMode="auto">
                <a:xfrm flipH="1" flipV="1">
                  <a:off x="2770" y="2874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3" name="Line 2573"/>
                <p:cNvSpPr>
                  <a:spLocks noChangeShapeType="1"/>
                </p:cNvSpPr>
                <p:nvPr/>
              </p:nvSpPr>
              <p:spPr bwMode="auto">
                <a:xfrm flipH="1" flipV="1">
                  <a:off x="2763" y="2872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4" name="Line 2574"/>
                <p:cNvSpPr>
                  <a:spLocks noChangeShapeType="1"/>
                </p:cNvSpPr>
                <p:nvPr/>
              </p:nvSpPr>
              <p:spPr bwMode="auto">
                <a:xfrm flipH="1" flipV="1">
                  <a:off x="2757" y="2870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5" name="Line 2575"/>
                <p:cNvSpPr>
                  <a:spLocks noChangeShapeType="1"/>
                </p:cNvSpPr>
                <p:nvPr/>
              </p:nvSpPr>
              <p:spPr bwMode="auto">
                <a:xfrm flipH="1" flipV="1">
                  <a:off x="2750" y="2868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6" name="Line 2576"/>
                <p:cNvSpPr>
                  <a:spLocks noChangeShapeType="1"/>
                </p:cNvSpPr>
                <p:nvPr/>
              </p:nvSpPr>
              <p:spPr bwMode="auto">
                <a:xfrm flipH="1" flipV="1">
                  <a:off x="2744" y="2867"/>
                  <a:ext cx="4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7" name="Line 2577"/>
                <p:cNvSpPr>
                  <a:spLocks noChangeShapeType="1"/>
                </p:cNvSpPr>
                <p:nvPr/>
              </p:nvSpPr>
              <p:spPr bwMode="auto">
                <a:xfrm flipH="1" flipV="1">
                  <a:off x="2739" y="2865"/>
                  <a:ext cx="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8" name="Line 2578"/>
                <p:cNvSpPr>
                  <a:spLocks noChangeShapeType="1"/>
                </p:cNvSpPr>
                <p:nvPr/>
              </p:nvSpPr>
              <p:spPr bwMode="auto">
                <a:xfrm flipH="1" flipV="1">
                  <a:off x="2813" y="2877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9" name="Line 2579"/>
                <p:cNvSpPr>
                  <a:spLocks noChangeShapeType="1"/>
                </p:cNvSpPr>
                <p:nvPr/>
              </p:nvSpPr>
              <p:spPr bwMode="auto">
                <a:xfrm flipH="1" flipV="1">
                  <a:off x="2806" y="2876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" name="Line 2580"/>
                <p:cNvSpPr>
                  <a:spLocks noChangeShapeType="1"/>
                </p:cNvSpPr>
                <p:nvPr/>
              </p:nvSpPr>
              <p:spPr bwMode="auto">
                <a:xfrm flipH="1" flipV="1">
                  <a:off x="2799" y="2874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" name="Line 2581"/>
                <p:cNvSpPr>
                  <a:spLocks noChangeShapeType="1"/>
                </p:cNvSpPr>
                <p:nvPr/>
              </p:nvSpPr>
              <p:spPr bwMode="auto">
                <a:xfrm flipH="1" flipV="1">
                  <a:off x="2793" y="2873"/>
                  <a:ext cx="4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" name="Line 2582"/>
                <p:cNvSpPr>
                  <a:spLocks noChangeShapeType="1"/>
                </p:cNvSpPr>
                <p:nvPr/>
              </p:nvSpPr>
              <p:spPr bwMode="auto">
                <a:xfrm flipH="1" flipV="1">
                  <a:off x="2786" y="2871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" name="Line 2583"/>
                <p:cNvSpPr>
                  <a:spLocks noChangeShapeType="1"/>
                </p:cNvSpPr>
                <p:nvPr/>
              </p:nvSpPr>
              <p:spPr bwMode="auto">
                <a:xfrm flipH="1" flipV="1">
                  <a:off x="2779" y="2869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4" name="Line 2584"/>
                <p:cNvSpPr>
                  <a:spLocks noChangeShapeType="1"/>
                </p:cNvSpPr>
                <p:nvPr/>
              </p:nvSpPr>
              <p:spPr bwMode="auto">
                <a:xfrm flipH="1" flipV="1">
                  <a:off x="2772" y="2867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5" name="Line 2585"/>
                <p:cNvSpPr>
                  <a:spLocks noChangeShapeType="1"/>
                </p:cNvSpPr>
                <p:nvPr/>
              </p:nvSpPr>
              <p:spPr bwMode="auto">
                <a:xfrm flipH="1" flipV="1">
                  <a:off x="2765" y="2865"/>
                  <a:ext cx="5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6" name="Line 2586"/>
                <p:cNvSpPr>
                  <a:spLocks noChangeShapeType="1"/>
                </p:cNvSpPr>
                <p:nvPr/>
              </p:nvSpPr>
              <p:spPr bwMode="auto">
                <a:xfrm flipH="1" flipV="1">
                  <a:off x="2759" y="2863"/>
                  <a:ext cx="4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67" name="Group 2587"/>
                <p:cNvGrpSpPr>
                  <a:grpSpLocks/>
                </p:cNvGrpSpPr>
                <p:nvPr/>
              </p:nvGrpSpPr>
              <p:grpSpPr bwMode="auto">
                <a:xfrm>
                  <a:off x="2727" y="2799"/>
                  <a:ext cx="107" cy="86"/>
                  <a:chOff x="1357" y="2324"/>
                  <a:chExt cx="110" cy="91"/>
                </a:xfrm>
              </p:grpSpPr>
              <p:sp>
                <p:nvSpPr>
                  <p:cNvPr id="393" name="Line 258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2" y="239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4" name="Line 258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5" y="238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5" name="Line 259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8" y="238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6" name="Line 259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7" y="240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7" name="Line 259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0" y="2398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8" name="Line 259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3" y="239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9" name="Line 259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6" y="239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0" name="Line 259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9" y="239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1" name="Line 259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2" y="239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2" name="Line 25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5" y="238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3" name="Line 25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8" y="238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4" name="Line 259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1" y="238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5" name="Line 260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4" y="238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6" name="Line 260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7" y="238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7" name="Line 260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0" y="238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8" name="Line 260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7" y="2379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09" name="Line 260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9" y="239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0" name="Line 260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2" y="239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1" name="Line 260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5" y="239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2" name="Line 260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8" y="238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3" name="Line 260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1" y="238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4" name="Line 260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4" y="238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5" name="Line 261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7" y="2382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6" name="Line 26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0" y="238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7" name="Line 261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3" y="237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8" name="Line 261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6" y="237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19" name="Line 261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9" y="237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0" name="Line 261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2" y="237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1" name="Line 261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5" y="237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2" name="Line 261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1" y="238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3" name="Line 261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4" y="238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4" name="Line 261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7" y="238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5" name="Line 26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0" y="238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6" name="Line 26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3" y="237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7" name="Line 26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6" y="237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8" name="Line 26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9" y="237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29" name="Line 26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2" y="237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0" name="Line 26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5" y="237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1" name="Line 26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8" y="237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2" name="Line 262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1" y="236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3" name="Line 262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4" y="236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4" name="Line 262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7" y="2364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5" name="Line 263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4" y="2363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6" name="Line 263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3" y="2379"/>
                    <a:ext cx="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7" name="Line 26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6" y="237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8" name="Line 263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9" y="237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39" name="Line 263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2" y="237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0" name="Line 263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5" y="237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1" name="Line 263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8" y="237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2" name="Line 263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1" y="236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3" name="Line 263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4" y="236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4" name="Line 263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7" y="236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5" name="Line 264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0" y="236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6" name="Line 264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3" y="236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7" name="Line 264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6" y="2359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8" name="Line 264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9" y="235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49" name="Line 264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2" y="235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0" name="Line 264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5" y="2373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1" name="Line 264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8" y="237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2" name="Line 264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0" y="2369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3" name="Line 264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3" y="2367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4" name="Line 264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7" y="236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5" name="Line 265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0" y="236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6" name="Line 265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2" y="2361"/>
                    <a:ext cx="6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7" name="Line 265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6" y="236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8" name="Line 265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9" y="235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59" name="Line 265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1" y="2356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0" name="Line 265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5" y="235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1" name="Line 265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8" y="2352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2" name="Line 265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1" y="235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3" name="Line 265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4" y="234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4" name="Line 265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1" y="2348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5" name="Line 266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6" y="2366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6" name="Line 266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0" y="236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7" name="Line 266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2" y="2362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8" name="Line 266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5" y="236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69" name="Line 266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9" y="2358"/>
                    <a:ext cx="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0" name="Line 266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1" y="2357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1" name="Line 26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4" y="2355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2" name="Line 266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8" y="2353"/>
                    <a:ext cx="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3" name="Line 266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1" y="235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4" name="Line 266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3" y="2349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5" name="Line 267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7" y="2347"/>
                    <a:ext cx="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6" name="Line 267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0" y="234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7" name="Line 267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2" y="2343"/>
                    <a:ext cx="6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8" name="Line 26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5" y="2342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79" name="Line 267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0" y="2340"/>
                    <a:ext cx="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0" name="Line 267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8" y="2359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1" name="Line 267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1" y="235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2" name="Line 267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4" y="235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3" name="Line 267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7" y="235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4" name="Line 267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0" y="235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5" name="Line 268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3" y="2349"/>
                    <a:ext cx="6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6" name="Line 268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6" y="234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7" name="Line 268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9" y="234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8" name="Line 268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2" y="2344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89" name="Line 26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5" y="234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0" name="Line 268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8" y="2340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1" name="Line 268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1" y="2339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2" name="Line 268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4" y="2337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3" name="Line 268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7" y="233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4" name="Line 268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1" y="2333"/>
                    <a:ext cx="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5" name="Line 26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58" y="2332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6" name="Line 269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60" y="2352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7" name="Line 269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3" y="235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8" name="Line 269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6" y="234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499" name="Line 269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9" y="2346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0" name="Line 269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2" y="234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1" name="Line 269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5" y="234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2" name="Line 26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8" y="234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3" name="Line 26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1" y="233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4" name="Line 269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4" y="233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5" name="Line 270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7" y="233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6" name="Line 270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0" y="233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7" name="Line 270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3" y="233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8" name="Line 270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76" y="233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09" name="Line 270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9" y="232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0" name="Line 270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62" y="232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1" name="Line 270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57" y="2325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2" name="Line 270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62" y="2345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3" name="Line 270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5" y="2343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4" name="Line 270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8" y="2341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5" name="Line 271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1" y="2339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6" name="Line 27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4" y="233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7" name="Line 271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7" y="233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8" name="Line 271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0" y="2334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19" name="Line 271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3" y="2332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0" name="Line 271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06" y="2330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1" name="Line 271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9" y="2328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2" name="Line 271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92" y="232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3" name="Line 271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5" y="2325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4" name="Line 271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64" y="2338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5" name="Line 27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7" y="233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6" name="Line 27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0" y="2334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7" name="Line 27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3" y="2333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8" name="Line 27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36" y="2331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29" name="Line 27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9" y="2329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0" name="Line 27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22" y="2327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1" name="Line 272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5" y="2325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2" name="Line 272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12" y="2324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3" name="Line 2728"/>
                  <p:cNvSpPr>
                    <a:spLocks noChangeShapeType="1"/>
                  </p:cNvSpPr>
                  <p:nvPr/>
                </p:nvSpPr>
                <p:spPr bwMode="auto">
                  <a:xfrm>
                    <a:off x="1466" y="2331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4" name="Line 272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9" y="2329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5" name="Line 273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52" y="2327"/>
                    <a:ext cx="5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6" name="Line 273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5" y="2326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7" name="Line 273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440" y="2324"/>
                    <a:ext cx="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8" name="Line 27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9" y="2327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39" name="Line 27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0" y="2324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0" name="Line 27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2" y="2343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1" name="Line 27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4" y="2336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2" name="Line 27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5" y="2329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3" name="Line 27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7" y="2324"/>
                    <a:ext cx="1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4" name="Line 27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4" y="2366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5" name="Line 27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5" y="235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6" name="Line 27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7" y="2352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7" name="Line 27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9" y="2345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8" name="Line 27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1" y="2338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49" name="Line 27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2" y="2331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0" name="Line 27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4" y="2324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1" name="Line 27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7" y="2381"/>
                    <a:ext cx="1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2" name="Line 27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8" y="2374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3" name="Line 27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0" y="2367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4" name="Line 27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2" y="2361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5" name="Line 27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4" y="2354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6" name="Line 27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6" y="2347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7" name="Line 27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8" y="2340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8" name="Line 27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0" y="2333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59" name="Line 27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1" y="2326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0" name="Line 27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0" y="2397"/>
                    <a:ext cx="1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1" name="Line 27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2" y="2390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2" name="Line 27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3" y="2383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3" name="Line 27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5" y="2376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4" name="Line 27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7" y="236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5" name="Line 27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9" y="2362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6" name="Line 27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1" y="2355"/>
                    <a:ext cx="1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7" name="Line 27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3" y="234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8" name="Line 27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5" y="2342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69" name="Line 2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7" y="2335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0" name="Line 2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8" y="2328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1" name="Line 27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0" y="2324"/>
                    <a:ext cx="1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2" name="Line 27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4" y="2412"/>
                    <a:ext cx="1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3" name="Line 27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5" y="2406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4" name="Line 27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7" y="2399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5" name="Line 27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78" y="2392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6" name="Line 27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0" y="2385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7" name="Line 27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2" y="2378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8" name="Line 27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4" y="2371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79" name="Line 27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6" y="2364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0" name="Line 27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8" y="2357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1" name="Line 27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0" y="2351"/>
                    <a:ext cx="1" cy="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2" name="Line 27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1" y="2343"/>
                    <a:ext cx="2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3" name="Line 27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3" y="2337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4" name="Line 27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5" y="2330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5" name="Line 27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7" y="2324"/>
                    <a:ext cx="1" cy="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6" name="Line 27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1" y="2414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7" name="Line 27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2" y="2408"/>
                    <a:ext cx="1" cy="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8" name="Line 27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3" y="2401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89" name="Line 27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5" y="2394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90" name="Line 27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7" y="2387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91" name="Line 27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9" y="2380"/>
                    <a:ext cx="2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592" name="Line 27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91" y="2373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  <p:sp>
              <p:nvSpPr>
                <p:cNvPr id="68" name="Line 2788"/>
                <p:cNvSpPr>
                  <a:spLocks noChangeShapeType="1"/>
                </p:cNvSpPr>
                <p:nvPr/>
              </p:nvSpPr>
              <p:spPr bwMode="auto">
                <a:xfrm flipV="1">
                  <a:off x="2762" y="283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9" name="Line 2789"/>
                <p:cNvSpPr>
                  <a:spLocks noChangeShapeType="1"/>
                </p:cNvSpPr>
                <p:nvPr/>
              </p:nvSpPr>
              <p:spPr bwMode="auto">
                <a:xfrm flipV="1">
                  <a:off x="2764" y="283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0" name="Line 2790"/>
                <p:cNvSpPr>
                  <a:spLocks noChangeShapeType="1"/>
                </p:cNvSpPr>
                <p:nvPr/>
              </p:nvSpPr>
              <p:spPr bwMode="auto">
                <a:xfrm flipV="1">
                  <a:off x="2766" y="2826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1" name="Line 2791"/>
                <p:cNvSpPr>
                  <a:spLocks noChangeShapeType="1"/>
                </p:cNvSpPr>
                <p:nvPr/>
              </p:nvSpPr>
              <p:spPr bwMode="auto">
                <a:xfrm flipV="1">
                  <a:off x="2768" y="281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2" name="Line 2792"/>
                <p:cNvSpPr>
                  <a:spLocks noChangeShapeType="1"/>
                </p:cNvSpPr>
                <p:nvPr/>
              </p:nvSpPr>
              <p:spPr bwMode="auto">
                <a:xfrm flipV="1">
                  <a:off x="2769" y="2813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3" name="Line 2793"/>
                <p:cNvSpPr>
                  <a:spLocks noChangeShapeType="1"/>
                </p:cNvSpPr>
                <p:nvPr/>
              </p:nvSpPr>
              <p:spPr bwMode="auto">
                <a:xfrm flipV="1">
                  <a:off x="2771" y="2806"/>
                  <a:ext cx="2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4" name="Line 2794"/>
                <p:cNvSpPr>
                  <a:spLocks noChangeShapeType="1"/>
                </p:cNvSpPr>
                <p:nvPr/>
              </p:nvSpPr>
              <p:spPr bwMode="auto">
                <a:xfrm flipV="1">
                  <a:off x="2773" y="2800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5" name="Line 2795"/>
                <p:cNvSpPr>
                  <a:spLocks noChangeShapeType="1"/>
                </p:cNvSpPr>
                <p:nvPr/>
              </p:nvSpPr>
              <p:spPr bwMode="auto">
                <a:xfrm flipV="1">
                  <a:off x="2759" y="287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6" name="Line 2796"/>
                <p:cNvSpPr>
                  <a:spLocks noChangeShapeType="1"/>
                </p:cNvSpPr>
                <p:nvPr/>
              </p:nvSpPr>
              <p:spPr bwMode="auto">
                <a:xfrm flipV="1">
                  <a:off x="2760" y="287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7" name="Line 2797"/>
                <p:cNvSpPr>
                  <a:spLocks noChangeShapeType="1"/>
                </p:cNvSpPr>
                <p:nvPr/>
              </p:nvSpPr>
              <p:spPr bwMode="auto">
                <a:xfrm flipV="1">
                  <a:off x="2762" y="2867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8" name="Line 2798"/>
                <p:cNvSpPr>
                  <a:spLocks noChangeShapeType="1"/>
                </p:cNvSpPr>
                <p:nvPr/>
              </p:nvSpPr>
              <p:spPr bwMode="auto">
                <a:xfrm flipV="1">
                  <a:off x="2763" y="2861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79" name="Line 2799"/>
                <p:cNvSpPr>
                  <a:spLocks noChangeShapeType="1"/>
                </p:cNvSpPr>
                <p:nvPr/>
              </p:nvSpPr>
              <p:spPr bwMode="auto">
                <a:xfrm flipV="1">
                  <a:off x="2765" y="2854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0" name="Line 2800"/>
                <p:cNvSpPr>
                  <a:spLocks noChangeShapeType="1"/>
                </p:cNvSpPr>
                <p:nvPr/>
              </p:nvSpPr>
              <p:spPr bwMode="auto">
                <a:xfrm flipV="1">
                  <a:off x="2767" y="2847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1" name="Line 2801"/>
                <p:cNvSpPr>
                  <a:spLocks noChangeShapeType="1"/>
                </p:cNvSpPr>
                <p:nvPr/>
              </p:nvSpPr>
              <p:spPr bwMode="auto">
                <a:xfrm flipV="1">
                  <a:off x="2769" y="2841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2" name="Line 2802"/>
                <p:cNvSpPr>
                  <a:spLocks noChangeShapeType="1"/>
                </p:cNvSpPr>
                <p:nvPr/>
              </p:nvSpPr>
              <p:spPr bwMode="auto">
                <a:xfrm flipV="1">
                  <a:off x="2771" y="283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3" name="Line 2803"/>
                <p:cNvSpPr>
                  <a:spLocks noChangeShapeType="1"/>
                </p:cNvSpPr>
                <p:nvPr/>
              </p:nvSpPr>
              <p:spPr bwMode="auto">
                <a:xfrm flipV="1">
                  <a:off x="2773" y="282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4" name="Line 2804"/>
                <p:cNvSpPr>
                  <a:spLocks noChangeShapeType="1"/>
                </p:cNvSpPr>
                <p:nvPr/>
              </p:nvSpPr>
              <p:spPr bwMode="auto">
                <a:xfrm flipV="1">
                  <a:off x="2775" y="282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5" name="Line 2805"/>
                <p:cNvSpPr>
                  <a:spLocks noChangeShapeType="1"/>
                </p:cNvSpPr>
                <p:nvPr/>
              </p:nvSpPr>
              <p:spPr bwMode="auto">
                <a:xfrm flipV="1">
                  <a:off x="2777" y="281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6" name="Line 2806"/>
                <p:cNvSpPr>
                  <a:spLocks noChangeShapeType="1"/>
                </p:cNvSpPr>
                <p:nvPr/>
              </p:nvSpPr>
              <p:spPr bwMode="auto">
                <a:xfrm flipV="1">
                  <a:off x="2778" y="2808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7" name="Line 2807"/>
                <p:cNvSpPr>
                  <a:spLocks noChangeShapeType="1"/>
                </p:cNvSpPr>
                <p:nvPr/>
              </p:nvSpPr>
              <p:spPr bwMode="auto">
                <a:xfrm flipV="1">
                  <a:off x="2780" y="2802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8" name="Line 2808"/>
                <p:cNvSpPr>
                  <a:spLocks noChangeShapeType="1"/>
                </p:cNvSpPr>
                <p:nvPr/>
              </p:nvSpPr>
              <p:spPr bwMode="auto">
                <a:xfrm flipV="1">
                  <a:off x="2782" y="27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89" name="Line 2809"/>
                <p:cNvSpPr>
                  <a:spLocks noChangeShapeType="1"/>
                </p:cNvSpPr>
                <p:nvPr/>
              </p:nvSpPr>
              <p:spPr bwMode="auto">
                <a:xfrm flipV="1">
                  <a:off x="2765" y="2881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0" name="Line 2810"/>
                <p:cNvSpPr>
                  <a:spLocks noChangeShapeType="1"/>
                </p:cNvSpPr>
                <p:nvPr/>
              </p:nvSpPr>
              <p:spPr bwMode="auto">
                <a:xfrm flipV="1">
                  <a:off x="2767" y="287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1" name="Line 2811"/>
                <p:cNvSpPr>
                  <a:spLocks noChangeShapeType="1"/>
                </p:cNvSpPr>
                <p:nvPr/>
              </p:nvSpPr>
              <p:spPr bwMode="auto">
                <a:xfrm flipV="1">
                  <a:off x="2768" y="2868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2" name="Line 2812"/>
                <p:cNvSpPr>
                  <a:spLocks noChangeShapeType="1"/>
                </p:cNvSpPr>
                <p:nvPr/>
              </p:nvSpPr>
              <p:spPr bwMode="auto">
                <a:xfrm flipV="1">
                  <a:off x="2770" y="286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3" name="Line 2813"/>
                <p:cNvSpPr>
                  <a:spLocks noChangeShapeType="1"/>
                </p:cNvSpPr>
                <p:nvPr/>
              </p:nvSpPr>
              <p:spPr bwMode="auto">
                <a:xfrm flipV="1">
                  <a:off x="2772" y="285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4" name="Line 2814"/>
                <p:cNvSpPr>
                  <a:spLocks noChangeShapeType="1"/>
                </p:cNvSpPr>
                <p:nvPr/>
              </p:nvSpPr>
              <p:spPr bwMode="auto">
                <a:xfrm flipV="1">
                  <a:off x="2774" y="284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5" name="Line 2815"/>
                <p:cNvSpPr>
                  <a:spLocks noChangeShapeType="1"/>
                </p:cNvSpPr>
                <p:nvPr/>
              </p:nvSpPr>
              <p:spPr bwMode="auto">
                <a:xfrm flipV="1">
                  <a:off x="2776" y="28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6" name="Line 2816"/>
                <p:cNvSpPr>
                  <a:spLocks noChangeShapeType="1"/>
                </p:cNvSpPr>
                <p:nvPr/>
              </p:nvSpPr>
              <p:spPr bwMode="auto">
                <a:xfrm flipV="1">
                  <a:off x="2778" y="28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7" name="Line 2817"/>
                <p:cNvSpPr>
                  <a:spLocks noChangeShapeType="1"/>
                </p:cNvSpPr>
                <p:nvPr/>
              </p:nvSpPr>
              <p:spPr bwMode="auto">
                <a:xfrm flipV="1">
                  <a:off x="2780" y="282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8" name="Line 2818"/>
                <p:cNvSpPr>
                  <a:spLocks noChangeShapeType="1"/>
                </p:cNvSpPr>
                <p:nvPr/>
              </p:nvSpPr>
              <p:spPr bwMode="auto">
                <a:xfrm flipV="1">
                  <a:off x="2781" y="2823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99" name="Line 2819"/>
                <p:cNvSpPr>
                  <a:spLocks noChangeShapeType="1"/>
                </p:cNvSpPr>
                <p:nvPr/>
              </p:nvSpPr>
              <p:spPr bwMode="auto">
                <a:xfrm flipV="1">
                  <a:off x="2783" y="2816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0" name="Line 2820"/>
                <p:cNvSpPr>
                  <a:spLocks noChangeShapeType="1"/>
                </p:cNvSpPr>
                <p:nvPr/>
              </p:nvSpPr>
              <p:spPr bwMode="auto">
                <a:xfrm flipV="1">
                  <a:off x="2785" y="2810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1" name="Line 2821"/>
                <p:cNvSpPr>
                  <a:spLocks noChangeShapeType="1"/>
                </p:cNvSpPr>
                <p:nvPr/>
              </p:nvSpPr>
              <p:spPr bwMode="auto">
                <a:xfrm flipV="1">
                  <a:off x="2787" y="280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2" name="Line 2822"/>
                <p:cNvSpPr>
                  <a:spLocks noChangeShapeType="1"/>
                </p:cNvSpPr>
                <p:nvPr/>
              </p:nvSpPr>
              <p:spPr bwMode="auto">
                <a:xfrm flipV="1">
                  <a:off x="2789" y="2799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3" name="Line 2823"/>
                <p:cNvSpPr>
                  <a:spLocks noChangeShapeType="1"/>
                </p:cNvSpPr>
                <p:nvPr/>
              </p:nvSpPr>
              <p:spPr bwMode="auto">
                <a:xfrm flipV="1">
                  <a:off x="2773" y="288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4" name="Line 2824"/>
                <p:cNvSpPr>
                  <a:spLocks noChangeShapeType="1"/>
                </p:cNvSpPr>
                <p:nvPr/>
              </p:nvSpPr>
              <p:spPr bwMode="auto">
                <a:xfrm flipV="1">
                  <a:off x="2773" y="2877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5" name="Line 2825"/>
                <p:cNvSpPr>
                  <a:spLocks noChangeShapeType="1"/>
                </p:cNvSpPr>
                <p:nvPr/>
              </p:nvSpPr>
              <p:spPr bwMode="auto">
                <a:xfrm flipV="1">
                  <a:off x="2775" y="2870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6" name="Line 2826"/>
                <p:cNvSpPr>
                  <a:spLocks noChangeShapeType="1"/>
                </p:cNvSpPr>
                <p:nvPr/>
              </p:nvSpPr>
              <p:spPr bwMode="auto">
                <a:xfrm flipV="1">
                  <a:off x="2777" y="2863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7" name="Line 2827"/>
                <p:cNvSpPr>
                  <a:spLocks noChangeShapeType="1"/>
                </p:cNvSpPr>
                <p:nvPr/>
              </p:nvSpPr>
              <p:spPr bwMode="auto">
                <a:xfrm flipV="1">
                  <a:off x="2779" y="2857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8" name="Line 2828"/>
                <p:cNvSpPr>
                  <a:spLocks noChangeShapeType="1"/>
                </p:cNvSpPr>
                <p:nvPr/>
              </p:nvSpPr>
              <p:spPr bwMode="auto">
                <a:xfrm flipV="1">
                  <a:off x="2781" y="285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09" name="Line 2829"/>
                <p:cNvSpPr>
                  <a:spLocks noChangeShapeType="1"/>
                </p:cNvSpPr>
                <p:nvPr/>
              </p:nvSpPr>
              <p:spPr bwMode="auto">
                <a:xfrm flipV="1">
                  <a:off x="2783" y="284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0" name="Line 2830"/>
                <p:cNvSpPr>
                  <a:spLocks noChangeShapeType="1"/>
                </p:cNvSpPr>
                <p:nvPr/>
              </p:nvSpPr>
              <p:spPr bwMode="auto">
                <a:xfrm flipV="1">
                  <a:off x="2785" y="28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1" name="Line 2831"/>
                <p:cNvSpPr>
                  <a:spLocks noChangeShapeType="1"/>
                </p:cNvSpPr>
                <p:nvPr/>
              </p:nvSpPr>
              <p:spPr bwMode="auto">
                <a:xfrm flipV="1">
                  <a:off x="2787" y="283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2" name="Line 2832"/>
                <p:cNvSpPr>
                  <a:spLocks noChangeShapeType="1"/>
                </p:cNvSpPr>
                <p:nvPr/>
              </p:nvSpPr>
              <p:spPr bwMode="auto">
                <a:xfrm flipV="1">
                  <a:off x="2789" y="282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3" name="Line 2833"/>
                <p:cNvSpPr>
                  <a:spLocks noChangeShapeType="1"/>
                </p:cNvSpPr>
                <p:nvPr/>
              </p:nvSpPr>
              <p:spPr bwMode="auto">
                <a:xfrm flipV="1">
                  <a:off x="2790" y="2818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4" name="Line 2834"/>
                <p:cNvSpPr>
                  <a:spLocks noChangeShapeType="1"/>
                </p:cNvSpPr>
                <p:nvPr/>
              </p:nvSpPr>
              <p:spPr bwMode="auto">
                <a:xfrm flipV="1">
                  <a:off x="2792" y="2812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5" name="Line 2835"/>
                <p:cNvSpPr>
                  <a:spLocks noChangeShapeType="1"/>
                </p:cNvSpPr>
                <p:nvPr/>
              </p:nvSpPr>
              <p:spPr bwMode="auto">
                <a:xfrm flipV="1">
                  <a:off x="2794" y="2805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6" name="Line 2836"/>
                <p:cNvSpPr>
                  <a:spLocks noChangeShapeType="1"/>
                </p:cNvSpPr>
                <p:nvPr/>
              </p:nvSpPr>
              <p:spPr bwMode="auto">
                <a:xfrm flipV="1">
                  <a:off x="2795" y="279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7" name="Line 2837"/>
                <p:cNvSpPr>
                  <a:spLocks noChangeShapeType="1"/>
                </p:cNvSpPr>
                <p:nvPr/>
              </p:nvSpPr>
              <p:spPr bwMode="auto">
                <a:xfrm flipV="1">
                  <a:off x="2781" y="287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8" name="Line 2838"/>
                <p:cNvSpPr>
                  <a:spLocks noChangeShapeType="1"/>
                </p:cNvSpPr>
                <p:nvPr/>
              </p:nvSpPr>
              <p:spPr bwMode="auto">
                <a:xfrm flipV="1">
                  <a:off x="2782" y="287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19" name="Line 2839"/>
                <p:cNvSpPr>
                  <a:spLocks noChangeShapeType="1"/>
                </p:cNvSpPr>
                <p:nvPr/>
              </p:nvSpPr>
              <p:spPr bwMode="auto">
                <a:xfrm flipV="1">
                  <a:off x="2784" y="2865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0" name="Line 2840"/>
                <p:cNvSpPr>
                  <a:spLocks noChangeShapeType="1"/>
                </p:cNvSpPr>
                <p:nvPr/>
              </p:nvSpPr>
              <p:spPr bwMode="auto">
                <a:xfrm flipV="1">
                  <a:off x="2786" y="2859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1" name="Line 2841"/>
                <p:cNvSpPr>
                  <a:spLocks noChangeShapeType="1"/>
                </p:cNvSpPr>
                <p:nvPr/>
              </p:nvSpPr>
              <p:spPr bwMode="auto">
                <a:xfrm flipV="1">
                  <a:off x="2788" y="285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2" name="Line 2842"/>
                <p:cNvSpPr>
                  <a:spLocks noChangeShapeType="1"/>
                </p:cNvSpPr>
                <p:nvPr/>
              </p:nvSpPr>
              <p:spPr bwMode="auto">
                <a:xfrm flipV="1">
                  <a:off x="2790" y="284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" name="Line 2843"/>
                <p:cNvSpPr>
                  <a:spLocks noChangeShapeType="1"/>
                </p:cNvSpPr>
                <p:nvPr/>
              </p:nvSpPr>
              <p:spPr bwMode="auto">
                <a:xfrm flipV="1">
                  <a:off x="2792" y="284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4" name="Line 2844"/>
                <p:cNvSpPr>
                  <a:spLocks noChangeShapeType="1"/>
                </p:cNvSpPr>
                <p:nvPr/>
              </p:nvSpPr>
              <p:spPr bwMode="auto">
                <a:xfrm flipV="1">
                  <a:off x="2794" y="283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5" name="Line 2845"/>
                <p:cNvSpPr>
                  <a:spLocks noChangeShapeType="1"/>
                </p:cNvSpPr>
                <p:nvPr/>
              </p:nvSpPr>
              <p:spPr bwMode="auto">
                <a:xfrm flipV="1">
                  <a:off x="2795" y="2827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6" name="Line 2846"/>
                <p:cNvSpPr>
                  <a:spLocks noChangeShapeType="1"/>
                </p:cNvSpPr>
                <p:nvPr/>
              </p:nvSpPr>
              <p:spPr bwMode="auto">
                <a:xfrm flipV="1">
                  <a:off x="2797" y="282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7" name="Line 2847"/>
                <p:cNvSpPr>
                  <a:spLocks noChangeShapeType="1"/>
                </p:cNvSpPr>
                <p:nvPr/>
              </p:nvSpPr>
              <p:spPr bwMode="auto">
                <a:xfrm flipV="1">
                  <a:off x="2798" y="2813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8" name="Line 2848"/>
                <p:cNvSpPr>
                  <a:spLocks noChangeShapeType="1"/>
                </p:cNvSpPr>
                <p:nvPr/>
              </p:nvSpPr>
              <p:spPr bwMode="auto">
                <a:xfrm flipV="1">
                  <a:off x="2800" y="2807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9" name="Line 2849"/>
                <p:cNvSpPr>
                  <a:spLocks noChangeShapeType="1"/>
                </p:cNvSpPr>
                <p:nvPr/>
              </p:nvSpPr>
              <p:spPr bwMode="auto">
                <a:xfrm flipV="1">
                  <a:off x="2802" y="280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0" name="Line 2850"/>
                <p:cNvSpPr>
                  <a:spLocks noChangeShapeType="1"/>
                </p:cNvSpPr>
                <p:nvPr/>
              </p:nvSpPr>
              <p:spPr bwMode="auto">
                <a:xfrm flipV="1">
                  <a:off x="2788" y="288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1" name="Line 2851"/>
                <p:cNvSpPr>
                  <a:spLocks noChangeShapeType="1"/>
                </p:cNvSpPr>
                <p:nvPr/>
              </p:nvSpPr>
              <p:spPr bwMode="auto">
                <a:xfrm flipV="1">
                  <a:off x="2790" y="287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2" name="Line 2852"/>
                <p:cNvSpPr>
                  <a:spLocks noChangeShapeType="1"/>
                </p:cNvSpPr>
                <p:nvPr/>
              </p:nvSpPr>
              <p:spPr bwMode="auto">
                <a:xfrm flipV="1">
                  <a:off x="2791" y="2867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3" name="Line 2853"/>
                <p:cNvSpPr>
                  <a:spLocks noChangeShapeType="1"/>
                </p:cNvSpPr>
                <p:nvPr/>
              </p:nvSpPr>
              <p:spPr bwMode="auto">
                <a:xfrm flipV="1">
                  <a:off x="2793" y="2861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4" name="Line 2854"/>
                <p:cNvSpPr>
                  <a:spLocks noChangeShapeType="1"/>
                </p:cNvSpPr>
                <p:nvPr/>
              </p:nvSpPr>
              <p:spPr bwMode="auto">
                <a:xfrm flipV="1">
                  <a:off x="2795" y="2854"/>
                  <a:ext cx="0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5" name="Line 2855"/>
                <p:cNvSpPr>
                  <a:spLocks noChangeShapeType="1"/>
                </p:cNvSpPr>
                <p:nvPr/>
              </p:nvSpPr>
              <p:spPr bwMode="auto">
                <a:xfrm flipV="1">
                  <a:off x="2796" y="2847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6" name="Line 2856"/>
                <p:cNvSpPr>
                  <a:spLocks noChangeShapeType="1"/>
                </p:cNvSpPr>
                <p:nvPr/>
              </p:nvSpPr>
              <p:spPr bwMode="auto">
                <a:xfrm flipV="1">
                  <a:off x="2798" y="2842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7" name="Line 2857"/>
                <p:cNvSpPr>
                  <a:spLocks noChangeShapeType="1"/>
                </p:cNvSpPr>
                <p:nvPr/>
              </p:nvSpPr>
              <p:spPr bwMode="auto">
                <a:xfrm flipV="1">
                  <a:off x="2800" y="2834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8" name="Line 2858"/>
                <p:cNvSpPr>
                  <a:spLocks noChangeShapeType="1"/>
                </p:cNvSpPr>
                <p:nvPr/>
              </p:nvSpPr>
              <p:spPr bwMode="auto">
                <a:xfrm flipV="1">
                  <a:off x="2801" y="2829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39" name="Line 2859"/>
                <p:cNvSpPr>
                  <a:spLocks noChangeShapeType="1"/>
                </p:cNvSpPr>
                <p:nvPr/>
              </p:nvSpPr>
              <p:spPr bwMode="auto">
                <a:xfrm flipV="1">
                  <a:off x="2803" y="2822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0" name="Line 2860"/>
                <p:cNvSpPr>
                  <a:spLocks noChangeShapeType="1"/>
                </p:cNvSpPr>
                <p:nvPr/>
              </p:nvSpPr>
              <p:spPr bwMode="auto">
                <a:xfrm flipV="1">
                  <a:off x="2805" y="2815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1" name="Line 2861"/>
                <p:cNvSpPr>
                  <a:spLocks noChangeShapeType="1"/>
                </p:cNvSpPr>
                <p:nvPr/>
              </p:nvSpPr>
              <p:spPr bwMode="auto">
                <a:xfrm flipV="1">
                  <a:off x="2807" y="2809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2" name="Line 2862"/>
                <p:cNvSpPr>
                  <a:spLocks noChangeShapeType="1"/>
                </p:cNvSpPr>
                <p:nvPr/>
              </p:nvSpPr>
              <p:spPr bwMode="auto">
                <a:xfrm flipV="1">
                  <a:off x="2809" y="280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3" name="Line 2863"/>
                <p:cNvSpPr>
                  <a:spLocks noChangeShapeType="1"/>
                </p:cNvSpPr>
                <p:nvPr/>
              </p:nvSpPr>
              <p:spPr bwMode="auto">
                <a:xfrm flipV="1">
                  <a:off x="2811" y="27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4" name="Line 2864"/>
                <p:cNvSpPr>
                  <a:spLocks noChangeShapeType="1"/>
                </p:cNvSpPr>
                <p:nvPr/>
              </p:nvSpPr>
              <p:spPr bwMode="auto">
                <a:xfrm flipV="1">
                  <a:off x="2795" y="2882"/>
                  <a:ext cx="0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5" name="Line 2865"/>
                <p:cNvSpPr>
                  <a:spLocks noChangeShapeType="1"/>
                </p:cNvSpPr>
                <p:nvPr/>
              </p:nvSpPr>
              <p:spPr bwMode="auto">
                <a:xfrm flipV="1">
                  <a:off x="2795" y="2876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6" name="Line 2866"/>
                <p:cNvSpPr>
                  <a:spLocks noChangeShapeType="1"/>
                </p:cNvSpPr>
                <p:nvPr/>
              </p:nvSpPr>
              <p:spPr bwMode="auto">
                <a:xfrm flipV="1">
                  <a:off x="2797" y="2869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7" name="Line 2867"/>
                <p:cNvSpPr>
                  <a:spLocks noChangeShapeType="1"/>
                </p:cNvSpPr>
                <p:nvPr/>
              </p:nvSpPr>
              <p:spPr bwMode="auto">
                <a:xfrm flipV="1">
                  <a:off x="2799" y="2862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8" name="Line 2868"/>
                <p:cNvSpPr>
                  <a:spLocks noChangeShapeType="1"/>
                </p:cNvSpPr>
                <p:nvPr/>
              </p:nvSpPr>
              <p:spPr bwMode="auto">
                <a:xfrm flipV="1">
                  <a:off x="2801" y="285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49" name="Line 2869"/>
                <p:cNvSpPr>
                  <a:spLocks noChangeShapeType="1"/>
                </p:cNvSpPr>
                <p:nvPr/>
              </p:nvSpPr>
              <p:spPr bwMode="auto">
                <a:xfrm flipV="1">
                  <a:off x="2803" y="284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0" name="Line 2870"/>
                <p:cNvSpPr>
                  <a:spLocks noChangeShapeType="1"/>
                </p:cNvSpPr>
                <p:nvPr/>
              </p:nvSpPr>
              <p:spPr bwMode="auto">
                <a:xfrm flipV="1">
                  <a:off x="2805" y="2843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1" name="Line 2871"/>
                <p:cNvSpPr>
                  <a:spLocks noChangeShapeType="1"/>
                </p:cNvSpPr>
                <p:nvPr/>
              </p:nvSpPr>
              <p:spPr bwMode="auto">
                <a:xfrm flipV="1">
                  <a:off x="2807" y="283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2" name="Line 2872"/>
                <p:cNvSpPr>
                  <a:spLocks noChangeShapeType="1"/>
                </p:cNvSpPr>
                <p:nvPr/>
              </p:nvSpPr>
              <p:spPr bwMode="auto">
                <a:xfrm flipV="1">
                  <a:off x="2808" y="2830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3" name="Line 2873"/>
                <p:cNvSpPr>
                  <a:spLocks noChangeShapeType="1"/>
                </p:cNvSpPr>
                <p:nvPr/>
              </p:nvSpPr>
              <p:spPr bwMode="auto">
                <a:xfrm flipV="1">
                  <a:off x="2810" y="2823"/>
                  <a:ext cx="2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4" name="Line 2874"/>
                <p:cNvSpPr>
                  <a:spLocks noChangeShapeType="1"/>
                </p:cNvSpPr>
                <p:nvPr/>
              </p:nvSpPr>
              <p:spPr bwMode="auto">
                <a:xfrm flipV="1">
                  <a:off x="2812" y="2817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5" name="Line 2875"/>
                <p:cNvSpPr>
                  <a:spLocks noChangeShapeType="1"/>
                </p:cNvSpPr>
                <p:nvPr/>
              </p:nvSpPr>
              <p:spPr bwMode="auto">
                <a:xfrm flipV="1">
                  <a:off x="2814" y="2811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6" name="Line 2876"/>
                <p:cNvSpPr>
                  <a:spLocks noChangeShapeType="1"/>
                </p:cNvSpPr>
                <p:nvPr/>
              </p:nvSpPr>
              <p:spPr bwMode="auto">
                <a:xfrm flipV="1">
                  <a:off x="2816" y="2804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7" name="Line 2877"/>
                <p:cNvSpPr>
                  <a:spLocks noChangeShapeType="1"/>
                </p:cNvSpPr>
                <p:nvPr/>
              </p:nvSpPr>
              <p:spPr bwMode="auto">
                <a:xfrm flipV="1">
                  <a:off x="2818" y="2799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8" name="Line 2878"/>
                <p:cNvSpPr>
                  <a:spLocks noChangeShapeType="1"/>
                </p:cNvSpPr>
                <p:nvPr/>
              </p:nvSpPr>
              <p:spPr bwMode="auto">
                <a:xfrm flipV="1">
                  <a:off x="2801" y="288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9" name="Line 2879"/>
                <p:cNvSpPr>
                  <a:spLocks noChangeShapeType="1"/>
                </p:cNvSpPr>
                <p:nvPr/>
              </p:nvSpPr>
              <p:spPr bwMode="auto">
                <a:xfrm flipV="1">
                  <a:off x="2802" y="2877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0" name="Line 2880"/>
                <p:cNvSpPr>
                  <a:spLocks noChangeShapeType="1"/>
                </p:cNvSpPr>
                <p:nvPr/>
              </p:nvSpPr>
              <p:spPr bwMode="auto">
                <a:xfrm flipV="1">
                  <a:off x="2804" y="2871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1" name="Line 2881"/>
                <p:cNvSpPr>
                  <a:spLocks noChangeShapeType="1"/>
                </p:cNvSpPr>
                <p:nvPr/>
              </p:nvSpPr>
              <p:spPr bwMode="auto">
                <a:xfrm flipV="1">
                  <a:off x="2806" y="2864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2" name="Line 2882"/>
                <p:cNvSpPr>
                  <a:spLocks noChangeShapeType="1"/>
                </p:cNvSpPr>
                <p:nvPr/>
              </p:nvSpPr>
              <p:spPr bwMode="auto">
                <a:xfrm flipV="1">
                  <a:off x="2808" y="285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3" name="Line 2883"/>
                <p:cNvSpPr>
                  <a:spLocks noChangeShapeType="1"/>
                </p:cNvSpPr>
                <p:nvPr/>
              </p:nvSpPr>
              <p:spPr bwMode="auto">
                <a:xfrm flipV="1">
                  <a:off x="2810" y="285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4" name="Line 2884"/>
                <p:cNvSpPr>
                  <a:spLocks noChangeShapeType="1"/>
                </p:cNvSpPr>
                <p:nvPr/>
              </p:nvSpPr>
              <p:spPr bwMode="auto">
                <a:xfrm flipV="1">
                  <a:off x="2812" y="2845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5" name="Line 2885"/>
                <p:cNvSpPr>
                  <a:spLocks noChangeShapeType="1"/>
                </p:cNvSpPr>
                <p:nvPr/>
              </p:nvSpPr>
              <p:spPr bwMode="auto">
                <a:xfrm flipV="1">
                  <a:off x="2814" y="283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6" name="Line 2886"/>
                <p:cNvSpPr>
                  <a:spLocks noChangeShapeType="1"/>
                </p:cNvSpPr>
                <p:nvPr/>
              </p:nvSpPr>
              <p:spPr bwMode="auto">
                <a:xfrm flipV="1">
                  <a:off x="2816" y="283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7" name="Line 2887"/>
                <p:cNvSpPr>
                  <a:spLocks noChangeShapeType="1"/>
                </p:cNvSpPr>
                <p:nvPr/>
              </p:nvSpPr>
              <p:spPr bwMode="auto">
                <a:xfrm flipV="1">
                  <a:off x="2817" y="2825"/>
                  <a:ext cx="2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8" name="Line 2888"/>
                <p:cNvSpPr>
                  <a:spLocks noChangeShapeType="1"/>
                </p:cNvSpPr>
                <p:nvPr/>
              </p:nvSpPr>
              <p:spPr bwMode="auto">
                <a:xfrm flipV="1">
                  <a:off x="2819" y="2819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69" name="Line 2889"/>
                <p:cNvSpPr>
                  <a:spLocks noChangeShapeType="1"/>
                </p:cNvSpPr>
                <p:nvPr/>
              </p:nvSpPr>
              <p:spPr bwMode="auto">
                <a:xfrm flipV="1">
                  <a:off x="2821" y="2813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0" name="Line 2890"/>
                <p:cNvSpPr>
                  <a:spLocks noChangeShapeType="1"/>
                </p:cNvSpPr>
                <p:nvPr/>
              </p:nvSpPr>
              <p:spPr bwMode="auto">
                <a:xfrm flipV="1">
                  <a:off x="2823" y="280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1" name="Line 2891"/>
                <p:cNvSpPr>
                  <a:spLocks noChangeShapeType="1"/>
                </p:cNvSpPr>
                <p:nvPr/>
              </p:nvSpPr>
              <p:spPr bwMode="auto">
                <a:xfrm flipV="1">
                  <a:off x="2825" y="279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2" name="Line 2892"/>
                <p:cNvSpPr>
                  <a:spLocks noChangeShapeType="1"/>
                </p:cNvSpPr>
                <p:nvPr/>
              </p:nvSpPr>
              <p:spPr bwMode="auto">
                <a:xfrm flipV="1">
                  <a:off x="2810" y="2879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3" name="Line 2893"/>
                <p:cNvSpPr>
                  <a:spLocks noChangeShapeType="1"/>
                </p:cNvSpPr>
                <p:nvPr/>
              </p:nvSpPr>
              <p:spPr bwMode="auto">
                <a:xfrm flipV="1">
                  <a:off x="2811" y="2873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4" name="Line 2894"/>
                <p:cNvSpPr>
                  <a:spLocks noChangeShapeType="1"/>
                </p:cNvSpPr>
                <p:nvPr/>
              </p:nvSpPr>
              <p:spPr bwMode="auto">
                <a:xfrm flipV="1">
                  <a:off x="2813" y="286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5" name="Line 2895"/>
                <p:cNvSpPr>
                  <a:spLocks noChangeShapeType="1"/>
                </p:cNvSpPr>
                <p:nvPr/>
              </p:nvSpPr>
              <p:spPr bwMode="auto">
                <a:xfrm flipV="1">
                  <a:off x="2815" y="2860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6" name="Line 2896"/>
                <p:cNvSpPr>
                  <a:spLocks noChangeShapeType="1"/>
                </p:cNvSpPr>
                <p:nvPr/>
              </p:nvSpPr>
              <p:spPr bwMode="auto">
                <a:xfrm flipV="1">
                  <a:off x="2817" y="285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7" name="Line 2897"/>
                <p:cNvSpPr>
                  <a:spLocks noChangeShapeType="1"/>
                </p:cNvSpPr>
                <p:nvPr/>
              </p:nvSpPr>
              <p:spPr bwMode="auto">
                <a:xfrm flipV="1">
                  <a:off x="2819" y="2846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8" name="Line 2898"/>
                <p:cNvSpPr>
                  <a:spLocks noChangeShapeType="1"/>
                </p:cNvSpPr>
                <p:nvPr/>
              </p:nvSpPr>
              <p:spPr bwMode="auto">
                <a:xfrm flipV="1">
                  <a:off x="2821" y="284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79" name="Line 2899"/>
                <p:cNvSpPr>
                  <a:spLocks noChangeShapeType="1"/>
                </p:cNvSpPr>
                <p:nvPr/>
              </p:nvSpPr>
              <p:spPr bwMode="auto">
                <a:xfrm flipV="1">
                  <a:off x="2823" y="2833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0" name="Line 2900"/>
                <p:cNvSpPr>
                  <a:spLocks noChangeShapeType="1"/>
                </p:cNvSpPr>
                <p:nvPr/>
              </p:nvSpPr>
              <p:spPr bwMode="auto">
                <a:xfrm flipV="1">
                  <a:off x="2824" y="2827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1" name="Line 2901"/>
                <p:cNvSpPr>
                  <a:spLocks noChangeShapeType="1"/>
                </p:cNvSpPr>
                <p:nvPr/>
              </p:nvSpPr>
              <p:spPr bwMode="auto">
                <a:xfrm flipV="1">
                  <a:off x="2826" y="282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2" name="Line 2902"/>
                <p:cNvSpPr>
                  <a:spLocks noChangeShapeType="1"/>
                </p:cNvSpPr>
                <p:nvPr/>
              </p:nvSpPr>
              <p:spPr bwMode="auto">
                <a:xfrm flipV="1">
                  <a:off x="2828" y="2813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3" name="Line 2903"/>
                <p:cNvSpPr>
                  <a:spLocks noChangeShapeType="1"/>
                </p:cNvSpPr>
                <p:nvPr/>
              </p:nvSpPr>
              <p:spPr bwMode="auto">
                <a:xfrm flipV="1">
                  <a:off x="2829" y="2808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4" name="Line 2904"/>
                <p:cNvSpPr>
                  <a:spLocks noChangeShapeType="1"/>
                </p:cNvSpPr>
                <p:nvPr/>
              </p:nvSpPr>
              <p:spPr bwMode="auto">
                <a:xfrm flipV="1">
                  <a:off x="2831" y="280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5" name="Line 2905"/>
                <p:cNvSpPr>
                  <a:spLocks noChangeShapeType="1"/>
                </p:cNvSpPr>
                <p:nvPr/>
              </p:nvSpPr>
              <p:spPr bwMode="auto">
                <a:xfrm flipV="1">
                  <a:off x="2817" y="2880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6" name="Line 2906"/>
                <p:cNvSpPr>
                  <a:spLocks noChangeShapeType="1"/>
                </p:cNvSpPr>
                <p:nvPr/>
              </p:nvSpPr>
              <p:spPr bwMode="auto">
                <a:xfrm flipV="1">
                  <a:off x="2818" y="2874"/>
                  <a:ext cx="1" cy="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7" name="Line 2907"/>
                <p:cNvSpPr>
                  <a:spLocks noChangeShapeType="1"/>
                </p:cNvSpPr>
                <p:nvPr/>
              </p:nvSpPr>
              <p:spPr bwMode="auto">
                <a:xfrm flipV="1">
                  <a:off x="2820" y="2868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8" name="Line 2908"/>
                <p:cNvSpPr>
                  <a:spLocks noChangeShapeType="1"/>
                </p:cNvSpPr>
                <p:nvPr/>
              </p:nvSpPr>
              <p:spPr bwMode="auto">
                <a:xfrm flipV="1">
                  <a:off x="2822" y="286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89" name="Line 2909"/>
                <p:cNvSpPr>
                  <a:spLocks noChangeShapeType="1"/>
                </p:cNvSpPr>
                <p:nvPr/>
              </p:nvSpPr>
              <p:spPr bwMode="auto">
                <a:xfrm flipH="1">
                  <a:off x="2743" y="2885"/>
                  <a:ext cx="76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0" name="Line 2910"/>
                <p:cNvSpPr>
                  <a:spLocks noChangeShapeType="1"/>
                </p:cNvSpPr>
                <p:nvPr/>
              </p:nvSpPr>
              <p:spPr bwMode="auto">
                <a:xfrm>
                  <a:off x="2709" y="2799"/>
                  <a:ext cx="14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1" name="Line 2911"/>
                <p:cNvSpPr>
                  <a:spLocks noChangeShapeType="1"/>
                </p:cNvSpPr>
                <p:nvPr/>
              </p:nvSpPr>
              <p:spPr bwMode="auto">
                <a:xfrm>
                  <a:off x="2736" y="2896"/>
                  <a:ext cx="1" cy="59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2" name="Line 2912"/>
                <p:cNvSpPr>
                  <a:spLocks noChangeShapeType="1"/>
                </p:cNvSpPr>
                <p:nvPr/>
              </p:nvSpPr>
              <p:spPr bwMode="auto">
                <a:xfrm>
                  <a:off x="2742" y="2891"/>
                  <a:ext cx="1" cy="67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3" name="Line 2913"/>
                <p:cNvSpPr>
                  <a:spLocks noChangeShapeType="1"/>
                </p:cNvSpPr>
                <p:nvPr/>
              </p:nvSpPr>
              <p:spPr bwMode="auto">
                <a:xfrm flipH="1" flipV="1">
                  <a:off x="2727" y="2799"/>
                  <a:ext cx="16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4" name="Line 2914"/>
                <p:cNvSpPr>
                  <a:spLocks noChangeShapeType="1"/>
                </p:cNvSpPr>
                <p:nvPr/>
              </p:nvSpPr>
              <p:spPr bwMode="auto">
                <a:xfrm>
                  <a:off x="2735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5" name="Line 2915"/>
                <p:cNvSpPr>
                  <a:spLocks noChangeShapeType="1"/>
                </p:cNvSpPr>
                <p:nvPr/>
              </p:nvSpPr>
              <p:spPr bwMode="auto">
                <a:xfrm flipH="1" flipV="1">
                  <a:off x="2720" y="2799"/>
                  <a:ext cx="15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6" name="Line 2916"/>
                <p:cNvSpPr>
                  <a:spLocks noChangeShapeType="1"/>
                </p:cNvSpPr>
                <p:nvPr/>
              </p:nvSpPr>
              <p:spPr bwMode="auto">
                <a:xfrm flipH="1">
                  <a:off x="2742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7" name="Line 2917"/>
                <p:cNvSpPr>
                  <a:spLocks noChangeShapeType="1"/>
                </p:cNvSpPr>
                <p:nvPr/>
              </p:nvSpPr>
              <p:spPr bwMode="auto">
                <a:xfrm flipV="1">
                  <a:off x="2736" y="2891"/>
                  <a:ext cx="1" cy="5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8" name="Line 2918"/>
                <p:cNvSpPr>
                  <a:spLocks noChangeShapeType="1"/>
                </p:cNvSpPr>
                <p:nvPr/>
              </p:nvSpPr>
              <p:spPr bwMode="auto">
                <a:xfrm flipV="1">
                  <a:off x="2820" y="2891"/>
                  <a:ext cx="1" cy="67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99" name="Line 2919"/>
                <p:cNvSpPr>
                  <a:spLocks noChangeShapeType="1"/>
                </p:cNvSpPr>
                <p:nvPr/>
              </p:nvSpPr>
              <p:spPr bwMode="auto">
                <a:xfrm flipV="1">
                  <a:off x="2826" y="2891"/>
                  <a:ext cx="1" cy="6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0" name="Line 2920"/>
                <p:cNvSpPr>
                  <a:spLocks noChangeShapeType="1"/>
                </p:cNvSpPr>
                <p:nvPr/>
              </p:nvSpPr>
              <p:spPr bwMode="auto">
                <a:xfrm flipV="1">
                  <a:off x="2827" y="2799"/>
                  <a:ext cx="16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1" name="Line 2921"/>
                <p:cNvSpPr>
                  <a:spLocks noChangeShapeType="1"/>
                </p:cNvSpPr>
                <p:nvPr/>
              </p:nvSpPr>
              <p:spPr bwMode="auto">
                <a:xfrm flipV="1">
                  <a:off x="2819" y="2799"/>
                  <a:ext cx="15" cy="8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2" name="Line 2922"/>
                <p:cNvSpPr>
                  <a:spLocks noChangeShapeType="1"/>
                </p:cNvSpPr>
                <p:nvPr/>
              </p:nvSpPr>
              <p:spPr bwMode="auto">
                <a:xfrm>
                  <a:off x="2819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3" name="Line 2923"/>
                <p:cNvSpPr>
                  <a:spLocks noChangeShapeType="1"/>
                </p:cNvSpPr>
                <p:nvPr/>
              </p:nvSpPr>
              <p:spPr bwMode="auto">
                <a:xfrm flipH="1">
                  <a:off x="2826" y="2885"/>
                  <a:ext cx="1" cy="6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4" name="Line 2924"/>
                <p:cNvSpPr>
                  <a:spLocks noChangeShapeType="1"/>
                </p:cNvSpPr>
                <p:nvPr/>
              </p:nvSpPr>
              <p:spPr bwMode="auto">
                <a:xfrm flipH="1">
                  <a:off x="2709" y="2785"/>
                  <a:ext cx="143" cy="1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5" name="Line 2925"/>
                <p:cNvSpPr>
                  <a:spLocks noChangeShapeType="1"/>
                </p:cNvSpPr>
                <p:nvPr/>
              </p:nvSpPr>
              <p:spPr bwMode="auto">
                <a:xfrm>
                  <a:off x="2722" y="2671"/>
                  <a:ext cx="1" cy="11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6" name="Line 2926"/>
                <p:cNvSpPr>
                  <a:spLocks noChangeShapeType="1"/>
                </p:cNvSpPr>
                <p:nvPr/>
              </p:nvSpPr>
              <p:spPr bwMode="auto">
                <a:xfrm>
                  <a:off x="2840" y="2671"/>
                  <a:ext cx="1" cy="114"/>
                </a:xfrm>
                <a:prstGeom prst="line">
                  <a:avLst/>
                </a:prstGeom>
                <a:noFill/>
                <a:ln w="0">
                  <a:solidFill>
                    <a:srgbClr val="0000CC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207" name="Group 2927"/>
                <p:cNvGrpSpPr>
                  <a:grpSpLocks/>
                </p:cNvGrpSpPr>
                <p:nvPr/>
              </p:nvGrpSpPr>
              <p:grpSpPr bwMode="auto">
                <a:xfrm>
                  <a:off x="2696" y="1589"/>
                  <a:ext cx="193" cy="1127"/>
                  <a:chOff x="3560" y="1025"/>
                  <a:chExt cx="198" cy="1197"/>
                </a:xfrm>
              </p:grpSpPr>
              <p:sp>
                <p:nvSpPr>
                  <p:cNvPr id="208" name="Line 29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8" y="1379"/>
                    <a:ext cx="1" cy="73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09" name="Line 2929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583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0" name="Line 293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578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1" name="Line 2931"/>
                  <p:cNvSpPr>
                    <a:spLocks noChangeShapeType="1"/>
                  </p:cNvSpPr>
                  <p:nvPr/>
                </p:nvSpPr>
                <p:spPr bwMode="auto">
                  <a:xfrm>
                    <a:off x="3568" y="1205"/>
                    <a:ext cx="1" cy="99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2" name="Line 29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86" y="1145"/>
                    <a:ext cx="1" cy="107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3" name="Line 2933"/>
                  <p:cNvSpPr>
                    <a:spLocks noChangeShapeType="1"/>
                  </p:cNvSpPr>
                  <p:nvPr/>
                </p:nvSpPr>
                <p:spPr bwMode="auto">
                  <a:xfrm>
                    <a:off x="3726" y="1359"/>
                    <a:ext cx="1" cy="84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4" name="Line 293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931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5" name="Line 29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940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6" name="Freeform 2936"/>
                  <p:cNvSpPr>
                    <a:spLocks/>
                  </p:cNvSpPr>
                  <p:nvPr/>
                </p:nvSpPr>
                <p:spPr bwMode="auto">
                  <a:xfrm>
                    <a:off x="3676" y="1940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7" name="Line 2937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2221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8" name="Line 29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74" y="2112"/>
                    <a:ext cx="34" cy="1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19" name="Freeform 2939"/>
                  <p:cNvSpPr>
                    <a:spLocks/>
                  </p:cNvSpPr>
                  <p:nvPr/>
                </p:nvSpPr>
                <p:spPr bwMode="auto">
                  <a:xfrm>
                    <a:off x="3679" y="2157"/>
                    <a:ext cx="29" cy="17"/>
                  </a:xfrm>
                  <a:custGeom>
                    <a:avLst/>
                    <a:gdLst/>
                    <a:ahLst/>
                    <a:cxnLst>
                      <a:cxn ang="0">
                        <a:pos x="117" y="69"/>
                      </a:cxn>
                      <a:cxn ang="0">
                        <a:pos x="97" y="21"/>
                      </a:cxn>
                      <a:cxn ang="0">
                        <a:pos x="49" y="0"/>
                      </a:cxn>
                      <a:cxn ang="0">
                        <a:pos x="0" y="18"/>
                      </a:cxn>
                    </a:cxnLst>
                    <a:rect l="0" t="0" r="r" b="b"/>
                    <a:pathLst>
                      <a:path w="117" h="69">
                        <a:moveTo>
                          <a:pt x="117" y="69"/>
                        </a:moveTo>
                        <a:lnTo>
                          <a:pt x="97" y="21"/>
                        </a:lnTo>
                        <a:lnTo>
                          <a:pt x="49" y="0"/>
                        </a:lnTo>
                        <a:lnTo>
                          <a:pt x="0" y="18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0" name="Freeform 2940"/>
                  <p:cNvSpPr>
                    <a:spLocks/>
                  </p:cNvSpPr>
                  <p:nvPr/>
                </p:nvSpPr>
                <p:spPr bwMode="auto">
                  <a:xfrm>
                    <a:off x="3676" y="2027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1" name="Freeform 2941"/>
                  <p:cNvSpPr>
                    <a:spLocks/>
                  </p:cNvSpPr>
                  <p:nvPr/>
                </p:nvSpPr>
                <p:spPr bwMode="auto">
                  <a:xfrm>
                    <a:off x="3676" y="2070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2" name="Freeform 2942"/>
                  <p:cNvSpPr>
                    <a:spLocks/>
                  </p:cNvSpPr>
                  <p:nvPr/>
                </p:nvSpPr>
                <p:spPr bwMode="auto">
                  <a:xfrm>
                    <a:off x="3676" y="1983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3" name="Freeform 2943"/>
                  <p:cNvSpPr>
                    <a:spLocks/>
                  </p:cNvSpPr>
                  <p:nvPr/>
                </p:nvSpPr>
                <p:spPr bwMode="auto">
                  <a:xfrm>
                    <a:off x="3676" y="2070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4" name="Line 2944"/>
                  <p:cNvSpPr>
                    <a:spLocks noChangeShapeType="1"/>
                  </p:cNvSpPr>
                  <p:nvPr/>
                </p:nvSpPr>
                <p:spPr bwMode="auto">
                  <a:xfrm>
                    <a:off x="3630" y="2111"/>
                    <a:ext cx="1" cy="4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5" name="Line 2945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093"/>
                    <a:ext cx="1" cy="78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6" name="Freeform 2946"/>
                  <p:cNvSpPr>
                    <a:spLocks/>
                  </p:cNvSpPr>
                  <p:nvPr/>
                </p:nvSpPr>
                <p:spPr bwMode="auto">
                  <a:xfrm>
                    <a:off x="3568" y="2204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" y="48"/>
                      </a:cxn>
                      <a:cxn ang="0">
                        <a:pos x="69" y="69"/>
                      </a:cxn>
                    </a:cxnLst>
                    <a:rect l="0" t="0" r="r" b="b"/>
                    <a:pathLst>
                      <a:path w="69" h="69">
                        <a:moveTo>
                          <a:pt x="0" y="0"/>
                        </a:moveTo>
                        <a:lnTo>
                          <a:pt x="20" y="48"/>
                        </a:lnTo>
                        <a:lnTo>
                          <a:pt x="69" y="69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7" name="Line 29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42" y="2131"/>
                    <a:ext cx="32" cy="28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8" name="Line 29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3" y="2185"/>
                    <a:ext cx="25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29" name="Freeform 2949"/>
                  <p:cNvSpPr>
                    <a:spLocks/>
                  </p:cNvSpPr>
                  <p:nvPr/>
                </p:nvSpPr>
                <p:spPr bwMode="auto">
                  <a:xfrm>
                    <a:off x="3630" y="2151"/>
                    <a:ext cx="10" cy="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" y="27"/>
                      </a:cxn>
                      <a:cxn ang="0">
                        <a:pos x="41" y="35"/>
                      </a:cxn>
                    </a:cxnLst>
                    <a:rect l="0" t="0" r="r" b="b"/>
                    <a:pathLst>
                      <a:path w="41" h="35">
                        <a:moveTo>
                          <a:pt x="0" y="0"/>
                        </a:moveTo>
                        <a:lnTo>
                          <a:pt x="12" y="27"/>
                        </a:lnTo>
                        <a:lnTo>
                          <a:pt x="41" y="35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0" name="Line 29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40" y="2159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1" name="Line 2951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171"/>
                    <a:ext cx="1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2" name="Line 2952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171"/>
                    <a:ext cx="1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3" name="Line 2953"/>
                  <p:cNvSpPr>
                    <a:spLocks noChangeShapeType="1"/>
                  </p:cNvSpPr>
                  <p:nvPr/>
                </p:nvSpPr>
                <p:spPr bwMode="auto">
                  <a:xfrm>
                    <a:off x="3603" y="2176"/>
                    <a:ext cx="20" cy="1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4" name="Line 29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48" y="2180"/>
                    <a:ext cx="9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5" name="Line 29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57" y="2161"/>
                    <a:ext cx="22" cy="1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6" name="Line 2956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2017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7" name="Line 29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2027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8" name="Line 29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2053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39" name="Line 29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37" y="2096"/>
                    <a:ext cx="43" cy="7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0" name="Line 29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2070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1" name="Line 29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37" y="2096"/>
                    <a:ext cx="43" cy="7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2" name="Line 2962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2061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3" name="Freeform 2963"/>
                  <p:cNvSpPr>
                    <a:spLocks/>
                  </p:cNvSpPr>
                  <p:nvPr/>
                </p:nvSpPr>
                <p:spPr bwMode="auto">
                  <a:xfrm>
                    <a:off x="3630" y="210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30" y="0"/>
                      </a:cxn>
                      <a:cxn ang="0">
                        <a:pos x="9" y="12"/>
                      </a:cxn>
                      <a:cxn ang="0">
                        <a:pos x="0" y="35"/>
                      </a:cxn>
                    </a:cxnLst>
                    <a:rect l="0" t="0" r="r" b="b"/>
                    <a:pathLst>
                      <a:path w="30" h="35">
                        <a:moveTo>
                          <a:pt x="30" y="0"/>
                        </a:moveTo>
                        <a:lnTo>
                          <a:pt x="9" y="12"/>
                        </a:lnTo>
                        <a:lnTo>
                          <a:pt x="0" y="35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4" name="Freeform 2964"/>
                  <p:cNvSpPr>
                    <a:spLocks/>
                  </p:cNvSpPr>
                  <p:nvPr/>
                </p:nvSpPr>
                <p:spPr bwMode="auto">
                  <a:xfrm>
                    <a:off x="3604" y="2036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60"/>
                      </a:cxn>
                      <a:cxn ang="0">
                        <a:pos x="21" y="94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60"/>
                        </a:lnTo>
                        <a:lnTo>
                          <a:pt x="21" y="94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5" name="Freeform 2965"/>
                  <p:cNvSpPr>
                    <a:spLocks/>
                  </p:cNvSpPr>
                  <p:nvPr/>
                </p:nvSpPr>
                <p:spPr bwMode="auto">
                  <a:xfrm>
                    <a:off x="3603" y="2080"/>
                    <a:ext cx="11" cy="13"/>
                  </a:xfrm>
                  <a:custGeom>
                    <a:avLst/>
                    <a:gdLst/>
                    <a:ahLst/>
                    <a:cxnLst>
                      <a:cxn ang="0">
                        <a:pos x="44" y="0"/>
                      </a:cxn>
                      <a:cxn ang="0">
                        <a:pos x="13" y="17"/>
                      </a:cxn>
                      <a:cxn ang="0">
                        <a:pos x="0" y="51"/>
                      </a:cxn>
                    </a:cxnLst>
                    <a:rect l="0" t="0" r="r" b="b"/>
                    <a:pathLst>
                      <a:path w="44" h="51">
                        <a:moveTo>
                          <a:pt x="44" y="0"/>
                        </a:moveTo>
                        <a:lnTo>
                          <a:pt x="13" y="17"/>
                        </a:lnTo>
                        <a:lnTo>
                          <a:pt x="0" y="51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6" name="Line 29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2056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7" name="Line 29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966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8" name="Line 29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2009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49" name="Line 29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983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0" name="Line 2970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974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1" name="Freeform 2971"/>
                  <p:cNvSpPr>
                    <a:spLocks/>
                  </p:cNvSpPr>
                  <p:nvPr/>
                </p:nvSpPr>
                <p:spPr bwMode="auto">
                  <a:xfrm>
                    <a:off x="3604" y="1993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2" name="Freeform 2972"/>
                  <p:cNvSpPr>
                    <a:spLocks/>
                  </p:cNvSpPr>
                  <p:nvPr/>
                </p:nvSpPr>
                <p:spPr bwMode="auto">
                  <a:xfrm>
                    <a:off x="3604" y="1950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3" name="Line 297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2013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4" name="Line 297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970"/>
                    <a:ext cx="28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5" name="Freeform 2975"/>
                  <p:cNvSpPr>
                    <a:spLocks/>
                  </p:cNvSpPr>
                  <p:nvPr/>
                </p:nvSpPr>
                <p:spPr bwMode="auto">
                  <a:xfrm>
                    <a:off x="3708" y="2204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0" y="69"/>
                      </a:cxn>
                      <a:cxn ang="0">
                        <a:pos x="49" y="48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70" h="69">
                        <a:moveTo>
                          <a:pt x="0" y="69"/>
                        </a:moveTo>
                        <a:lnTo>
                          <a:pt x="49" y="48"/>
                        </a:lnTo>
                        <a:lnTo>
                          <a:pt x="7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6" name="Freeform 2976"/>
                  <p:cNvSpPr>
                    <a:spLocks/>
                  </p:cNvSpPr>
                  <p:nvPr/>
                </p:nvSpPr>
                <p:spPr bwMode="auto">
                  <a:xfrm>
                    <a:off x="3676" y="1809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7" name="Freeform 2977"/>
                  <p:cNvSpPr>
                    <a:spLocks/>
                  </p:cNvSpPr>
                  <p:nvPr/>
                </p:nvSpPr>
                <p:spPr bwMode="auto">
                  <a:xfrm>
                    <a:off x="3676" y="1853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8" name="Freeform 2978"/>
                  <p:cNvSpPr>
                    <a:spLocks/>
                  </p:cNvSpPr>
                  <p:nvPr/>
                </p:nvSpPr>
                <p:spPr bwMode="auto">
                  <a:xfrm>
                    <a:off x="3676" y="1896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59" name="Freeform 2979"/>
                  <p:cNvSpPr>
                    <a:spLocks/>
                  </p:cNvSpPr>
                  <p:nvPr/>
                </p:nvSpPr>
                <p:spPr bwMode="auto">
                  <a:xfrm>
                    <a:off x="3676" y="1636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1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1">
                        <a:moveTo>
                          <a:pt x="15" y="101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0" name="Freeform 2980"/>
                  <p:cNvSpPr>
                    <a:spLocks/>
                  </p:cNvSpPr>
                  <p:nvPr/>
                </p:nvSpPr>
                <p:spPr bwMode="auto">
                  <a:xfrm>
                    <a:off x="3676" y="1723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1"/>
                      </a:cxn>
                      <a:cxn ang="0">
                        <a:pos x="50" y="81"/>
                      </a:cxn>
                      <a:cxn ang="0">
                        <a:pos x="59" y="42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1">
                        <a:moveTo>
                          <a:pt x="15" y="101"/>
                        </a:moveTo>
                        <a:lnTo>
                          <a:pt x="50" y="81"/>
                        </a:lnTo>
                        <a:lnTo>
                          <a:pt x="59" y="42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1" name="Freeform 2981"/>
                  <p:cNvSpPr>
                    <a:spLocks/>
                  </p:cNvSpPr>
                  <p:nvPr/>
                </p:nvSpPr>
                <p:spPr bwMode="auto">
                  <a:xfrm>
                    <a:off x="3676" y="1766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2" name="Freeform 2982"/>
                  <p:cNvSpPr>
                    <a:spLocks/>
                  </p:cNvSpPr>
                  <p:nvPr/>
                </p:nvSpPr>
                <p:spPr bwMode="auto">
                  <a:xfrm>
                    <a:off x="3676" y="1679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3" name="Freeform 2983"/>
                  <p:cNvSpPr>
                    <a:spLocks/>
                  </p:cNvSpPr>
                  <p:nvPr/>
                </p:nvSpPr>
                <p:spPr bwMode="auto">
                  <a:xfrm>
                    <a:off x="3676" y="1592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4" name="Freeform 2984"/>
                  <p:cNvSpPr>
                    <a:spLocks/>
                  </p:cNvSpPr>
                  <p:nvPr/>
                </p:nvSpPr>
                <p:spPr bwMode="auto">
                  <a:xfrm>
                    <a:off x="3676" y="1853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5" name="Freeform 2985"/>
                  <p:cNvSpPr>
                    <a:spLocks/>
                  </p:cNvSpPr>
                  <p:nvPr/>
                </p:nvSpPr>
                <p:spPr bwMode="auto">
                  <a:xfrm>
                    <a:off x="3676" y="1679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4"/>
                      </a:cxn>
                      <a:cxn ang="0">
                        <a:pos x="3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4"/>
                        </a:lnTo>
                        <a:lnTo>
                          <a:pt x="38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6" name="Line 2986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760"/>
                    <a:ext cx="19" cy="1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7" name="Line 298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752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8" name="Line 2988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844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69" name="Line 29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853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0" name="Line 29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922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1" name="Line 29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896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2" name="Line 29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879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3" name="Freeform 2993"/>
                  <p:cNvSpPr>
                    <a:spLocks/>
                  </p:cNvSpPr>
                  <p:nvPr/>
                </p:nvSpPr>
                <p:spPr bwMode="auto">
                  <a:xfrm>
                    <a:off x="3604" y="1906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4" name="Line 2994"/>
                  <p:cNvSpPr>
                    <a:spLocks noChangeShapeType="1"/>
                  </p:cNvSpPr>
                  <p:nvPr/>
                </p:nvSpPr>
                <p:spPr bwMode="auto">
                  <a:xfrm>
                    <a:off x="3613" y="1888"/>
                    <a:ext cx="5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5" name="Line 2995"/>
                  <p:cNvSpPr>
                    <a:spLocks noChangeShapeType="1"/>
                  </p:cNvSpPr>
                  <p:nvPr/>
                </p:nvSpPr>
                <p:spPr bwMode="auto">
                  <a:xfrm>
                    <a:off x="3613" y="1888"/>
                    <a:ext cx="22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6" name="Freeform 2996"/>
                  <p:cNvSpPr>
                    <a:spLocks/>
                  </p:cNvSpPr>
                  <p:nvPr/>
                </p:nvSpPr>
                <p:spPr bwMode="auto">
                  <a:xfrm>
                    <a:off x="3604" y="1863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7" name="Line 299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926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8" name="Line 29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883"/>
                    <a:ext cx="28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9" name="Line 29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835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0" name="Line 30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809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1" name="Line 30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792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2" name="Line 30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766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3" name="Line 300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845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4" name="Line 300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800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5" name="Line 3005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801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6" name="Freeform 3006"/>
                  <p:cNvSpPr>
                    <a:spLocks/>
                  </p:cNvSpPr>
                  <p:nvPr/>
                </p:nvSpPr>
                <p:spPr bwMode="auto">
                  <a:xfrm>
                    <a:off x="3604" y="1819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4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4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7" name="Freeform 3007"/>
                  <p:cNvSpPr>
                    <a:spLocks/>
                  </p:cNvSpPr>
                  <p:nvPr/>
                </p:nvSpPr>
                <p:spPr bwMode="auto">
                  <a:xfrm>
                    <a:off x="3604" y="1776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8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8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8" name="Line 300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839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89" name="Line 300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796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0" name="Line 3010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670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1" name="Line 30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665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2" name="Line 30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748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3" name="Line 30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723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4" name="Line 30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705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5" name="Line 30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679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6" name="Line 30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758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7" name="Line 3017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713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8" name="Line 3018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714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9" name="Freeform 3019"/>
                  <p:cNvSpPr>
                    <a:spLocks/>
                  </p:cNvSpPr>
                  <p:nvPr/>
                </p:nvSpPr>
                <p:spPr bwMode="auto">
                  <a:xfrm>
                    <a:off x="3604" y="1732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60"/>
                      </a:cxn>
                      <a:cxn ang="0">
                        <a:pos x="21" y="94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60"/>
                        </a:lnTo>
                        <a:lnTo>
                          <a:pt x="21" y="94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0" name="Freeform 3020"/>
                  <p:cNvSpPr>
                    <a:spLocks/>
                  </p:cNvSpPr>
                  <p:nvPr/>
                </p:nvSpPr>
                <p:spPr bwMode="auto">
                  <a:xfrm>
                    <a:off x="3604" y="1689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8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8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1" name="Line 30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709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2" name="Line 30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661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3" name="Line 30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636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4" name="Line 30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618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5" name="Line 30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592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6" name="Line 3026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626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7" name="Line 30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671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8" name="Line 3028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627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09" name="Freeform 3029"/>
                  <p:cNvSpPr>
                    <a:spLocks/>
                  </p:cNvSpPr>
                  <p:nvPr/>
                </p:nvSpPr>
                <p:spPr bwMode="auto">
                  <a:xfrm>
                    <a:off x="3604" y="1645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60"/>
                      </a:cxn>
                      <a:cxn ang="0">
                        <a:pos x="21" y="94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60"/>
                        </a:lnTo>
                        <a:lnTo>
                          <a:pt x="21" y="94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0" name="Freeform 3030"/>
                  <p:cNvSpPr>
                    <a:spLocks/>
                  </p:cNvSpPr>
                  <p:nvPr/>
                </p:nvSpPr>
                <p:spPr bwMode="auto">
                  <a:xfrm>
                    <a:off x="3604" y="1602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1" name="Line 303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622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2" name="Line 3032"/>
                  <p:cNvSpPr>
                    <a:spLocks noChangeShapeType="1"/>
                  </p:cNvSpPr>
                  <p:nvPr/>
                </p:nvSpPr>
                <p:spPr bwMode="auto">
                  <a:xfrm>
                    <a:off x="3726" y="1205"/>
                    <a:ext cx="1" cy="87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3" name="Line 3033"/>
                  <p:cNvSpPr>
                    <a:spLocks noChangeShapeType="1"/>
                  </p:cNvSpPr>
                  <p:nvPr/>
                </p:nvSpPr>
                <p:spPr bwMode="auto">
                  <a:xfrm>
                    <a:off x="3708" y="1128"/>
                    <a:ext cx="1" cy="18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4" name="Line 3034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1128"/>
                    <a:ext cx="1" cy="18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5" name="Freeform 3035"/>
                  <p:cNvSpPr>
                    <a:spLocks/>
                  </p:cNvSpPr>
                  <p:nvPr/>
                </p:nvSpPr>
                <p:spPr bwMode="auto">
                  <a:xfrm>
                    <a:off x="3676" y="1549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6" name="Freeform 3036"/>
                  <p:cNvSpPr>
                    <a:spLocks/>
                  </p:cNvSpPr>
                  <p:nvPr/>
                </p:nvSpPr>
                <p:spPr bwMode="auto">
                  <a:xfrm>
                    <a:off x="3676" y="1462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15" y="103"/>
                      </a:cxn>
                      <a:cxn ang="0">
                        <a:pos x="50" y="82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3">
                        <a:moveTo>
                          <a:pt x="15" y="103"/>
                        </a:moveTo>
                        <a:lnTo>
                          <a:pt x="50" y="82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7" name="Freeform 3037"/>
                  <p:cNvSpPr>
                    <a:spLocks/>
                  </p:cNvSpPr>
                  <p:nvPr/>
                </p:nvSpPr>
                <p:spPr bwMode="auto">
                  <a:xfrm>
                    <a:off x="3676" y="1505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8" name="Line 30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83" y="1349"/>
                    <a:ext cx="17" cy="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9" name="Line 303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676" y="1366"/>
                    <a:ext cx="14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0" name="Line 3040"/>
                  <p:cNvSpPr>
                    <a:spLocks noChangeShapeType="1"/>
                  </p:cNvSpPr>
                  <p:nvPr/>
                </p:nvSpPr>
                <p:spPr bwMode="auto">
                  <a:xfrm>
                    <a:off x="3670" y="1391"/>
                    <a:ext cx="17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1" name="Freeform 3041"/>
                  <p:cNvSpPr>
                    <a:spLocks/>
                  </p:cNvSpPr>
                  <p:nvPr/>
                </p:nvSpPr>
                <p:spPr bwMode="auto">
                  <a:xfrm>
                    <a:off x="3676" y="1418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2" name="Line 30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330"/>
                    <a:ext cx="72" cy="1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3" name="Freeform 3043"/>
                  <p:cNvSpPr>
                    <a:spLocks/>
                  </p:cNvSpPr>
                  <p:nvPr/>
                </p:nvSpPr>
                <p:spPr bwMode="auto">
                  <a:xfrm>
                    <a:off x="3676" y="1505"/>
                    <a:ext cx="15" cy="26"/>
                  </a:xfrm>
                  <a:custGeom>
                    <a:avLst/>
                    <a:gdLst/>
                    <a:ahLst/>
                    <a:cxnLst>
                      <a:cxn ang="0">
                        <a:pos x="15" y="102"/>
                      </a:cxn>
                      <a:cxn ang="0">
                        <a:pos x="50" y="81"/>
                      </a:cxn>
                      <a:cxn ang="0">
                        <a:pos x="59" y="43"/>
                      </a:cxn>
                      <a:cxn ang="0">
                        <a:pos x="38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9" h="102">
                        <a:moveTo>
                          <a:pt x="15" y="102"/>
                        </a:moveTo>
                        <a:lnTo>
                          <a:pt x="50" y="81"/>
                        </a:lnTo>
                        <a:lnTo>
                          <a:pt x="59" y="43"/>
                        </a:lnTo>
                        <a:lnTo>
                          <a:pt x="38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4" name="Line 304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409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5" name="Line 304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404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6" name="Freeform 3046"/>
                  <p:cNvSpPr>
                    <a:spLocks/>
                  </p:cNvSpPr>
                  <p:nvPr/>
                </p:nvSpPr>
                <p:spPr bwMode="auto">
                  <a:xfrm>
                    <a:off x="3604" y="1384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3"/>
                      </a:cxn>
                    </a:cxnLst>
                    <a:rect l="0" t="0" r="r" b="b"/>
                    <a:pathLst>
                      <a:path w="60" h="103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3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7" name="Line 304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491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8" name="Line 3048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496"/>
                    <a:ext cx="24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29" name="Line 30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574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0" name="Line 30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549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1" name="Line 30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531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2" name="Line 30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505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3" name="Line 3053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539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4" name="Line 30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6" y="1584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5" name="Line 3055"/>
                  <p:cNvSpPr>
                    <a:spLocks noChangeShapeType="1"/>
                  </p:cNvSpPr>
                  <p:nvPr/>
                </p:nvSpPr>
                <p:spPr bwMode="auto">
                  <a:xfrm>
                    <a:off x="3616" y="1540"/>
                    <a:ext cx="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6" name="Freeform 3056"/>
                  <p:cNvSpPr>
                    <a:spLocks/>
                  </p:cNvSpPr>
                  <p:nvPr/>
                </p:nvSpPr>
                <p:spPr bwMode="auto">
                  <a:xfrm>
                    <a:off x="3604" y="1558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7" name="Freeform 3057"/>
                  <p:cNvSpPr>
                    <a:spLocks/>
                  </p:cNvSpPr>
                  <p:nvPr/>
                </p:nvSpPr>
                <p:spPr bwMode="auto">
                  <a:xfrm>
                    <a:off x="3604" y="1515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8" name="Line 305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535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39" name="Line 30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444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0" name="Line 30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418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1" name="Line 30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487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2" name="Line 30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462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3" name="Freeform 3063"/>
                  <p:cNvSpPr>
                    <a:spLocks/>
                  </p:cNvSpPr>
                  <p:nvPr/>
                </p:nvSpPr>
                <p:spPr bwMode="auto">
                  <a:xfrm>
                    <a:off x="3604" y="1428"/>
                    <a:ext cx="14" cy="25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0"/>
                      </a:cxn>
                      <a:cxn ang="0">
                        <a:pos x="0" y="59"/>
                      </a:cxn>
                      <a:cxn ang="0">
                        <a:pos x="21" y="92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0"/>
                        </a:lnTo>
                        <a:lnTo>
                          <a:pt x="0" y="59"/>
                        </a:lnTo>
                        <a:lnTo>
                          <a:pt x="21" y="92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4" name="Line 3064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452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5" name="Freeform 3065"/>
                  <p:cNvSpPr>
                    <a:spLocks/>
                  </p:cNvSpPr>
                  <p:nvPr/>
                </p:nvSpPr>
                <p:spPr bwMode="auto">
                  <a:xfrm>
                    <a:off x="3604" y="1471"/>
                    <a:ext cx="14" cy="26"/>
                  </a:xfrm>
                  <a:custGeom>
                    <a:avLst/>
                    <a:gdLst/>
                    <a:ahLst/>
                    <a:cxnLst>
                      <a:cxn ang="0">
                        <a:pos x="43" y="0"/>
                      </a:cxn>
                      <a:cxn ang="0">
                        <a:pos x="9" y="21"/>
                      </a:cxn>
                      <a:cxn ang="0">
                        <a:pos x="0" y="59"/>
                      </a:cxn>
                      <a:cxn ang="0">
                        <a:pos x="21" y="93"/>
                      </a:cxn>
                      <a:cxn ang="0">
                        <a:pos x="60" y="102"/>
                      </a:cxn>
                    </a:cxnLst>
                    <a:rect l="0" t="0" r="r" b="b"/>
                    <a:pathLst>
                      <a:path w="60" h="102">
                        <a:moveTo>
                          <a:pt x="43" y="0"/>
                        </a:moveTo>
                        <a:lnTo>
                          <a:pt x="9" y="21"/>
                        </a:lnTo>
                        <a:lnTo>
                          <a:pt x="0" y="59"/>
                        </a:lnTo>
                        <a:lnTo>
                          <a:pt x="21" y="93"/>
                        </a:lnTo>
                        <a:lnTo>
                          <a:pt x="60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6" name="Line 30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448"/>
                    <a:ext cx="28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7" name="Line 30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4" y="1375"/>
                    <a:ext cx="6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8" name="Line 30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358"/>
                    <a:ext cx="58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49" name="Line 30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18" y="1400"/>
                    <a:ext cx="62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0" name="Freeform 3070"/>
                  <p:cNvSpPr>
                    <a:spLocks/>
                  </p:cNvSpPr>
                  <p:nvPr/>
                </p:nvSpPr>
                <p:spPr bwMode="auto">
                  <a:xfrm>
                    <a:off x="3603" y="1341"/>
                    <a:ext cx="15" cy="25"/>
                  </a:xfrm>
                  <a:custGeom>
                    <a:avLst/>
                    <a:gdLst/>
                    <a:ahLst/>
                    <a:cxnLst>
                      <a:cxn ang="0">
                        <a:pos x="53" y="0"/>
                      </a:cxn>
                      <a:cxn ang="0">
                        <a:pos x="14" y="16"/>
                      </a:cxn>
                      <a:cxn ang="0">
                        <a:pos x="0" y="55"/>
                      </a:cxn>
                      <a:cxn ang="0">
                        <a:pos x="20" y="91"/>
                      </a:cxn>
                      <a:cxn ang="0">
                        <a:pos x="61" y="102"/>
                      </a:cxn>
                    </a:cxnLst>
                    <a:rect l="0" t="0" r="r" b="b"/>
                    <a:pathLst>
                      <a:path w="61" h="102">
                        <a:moveTo>
                          <a:pt x="53" y="0"/>
                        </a:moveTo>
                        <a:lnTo>
                          <a:pt x="14" y="16"/>
                        </a:lnTo>
                        <a:lnTo>
                          <a:pt x="0" y="55"/>
                        </a:lnTo>
                        <a:lnTo>
                          <a:pt x="20" y="91"/>
                        </a:lnTo>
                        <a:lnTo>
                          <a:pt x="61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1" name="Line 3071"/>
                  <p:cNvSpPr>
                    <a:spLocks noChangeShapeType="1"/>
                  </p:cNvSpPr>
                  <p:nvPr/>
                </p:nvSpPr>
                <p:spPr bwMode="auto">
                  <a:xfrm>
                    <a:off x="3611" y="1365"/>
                    <a:ext cx="24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2" name="Line 3072"/>
                  <p:cNvSpPr>
                    <a:spLocks noChangeShapeType="1"/>
                  </p:cNvSpPr>
                  <p:nvPr/>
                </p:nvSpPr>
                <p:spPr bwMode="auto">
                  <a:xfrm>
                    <a:off x="3617" y="1340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3" name="Line 30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80" y="1400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4" name="Line 30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70" y="1376"/>
                    <a:ext cx="6" cy="1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5" name="Line 307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676" y="1375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6" name="Line 30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76" y="1355"/>
                    <a:ext cx="7" cy="3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7" name="Line 307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655" y="1361"/>
                    <a:ext cx="23" cy="1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8" name="Line 30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91" y="1317"/>
                    <a:ext cx="42" cy="4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59" name="Freeform 3079"/>
                  <p:cNvSpPr>
                    <a:spLocks/>
                  </p:cNvSpPr>
                  <p:nvPr/>
                </p:nvSpPr>
                <p:spPr bwMode="auto">
                  <a:xfrm>
                    <a:off x="3686" y="1310"/>
                    <a:ext cx="21" cy="20"/>
                  </a:xfrm>
                  <a:custGeom>
                    <a:avLst/>
                    <a:gdLst/>
                    <a:ahLst/>
                    <a:cxnLst>
                      <a:cxn ang="0">
                        <a:pos x="0" y="78"/>
                      </a:cxn>
                      <a:cxn ang="0">
                        <a:pos x="55" y="52"/>
                      </a:cxn>
                      <a:cxn ang="0">
                        <a:pos x="86" y="0"/>
                      </a:cxn>
                    </a:cxnLst>
                    <a:rect l="0" t="0" r="r" b="b"/>
                    <a:pathLst>
                      <a:path w="86" h="78">
                        <a:moveTo>
                          <a:pt x="0" y="78"/>
                        </a:moveTo>
                        <a:lnTo>
                          <a:pt x="55" y="52"/>
                        </a:lnTo>
                        <a:lnTo>
                          <a:pt x="86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0" name="Line 30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4" y="1317"/>
                    <a:ext cx="19" cy="22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1" name="Freeform 3081"/>
                  <p:cNvSpPr>
                    <a:spLocks/>
                  </p:cNvSpPr>
                  <p:nvPr/>
                </p:nvSpPr>
                <p:spPr bwMode="auto">
                  <a:xfrm>
                    <a:off x="3707" y="1292"/>
                    <a:ext cx="51" cy="48"/>
                  </a:xfrm>
                  <a:custGeom>
                    <a:avLst/>
                    <a:gdLst/>
                    <a:ahLst/>
                    <a:cxnLst>
                      <a:cxn ang="0">
                        <a:pos x="145" y="194"/>
                      </a:cxn>
                      <a:cxn ang="0">
                        <a:pos x="201" y="134"/>
                      </a:cxn>
                      <a:cxn ang="0">
                        <a:pos x="196" y="52"/>
                      </a:cxn>
                      <a:cxn ang="0">
                        <a:pos x="133" y="0"/>
                      </a:cxn>
                      <a:cxn ang="0">
                        <a:pos x="50" y="9"/>
                      </a:cxn>
                      <a:cxn ang="0">
                        <a:pos x="0" y="75"/>
                      </a:cxn>
                    </a:cxnLst>
                    <a:rect l="0" t="0" r="r" b="b"/>
                    <a:pathLst>
                      <a:path w="201" h="194">
                        <a:moveTo>
                          <a:pt x="145" y="194"/>
                        </a:moveTo>
                        <a:lnTo>
                          <a:pt x="201" y="134"/>
                        </a:lnTo>
                        <a:lnTo>
                          <a:pt x="196" y="52"/>
                        </a:lnTo>
                        <a:lnTo>
                          <a:pt x="133" y="0"/>
                        </a:lnTo>
                        <a:lnTo>
                          <a:pt x="50" y="9"/>
                        </a:lnTo>
                        <a:lnTo>
                          <a:pt x="0" y="75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2" name="Line 30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7" y="1345"/>
                    <a:ext cx="30" cy="3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3" name="Line 30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0" y="1339"/>
                    <a:ext cx="14" cy="10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4" name="Line 30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99" y="1380"/>
                    <a:ext cx="8" cy="1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5" name="Line 30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87" y="1396"/>
                    <a:ext cx="12" cy="9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6" name="Line 30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90" y="1366"/>
                    <a:ext cx="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7" name="Line 30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37" y="1340"/>
                    <a:ext cx="6" cy="5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8" name="Line 30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6" y="1145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69" name="Line 308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6" y="1137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0" name="Line 30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1" y="1102"/>
                    <a:ext cx="131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1" name="Line 309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9" y="1094"/>
                    <a:ext cx="13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2" name="Line 30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3" y="1059"/>
                    <a:ext cx="148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3" name="Line 309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6" y="1128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4" name="Line 3094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1111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5" name="Line 309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7" y="1085"/>
                    <a:ext cx="140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6" name="Line 3096"/>
                  <p:cNvSpPr>
                    <a:spLocks noChangeShapeType="1"/>
                  </p:cNvSpPr>
                  <p:nvPr/>
                </p:nvSpPr>
                <p:spPr bwMode="auto">
                  <a:xfrm>
                    <a:off x="3577" y="1068"/>
                    <a:ext cx="140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7" name="Line 30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71" y="1051"/>
                    <a:ext cx="15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8" name="Line 30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68" y="1042"/>
                    <a:ext cx="158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79" name="Line 3099"/>
                  <p:cNvSpPr>
                    <a:spLocks noChangeShapeType="1"/>
                  </p:cNvSpPr>
                  <p:nvPr/>
                </p:nvSpPr>
                <p:spPr bwMode="auto">
                  <a:xfrm>
                    <a:off x="3568" y="1025"/>
                    <a:ext cx="158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0" name="Line 3100"/>
                  <p:cNvSpPr>
                    <a:spLocks noChangeShapeType="1"/>
                  </p:cNvSpPr>
                  <p:nvPr/>
                </p:nvSpPr>
                <p:spPr bwMode="auto">
                  <a:xfrm>
                    <a:off x="3586" y="1188"/>
                    <a:ext cx="122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1" name="Line 3101"/>
                  <p:cNvSpPr>
                    <a:spLocks noChangeShapeType="1"/>
                  </p:cNvSpPr>
                  <p:nvPr/>
                </p:nvSpPr>
                <p:spPr bwMode="auto">
                  <a:xfrm>
                    <a:off x="3568" y="1042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2" name="Freeform 3102"/>
                  <p:cNvSpPr>
                    <a:spLocks/>
                  </p:cNvSpPr>
                  <p:nvPr/>
                </p:nvSpPr>
                <p:spPr bwMode="auto">
                  <a:xfrm>
                    <a:off x="3568" y="1188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69" y="0"/>
                      </a:cxn>
                      <a:cxn ang="0">
                        <a:pos x="20" y="21"/>
                      </a:cxn>
                      <a:cxn ang="0">
                        <a:pos x="0" y="69"/>
                      </a:cxn>
                    </a:cxnLst>
                    <a:rect l="0" t="0" r="r" b="b"/>
                    <a:pathLst>
                      <a:path w="69" h="69">
                        <a:moveTo>
                          <a:pt x="69" y="0"/>
                        </a:moveTo>
                        <a:lnTo>
                          <a:pt x="20" y="21"/>
                        </a:lnTo>
                        <a:lnTo>
                          <a:pt x="0" y="69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3" name="Line 3103"/>
                  <p:cNvSpPr>
                    <a:spLocks noChangeShapeType="1"/>
                  </p:cNvSpPr>
                  <p:nvPr/>
                </p:nvSpPr>
                <p:spPr bwMode="auto">
                  <a:xfrm>
                    <a:off x="3577" y="1085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4" name="Freeform 3104"/>
                  <p:cNvSpPr>
                    <a:spLocks/>
                  </p:cNvSpPr>
                  <p:nvPr/>
                </p:nvSpPr>
                <p:spPr bwMode="auto">
                  <a:xfrm>
                    <a:off x="3568" y="1068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34" y="0"/>
                      </a:cxn>
                      <a:cxn ang="0">
                        <a:pos x="10" y="10"/>
                      </a:cxn>
                      <a:cxn ang="0">
                        <a:pos x="0" y="35"/>
                      </a:cxn>
                      <a:cxn ang="0">
                        <a:pos x="10" y="59"/>
                      </a:cxn>
                      <a:cxn ang="0">
                        <a:pos x="34" y="69"/>
                      </a:cxn>
                    </a:cxnLst>
                    <a:rect l="0" t="0" r="r" b="b"/>
                    <a:pathLst>
                      <a:path w="34" h="69">
                        <a:moveTo>
                          <a:pt x="34" y="0"/>
                        </a:moveTo>
                        <a:lnTo>
                          <a:pt x="10" y="10"/>
                        </a:lnTo>
                        <a:lnTo>
                          <a:pt x="0" y="35"/>
                        </a:lnTo>
                        <a:lnTo>
                          <a:pt x="10" y="59"/>
                        </a:lnTo>
                        <a:lnTo>
                          <a:pt x="34" y="69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5" name="Freeform 3105"/>
                  <p:cNvSpPr>
                    <a:spLocks/>
                  </p:cNvSpPr>
                  <p:nvPr/>
                </p:nvSpPr>
                <p:spPr bwMode="auto">
                  <a:xfrm>
                    <a:off x="3577" y="1111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35" y="0"/>
                      </a:cxn>
                      <a:cxn ang="0">
                        <a:pos x="11" y="11"/>
                      </a:cxn>
                      <a:cxn ang="0">
                        <a:pos x="0" y="35"/>
                      </a:cxn>
                      <a:cxn ang="0">
                        <a:pos x="11" y="59"/>
                      </a:cxn>
                      <a:cxn ang="0">
                        <a:pos x="35" y="70"/>
                      </a:cxn>
                    </a:cxnLst>
                    <a:rect l="0" t="0" r="r" b="b"/>
                    <a:pathLst>
                      <a:path w="35" h="70">
                        <a:moveTo>
                          <a:pt x="35" y="0"/>
                        </a:moveTo>
                        <a:lnTo>
                          <a:pt x="11" y="11"/>
                        </a:lnTo>
                        <a:lnTo>
                          <a:pt x="0" y="35"/>
                        </a:lnTo>
                        <a:lnTo>
                          <a:pt x="11" y="59"/>
                        </a:lnTo>
                        <a:lnTo>
                          <a:pt x="35" y="7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6" name="Freeform 3106"/>
                  <p:cNvSpPr>
                    <a:spLocks/>
                  </p:cNvSpPr>
                  <p:nvPr/>
                </p:nvSpPr>
                <p:spPr bwMode="auto">
                  <a:xfrm>
                    <a:off x="3560" y="1025"/>
                    <a:ext cx="8" cy="17"/>
                  </a:xfrm>
                  <a:custGeom>
                    <a:avLst/>
                    <a:gdLst/>
                    <a:ahLst/>
                    <a:cxnLst>
                      <a:cxn ang="0">
                        <a:pos x="36" y="0"/>
                      </a:cxn>
                      <a:cxn ang="0">
                        <a:pos x="10" y="9"/>
                      </a:cxn>
                      <a:cxn ang="0">
                        <a:pos x="0" y="33"/>
                      </a:cxn>
                      <a:cxn ang="0">
                        <a:pos x="10" y="59"/>
                      </a:cxn>
                      <a:cxn ang="0">
                        <a:pos x="36" y="68"/>
                      </a:cxn>
                    </a:cxnLst>
                    <a:rect l="0" t="0" r="r" b="b"/>
                    <a:pathLst>
                      <a:path w="36" h="68">
                        <a:moveTo>
                          <a:pt x="36" y="0"/>
                        </a:moveTo>
                        <a:lnTo>
                          <a:pt x="10" y="9"/>
                        </a:lnTo>
                        <a:lnTo>
                          <a:pt x="0" y="33"/>
                        </a:lnTo>
                        <a:lnTo>
                          <a:pt x="10" y="59"/>
                        </a:lnTo>
                        <a:lnTo>
                          <a:pt x="36" y="68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7" name="Line 310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19" y="1042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8" name="Freeform 3108"/>
                  <p:cNvSpPr>
                    <a:spLocks/>
                  </p:cNvSpPr>
                  <p:nvPr/>
                </p:nvSpPr>
                <p:spPr bwMode="auto">
                  <a:xfrm>
                    <a:off x="3708" y="1188"/>
                    <a:ext cx="18" cy="17"/>
                  </a:xfrm>
                  <a:custGeom>
                    <a:avLst/>
                    <a:gdLst/>
                    <a:ahLst/>
                    <a:cxnLst>
                      <a:cxn ang="0">
                        <a:pos x="70" y="69"/>
                      </a:cxn>
                      <a:cxn ang="0">
                        <a:pos x="49" y="2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70" h="69">
                        <a:moveTo>
                          <a:pt x="70" y="69"/>
                        </a:moveTo>
                        <a:lnTo>
                          <a:pt x="49" y="2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89" name="Line 310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10" y="1085"/>
                    <a:ext cx="7" cy="26"/>
                  </a:xfrm>
                  <a:prstGeom prst="line">
                    <a:avLst/>
                  </a:prstGeom>
                  <a:noFill/>
                  <a:ln w="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0" name="Freeform 3110"/>
                  <p:cNvSpPr>
                    <a:spLocks/>
                  </p:cNvSpPr>
                  <p:nvPr/>
                </p:nvSpPr>
                <p:spPr bwMode="auto">
                  <a:xfrm>
                    <a:off x="3717" y="1068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0" y="69"/>
                      </a:cxn>
                      <a:cxn ang="0">
                        <a:pos x="25" y="59"/>
                      </a:cxn>
                      <a:cxn ang="0">
                        <a:pos x="35" y="35"/>
                      </a:cxn>
                      <a:cxn ang="0">
                        <a:pos x="25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5" h="69">
                        <a:moveTo>
                          <a:pt x="0" y="69"/>
                        </a:moveTo>
                        <a:lnTo>
                          <a:pt x="25" y="59"/>
                        </a:lnTo>
                        <a:lnTo>
                          <a:pt x="35" y="35"/>
                        </a:lnTo>
                        <a:lnTo>
                          <a:pt x="25" y="1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1" name="Freeform 3111"/>
                  <p:cNvSpPr>
                    <a:spLocks/>
                  </p:cNvSpPr>
                  <p:nvPr/>
                </p:nvSpPr>
                <p:spPr bwMode="auto">
                  <a:xfrm>
                    <a:off x="3708" y="1111"/>
                    <a:ext cx="9" cy="17"/>
                  </a:xfrm>
                  <a:custGeom>
                    <a:avLst/>
                    <a:gdLst/>
                    <a:ahLst/>
                    <a:cxnLst>
                      <a:cxn ang="0">
                        <a:pos x="0" y="70"/>
                      </a:cxn>
                      <a:cxn ang="0">
                        <a:pos x="25" y="59"/>
                      </a:cxn>
                      <a:cxn ang="0">
                        <a:pos x="35" y="35"/>
                      </a:cxn>
                      <a:cxn ang="0">
                        <a:pos x="25" y="1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5" h="70">
                        <a:moveTo>
                          <a:pt x="0" y="70"/>
                        </a:moveTo>
                        <a:lnTo>
                          <a:pt x="25" y="59"/>
                        </a:lnTo>
                        <a:lnTo>
                          <a:pt x="35" y="35"/>
                        </a:lnTo>
                        <a:lnTo>
                          <a:pt x="25" y="11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92" name="Freeform 3112"/>
                  <p:cNvSpPr>
                    <a:spLocks/>
                  </p:cNvSpPr>
                  <p:nvPr/>
                </p:nvSpPr>
                <p:spPr bwMode="auto">
                  <a:xfrm>
                    <a:off x="3726" y="1025"/>
                    <a:ext cx="8" cy="17"/>
                  </a:xfrm>
                  <a:custGeom>
                    <a:avLst/>
                    <a:gdLst/>
                    <a:ahLst/>
                    <a:cxnLst>
                      <a:cxn ang="0">
                        <a:pos x="0" y="68"/>
                      </a:cxn>
                      <a:cxn ang="0">
                        <a:pos x="24" y="59"/>
                      </a:cxn>
                      <a:cxn ang="0">
                        <a:pos x="34" y="33"/>
                      </a:cxn>
                      <a:cxn ang="0">
                        <a:pos x="24" y="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4" h="68">
                        <a:moveTo>
                          <a:pt x="0" y="68"/>
                        </a:moveTo>
                        <a:lnTo>
                          <a:pt x="24" y="59"/>
                        </a:lnTo>
                        <a:lnTo>
                          <a:pt x="34" y="33"/>
                        </a:lnTo>
                        <a:lnTo>
                          <a:pt x="24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CC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</p:grpSp>
          <p:sp>
            <p:nvSpPr>
              <p:cNvPr id="32" name="Freeform 3118"/>
              <p:cNvSpPr>
                <a:spLocks/>
              </p:cNvSpPr>
              <p:nvPr/>
            </p:nvSpPr>
            <p:spPr bwMode="auto">
              <a:xfrm>
                <a:off x="2012" y="1753"/>
                <a:ext cx="524" cy="377"/>
              </a:xfrm>
              <a:custGeom>
                <a:avLst/>
                <a:gdLst/>
                <a:ahLst/>
                <a:cxnLst>
                  <a:cxn ang="0">
                    <a:pos x="300" y="1"/>
                  </a:cxn>
                  <a:cxn ang="0">
                    <a:pos x="226" y="1"/>
                  </a:cxn>
                  <a:cxn ang="0">
                    <a:pos x="200" y="1"/>
                  </a:cxn>
                  <a:cxn ang="0">
                    <a:pos x="170" y="5"/>
                  </a:cxn>
                  <a:cxn ang="0">
                    <a:pos x="106" y="19"/>
                  </a:cxn>
                  <a:cxn ang="0">
                    <a:pos x="58" y="37"/>
                  </a:cxn>
                  <a:cxn ang="0">
                    <a:pos x="18" y="65"/>
                  </a:cxn>
                  <a:cxn ang="0">
                    <a:pos x="2" y="117"/>
                  </a:cxn>
                  <a:cxn ang="0">
                    <a:pos x="6" y="195"/>
                  </a:cxn>
                  <a:cxn ang="0">
                    <a:pos x="34" y="265"/>
                  </a:cxn>
                  <a:cxn ang="0">
                    <a:pos x="78" y="325"/>
                  </a:cxn>
                  <a:cxn ang="0">
                    <a:pos x="109" y="355"/>
                  </a:cxn>
                  <a:cxn ang="0">
                    <a:pos x="162" y="383"/>
                  </a:cxn>
                  <a:cxn ang="0">
                    <a:pos x="220" y="397"/>
                  </a:cxn>
                  <a:cxn ang="0">
                    <a:pos x="297" y="398"/>
                  </a:cxn>
                  <a:cxn ang="0">
                    <a:pos x="378" y="383"/>
                  </a:cxn>
                  <a:cxn ang="0">
                    <a:pos x="454" y="333"/>
                  </a:cxn>
                  <a:cxn ang="0">
                    <a:pos x="520" y="249"/>
                  </a:cxn>
                  <a:cxn ang="0">
                    <a:pos x="540" y="153"/>
                  </a:cxn>
                  <a:cxn ang="0">
                    <a:pos x="522" y="63"/>
                  </a:cxn>
                  <a:cxn ang="0">
                    <a:pos x="462" y="29"/>
                  </a:cxn>
                  <a:cxn ang="0">
                    <a:pos x="402" y="11"/>
                  </a:cxn>
                  <a:cxn ang="0">
                    <a:pos x="346" y="3"/>
                  </a:cxn>
                  <a:cxn ang="0">
                    <a:pos x="296" y="1"/>
                  </a:cxn>
                  <a:cxn ang="0">
                    <a:pos x="226" y="5"/>
                  </a:cxn>
                </a:cxnLst>
                <a:rect l="0" t="0" r="r" b="b"/>
                <a:pathLst>
                  <a:path w="540" h="400">
                    <a:moveTo>
                      <a:pt x="300" y="1"/>
                    </a:moveTo>
                    <a:cubicBezTo>
                      <a:pt x="288" y="1"/>
                      <a:pt x="243" y="1"/>
                      <a:pt x="226" y="1"/>
                    </a:cubicBezTo>
                    <a:cubicBezTo>
                      <a:pt x="209" y="1"/>
                      <a:pt x="209" y="0"/>
                      <a:pt x="200" y="1"/>
                    </a:cubicBezTo>
                    <a:cubicBezTo>
                      <a:pt x="191" y="2"/>
                      <a:pt x="186" y="2"/>
                      <a:pt x="170" y="5"/>
                    </a:cubicBezTo>
                    <a:cubicBezTo>
                      <a:pt x="154" y="8"/>
                      <a:pt x="125" y="14"/>
                      <a:pt x="106" y="19"/>
                    </a:cubicBezTo>
                    <a:cubicBezTo>
                      <a:pt x="87" y="24"/>
                      <a:pt x="73" y="29"/>
                      <a:pt x="58" y="37"/>
                    </a:cubicBezTo>
                    <a:cubicBezTo>
                      <a:pt x="43" y="45"/>
                      <a:pt x="27" y="52"/>
                      <a:pt x="18" y="65"/>
                    </a:cubicBezTo>
                    <a:cubicBezTo>
                      <a:pt x="9" y="78"/>
                      <a:pt x="4" y="95"/>
                      <a:pt x="2" y="117"/>
                    </a:cubicBezTo>
                    <a:cubicBezTo>
                      <a:pt x="0" y="139"/>
                      <a:pt x="1" y="170"/>
                      <a:pt x="6" y="195"/>
                    </a:cubicBezTo>
                    <a:cubicBezTo>
                      <a:pt x="11" y="220"/>
                      <a:pt x="22" y="243"/>
                      <a:pt x="34" y="265"/>
                    </a:cubicBezTo>
                    <a:cubicBezTo>
                      <a:pt x="46" y="287"/>
                      <a:pt x="66" y="310"/>
                      <a:pt x="78" y="325"/>
                    </a:cubicBezTo>
                    <a:cubicBezTo>
                      <a:pt x="90" y="340"/>
                      <a:pt x="95" y="345"/>
                      <a:pt x="109" y="355"/>
                    </a:cubicBezTo>
                    <a:cubicBezTo>
                      <a:pt x="123" y="365"/>
                      <a:pt x="144" y="376"/>
                      <a:pt x="162" y="383"/>
                    </a:cubicBezTo>
                    <a:cubicBezTo>
                      <a:pt x="180" y="390"/>
                      <a:pt x="198" y="394"/>
                      <a:pt x="220" y="397"/>
                    </a:cubicBezTo>
                    <a:cubicBezTo>
                      <a:pt x="242" y="400"/>
                      <a:pt x="271" y="400"/>
                      <a:pt x="297" y="398"/>
                    </a:cubicBezTo>
                    <a:cubicBezTo>
                      <a:pt x="323" y="396"/>
                      <a:pt x="352" y="394"/>
                      <a:pt x="378" y="383"/>
                    </a:cubicBezTo>
                    <a:cubicBezTo>
                      <a:pt x="404" y="372"/>
                      <a:pt x="430" y="355"/>
                      <a:pt x="454" y="333"/>
                    </a:cubicBezTo>
                    <a:cubicBezTo>
                      <a:pt x="478" y="311"/>
                      <a:pt x="506" y="279"/>
                      <a:pt x="520" y="249"/>
                    </a:cubicBezTo>
                    <a:cubicBezTo>
                      <a:pt x="534" y="219"/>
                      <a:pt x="540" y="184"/>
                      <a:pt x="540" y="153"/>
                    </a:cubicBezTo>
                    <a:cubicBezTo>
                      <a:pt x="540" y="122"/>
                      <a:pt x="535" y="84"/>
                      <a:pt x="522" y="63"/>
                    </a:cubicBezTo>
                    <a:cubicBezTo>
                      <a:pt x="509" y="42"/>
                      <a:pt x="482" y="38"/>
                      <a:pt x="462" y="29"/>
                    </a:cubicBezTo>
                    <a:cubicBezTo>
                      <a:pt x="442" y="20"/>
                      <a:pt x="421" y="15"/>
                      <a:pt x="402" y="11"/>
                    </a:cubicBezTo>
                    <a:cubicBezTo>
                      <a:pt x="383" y="7"/>
                      <a:pt x="364" y="5"/>
                      <a:pt x="346" y="3"/>
                    </a:cubicBezTo>
                    <a:cubicBezTo>
                      <a:pt x="328" y="1"/>
                      <a:pt x="316" y="1"/>
                      <a:pt x="296" y="1"/>
                    </a:cubicBezTo>
                    <a:cubicBezTo>
                      <a:pt x="276" y="1"/>
                      <a:pt x="241" y="4"/>
                      <a:pt x="226" y="5"/>
                    </a:cubicBezTo>
                  </a:path>
                </a:pathLst>
              </a:custGeom>
              <a:gradFill rotWithShape="1">
                <a:gsLst>
                  <a:gs pos="0">
                    <a:srgbClr val="03D4A8"/>
                  </a:gs>
                  <a:gs pos="25000">
                    <a:srgbClr val="21D6E0">
                      <a:alpha val="87500"/>
                    </a:srgbClr>
                  </a:gs>
                  <a:gs pos="75000">
                    <a:srgbClr val="0087E6">
                      <a:alpha val="62500"/>
                    </a:srgbClr>
                  </a:gs>
                  <a:gs pos="100000">
                    <a:srgbClr val="005CBF">
                      <a:alpha val="50000"/>
                    </a:srgbClr>
                  </a:gs>
                </a:gsLst>
                <a:lin ang="5400000" scaled="1"/>
              </a:gradFill>
              <a:ln w="3175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3" name="Freeform 3119"/>
              <p:cNvSpPr>
                <a:spLocks/>
              </p:cNvSpPr>
              <p:nvPr/>
            </p:nvSpPr>
            <p:spPr bwMode="auto">
              <a:xfrm>
                <a:off x="2196" y="2028"/>
                <a:ext cx="166" cy="65"/>
              </a:xfrm>
              <a:custGeom>
                <a:avLst/>
                <a:gdLst/>
                <a:ahLst/>
                <a:cxnLst>
                  <a:cxn ang="0">
                    <a:pos x="686" y="140"/>
                  </a:cxn>
                  <a:cxn ang="0">
                    <a:pos x="679" y="166"/>
                  </a:cxn>
                  <a:cxn ang="0">
                    <a:pos x="661" y="191"/>
                  </a:cxn>
                  <a:cxn ang="0">
                    <a:pos x="631" y="214"/>
                  </a:cxn>
                  <a:cxn ang="0">
                    <a:pos x="591" y="235"/>
                  </a:cxn>
                  <a:cxn ang="0">
                    <a:pos x="542" y="252"/>
                  </a:cxn>
                  <a:cxn ang="0">
                    <a:pos x="484" y="266"/>
                  </a:cxn>
                  <a:cxn ang="0">
                    <a:pos x="422" y="274"/>
                  </a:cxn>
                  <a:cxn ang="0">
                    <a:pos x="358" y="279"/>
                  </a:cxn>
                  <a:cxn ang="0">
                    <a:pos x="293" y="278"/>
                  </a:cxn>
                  <a:cxn ang="0">
                    <a:pos x="230" y="271"/>
                  </a:cxn>
                  <a:cxn ang="0">
                    <a:pos x="170" y="260"/>
                  </a:cxn>
                  <a:cxn ang="0">
                    <a:pos x="117" y="245"/>
                  </a:cxn>
                  <a:cxn ang="0">
                    <a:pos x="72" y="225"/>
                  </a:cxn>
                  <a:cxn ang="0">
                    <a:pos x="37" y="203"/>
                  </a:cxn>
                  <a:cxn ang="0">
                    <a:pos x="12" y="179"/>
                  </a:cxn>
                  <a:cxn ang="0">
                    <a:pos x="0" y="153"/>
                  </a:cxn>
                  <a:cxn ang="0">
                    <a:pos x="0" y="127"/>
                  </a:cxn>
                  <a:cxn ang="0">
                    <a:pos x="12" y="101"/>
                  </a:cxn>
                  <a:cxn ang="0">
                    <a:pos x="37" y="76"/>
                  </a:cxn>
                  <a:cxn ang="0">
                    <a:pos x="72" y="54"/>
                  </a:cxn>
                  <a:cxn ang="0">
                    <a:pos x="117" y="34"/>
                  </a:cxn>
                  <a:cxn ang="0">
                    <a:pos x="170" y="19"/>
                  </a:cxn>
                  <a:cxn ang="0">
                    <a:pos x="230" y="8"/>
                  </a:cxn>
                  <a:cxn ang="0">
                    <a:pos x="293" y="3"/>
                  </a:cxn>
                  <a:cxn ang="0">
                    <a:pos x="358" y="0"/>
                  </a:cxn>
                  <a:cxn ang="0">
                    <a:pos x="422" y="5"/>
                  </a:cxn>
                  <a:cxn ang="0">
                    <a:pos x="484" y="14"/>
                  </a:cxn>
                  <a:cxn ang="0">
                    <a:pos x="542" y="27"/>
                  </a:cxn>
                  <a:cxn ang="0">
                    <a:pos x="591" y="44"/>
                  </a:cxn>
                  <a:cxn ang="0">
                    <a:pos x="631" y="65"/>
                  </a:cxn>
                  <a:cxn ang="0">
                    <a:pos x="661" y="88"/>
                  </a:cxn>
                  <a:cxn ang="0">
                    <a:pos x="679" y="114"/>
                  </a:cxn>
                  <a:cxn ang="0">
                    <a:pos x="686" y="140"/>
                  </a:cxn>
                </a:cxnLst>
                <a:rect l="0" t="0" r="r" b="b"/>
                <a:pathLst>
                  <a:path w="686" h="279">
                    <a:moveTo>
                      <a:pt x="686" y="140"/>
                    </a:moveTo>
                    <a:lnTo>
                      <a:pt x="679" y="166"/>
                    </a:lnTo>
                    <a:lnTo>
                      <a:pt x="661" y="191"/>
                    </a:lnTo>
                    <a:lnTo>
                      <a:pt x="631" y="214"/>
                    </a:lnTo>
                    <a:lnTo>
                      <a:pt x="591" y="235"/>
                    </a:lnTo>
                    <a:lnTo>
                      <a:pt x="542" y="252"/>
                    </a:lnTo>
                    <a:lnTo>
                      <a:pt x="484" y="266"/>
                    </a:lnTo>
                    <a:lnTo>
                      <a:pt x="422" y="274"/>
                    </a:lnTo>
                    <a:lnTo>
                      <a:pt x="358" y="279"/>
                    </a:lnTo>
                    <a:lnTo>
                      <a:pt x="293" y="278"/>
                    </a:lnTo>
                    <a:lnTo>
                      <a:pt x="230" y="271"/>
                    </a:lnTo>
                    <a:lnTo>
                      <a:pt x="170" y="260"/>
                    </a:lnTo>
                    <a:lnTo>
                      <a:pt x="117" y="245"/>
                    </a:lnTo>
                    <a:lnTo>
                      <a:pt x="72" y="225"/>
                    </a:lnTo>
                    <a:lnTo>
                      <a:pt x="37" y="203"/>
                    </a:lnTo>
                    <a:lnTo>
                      <a:pt x="12" y="179"/>
                    </a:lnTo>
                    <a:lnTo>
                      <a:pt x="0" y="153"/>
                    </a:lnTo>
                    <a:lnTo>
                      <a:pt x="0" y="127"/>
                    </a:lnTo>
                    <a:lnTo>
                      <a:pt x="12" y="101"/>
                    </a:lnTo>
                    <a:lnTo>
                      <a:pt x="37" y="76"/>
                    </a:lnTo>
                    <a:lnTo>
                      <a:pt x="72" y="54"/>
                    </a:lnTo>
                    <a:lnTo>
                      <a:pt x="117" y="34"/>
                    </a:lnTo>
                    <a:lnTo>
                      <a:pt x="170" y="19"/>
                    </a:lnTo>
                    <a:lnTo>
                      <a:pt x="230" y="8"/>
                    </a:lnTo>
                    <a:lnTo>
                      <a:pt x="293" y="3"/>
                    </a:lnTo>
                    <a:lnTo>
                      <a:pt x="358" y="0"/>
                    </a:lnTo>
                    <a:lnTo>
                      <a:pt x="422" y="5"/>
                    </a:lnTo>
                    <a:lnTo>
                      <a:pt x="484" y="14"/>
                    </a:lnTo>
                    <a:lnTo>
                      <a:pt x="542" y="27"/>
                    </a:lnTo>
                    <a:lnTo>
                      <a:pt x="591" y="44"/>
                    </a:lnTo>
                    <a:lnTo>
                      <a:pt x="631" y="65"/>
                    </a:lnTo>
                    <a:lnTo>
                      <a:pt x="661" y="88"/>
                    </a:lnTo>
                    <a:lnTo>
                      <a:pt x="679" y="114"/>
                    </a:lnTo>
                    <a:lnTo>
                      <a:pt x="686" y="140"/>
                    </a:lnTo>
                  </a:path>
                </a:pathLst>
              </a:custGeom>
              <a:solidFill>
                <a:schemeClr val="bg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4" name="AutoShape 101"/>
            <p:cNvSpPr>
              <a:spLocks noChangeArrowheads="1"/>
            </p:cNvSpPr>
            <p:nvPr/>
          </p:nvSpPr>
          <p:spPr bwMode="auto">
            <a:xfrm rot="5400000">
              <a:off x="4489107" y="2772078"/>
              <a:ext cx="597139" cy="28733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alpha val="89999"/>
                  </a:schemeClr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rect">
                <a:fillToRect l="50000" t="50000" r="50000" b="50000"/>
              </a:path>
            </a:gradFill>
            <a:ln w="2540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1172" name="1171 CuadroTexto"/>
          <p:cNvSpPr txBox="1"/>
          <p:nvPr/>
        </p:nvSpPr>
        <p:spPr>
          <a:xfrm>
            <a:off x="4716016" y="7656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EXPERIMENTAL PROCEDURE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827583" y="827420"/>
            <a:ext cx="655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Crystallization</a:t>
            </a:r>
            <a:r>
              <a:rPr lang="es-ES" b="1" dirty="0" smtClean="0"/>
              <a:t> of </a:t>
            </a:r>
            <a:r>
              <a:rPr lang="es-ES" b="1" dirty="0" err="1" smtClean="0"/>
              <a:t>protozeolitic</a:t>
            </a:r>
            <a:r>
              <a:rPr lang="es-ES" b="1" dirty="0" smtClean="0"/>
              <a:t> </a:t>
            </a:r>
            <a:r>
              <a:rPr lang="es-ES" b="1" dirty="0" err="1" smtClean="0"/>
              <a:t>silanized</a:t>
            </a:r>
            <a:r>
              <a:rPr lang="es-ES" b="1" dirty="0" smtClean="0"/>
              <a:t> </a:t>
            </a:r>
            <a:r>
              <a:rPr lang="es-ES" b="1" dirty="0" err="1" smtClean="0"/>
              <a:t>units</a:t>
            </a:r>
            <a:r>
              <a:rPr lang="es-ES" b="1" dirty="0" smtClean="0"/>
              <a:t> </a:t>
            </a:r>
            <a:r>
              <a:rPr lang="es-ES" b="1" dirty="0" err="1" smtClean="0"/>
              <a:t>method</a:t>
            </a:r>
            <a:endParaRPr lang="es-ES" b="1" dirty="0"/>
          </a:p>
        </p:txBody>
      </p:sp>
      <p:sp>
        <p:nvSpPr>
          <p:cNvPr id="3" name="2 Rectángulo"/>
          <p:cNvSpPr/>
          <p:nvPr/>
        </p:nvSpPr>
        <p:spPr>
          <a:xfrm>
            <a:off x="827583" y="827420"/>
            <a:ext cx="6048673" cy="369332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38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ervices.icmab.es/nanoquim/media/k2/items/cache/01f1a05053c6242fcfa23075e5b963c1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058263"/>
            <a:ext cx="1584176" cy="1188132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00427" y="620688"/>
            <a:ext cx="3046602" cy="338554"/>
          </a:xfrm>
          <a:prstGeom prst="rect">
            <a:avLst/>
          </a:prstGeom>
          <a:solidFill>
            <a:schemeClr val="accent1">
              <a:lumMod val="60000"/>
              <a:lumOff val="40000"/>
              <a:alpha val="48000"/>
            </a:schemeClr>
          </a:solidFill>
          <a:ln w="22225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/>
              <a:t>Incipient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wetness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technique</a:t>
            </a:r>
            <a:endParaRPr lang="es-ES" sz="1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611560" y="2060848"/>
            <a:ext cx="1512168" cy="954107"/>
          </a:xfrm>
          <a:prstGeom prst="rect">
            <a:avLst/>
          </a:prstGeom>
          <a:gradFill>
            <a:gsLst>
              <a:gs pos="0">
                <a:schemeClr val="accent3">
                  <a:tint val="20000"/>
                  <a:satMod val="180000"/>
                  <a:lumMod val="98000"/>
                </a:schemeClr>
              </a:gs>
              <a:gs pos="40000">
                <a:schemeClr val="accent3">
                  <a:tint val="30000"/>
                  <a:satMod val="260000"/>
                  <a:lumMod val="84000"/>
                </a:schemeClr>
              </a:gs>
              <a:gs pos="100000">
                <a:schemeClr val="accent3">
                  <a:tint val="100000"/>
                  <a:satMod val="110000"/>
                  <a:lumMod val="100000"/>
                </a:schemeClr>
              </a:gs>
            </a:gsLst>
            <a:lin ang="5040000" scaled="1"/>
          </a:gradFill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Solid support was outgassed in a </a:t>
            </a:r>
            <a:r>
              <a:rPr lang="en-US" sz="1400" b="1" dirty="0" err="1" smtClean="0"/>
              <a:t>rotavapor</a:t>
            </a:r>
            <a:r>
              <a:rPr lang="en-US" sz="1400" b="1" dirty="0" smtClean="0"/>
              <a:t> under vacuum</a:t>
            </a:r>
            <a:endParaRPr lang="es-ES" sz="1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211960" y="1628800"/>
            <a:ext cx="129614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err="1" smtClean="0"/>
              <a:t>Sonication</a:t>
            </a:r>
            <a:r>
              <a:rPr lang="en-US" sz="1400" b="1" dirty="0" smtClean="0"/>
              <a:t> for 30’</a:t>
            </a:r>
            <a:endParaRPr lang="es-ES" sz="14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699792" y="105273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Aqueous</a:t>
            </a:r>
            <a:r>
              <a:rPr lang="es-ES" sz="1400" dirty="0" smtClean="0"/>
              <a:t> PdCl</a:t>
            </a:r>
            <a:r>
              <a:rPr lang="es-ES" sz="1400" baseline="-25000" dirty="0" smtClean="0"/>
              <a:t>2 </a:t>
            </a:r>
            <a:r>
              <a:rPr lang="es-ES" sz="1400" dirty="0" err="1" smtClean="0"/>
              <a:t>solution</a:t>
            </a:r>
            <a:r>
              <a:rPr lang="es-ES" sz="1400" dirty="0" smtClean="0"/>
              <a:t> </a:t>
            </a:r>
          </a:p>
          <a:p>
            <a:r>
              <a:rPr lang="es-ES" sz="1400" dirty="0" smtClean="0"/>
              <a:t>(1 </a:t>
            </a:r>
            <a:r>
              <a:rPr lang="es-ES" sz="1400" dirty="0" err="1" smtClean="0"/>
              <a:t>wt</a:t>
            </a:r>
            <a:r>
              <a:rPr lang="es-ES" sz="1400" dirty="0" smtClean="0"/>
              <a:t>% in </a:t>
            </a:r>
            <a:r>
              <a:rPr lang="es-ES" sz="1400" dirty="0" err="1" smtClean="0"/>
              <a:t>the</a:t>
            </a:r>
            <a:r>
              <a:rPr lang="es-ES" sz="1400" dirty="0" smtClean="0"/>
              <a:t> final </a:t>
            </a:r>
            <a:r>
              <a:rPr lang="es-ES" sz="1400" dirty="0" err="1" smtClean="0"/>
              <a:t>catalyst</a:t>
            </a:r>
            <a:r>
              <a:rPr lang="es-ES" sz="1400" dirty="0" smtClean="0"/>
              <a:t>)</a:t>
            </a:r>
            <a:endParaRPr lang="es-ES" sz="1400" dirty="0"/>
          </a:p>
        </p:txBody>
      </p:sp>
      <p:pic>
        <p:nvPicPr>
          <p:cNvPr id="9" name="Picture 4" descr="http://www.equiposylaboratorio.com/userfiles/Nichiryo%20Micropipeta%20Liviana%20y%20Ergon%C3%B3mica(4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3718" y="1547146"/>
            <a:ext cx="432047" cy="803808"/>
          </a:xfrm>
          <a:prstGeom prst="rect">
            <a:avLst/>
          </a:prstGeom>
          <a:noFill/>
        </p:spPr>
      </p:pic>
      <p:sp>
        <p:nvSpPr>
          <p:cNvPr id="10" name="AutoShape 98"/>
          <p:cNvSpPr>
            <a:spLocks noChangeArrowheads="1"/>
          </p:cNvSpPr>
          <p:nvPr/>
        </p:nvSpPr>
        <p:spPr bwMode="auto">
          <a:xfrm>
            <a:off x="2339678" y="2263538"/>
            <a:ext cx="792162" cy="539750"/>
          </a:xfrm>
          <a:custGeom>
            <a:avLst/>
            <a:gdLst>
              <a:gd name="T0" fmla="*/ 594121 w 21600"/>
              <a:gd name="T1" fmla="*/ 0 h 21600"/>
              <a:gd name="T2" fmla="*/ 0 w 21600"/>
              <a:gd name="T3" fmla="*/ 269875 h 21600"/>
              <a:gd name="T4" fmla="*/ 594121 w 21600"/>
              <a:gd name="T5" fmla="*/ 539750 h 21600"/>
              <a:gd name="T6" fmla="*/ 792162 w 21600"/>
              <a:gd name="T7" fmla="*/ 2698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BE"/>
              </a:gs>
              <a:gs pos="100000">
                <a:srgbClr val="FFCC00"/>
              </a:gs>
            </a:gsLst>
            <a:lin ang="0" scaled="1"/>
          </a:gradFill>
          <a:ln w="317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" name="AutoShape 98"/>
          <p:cNvSpPr>
            <a:spLocks noChangeArrowheads="1"/>
          </p:cNvSpPr>
          <p:nvPr/>
        </p:nvSpPr>
        <p:spPr bwMode="auto">
          <a:xfrm>
            <a:off x="4513416" y="2313031"/>
            <a:ext cx="792162" cy="539750"/>
          </a:xfrm>
          <a:custGeom>
            <a:avLst/>
            <a:gdLst>
              <a:gd name="T0" fmla="*/ 594121 w 21600"/>
              <a:gd name="T1" fmla="*/ 0 h 21600"/>
              <a:gd name="T2" fmla="*/ 0 w 21600"/>
              <a:gd name="T3" fmla="*/ 269875 h 21600"/>
              <a:gd name="T4" fmla="*/ 594121 w 21600"/>
              <a:gd name="T5" fmla="*/ 539750 h 21600"/>
              <a:gd name="T6" fmla="*/ 792162 w 21600"/>
              <a:gd name="T7" fmla="*/ 2698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BE"/>
              </a:gs>
              <a:gs pos="100000">
                <a:srgbClr val="FFCC00"/>
              </a:gs>
            </a:gsLst>
            <a:lin ang="0" scaled="1"/>
          </a:gradFill>
          <a:ln w="317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7186215" y="2263538"/>
            <a:ext cx="1440160" cy="738664"/>
          </a:xfrm>
          <a:prstGeom prst="rect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0"/>
            <a:tileRect r="-100000" b="-100000"/>
          </a:gradFill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400" b="1" dirty="0" err="1" smtClean="0"/>
              <a:t>Rotation</a:t>
            </a:r>
            <a:r>
              <a:rPr lang="es-ES_tradnl" sz="1400" b="1" dirty="0" smtClean="0"/>
              <a:t> </a:t>
            </a:r>
            <a:r>
              <a:rPr lang="es-ES_tradnl" sz="1400" b="1" dirty="0" err="1" smtClean="0"/>
              <a:t>under</a:t>
            </a:r>
            <a:r>
              <a:rPr lang="es-ES_tradnl" sz="1400" b="1" dirty="0" smtClean="0"/>
              <a:t> </a:t>
            </a:r>
            <a:r>
              <a:rPr lang="es-ES_tradnl" sz="1400" b="1" dirty="0" err="1"/>
              <a:t>vacuum</a:t>
            </a:r>
            <a:r>
              <a:rPr lang="es-ES_tradnl" sz="1400" b="1" dirty="0" smtClean="0"/>
              <a:t> </a:t>
            </a:r>
            <a:r>
              <a:rPr lang="es-ES_tradnl" sz="1400" b="1" dirty="0" err="1" smtClean="0"/>
              <a:t>for</a:t>
            </a:r>
            <a:r>
              <a:rPr lang="es-ES_tradnl" sz="1400" b="1" dirty="0" smtClean="0"/>
              <a:t> 5h</a:t>
            </a:r>
            <a:endParaRPr lang="es-ES" sz="1400" dirty="0"/>
          </a:p>
        </p:txBody>
      </p:sp>
      <p:sp>
        <p:nvSpPr>
          <p:cNvPr id="13" name="AutoShape 98"/>
          <p:cNvSpPr>
            <a:spLocks noChangeArrowheads="1"/>
          </p:cNvSpPr>
          <p:nvPr/>
        </p:nvSpPr>
        <p:spPr bwMode="auto">
          <a:xfrm rot="5400000">
            <a:off x="6822058" y="3483198"/>
            <a:ext cx="792162" cy="539750"/>
          </a:xfrm>
          <a:custGeom>
            <a:avLst/>
            <a:gdLst>
              <a:gd name="T0" fmla="*/ 594121 w 21600"/>
              <a:gd name="T1" fmla="*/ 0 h 21600"/>
              <a:gd name="T2" fmla="*/ 0 w 21600"/>
              <a:gd name="T3" fmla="*/ 269875 h 21600"/>
              <a:gd name="T4" fmla="*/ 594121 w 21600"/>
              <a:gd name="T5" fmla="*/ 539750 h 21600"/>
              <a:gd name="T6" fmla="*/ 792162 w 21600"/>
              <a:gd name="T7" fmla="*/ 2698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BE"/>
              </a:gs>
              <a:gs pos="100000">
                <a:srgbClr val="FFCC00"/>
              </a:gs>
            </a:gsLst>
            <a:lin ang="0" scaled="1"/>
          </a:gradFill>
          <a:ln w="317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6804248" y="4221088"/>
            <a:ext cx="144016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/>
              <a:t>Drying</a:t>
            </a:r>
          </a:p>
          <a:p>
            <a:r>
              <a:rPr lang="en-US" sz="1400" b="1" dirty="0" err="1" smtClean="0"/>
              <a:t>Calcination</a:t>
            </a:r>
            <a:endParaRPr lang="en-US" sz="1400" b="1" dirty="0" smtClean="0"/>
          </a:p>
          <a:p>
            <a:r>
              <a:rPr lang="en-US" sz="1400" b="1" dirty="0" smtClean="0"/>
              <a:t>(550ºC, 20ºC/min)</a:t>
            </a:r>
            <a:endParaRPr lang="es-ES" sz="1400" b="1" dirty="0"/>
          </a:p>
        </p:txBody>
      </p:sp>
      <p:sp>
        <p:nvSpPr>
          <p:cNvPr id="15" name="AutoShape 98"/>
          <p:cNvSpPr>
            <a:spLocks noChangeArrowheads="1"/>
          </p:cNvSpPr>
          <p:nvPr/>
        </p:nvSpPr>
        <p:spPr bwMode="auto">
          <a:xfrm rot="10800000">
            <a:off x="5652120" y="4437112"/>
            <a:ext cx="792162" cy="539750"/>
          </a:xfrm>
          <a:custGeom>
            <a:avLst/>
            <a:gdLst>
              <a:gd name="T0" fmla="*/ 594121 w 21600"/>
              <a:gd name="T1" fmla="*/ 0 h 21600"/>
              <a:gd name="T2" fmla="*/ 0 w 21600"/>
              <a:gd name="T3" fmla="*/ 269875 h 21600"/>
              <a:gd name="T4" fmla="*/ 594121 w 21600"/>
              <a:gd name="T5" fmla="*/ 539750 h 21600"/>
              <a:gd name="T6" fmla="*/ 792162 w 21600"/>
              <a:gd name="T7" fmla="*/ 2698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BE"/>
              </a:gs>
              <a:gs pos="100000">
                <a:srgbClr val="FFCC00"/>
              </a:gs>
            </a:gsLst>
            <a:lin ang="0" scaled="1"/>
          </a:gradFill>
          <a:ln w="317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pic>
        <p:nvPicPr>
          <p:cNvPr id="16" name="Picture 2" descr="http://gatscientific.com/wp-content/uploads/pidmicroactivityrx-420x240.jpg"/>
          <p:cNvPicPr>
            <a:picLocks noChangeAspect="1" noChangeArrowheads="1"/>
          </p:cNvPicPr>
          <p:nvPr/>
        </p:nvPicPr>
        <p:blipFill>
          <a:blip r:embed="rId4" cstate="print"/>
          <a:srcRect r="49601"/>
          <a:stretch>
            <a:fillRect/>
          </a:stretch>
        </p:blipFill>
        <p:spPr bwMode="auto">
          <a:xfrm>
            <a:off x="755576" y="3717032"/>
            <a:ext cx="2016224" cy="2286001"/>
          </a:xfrm>
          <a:prstGeom prst="rect">
            <a:avLst/>
          </a:prstGeom>
          <a:noFill/>
        </p:spPr>
      </p:pic>
      <p:sp>
        <p:nvSpPr>
          <p:cNvPr id="17" name="AutoShape 98"/>
          <p:cNvSpPr>
            <a:spLocks noChangeArrowheads="1"/>
          </p:cNvSpPr>
          <p:nvPr/>
        </p:nvSpPr>
        <p:spPr bwMode="auto">
          <a:xfrm rot="10800000">
            <a:off x="2915817" y="4437112"/>
            <a:ext cx="792089" cy="539750"/>
          </a:xfrm>
          <a:custGeom>
            <a:avLst/>
            <a:gdLst>
              <a:gd name="T0" fmla="*/ 594121 w 21600"/>
              <a:gd name="T1" fmla="*/ 0 h 21600"/>
              <a:gd name="T2" fmla="*/ 0 w 21600"/>
              <a:gd name="T3" fmla="*/ 269875 h 21600"/>
              <a:gd name="T4" fmla="*/ 594121 w 21600"/>
              <a:gd name="T5" fmla="*/ 539750 h 21600"/>
              <a:gd name="T6" fmla="*/ 792162 w 21600"/>
              <a:gd name="T7" fmla="*/ 2698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BE"/>
              </a:gs>
              <a:gs pos="100000">
                <a:srgbClr val="FFCC00"/>
              </a:gs>
            </a:gsLst>
            <a:lin ang="0" scaled="1"/>
          </a:gradFill>
          <a:ln w="317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3851920" y="5157192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H</a:t>
            </a:r>
            <a:r>
              <a:rPr lang="es-ES" sz="1400" baseline="-25000" dirty="0" smtClean="0"/>
              <a:t>2</a:t>
            </a:r>
            <a:r>
              <a:rPr lang="es-ES" sz="1400" dirty="0" smtClean="0"/>
              <a:t> </a:t>
            </a:r>
            <a:r>
              <a:rPr lang="es-ES" sz="1400" dirty="0" smtClean="0">
                <a:sym typeface="Wingdings" pitchFamily="2" charset="2"/>
              </a:rPr>
              <a:t> 30 ml/min</a:t>
            </a:r>
          </a:p>
          <a:p>
            <a:r>
              <a:rPr lang="es-ES" sz="1400" dirty="0" smtClean="0">
                <a:sym typeface="Wingdings" pitchFamily="2" charset="2"/>
              </a:rPr>
              <a:t>Tº = 450 ºC</a:t>
            </a:r>
          </a:p>
          <a:p>
            <a:r>
              <a:rPr lang="es-ES" sz="1400" dirty="0" err="1" smtClean="0">
                <a:sym typeface="Wingdings" pitchFamily="2" charset="2"/>
              </a:rPr>
              <a:t>2ºC/min</a:t>
            </a:r>
            <a:endParaRPr lang="es-ES" sz="1400" dirty="0" err="1" smtClean="0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8060" y="1988840"/>
            <a:ext cx="7239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9 CuadroTexto"/>
          <p:cNvSpPr txBox="1"/>
          <p:nvPr/>
        </p:nvSpPr>
        <p:spPr>
          <a:xfrm>
            <a:off x="3851920" y="4200828"/>
            <a:ext cx="144016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/>
              <a:t>Catalyst activated by hydrogen reduction</a:t>
            </a:r>
            <a:endParaRPr lang="es-ES" sz="1400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716016" y="7656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EXPERIMENTAL PROCEDURE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16016" y="7656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EXPERIMENTAL PROCEDURE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296" y="908720"/>
            <a:ext cx="2651038" cy="351637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</p:pic>
      <p:grpSp>
        <p:nvGrpSpPr>
          <p:cNvPr id="6" name="5 Grupo"/>
          <p:cNvGrpSpPr/>
          <p:nvPr/>
        </p:nvGrpSpPr>
        <p:grpSpPr>
          <a:xfrm>
            <a:off x="3419872" y="764704"/>
            <a:ext cx="4320480" cy="4022001"/>
            <a:chOff x="3419872" y="1124744"/>
            <a:chExt cx="4320480" cy="4022001"/>
          </a:xfrm>
        </p:grpSpPr>
        <p:sp>
          <p:nvSpPr>
            <p:cNvPr id="2" name="1 CuadroTexto"/>
            <p:cNvSpPr txBox="1"/>
            <p:nvPr/>
          </p:nvSpPr>
          <p:spPr>
            <a:xfrm>
              <a:off x="3635896" y="1268760"/>
              <a:ext cx="4104456" cy="3877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FEED: </a:t>
              </a:r>
              <a:r>
                <a:rPr lang="es-ES" b="1" dirty="0" smtClean="0"/>
                <a:t>10% </a:t>
              </a:r>
              <a:r>
                <a:rPr lang="es-ES" b="1" dirty="0" err="1" smtClean="0"/>
                <a:t>Stearic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acid</a:t>
              </a:r>
              <a:r>
                <a:rPr lang="es-ES" b="1" dirty="0" smtClean="0"/>
                <a:t>/n-</a:t>
              </a:r>
              <a:r>
                <a:rPr lang="es-ES" b="1" dirty="0" err="1" smtClean="0"/>
                <a:t>dodecane</a:t>
              </a:r>
              <a:endParaRPr lang="es-ES" b="1" dirty="0" smtClean="0"/>
            </a:p>
            <a:p>
              <a:endParaRPr lang="es-ES" dirty="0" smtClean="0"/>
            </a:p>
            <a:p>
              <a:r>
                <a:rPr lang="es-ES" dirty="0" err="1" smtClean="0"/>
                <a:t>Catalyst</a:t>
              </a:r>
              <a:r>
                <a:rPr lang="es-ES" dirty="0" smtClean="0"/>
                <a:t>: </a:t>
              </a:r>
              <a:r>
                <a:rPr lang="es-ES" b="1" dirty="0" err="1" smtClean="0"/>
                <a:t>Palladium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based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ones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supported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over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commercial</a:t>
              </a:r>
              <a:r>
                <a:rPr lang="es-ES" b="1" dirty="0" smtClean="0"/>
                <a:t> and </a:t>
              </a:r>
              <a:r>
                <a:rPr lang="es-ES" b="1" dirty="0" err="1" smtClean="0"/>
                <a:t>hierarchical</a:t>
              </a:r>
              <a:r>
                <a:rPr lang="es-ES" b="1" dirty="0" smtClean="0"/>
                <a:t> ZSM-5</a:t>
              </a:r>
            </a:p>
            <a:p>
              <a:endParaRPr lang="es-ES" dirty="0"/>
            </a:p>
            <a:p>
              <a:r>
                <a:rPr lang="es-ES" dirty="0" err="1" smtClean="0"/>
                <a:t>Temperature</a:t>
              </a:r>
              <a:r>
                <a:rPr lang="es-ES" dirty="0" smtClean="0"/>
                <a:t>: </a:t>
              </a:r>
              <a:r>
                <a:rPr lang="es-ES" b="1" dirty="0" smtClean="0"/>
                <a:t>Variable </a:t>
              </a:r>
              <a:r>
                <a:rPr lang="es-ES" b="1" dirty="0" err="1" smtClean="0"/>
                <a:t>range</a:t>
              </a:r>
              <a:r>
                <a:rPr lang="es-ES" b="1" dirty="0" smtClean="0"/>
                <a:t> 275-325ºC</a:t>
              </a:r>
            </a:p>
            <a:p>
              <a:endParaRPr lang="es-ES" dirty="0"/>
            </a:p>
            <a:p>
              <a:r>
                <a:rPr lang="es-ES" dirty="0" err="1" smtClean="0"/>
                <a:t>Atmosfere</a:t>
              </a:r>
              <a:r>
                <a:rPr lang="es-ES" dirty="0" smtClean="0"/>
                <a:t>: </a:t>
              </a:r>
              <a:r>
                <a:rPr lang="es-ES" b="1" dirty="0" smtClean="0"/>
                <a:t>6 bar N</a:t>
              </a:r>
              <a:r>
                <a:rPr lang="es-ES" b="1" baseline="-25000" dirty="0" smtClean="0"/>
                <a:t>2</a:t>
              </a:r>
              <a:r>
                <a:rPr lang="es-ES" b="1" dirty="0" smtClean="0"/>
                <a:t> </a:t>
              </a:r>
              <a:r>
                <a:rPr lang="es-ES" b="1" dirty="0" err="1" smtClean="0"/>
                <a:t>or</a:t>
              </a:r>
              <a:r>
                <a:rPr lang="es-ES" b="1" dirty="0" smtClean="0"/>
                <a:t> H</a:t>
              </a:r>
              <a:r>
                <a:rPr lang="es-ES" b="1" baseline="-25000" dirty="0" smtClean="0"/>
                <a:t>2</a:t>
              </a:r>
            </a:p>
            <a:p>
              <a:endParaRPr lang="es-ES" baseline="-25000" dirty="0"/>
            </a:p>
            <a:p>
              <a:r>
                <a:rPr lang="es-ES" dirty="0"/>
                <a:t>Time </a:t>
              </a:r>
              <a:r>
                <a:rPr lang="es-ES" dirty="0" err="1"/>
                <a:t>reaction</a:t>
              </a:r>
              <a:r>
                <a:rPr lang="es-ES" dirty="0"/>
                <a:t>: </a:t>
              </a:r>
              <a:r>
                <a:rPr lang="es-ES" b="1" dirty="0" smtClean="0"/>
                <a:t>3 </a:t>
              </a:r>
              <a:r>
                <a:rPr lang="es-ES" b="1" dirty="0" err="1"/>
                <a:t>hours</a:t>
              </a:r>
              <a:endParaRPr lang="es-ES" b="1" dirty="0"/>
            </a:p>
            <a:p>
              <a:endParaRPr lang="es-ES" dirty="0"/>
            </a:p>
          </p:txBody>
        </p:sp>
        <p:sp>
          <p:nvSpPr>
            <p:cNvPr id="3" name="2 Rectángulo redondeado"/>
            <p:cNvSpPr/>
            <p:nvPr/>
          </p:nvSpPr>
          <p:spPr>
            <a:xfrm>
              <a:off x="3419872" y="1124744"/>
              <a:ext cx="4320480" cy="4022001"/>
            </a:xfrm>
            <a:prstGeom prst="roundRect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1267970" y="5293723"/>
            <a:ext cx="3251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 smtClean="0"/>
              <a:t>Products</a:t>
            </a:r>
            <a:r>
              <a:rPr lang="es-ES" b="1" dirty="0" smtClean="0"/>
              <a:t> : </a:t>
            </a:r>
            <a:r>
              <a:rPr lang="es-ES" sz="2000" b="1" dirty="0" smtClean="0"/>
              <a:t>GASES + LIQUID</a:t>
            </a:r>
            <a:endParaRPr lang="es-ES" sz="2000" b="1" dirty="0"/>
          </a:p>
        </p:txBody>
      </p:sp>
      <p:cxnSp>
        <p:nvCxnSpPr>
          <p:cNvPr id="19" name="18 Conector recto de flecha"/>
          <p:cNvCxnSpPr>
            <a:stCxn id="15" idx="2"/>
          </p:cNvCxnSpPr>
          <p:nvPr/>
        </p:nvCxnSpPr>
        <p:spPr>
          <a:xfrm>
            <a:off x="1846815" y="4425096"/>
            <a:ext cx="0" cy="804104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5292080" y="5299374"/>
            <a:ext cx="2887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 dirty="0">
                <a:solidFill>
                  <a:schemeClr val="bg2">
                    <a:lumMod val="50000"/>
                  </a:schemeClr>
                </a:solidFill>
              </a:rPr>
              <a:t>Gas </a:t>
            </a:r>
            <a:r>
              <a:rPr lang="es-ES" sz="2000" b="1" dirty="0" err="1">
                <a:solidFill>
                  <a:schemeClr val="bg2">
                    <a:lumMod val="50000"/>
                  </a:schemeClr>
                </a:solidFill>
              </a:rPr>
              <a:t>chromatography</a:t>
            </a:r>
            <a:endParaRPr lang="es-E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23" name="22 Conector recto de flecha"/>
          <p:cNvCxnSpPr>
            <a:stCxn id="16" idx="3"/>
          </p:cNvCxnSpPr>
          <p:nvPr/>
        </p:nvCxnSpPr>
        <p:spPr>
          <a:xfrm>
            <a:off x="4519181" y="5493778"/>
            <a:ext cx="77289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83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1143000"/>
          </a:xfrm>
        </p:spPr>
        <p:txBody>
          <a:bodyPr/>
          <a:lstStyle/>
          <a:p>
            <a:r>
              <a:rPr lang="es-ES" dirty="0" err="1" smtClean="0"/>
              <a:t>Characterization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700808"/>
            <a:ext cx="6777317" cy="3508977"/>
          </a:xfrm>
        </p:spPr>
        <p:txBody>
          <a:bodyPr/>
          <a:lstStyle/>
          <a:p>
            <a:r>
              <a:rPr lang="en-US" dirty="0"/>
              <a:t>X-ray diffraction </a:t>
            </a:r>
            <a:endParaRPr lang="es-ES" dirty="0" smtClean="0"/>
          </a:p>
          <a:p>
            <a:r>
              <a:rPr lang="en-US" dirty="0" smtClean="0"/>
              <a:t>ICP-AES</a:t>
            </a:r>
          </a:p>
          <a:p>
            <a:r>
              <a:rPr lang="en-US" dirty="0"/>
              <a:t>A</a:t>
            </a:r>
            <a:r>
              <a:rPr lang="en-US" dirty="0" smtClean="0"/>
              <a:t>dsorption </a:t>
            </a:r>
            <a:r>
              <a:rPr lang="en-US" dirty="0"/>
              <a:t>isotherms at 87 K</a:t>
            </a:r>
            <a:endParaRPr lang="es-ES" dirty="0" smtClean="0"/>
          </a:p>
          <a:p>
            <a:r>
              <a:rPr lang="en-US" dirty="0"/>
              <a:t>A</a:t>
            </a:r>
            <a:r>
              <a:rPr lang="en-US" dirty="0" smtClean="0"/>
              <a:t>mmonia </a:t>
            </a:r>
            <a:r>
              <a:rPr lang="en-US" dirty="0"/>
              <a:t>temperature-programmed desorption </a:t>
            </a:r>
            <a:endParaRPr lang="es-ES" dirty="0" smtClean="0"/>
          </a:p>
          <a:p>
            <a:r>
              <a:rPr lang="en-US" dirty="0"/>
              <a:t>Transmission electron micrographs 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716016" y="7656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EXPERIMENTAL PROCEDURE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043608" y="394218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err="1" smtClean="0"/>
              <a:t>Materials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043608" y="5165576"/>
            <a:ext cx="6777317" cy="1143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Pd</a:t>
            </a:r>
            <a:r>
              <a:rPr lang="en-US" dirty="0" smtClean="0"/>
              <a:t>/c-ZSM-5</a:t>
            </a:r>
          </a:p>
          <a:p>
            <a:r>
              <a:rPr lang="en-US" dirty="0" err="1" smtClean="0"/>
              <a:t>Pd</a:t>
            </a:r>
            <a:r>
              <a:rPr lang="en-US" dirty="0" smtClean="0"/>
              <a:t>/h-ZSM-5 </a:t>
            </a:r>
            <a:r>
              <a:rPr lang="en-US" dirty="0" smtClean="0">
                <a:sym typeface="Wingdings" panose="05000000000000000000" pitchFamily="2" charset="2"/>
              </a:rPr>
              <a:t> different Si/Al atomic ratio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95726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16016" y="-9939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CHARCTERIZATION </a:t>
            </a:r>
          </a:p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OF MATERIALS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 Box 72"/>
          <p:cNvSpPr txBox="1">
            <a:spLocks noChangeArrowheads="1"/>
          </p:cNvSpPr>
          <p:nvPr/>
        </p:nvSpPr>
        <p:spPr bwMode="auto">
          <a:xfrm>
            <a:off x="533811" y="908720"/>
            <a:ext cx="2536899" cy="4308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200" b="1" dirty="0" smtClean="0"/>
              <a:t>XRD </a:t>
            </a:r>
            <a:endParaRPr lang="en-GB" sz="2200" b="1" dirty="0"/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755241"/>
              </p:ext>
            </p:extLst>
          </p:nvPr>
        </p:nvGraphicFramePr>
        <p:xfrm>
          <a:off x="35496" y="1412194"/>
          <a:ext cx="7030908" cy="4969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Graph" r:id="rId3" imgW="4276800" imgH="3023280" progId="Origin50.Graph">
                  <p:embed/>
                </p:oleObj>
              </mc:Choice>
              <mc:Fallback>
                <p:oleObj name="Graph" r:id="rId3" imgW="427680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96" y="1412194"/>
                        <a:ext cx="7030908" cy="4969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228184" y="1844824"/>
            <a:ext cx="263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MFI </a:t>
            </a:r>
            <a:r>
              <a:rPr lang="es-ES" dirty="0" err="1" smtClean="0"/>
              <a:t>patterns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6179139" y="2492895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PdO</a:t>
            </a:r>
            <a:r>
              <a:rPr lang="es-ES" dirty="0" smtClean="0"/>
              <a:t> </a:t>
            </a:r>
            <a:r>
              <a:rPr lang="es-ES" dirty="0" err="1" smtClean="0"/>
              <a:t>reflexion</a:t>
            </a:r>
            <a:r>
              <a:rPr lang="es-ES" dirty="0" smtClean="0"/>
              <a:t> </a:t>
            </a:r>
            <a:r>
              <a:rPr lang="es-ES" dirty="0" err="1" smtClean="0"/>
              <a:t>main</a:t>
            </a:r>
            <a:r>
              <a:rPr lang="es-ES" dirty="0" smtClean="0"/>
              <a:t> </a:t>
            </a:r>
            <a:r>
              <a:rPr lang="es-ES" dirty="0" smtClean="0">
                <a:sym typeface="Wingdings" panose="05000000000000000000" pitchFamily="2" charset="2"/>
              </a:rPr>
              <a:t> 34º</a:t>
            </a:r>
            <a:endParaRPr lang="es-ES" dirty="0"/>
          </a:p>
        </p:txBody>
      </p:sp>
      <p:sp>
        <p:nvSpPr>
          <p:cNvPr id="2" name="1 Rectángulo"/>
          <p:cNvSpPr/>
          <p:nvPr/>
        </p:nvSpPr>
        <p:spPr>
          <a:xfrm>
            <a:off x="1259632" y="4047455"/>
            <a:ext cx="4824536" cy="67768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2927251" y="1635288"/>
            <a:ext cx="0" cy="289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3419872" y="1628800"/>
            <a:ext cx="0" cy="289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4067944" y="1628799"/>
            <a:ext cx="0" cy="289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4427984" y="1628800"/>
            <a:ext cx="0" cy="289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5076056" y="1627639"/>
            <a:ext cx="0" cy="289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9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16016" y="-9939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CHARCTERIZATION </a:t>
            </a:r>
          </a:p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OF THE CATALYST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 Box 72"/>
          <p:cNvSpPr txBox="1">
            <a:spLocks noChangeArrowheads="1"/>
          </p:cNvSpPr>
          <p:nvPr/>
        </p:nvSpPr>
        <p:spPr bwMode="auto">
          <a:xfrm>
            <a:off x="533811" y="908720"/>
            <a:ext cx="3318109" cy="4308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200" b="1" dirty="0" smtClean="0"/>
              <a:t>TEXTURAL PROPERTIES </a:t>
            </a:r>
            <a:endParaRPr lang="en-GB" sz="2200" b="1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395340"/>
              </p:ext>
            </p:extLst>
          </p:nvPr>
        </p:nvGraphicFramePr>
        <p:xfrm>
          <a:off x="533811" y="1700808"/>
          <a:ext cx="8070638" cy="4104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5983"/>
                <a:gridCol w="975861"/>
                <a:gridCol w="791239"/>
                <a:gridCol w="791239"/>
                <a:gridCol w="791239"/>
                <a:gridCol w="791239"/>
                <a:gridCol w="1331919"/>
                <a:gridCol w="1331919"/>
              </a:tblGrid>
              <a:tr h="77680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 dirty="0">
                          <a:effectLst/>
                        </a:rPr>
                        <a:t> 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s-ES" sz="1400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BET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(m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g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r>
                        <a:rPr lang="es-ES" sz="1400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(cm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g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r>
                        <a:rPr lang="es-ES" sz="1400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MP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(cm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g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Si/Al 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Pd 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s-ES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wt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%)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es-ES" sz="1400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MAX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s-ES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ºC</a:t>
                      </a:r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Acidity </a:t>
                      </a:r>
                      <a:r>
                        <a:rPr lang="en-U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mmol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NH</a:t>
                      </a:r>
                      <a:r>
                        <a:rPr lang="en-US" sz="1400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g</a:t>
                      </a:r>
                      <a:r>
                        <a:rPr lang="en-US" sz="140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</a:tr>
              <a:tr h="57761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Pd/c-ZSM-5 (30)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377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0.434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0.171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32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0.84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330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0.345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</a:tr>
              <a:tr h="57761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Pd/h-ZSM-5 (30)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477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0.497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0.130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33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0.96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340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0.305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</a:tr>
              <a:tr h="57761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Pd/h-ZSM-5 (50)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479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0.471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0.157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51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0.91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340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0.242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</a:tr>
              <a:tr h="58858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Pd/h-ZSM-5 (100)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486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0.557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0.165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122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0.94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332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0.122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</a:tr>
              <a:tr h="58858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Pd/h-ZSM-5 (200)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467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0.521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0.172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269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0.94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>
                          <a:effectLst/>
                        </a:rPr>
                        <a:t>275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0.078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/>
                </a:tc>
              </a:tr>
              <a:tr h="417644">
                <a:tc gridSpan="8"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a.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Volume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zeolitic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micropores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(0-7 Å); b.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Determinated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by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ICP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analysis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; c.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Determinated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1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by</a:t>
                      </a: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TPD</a:t>
                      </a:r>
                      <a:endParaRPr lang="es-E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02" marR="8902" marT="8902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Rectángulo redondeado"/>
          <p:cNvSpPr/>
          <p:nvPr/>
        </p:nvSpPr>
        <p:spPr>
          <a:xfrm>
            <a:off x="533811" y="2492896"/>
            <a:ext cx="3822165" cy="1152128"/>
          </a:xfrm>
          <a:prstGeom prst="roundRect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 redondeado"/>
          <p:cNvSpPr/>
          <p:nvPr/>
        </p:nvSpPr>
        <p:spPr>
          <a:xfrm>
            <a:off x="539553" y="3068960"/>
            <a:ext cx="3816424" cy="23042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5931768" y="2492896"/>
            <a:ext cx="2736304" cy="115212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5931768" y="3068960"/>
            <a:ext cx="2775644" cy="231708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534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6" grpId="0" animBg="1"/>
      <p:bldP spid="16" grpId="1" animBg="1"/>
      <p:bldP spid="12" grpId="0" animBg="1"/>
      <p:bldP spid="12" grpId="1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716016" y="-9939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CHARCTERIZATION </a:t>
            </a:r>
          </a:p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OF MATERIALS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 Box 72"/>
          <p:cNvSpPr txBox="1">
            <a:spLocks noChangeArrowheads="1"/>
          </p:cNvSpPr>
          <p:nvPr/>
        </p:nvSpPr>
        <p:spPr bwMode="auto">
          <a:xfrm>
            <a:off x="533811" y="693276"/>
            <a:ext cx="3318109" cy="4308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200" b="1" dirty="0" smtClean="0"/>
              <a:t>TEM IMAGES</a:t>
            </a:r>
            <a:endParaRPr lang="en-GB" sz="2200" b="1" dirty="0"/>
          </a:p>
        </p:txBody>
      </p:sp>
      <p:grpSp>
        <p:nvGrpSpPr>
          <p:cNvPr id="7" name="6 Grupo"/>
          <p:cNvGrpSpPr/>
          <p:nvPr/>
        </p:nvGrpSpPr>
        <p:grpSpPr>
          <a:xfrm>
            <a:off x="1143663" y="1184278"/>
            <a:ext cx="3407768" cy="2625628"/>
            <a:chOff x="999647" y="1484784"/>
            <a:chExt cx="3212313" cy="2448272"/>
          </a:xfrm>
        </p:grpSpPr>
        <p:grpSp>
          <p:nvGrpSpPr>
            <p:cNvPr id="2" name="1 Grupo"/>
            <p:cNvGrpSpPr/>
            <p:nvPr/>
          </p:nvGrpSpPr>
          <p:grpSpPr>
            <a:xfrm>
              <a:off x="1029022" y="1484784"/>
              <a:ext cx="3182938" cy="2448272"/>
              <a:chOff x="1029022" y="1484784"/>
              <a:chExt cx="3182938" cy="2448272"/>
            </a:xfrm>
          </p:grpSpPr>
          <p:pic>
            <p:nvPicPr>
              <p:cNvPr id="9" name="Picture 17" descr="C:\datos D\Dropbox\Caracterizacion\Caracterizacion\TEM\Cloruro paladio\Nano 30_rampa 20\30_20-13.tif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902" b="4469"/>
              <a:stretch/>
            </p:blipFill>
            <p:spPr bwMode="auto">
              <a:xfrm>
                <a:off x="1029022" y="1484784"/>
                <a:ext cx="3084133" cy="24482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0" name="9 Conector recto"/>
              <p:cNvCxnSpPr/>
              <p:nvPr/>
            </p:nvCxnSpPr>
            <p:spPr>
              <a:xfrm>
                <a:off x="3571665" y="3576388"/>
                <a:ext cx="43589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12 CuadroTexto"/>
              <p:cNvSpPr txBox="1"/>
              <p:nvPr/>
            </p:nvSpPr>
            <p:spPr>
              <a:xfrm>
                <a:off x="3413163" y="3656057"/>
                <a:ext cx="7987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b="1" dirty="0" smtClean="0">
                    <a:latin typeface="Book Antiqua" panose="02040602050305030304" pitchFamily="18" charset="0"/>
                  </a:rPr>
                  <a:t>200 </a:t>
                </a:r>
                <a:r>
                  <a:rPr lang="es-ES" sz="1200" b="1" dirty="0" err="1" smtClean="0">
                    <a:latin typeface="Book Antiqua" panose="02040602050305030304" pitchFamily="18" charset="0"/>
                  </a:rPr>
                  <a:t>nm</a:t>
                </a:r>
                <a:endParaRPr lang="es-ES" sz="1200" b="1" dirty="0">
                  <a:latin typeface="Book Antiqua" panose="02040602050305030304" pitchFamily="18" charset="0"/>
                </a:endParaRPr>
              </a:p>
            </p:txBody>
          </p:sp>
        </p:grpSp>
        <p:sp>
          <p:nvSpPr>
            <p:cNvPr id="6" name="5 CuadroTexto"/>
            <p:cNvSpPr txBox="1"/>
            <p:nvPr/>
          </p:nvSpPr>
          <p:spPr>
            <a:xfrm>
              <a:off x="999647" y="1484784"/>
              <a:ext cx="23799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>
                  <a:latin typeface="Book Antiqua" panose="02040602050305030304" pitchFamily="18" charset="0"/>
                </a:rPr>
                <a:t>Pd/c-ZSM-5 (30)</a:t>
              </a:r>
              <a:endParaRPr lang="es-ES" sz="1400" b="1" dirty="0">
                <a:latin typeface="Book Antiqua" panose="02040602050305030304" pitchFamily="18" charset="0"/>
              </a:endParaRP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4611403" y="1184570"/>
            <a:ext cx="3271790" cy="2625337"/>
            <a:chOff x="4338690" y="1417653"/>
            <a:chExt cx="3084135" cy="2448000"/>
          </a:xfrm>
        </p:grpSpPr>
        <p:pic>
          <p:nvPicPr>
            <p:cNvPr id="50" name="0 Imagen"/>
            <p:cNvPicPr preferRelativeResize="0"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70"/>
            <a:stretch/>
          </p:blipFill>
          <p:spPr>
            <a:xfrm>
              <a:off x="4338690" y="1417653"/>
              <a:ext cx="3084135" cy="2448000"/>
            </a:xfrm>
            <a:prstGeom prst="rect">
              <a:avLst/>
            </a:prstGeom>
          </p:spPr>
        </p:pic>
        <p:grpSp>
          <p:nvGrpSpPr>
            <p:cNvPr id="51" name="50 Grupo"/>
            <p:cNvGrpSpPr/>
            <p:nvPr/>
          </p:nvGrpSpPr>
          <p:grpSpPr>
            <a:xfrm>
              <a:off x="6586412" y="3568064"/>
              <a:ext cx="798798" cy="278877"/>
              <a:chOff x="6586412" y="4207334"/>
              <a:chExt cx="798798" cy="278877"/>
            </a:xfrm>
          </p:grpSpPr>
          <p:cxnSp>
            <p:nvCxnSpPr>
              <p:cNvPr id="52" name="51 Conector recto"/>
              <p:cNvCxnSpPr/>
              <p:nvPr/>
            </p:nvCxnSpPr>
            <p:spPr>
              <a:xfrm>
                <a:off x="6683986" y="4207334"/>
                <a:ext cx="65205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52 CuadroTexto"/>
              <p:cNvSpPr txBox="1"/>
              <p:nvPr/>
            </p:nvSpPr>
            <p:spPr>
              <a:xfrm>
                <a:off x="6586412" y="4227923"/>
                <a:ext cx="798798" cy="258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b="1" dirty="0" smtClean="0">
                    <a:latin typeface="Book Antiqua" panose="02040602050305030304" pitchFamily="18" charset="0"/>
                  </a:rPr>
                  <a:t>200 </a:t>
                </a:r>
                <a:r>
                  <a:rPr lang="es-ES" sz="1200" b="1" dirty="0" err="1" smtClean="0">
                    <a:latin typeface="Book Antiqua" panose="02040602050305030304" pitchFamily="18" charset="0"/>
                  </a:rPr>
                  <a:t>nm</a:t>
                </a:r>
                <a:endParaRPr lang="es-ES" sz="1200" b="1" dirty="0">
                  <a:latin typeface="Book Antiqua" panose="02040602050305030304" pitchFamily="18" charset="0"/>
                </a:endParaRPr>
              </a:p>
            </p:txBody>
          </p:sp>
        </p:grpSp>
      </p:grpSp>
      <p:sp>
        <p:nvSpPr>
          <p:cNvPr id="55" name="54 CuadroTexto"/>
          <p:cNvSpPr txBox="1"/>
          <p:nvPr/>
        </p:nvSpPr>
        <p:spPr>
          <a:xfrm>
            <a:off x="4619869" y="1185039"/>
            <a:ext cx="2524744" cy="33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Book Antiqua" panose="02040602050305030304" pitchFamily="18" charset="0"/>
              </a:rPr>
              <a:t>Pd/h-ZSM-5 (30)</a:t>
            </a:r>
            <a:endParaRPr lang="es-ES" sz="1400" b="1" dirty="0">
              <a:latin typeface="Book Antiqua" panose="02040602050305030304" pitchFamily="18" charset="0"/>
            </a:endParaRPr>
          </a:p>
        </p:txBody>
      </p:sp>
      <p:sp>
        <p:nvSpPr>
          <p:cNvPr id="58" name="57 Elipse"/>
          <p:cNvSpPr/>
          <p:nvPr/>
        </p:nvSpPr>
        <p:spPr>
          <a:xfrm>
            <a:off x="5148064" y="1876969"/>
            <a:ext cx="1263055" cy="12241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Elipse"/>
          <p:cNvSpPr/>
          <p:nvPr/>
        </p:nvSpPr>
        <p:spPr>
          <a:xfrm rot="19696779">
            <a:off x="6289801" y="1476233"/>
            <a:ext cx="777178" cy="9365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Elipse"/>
          <p:cNvSpPr/>
          <p:nvPr/>
        </p:nvSpPr>
        <p:spPr>
          <a:xfrm rot="3409488">
            <a:off x="4580938" y="2639295"/>
            <a:ext cx="720080" cy="921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1" name="0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0" b="5671"/>
          <a:stretch/>
        </p:blipFill>
        <p:spPr>
          <a:xfrm>
            <a:off x="1174824" y="3885944"/>
            <a:ext cx="3271789" cy="2471900"/>
          </a:xfrm>
          <a:prstGeom prst="rect">
            <a:avLst/>
          </a:prstGeom>
        </p:spPr>
      </p:pic>
      <p:cxnSp>
        <p:nvCxnSpPr>
          <p:cNvPr id="62" name="61 Conector recto"/>
          <p:cNvCxnSpPr/>
          <p:nvPr/>
        </p:nvCxnSpPr>
        <p:spPr>
          <a:xfrm>
            <a:off x="3838741" y="6024527"/>
            <a:ext cx="58577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CuadroTexto"/>
          <p:cNvSpPr txBox="1"/>
          <p:nvPr/>
        </p:nvSpPr>
        <p:spPr>
          <a:xfrm>
            <a:off x="3688883" y="6056674"/>
            <a:ext cx="994887" cy="31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Book Antiqua" panose="02040602050305030304" pitchFamily="18" charset="0"/>
              </a:rPr>
              <a:t>200 </a:t>
            </a:r>
            <a:r>
              <a:rPr lang="es-ES" sz="1200" b="1" dirty="0" err="1" smtClean="0">
                <a:latin typeface="Book Antiqua" panose="02040602050305030304" pitchFamily="18" charset="0"/>
              </a:rPr>
              <a:t>nm</a:t>
            </a:r>
            <a:endParaRPr lang="es-ES" sz="1200" b="1" dirty="0">
              <a:latin typeface="Book Antiqua" panose="02040602050305030304" pitchFamily="18" charset="0"/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1145735" y="3896165"/>
            <a:ext cx="1698073" cy="31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Pd/h-ZSM-5(50)</a:t>
            </a:r>
            <a:endParaRPr lang="es-ES" sz="1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65" name="0 Imagen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5" b="5057"/>
          <a:stretch/>
        </p:blipFill>
        <p:spPr>
          <a:xfrm>
            <a:off x="4551431" y="3867724"/>
            <a:ext cx="3407636" cy="2471900"/>
          </a:xfrm>
          <a:prstGeom prst="rect">
            <a:avLst/>
          </a:prstGeom>
        </p:spPr>
      </p:pic>
      <p:sp>
        <p:nvSpPr>
          <p:cNvPr id="66" name="65 CuadroTexto"/>
          <p:cNvSpPr txBox="1"/>
          <p:nvPr/>
        </p:nvSpPr>
        <p:spPr>
          <a:xfrm>
            <a:off x="7152385" y="6024726"/>
            <a:ext cx="994886" cy="31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Book Antiqua" panose="02040602050305030304" pitchFamily="18" charset="0"/>
              </a:rPr>
              <a:t>200 </a:t>
            </a:r>
            <a:r>
              <a:rPr lang="es-ES" sz="1200" b="1" dirty="0" err="1" smtClean="0">
                <a:latin typeface="Book Antiqua" panose="02040602050305030304" pitchFamily="18" charset="0"/>
              </a:rPr>
              <a:t>nm</a:t>
            </a:r>
            <a:endParaRPr lang="es-ES" sz="1200" b="1" dirty="0">
              <a:latin typeface="Book Antiqua" panose="02040602050305030304" pitchFamily="18" charset="0"/>
            </a:endParaRPr>
          </a:p>
        </p:txBody>
      </p:sp>
      <p:sp>
        <p:nvSpPr>
          <p:cNvPr id="67" name="66 CuadroTexto"/>
          <p:cNvSpPr txBox="1"/>
          <p:nvPr/>
        </p:nvSpPr>
        <p:spPr>
          <a:xfrm>
            <a:off x="4543059" y="3892809"/>
            <a:ext cx="2062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Book Antiqua" panose="02040602050305030304" pitchFamily="18" charset="0"/>
              </a:rPr>
              <a:t>Pd/h-ZSM-5(100)</a:t>
            </a:r>
            <a:endParaRPr lang="es-ES" sz="1200" dirty="0">
              <a:latin typeface="Book Antiqua" panose="02040602050305030304" pitchFamily="18" charset="0"/>
            </a:endParaRPr>
          </a:p>
        </p:txBody>
      </p:sp>
      <p:cxnSp>
        <p:nvCxnSpPr>
          <p:cNvPr id="68" name="67 Conector recto"/>
          <p:cNvCxnSpPr/>
          <p:nvPr/>
        </p:nvCxnSpPr>
        <p:spPr>
          <a:xfrm>
            <a:off x="7152385" y="5981881"/>
            <a:ext cx="58577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7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12 Grupo"/>
          <p:cNvGrpSpPr/>
          <p:nvPr/>
        </p:nvGrpSpPr>
        <p:grpSpPr>
          <a:xfrm>
            <a:off x="539552" y="1433507"/>
            <a:ext cx="3384376" cy="2427541"/>
            <a:chOff x="899592" y="795561"/>
            <a:chExt cx="3384376" cy="2427541"/>
          </a:xfrm>
        </p:grpSpPr>
        <p:pic>
          <p:nvPicPr>
            <p:cNvPr id="4" name="0 Imagen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31" b="5255"/>
            <a:stretch/>
          </p:blipFill>
          <p:spPr>
            <a:xfrm>
              <a:off x="899592" y="795561"/>
              <a:ext cx="3240360" cy="2427541"/>
            </a:xfrm>
            <a:prstGeom prst="rect">
              <a:avLst/>
            </a:prstGeom>
          </p:spPr>
        </p:pic>
        <p:cxnSp>
          <p:nvCxnSpPr>
            <p:cNvPr id="5" name="4 Conector recto"/>
            <p:cNvCxnSpPr/>
            <p:nvPr/>
          </p:nvCxnSpPr>
          <p:spPr>
            <a:xfrm>
              <a:off x="3331723" y="2932397"/>
              <a:ext cx="759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5 CuadroTexto"/>
            <p:cNvSpPr txBox="1"/>
            <p:nvPr/>
          </p:nvSpPr>
          <p:spPr>
            <a:xfrm>
              <a:off x="3485171" y="2935977"/>
              <a:ext cx="7987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b="1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200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nm</a:t>
              </a:r>
              <a:endParaRPr lang="es-ES" sz="1200" b="1" dirty="0">
                <a:solidFill>
                  <a:schemeClr val="bg1"/>
                </a:solidFill>
                <a:latin typeface="Book Antiqua" panose="02040602050305030304" pitchFamily="18" charset="0"/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919188" y="834328"/>
              <a:ext cx="1656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>
                  <a:latin typeface="Book Antiqua" panose="02040602050305030304" pitchFamily="18" charset="0"/>
                </a:rPr>
                <a:t>Pd/h-ZSM-5(200)</a:t>
              </a:r>
              <a:endParaRPr lang="es-ES" sz="1200" dirty="0">
                <a:latin typeface="Book Antiqua" panose="02040602050305030304" pitchFamily="18" charset="0"/>
              </a:endParaRPr>
            </a:p>
          </p:txBody>
        </p:sp>
      </p:grpSp>
      <p:sp>
        <p:nvSpPr>
          <p:cNvPr id="10" name="9 Rectángulo"/>
          <p:cNvSpPr/>
          <p:nvPr/>
        </p:nvSpPr>
        <p:spPr>
          <a:xfrm>
            <a:off x="4009721" y="723765"/>
            <a:ext cx="13965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Book Antiqua" panose="02040602050305030304" pitchFamily="18" charset="0"/>
              </a:rPr>
              <a:t>Pd/h-ZSM-5(200)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716016" y="-9939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CHARCTERIZATION </a:t>
            </a:r>
          </a:p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OF MATERIALS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16" name="15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324736"/>
              </p:ext>
            </p:extLst>
          </p:nvPr>
        </p:nvGraphicFramePr>
        <p:xfrm>
          <a:off x="3491880" y="332656"/>
          <a:ext cx="5531993" cy="3909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Graph" r:id="rId4" imgW="4276800" imgH="3023280" progId="Origin50.Graph">
                  <p:embed/>
                </p:oleObj>
              </mc:Choice>
              <mc:Fallback>
                <p:oleObj name="Graph" r:id="rId4" imgW="427680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91880" y="332656"/>
                        <a:ext cx="5531993" cy="39097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6 Rectángulo redondeado"/>
          <p:cNvSpPr/>
          <p:nvPr/>
        </p:nvSpPr>
        <p:spPr>
          <a:xfrm>
            <a:off x="4499992" y="2009331"/>
            <a:ext cx="1440160" cy="163569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971600" y="5446965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70C0"/>
                </a:solidFill>
              </a:rPr>
              <a:t>Hierarchical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zeolites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s-ES" b="1" dirty="0" err="1" smtClean="0">
                <a:solidFill>
                  <a:srgbClr val="0070C0"/>
                </a:solidFill>
              </a:rPr>
              <a:t>palladium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particle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size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between</a:t>
            </a:r>
            <a:r>
              <a:rPr lang="es-ES" b="1" dirty="0" smtClean="0">
                <a:solidFill>
                  <a:srgbClr val="0070C0"/>
                </a:solidFill>
              </a:rPr>
              <a:t> 13-17 </a:t>
            </a:r>
            <a:r>
              <a:rPr lang="es-ES" b="1" dirty="0" err="1" smtClean="0">
                <a:solidFill>
                  <a:srgbClr val="0070C0"/>
                </a:solidFill>
              </a:rPr>
              <a:t>nm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5220072" y="2009331"/>
            <a:ext cx="3024336" cy="1635693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979984" y="4589512"/>
            <a:ext cx="7408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Pd/c-ZSM-5 (30) 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Larger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palladium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particles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due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to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the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lower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BET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surface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area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and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microporosity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, 23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nm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4" name="Text Box 72"/>
          <p:cNvSpPr txBox="1">
            <a:spLocks noChangeArrowheads="1"/>
          </p:cNvSpPr>
          <p:nvPr/>
        </p:nvSpPr>
        <p:spPr bwMode="auto">
          <a:xfrm>
            <a:off x="533811" y="476672"/>
            <a:ext cx="3318109" cy="43088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200" b="1" dirty="0" smtClean="0"/>
              <a:t>TEM IMAGES</a:t>
            </a: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350745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/>
      <p:bldP spid="19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837594"/>
              </p:ext>
            </p:extLst>
          </p:nvPr>
        </p:nvGraphicFramePr>
        <p:xfrm>
          <a:off x="-71078" y="1484784"/>
          <a:ext cx="6011230" cy="4248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" name="Graph" r:id="rId3" imgW="4276800" imgH="3023280" progId="Origin50.Graph">
                  <p:embed/>
                </p:oleObj>
              </mc:Choice>
              <mc:Fallback>
                <p:oleObj name="Graph" r:id="rId3" imgW="427680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1078" y="1484784"/>
                        <a:ext cx="6011230" cy="42484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72"/>
          <p:cNvSpPr txBox="1">
            <a:spLocks noChangeArrowheads="1"/>
          </p:cNvSpPr>
          <p:nvPr/>
        </p:nvSpPr>
        <p:spPr bwMode="auto">
          <a:xfrm>
            <a:off x="542690" y="964759"/>
            <a:ext cx="7710598" cy="40011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dirty="0" smtClean="0"/>
              <a:t>TEMPERATURE INFLUENCE OVER </a:t>
            </a:r>
            <a:r>
              <a:rPr lang="en-GB" sz="2000" b="1" dirty="0" err="1" smtClean="0"/>
              <a:t>Pd</a:t>
            </a:r>
            <a:r>
              <a:rPr lang="en-GB" sz="2000" b="1" dirty="0" smtClean="0"/>
              <a:t>/c-ZSM-5 (30)</a:t>
            </a:r>
            <a:endParaRPr lang="en-GB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572000" y="100663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REACTION RESULTS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92080" y="1846565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Conversion</a:t>
            </a:r>
            <a:r>
              <a:rPr lang="es-ES" b="1" dirty="0" smtClean="0"/>
              <a:t> </a:t>
            </a:r>
            <a:r>
              <a:rPr lang="es-ES" b="1" dirty="0" err="1" smtClean="0"/>
              <a:t>increase</a:t>
            </a:r>
            <a:r>
              <a:rPr lang="es-ES" b="1" dirty="0" smtClean="0"/>
              <a:t> </a:t>
            </a:r>
            <a:r>
              <a:rPr lang="es-ES" b="1" dirty="0" err="1" smtClean="0"/>
              <a:t>with</a:t>
            </a:r>
            <a:r>
              <a:rPr lang="es-ES" b="1" dirty="0" smtClean="0"/>
              <a:t> </a:t>
            </a:r>
            <a:r>
              <a:rPr lang="es-ES" b="1" dirty="0" err="1" smtClean="0"/>
              <a:t>the</a:t>
            </a:r>
            <a:r>
              <a:rPr lang="es-ES" b="1" dirty="0" smtClean="0"/>
              <a:t> </a:t>
            </a:r>
            <a:r>
              <a:rPr lang="es-ES" b="1" dirty="0" err="1" smtClean="0"/>
              <a:t>temperature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5292080" y="3513782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ED3394"/>
                </a:solidFill>
              </a:rPr>
              <a:t>The</a:t>
            </a:r>
            <a:r>
              <a:rPr lang="es-ES" b="1" dirty="0" smtClean="0">
                <a:solidFill>
                  <a:srgbClr val="ED3394"/>
                </a:solidFill>
              </a:rPr>
              <a:t> </a:t>
            </a:r>
            <a:r>
              <a:rPr lang="es-ES" b="1" dirty="0" err="1" smtClean="0">
                <a:solidFill>
                  <a:srgbClr val="ED3394"/>
                </a:solidFill>
              </a:rPr>
              <a:t>selectivity</a:t>
            </a:r>
            <a:r>
              <a:rPr lang="es-ES" b="1" dirty="0" smtClean="0">
                <a:solidFill>
                  <a:srgbClr val="ED3394"/>
                </a:solidFill>
              </a:rPr>
              <a:t> to C</a:t>
            </a:r>
            <a:r>
              <a:rPr lang="es-ES" b="1" baseline="-25000" dirty="0" smtClean="0">
                <a:solidFill>
                  <a:srgbClr val="ED3394"/>
                </a:solidFill>
              </a:rPr>
              <a:t>5</a:t>
            </a:r>
            <a:r>
              <a:rPr lang="es-ES" b="1" dirty="0" smtClean="0">
                <a:solidFill>
                  <a:srgbClr val="ED3394"/>
                </a:solidFill>
              </a:rPr>
              <a:t>-C</a:t>
            </a:r>
            <a:r>
              <a:rPr lang="es-ES" b="1" baseline="-25000" dirty="0" smtClean="0">
                <a:solidFill>
                  <a:srgbClr val="ED3394"/>
                </a:solidFill>
              </a:rPr>
              <a:t>11</a:t>
            </a:r>
            <a:r>
              <a:rPr lang="es-ES" b="1" dirty="0" smtClean="0">
                <a:solidFill>
                  <a:srgbClr val="ED3394"/>
                </a:solidFill>
              </a:rPr>
              <a:t> </a:t>
            </a:r>
            <a:r>
              <a:rPr lang="es-ES" b="1" dirty="0" err="1" smtClean="0">
                <a:solidFill>
                  <a:srgbClr val="ED3394"/>
                </a:solidFill>
              </a:rPr>
              <a:t>increase</a:t>
            </a:r>
            <a:r>
              <a:rPr lang="es-ES" b="1" dirty="0" smtClean="0">
                <a:solidFill>
                  <a:srgbClr val="ED3394"/>
                </a:solidFill>
              </a:rPr>
              <a:t> </a:t>
            </a:r>
            <a:r>
              <a:rPr lang="es-ES" b="1" dirty="0" err="1" smtClean="0">
                <a:solidFill>
                  <a:srgbClr val="ED3394"/>
                </a:solidFill>
              </a:rPr>
              <a:t>with</a:t>
            </a:r>
            <a:r>
              <a:rPr lang="es-ES" b="1" dirty="0" smtClean="0">
                <a:solidFill>
                  <a:srgbClr val="ED3394"/>
                </a:solidFill>
              </a:rPr>
              <a:t> </a:t>
            </a:r>
            <a:r>
              <a:rPr lang="es-ES" b="1" dirty="0" err="1" smtClean="0">
                <a:solidFill>
                  <a:srgbClr val="ED3394"/>
                </a:solidFill>
              </a:rPr>
              <a:t>higher</a:t>
            </a:r>
            <a:r>
              <a:rPr lang="es-ES" b="1" dirty="0" smtClean="0">
                <a:solidFill>
                  <a:srgbClr val="ED3394"/>
                </a:solidFill>
              </a:rPr>
              <a:t> </a:t>
            </a:r>
            <a:r>
              <a:rPr lang="es-ES" b="1" dirty="0" err="1" smtClean="0">
                <a:solidFill>
                  <a:srgbClr val="ED3394"/>
                </a:solidFill>
              </a:rPr>
              <a:t>temperatures</a:t>
            </a:r>
            <a:endParaRPr lang="es-ES" b="1" dirty="0">
              <a:solidFill>
                <a:srgbClr val="ED3394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292080" y="2638653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70C0"/>
                </a:solidFill>
              </a:rPr>
              <a:t>High </a:t>
            </a:r>
            <a:r>
              <a:rPr lang="es-ES" b="1" dirty="0" err="1" smtClean="0">
                <a:solidFill>
                  <a:srgbClr val="0070C0"/>
                </a:solidFill>
              </a:rPr>
              <a:t>selectivity</a:t>
            </a:r>
            <a:r>
              <a:rPr lang="es-ES" b="1" dirty="0" smtClean="0">
                <a:solidFill>
                  <a:srgbClr val="0070C0"/>
                </a:solidFill>
              </a:rPr>
              <a:t> to gases </a:t>
            </a:r>
            <a:r>
              <a:rPr lang="es-ES" b="1" dirty="0" err="1" smtClean="0">
                <a:solidFill>
                  <a:srgbClr val="0070C0"/>
                </a:solidFill>
              </a:rPr>
              <a:t>products</a:t>
            </a:r>
            <a:r>
              <a:rPr lang="es-ES" b="1" dirty="0" smtClean="0">
                <a:solidFill>
                  <a:srgbClr val="0070C0"/>
                </a:solidFill>
              </a:rPr>
              <a:t> at 275ºC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27584" y="5502423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3 Horus, 6 N</a:t>
            </a:r>
            <a:r>
              <a:rPr lang="es-ES" sz="1200" baseline="-25000" dirty="0" smtClean="0"/>
              <a:t>2 </a:t>
            </a:r>
            <a:r>
              <a:rPr lang="es-ES" sz="1200" dirty="0" smtClean="0"/>
              <a:t>bar, Pd/c-ZSM-5 (30), </a:t>
            </a:r>
            <a:r>
              <a:rPr lang="es-ES" sz="1200" dirty="0" err="1" smtClean="0"/>
              <a:t>amount</a:t>
            </a:r>
            <a:r>
              <a:rPr lang="es-ES" sz="1200" dirty="0" smtClean="0"/>
              <a:t> 0,8 g</a:t>
            </a:r>
            <a:endParaRPr lang="es-ES" sz="12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184068" y="466591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</a:rPr>
              <a:t>Bencene</a:t>
            </a:r>
            <a:r>
              <a:rPr lang="es-ES" b="1" dirty="0" smtClean="0">
                <a:solidFill>
                  <a:srgbClr val="FF0000"/>
                </a:solidFill>
              </a:rPr>
              <a:t>, </a:t>
            </a:r>
            <a:r>
              <a:rPr lang="es-ES" b="1" dirty="0" err="1" smtClean="0">
                <a:solidFill>
                  <a:srgbClr val="FF0000"/>
                </a:solidFill>
              </a:rPr>
              <a:t>toluene</a:t>
            </a:r>
            <a:r>
              <a:rPr lang="es-ES" b="1" dirty="0" smtClean="0">
                <a:solidFill>
                  <a:srgbClr val="FF0000"/>
                </a:solidFill>
              </a:rPr>
              <a:t> and </a:t>
            </a:r>
            <a:r>
              <a:rPr lang="es-ES" b="1" dirty="0" err="1" smtClean="0">
                <a:solidFill>
                  <a:srgbClr val="FF0000"/>
                </a:solidFill>
              </a:rPr>
              <a:t>xylene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weren’t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detected</a:t>
            </a:r>
            <a:r>
              <a:rPr lang="es-ES" b="1" dirty="0" smtClean="0">
                <a:solidFill>
                  <a:srgbClr val="FF0000"/>
                </a:solidFill>
              </a:rPr>
              <a:t> and </a:t>
            </a:r>
            <a:r>
              <a:rPr lang="es-ES" b="1" dirty="0" err="1" smtClean="0">
                <a:solidFill>
                  <a:srgbClr val="FF0000"/>
                </a:solidFill>
              </a:rPr>
              <a:t>oxygen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was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remove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like</a:t>
            </a:r>
            <a:r>
              <a:rPr lang="es-ES" b="1" dirty="0" smtClean="0">
                <a:solidFill>
                  <a:srgbClr val="FF0000"/>
                </a:solidFill>
              </a:rPr>
              <a:t> CO</a:t>
            </a:r>
            <a:r>
              <a:rPr lang="es-ES" b="1" baseline="-25000" dirty="0" smtClean="0">
                <a:solidFill>
                  <a:srgbClr val="FF0000"/>
                </a:solidFill>
              </a:rPr>
              <a:t>2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mainly</a:t>
            </a:r>
            <a:r>
              <a:rPr lang="es-ES" b="1" dirty="0" smtClean="0">
                <a:solidFill>
                  <a:srgbClr val="FF0000"/>
                </a:solidFill>
              </a:rPr>
              <a:t>.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" name="1 Flecha abajo"/>
          <p:cNvSpPr/>
          <p:nvPr/>
        </p:nvSpPr>
        <p:spPr>
          <a:xfrm>
            <a:off x="4703316" y="1572265"/>
            <a:ext cx="144016" cy="54093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bajo"/>
          <p:cNvSpPr/>
          <p:nvPr/>
        </p:nvSpPr>
        <p:spPr>
          <a:xfrm>
            <a:off x="1259632" y="2503626"/>
            <a:ext cx="144016" cy="540930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Flecha abajo"/>
          <p:cNvSpPr/>
          <p:nvPr/>
        </p:nvSpPr>
        <p:spPr>
          <a:xfrm flipV="1">
            <a:off x="4709666" y="3054151"/>
            <a:ext cx="131316" cy="461665"/>
          </a:xfrm>
          <a:prstGeom prst="downArrow">
            <a:avLst/>
          </a:prstGeom>
          <a:solidFill>
            <a:srgbClr val="ED3394"/>
          </a:solidFill>
          <a:ln>
            <a:solidFill>
              <a:srgbClr val="ED33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74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4" grpId="0"/>
      <p:bldP spid="2" grpId="0" animBg="1"/>
      <p:bldP spid="11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2"/>
          <p:cNvSpPr txBox="1">
            <a:spLocks noChangeArrowheads="1"/>
          </p:cNvSpPr>
          <p:nvPr/>
        </p:nvSpPr>
        <p:spPr bwMode="auto">
          <a:xfrm>
            <a:off x="542690" y="964759"/>
            <a:ext cx="7710598" cy="40011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dirty="0" smtClean="0"/>
              <a:t>HIERARCHICAL POROSITY INFLUENCE </a:t>
            </a:r>
            <a:endParaRPr lang="en-GB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572000" y="100663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REACTION RESULTS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331640" y="4005064"/>
            <a:ext cx="6408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3 </a:t>
            </a:r>
            <a:r>
              <a:rPr lang="es-ES" sz="1200" dirty="0" err="1" smtClean="0"/>
              <a:t>hours</a:t>
            </a:r>
            <a:r>
              <a:rPr lang="es-ES" sz="1200" dirty="0" smtClean="0"/>
              <a:t>, 6 N</a:t>
            </a:r>
            <a:r>
              <a:rPr lang="es-ES" sz="1200" baseline="-25000" dirty="0" smtClean="0"/>
              <a:t>2 </a:t>
            </a:r>
            <a:r>
              <a:rPr lang="es-ES" sz="1200" dirty="0" smtClean="0"/>
              <a:t>bar, Pd/ZSM-5 (30) </a:t>
            </a:r>
            <a:r>
              <a:rPr lang="es-ES" sz="1200" dirty="0" err="1" smtClean="0"/>
              <a:t>amount</a:t>
            </a:r>
            <a:r>
              <a:rPr lang="es-ES" sz="1200" dirty="0" smtClean="0"/>
              <a:t> 0,4 g</a:t>
            </a:r>
            <a:endParaRPr lang="es-ES" sz="1200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82363"/>
              </p:ext>
            </p:extLst>
          </p:nvPr>
        </p:nvGraphicFramePr>
        <p:xfrm>
          <a:off x="1223574" y="2374413"/>
          <a:ext cx="6348829" cy="16386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7497"/>
                <a:gridCol w="1195333"/>
                <a:gridCol w="1195333"/>
                <a:gridCol w="1195333"/>
                <a:gridCol w="1195333"/>
              </a:tblGrid>
              <a:tr h="7180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Catalyst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Conversion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(%)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.(%)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1400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-C</a:t>
                      </a:r>
                      <a:r>
                        <a:rPr lang="es-ES" sz="1400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.(%)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1400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-C</a:t>
                      </a:r>
                      <a:r>
                        <a:rPr lang="es-ES" sz="1400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.(%)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1400" baseline="-250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-C</a:t>
                      </a:r>
                      <a:r>
                        <a:rPr lang="es-ES" sz="1400" baseline="-250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</a:tr>
              <a:tr h="40850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Pd/c-ZSM-5 (30)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33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29,9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53,9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16,2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6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Pd/h-ZSM-5 (30)</a:t>
                      </a:r>
                      <a:endParaRPr lang="es-ES" sz="14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67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15,1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70,6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14,3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2 Rectángulo redondeado"/>
          <p:cNvSpPr/>
          <p:nvPr/>
        </p:nvSpPr>
        <p:spPr>
          <a:xfrm>
            <a:off x="2771800" y="3140968"/>
            <a:ext cx="1224136" cy="792088"/>
          </a:xfrm>
          <a:prstGeom prst="roundRect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curvada hacia la derecha"/>
          <p:cNvSpPr/>
          <p:nvPr/>
        </p:nvSpPr>
        <p:spPr>
          <a:xfrm>
            <a:off x="542690" y="3717032"/>
            <a:ext cx="788950" cy="129614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619672" y="4653136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err="1" smtClean="0"/>
              <a:t>Hierarchical</a:t>
            </a:r>
            <a:r>
              <a:rPr lang="es-ES" b="1" dirty="0" smtClean="0"/>
              <a:t> material </a:t>
            </a:r>
            <a:r>
              <a:rPr lang="es-ES" b="1" dirty="0" smtClean="0">
                <a:sym typeface="Wingdings" panose="05000000000000000000" pitchFamily="2" charset="2"/>
              </a:rPr>
              <a:t> </a:t>
            </a:r>
            <a:r>
              <a:rPr lang="es-ES" b="1" dirty="0" err="1" smtClean="0"/>
              <a:t>higher</a:t>
            </a:r>
            <a:r>
              <a:rPr lang="es-ES" b="1" dirty="0" smtClean="0"/>
              <a:t> </a:t>
            </a:r>
            <a:r>
              <a:rPr lang="es-ES" b="1" dirty="0" err="1" smtClean="0"/>
              <a:t>stearic</a:t>
            </a:r>
            <a:r>
              <a:rPr lang="es-ES" b="1" dirty="0" smtClean="0"/>
              <a:t> </a:t>
            </a:r>
            <a:r>
              <a:rPr lang="es-ES" b="1" dirty="0" err="1" smtClean="0"/>
              <a:t>acid</a:t>
            </a:r>
            <a:r>
              <a:rPr lang="es-ES" b="1" dirty="0" smtClean="0"/>
              <a:t> </a:t>
            </a:r>
            <a:r>
              <a:rPr lang="es-ES" b="1" dirty="0" err="1" smtClean="0"/>
              <a:t>conversion</a:t>
            </a:r>
            <a:r>
              <a:rPr lang="es-ES" b="1" dirty="0" smtClean="0"/>
              <a:t> and </a:t>
            </a:r>
            <a:r>
              <a:rPr lang="es-ES" b="1" dirty="0" err="1" smtClean="0"/>
              <a:t>improved</a:t>
            </a:r>
            <a:r>
              <a:rPr lang="es-ES" b="1" dirty="0" smtClean="0"/>
              <a:t> </a:t>
            </a:r>
            <a:r>
              <a:rPr lang="es-ES" b="1" dirty="0" err="1" smtClean="0"/>
              <a:t>selectivity</a:t>
            </a:r>
            <a:r>
              <a:rPr lang="es-ES" b="1" dirty="0" smtClean="0"/>
              <a:t> to C</a:t>
            </a:r>
            <a:r>
              <a:rPr lang="es-ES" b="1" baseline="-25000" dirty="0" smtClean="0"/>
              <a:t>5</a:t>
            </a:r>
            <a:r>
              <a:rPr lang="es-ES" b="1" dirty="0" smtClean="0"/>
              <a:t>-C</a:t>
            </a:r>
            <a:r>
              <a:rPr lang="es-ES" b="1" baseline="-25000" dirty="0" smtClean="0"/>
              <a:t>11</a:t>
            </a:r>
            <a:r>
              <a:rPr lang="es-ES" b="1" dirty="0" smtClean="0"/>
              <a:t> </a:t>
            </a:r>
            <a:r>
              <a:rPr lang="es-ES" b="1" dirty="0" err="1" smtClean="0"/>
              <a:t>compounds</a:t>
            </a:r>
            <a:r>
              <a:rPr lang="es-ES" b="1" dirty="0" smtClean="0"/>
              <a:t> </a:t>
            </a:r>
            <a:r>
              <a:rPr lang="es-ES" b="1" dirty="0" err="1" smtClean="0"/>
              <a:t>due</a:t>
            </a:r>
            <a:r>
              <a:rPr lang="es-ES" b="1" dirty="0" smtClean="0"/>
              <a:t> to </a:t>
            </a:r>
            <a:r>
              <a:rPr lang="es-ES" b="1" dirty="0" err="1" smtClean="0"/>
              <a:t>the</a:t>
            </a:r>
            <a:r>
              <a:rPr lang="es-ES" b="1" dirty="0" smtClean="0"/>
              <a:t> </a:t>
            </a:r>
            <a:r>
              <a:rPr lang="es-ES" b="1" dirty="0" err="1" smtClean="0"/>
              <a:t>higher</a:t>
            </a:r>
            <a:r>
              <a:rPr lang="es-ES" b="1" dirty="0" smtClean="0"/>
              <a:t> </a:t>
            </a:r>
            <a:r>
              <a:rPr lang="es-ES" b="1" dirty="0" err="1" smtClean="0"/>
              <a:t>accesibility</a:t>
            </a:r>
            <a:r>
              <a:rPr lang="es-ES" b="1" dirty="0" smtClean="0"/>
              <a:t> to </a:t>
            </a:r>
            <a:r>
              <a:rPr lang="es-ES" b="1" dirty="0" err="1" smtClean="0"/>
              <a:t>the</a:t>
            </a:r>
            <a:r>
              <a:rPr lang="es-ES" b="1" dirty="0" smtClean="0"/>
              <a:t> </a:t>
            </a:r>
            <a:r>
              <a:rPr lang="es-ES" b="1" dirty="0" err="1" smtClean="0"/>
              <a:t>acids</a:t>
            </a:r>
            <a:r>
              <a:rPr lang="es-ES" b="1" dirty="0" smtClean="0"/>
              <a:t> </a:t>
            </a:r>
            <a:r>
              <a:rPr lang="es-ES" b="1" dirty="0" err="1" smtClean="0"/>
              <a:t>sites</a:t>
            </a:r>
            <a:r>
              <a:rPr lang="es-ES" b="1" dirty="0" smtClean="0"/>
              <a:t> and </a:t>
            </a:r>
            <a:r>
              <a:rPr lang="es-ES" b="1" dirty="0" err="1" smtClean="0"/>
              <a:t>the</a:t>
            </a:r>
            <a:r>
              <a:rPr lang="es-ES" b="1" dirty="0" smtClean="0"/>
              <a:t> </a:t>
            </a:r>
            <a:r>
              <a:rPr lang="es-ES" b="1" dirty="0" err="1" smtClean="0"/>
              <a:t>better</a:t>
            </a:r>
            <a:r>
              <a:rPr lang="es-ES" b="1" dirty="0" smtClean="0"/>
              <a:t> </a:t>
            </a:r>
            <a:r>
              <a:rPr lang="es-ES" b="1" dirty="0" err="1" smtClean="0"/>
              <a:t>dispersion</a:t>
            </a:r>
            <a:r>
              <a:rPr lang="es-ES" b="1" dirty="0" smtClean="0"/>
              <a:t> of </a:t>
            </a:r>
            <a:r>
              <a:rPr lang="es-ES" b="1" dirty="0" err="1" smtClean="0"/>
              <a:t>the</a:t>
            </a:r>
            <a:r>
              <a:rPr lang="es-ES" b="1" dirty="0" smtClean="0"/>
              <a:t> </a:t>
            </a:r>
            <a:r>
              <a:rPr lang="es-ES" b="1" dirty="0" err="1" smtClean="0"/>
              <a:t>palladium</a:t>
            </a:r>
            <a:r>
              <a:rPr lang="es-ES" b="1" dirty="0" smtClean="0"/>
              <a:t> </a:t>
            </a:r>
            <a:r>
              <a:rPr lang="es-ES" b="1" dirty="0" err="1" smtClean="0"/>
              <a:t>particles</a:t>
            </a:r>
            <a:r>
              <a:rPr lang="es-ES" b="1" dirty="0" smtClean="0"/>
              <a:t>.</a:t>
            </a:r>
            <a:endParaRPr lang="es-ES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148064" y="3140968"/>
            <a:ext cx="1224136" cy="792088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534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2"/>
          <p:cNvSpPr txBox="1">
            <a:spLocks noChangeArrowheads="1"/>
          </p:cNvSpPr>
          <p:nvPr/>
        </p:nvSpPr>
        <p:spPr bwMode="auto">
          <a:xfrm>
            <a:off x="542690" y="964759"/>
            <a:ext cx="7710598" cy="40011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dirty="0" smtClean="0"/>
              <a:t>RATIO Si/Al INFLUENCE</a:t>
            </a:r>
            <a:endParaRPr lang="en-GB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572000" y="121981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REACTION RESULTS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15" name="1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67002"/>
              </p:ext>
            </p:extLst>
          </p:nvPr>
        </p:nvGraphicFramePr>
        <p:xfrm>
          <a:off x="-88703" y="1196752"/>
          <a:ext cx="6316887" cy="4464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1" name="Graph" r:id="rId3" imgW="4276800" imgH="3023280" progId="Origin50.Graph">
                  <p:embed/>
                </p:oleObj>
              </mc:Choice>
              <mc:Fallback>
                <p:oleObj name="Graph" r:id="rId3" imgW="427680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88703" y="1196752"/>
                        <a:ext cx="6316887" cy="4464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15 CuadroTexto"/>
          <p:cNvSpPr txBox="1"/>
          <p:nvPr/>
        </p:nvSpPr>
        <p:spPr>
          <a:xfrm>
            <a:off x="5364088" y="2060848"/>
            <a:ext cx="288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Conversion decreases on increasing the Si/Al atomic ratio of the catalyst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364088" y="3429000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Similar </a:t>
            </a:r>
            <a:r>
              <a:rPr lang="es-ES" b="1" dirty="0" err="1" smtClean="0"/>
              <a:t>selectivities</a:t>
            </a:r>
            <a:r>
              <a:rPr lang="es-ES" b="1" dirty="0" smtClean="0"/>
              <a:t> </a:t>
            </a:r>
            <a:r>
              <a:rPr lang="es-ES" b="1" dirty="0" err="1" smtClean="0"/>
              <a:t>for</a:t>
            </a:r>
            <a:r>
              <a:rPr lang="es-ES" b="1" dirty="0" smtClean="0"/>
              <a:t> Si/Al =30-100</a:t>
            </a:r>
          </a:p>
          <a:p>
            <a:pPr algn="just"/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smtClean="0">
                <a:solidFill>
                  <a:srgbClr val="0070C0"/>
                </a:solidFill>
              </a:rPr>
              <a:t>     Gases: 15-21wt %       </a:t>
            </a:r>
          </a:p>
          <a:p>
            <a:pPr algn="just"/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smtClean="0">
                <a:solidFill>
                  <a:srgbClr val="0070C0"/>
                </a:solidFill>
              </a:rPr>
              <a:t>     </a:t>
            </a:r>
            <a:r>
              <a:rPr lang="es-ES" b="1" dirty="0" err="1" smtClean="0">
                <a:solidFill>
                  <a:srgbClr val="ED3394"/>
                </a:solidFill>
              </a:rPr>
              <a:t>Gasoline</a:t>
            </a:r>
            <a:r>
              <a:rPr lang="es-ES" b="1" dirty="0" smtClean="0">
                <a:solidFill>
                  <a:srgbClr val="ED3394"/>
                </a:solidFill>
              </a:rPr>
              <a:t> : 70-75%</a:t>
            </a:r>
          </a:p>
          <a:p>
            <a:pPr algn="just"/>
            <a:r>
              <a:rPr lang="es-ES" b="1" dirty="0" smtClean="0"/>
              <a:t>      </a:t>
            </a:r>
            <a:r>
              <a:rPr lang="es-ES" b="1" dirty="0" err="1" smtClean="0">
                <a:solidFill>
                  <a:schemeClr val="bg2">
                    <a:lumMod val="75000"/>
                  </a:schemeClr>
                </a:solidFill>
              </a:rPr>
              <a:t>Diesel</a:t>
            </a:r>
            <a:r>
              <a:rPr lang="es-ES" b="1" dirty="0" smtClean="0">
                <a:solidFill>
                  <a:schemeClr val="bg2">
                    <a:lumMod val="75000"/>
                  </a:schemeClr>
                </a:solidFill>
              </a:rPr>
              <a:t>: 8-15%</a:t>
            </a:r>
          </a:p>
          <a:p>
            <a:pPr algn="just"/>
            <a:r>
              <a:rPr lang="es-ES" b="1" dirty="0"/>
              <a:t>	</a:t>
            </a:r>
            <a:endParaRPr lang="es-ES" b="1" dirty="0" smtClean="0"/>
          </a:p>
          <a:p>
            <a:pPr algn="just"/>
            <a:endParaRPr lang="es-ES" b="1" dirty="0">
              <a:solidFill>
                <a:srgbClr val="ED3394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259632" y="5473947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3 Horus, 6 N</a:t>
            </a:r>
            <a:r>
              <a:rPr lang="es-ES" sz="1200" baseline="-25000" dirty="0" smtClean="0"/>
              <a:t>2 </a:t>
            </a:r>
            <a:r>
              <a:rPr lang="es-ES" sz="1200" dirty="0" smtClean="0"/>
              <a:t>bar, Pd/h-ZSM-5, </a:t>
            </a:r>
            <a:r>
              <a:rPr lang="es-ES" sz="1200" dirty="0" err="1" smtClean="0"/>
              <a:t>amount</a:t>
            </a:r>
            <a:r>
              <a:rPr lang="es-ES" sz="1200" dirty="0" smtClean="0"/>
              <a:t> 0,4 g</a:t>
            </a:r>
            <a:endParaRPr lang="es-ES" sz="1200" dirty="0"/>
          </a:p>
        </p:txBody>
      </p:sp>
      <p:sp>
        <p:nvSpPr>
          <p:cNvPr id="2" name="1 Rectángulo redondeado"/>
          <p:cNvSpPr/>
          <p:nvPr/>
        </p:nvSpPr>
        <p:spPr>
          <a:xfrm>
            <a:off x="4716016" y="2661012"/>
            <a:ext cx="504056" cy="213614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02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155679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Transformation</a:t>
            </a:r>
            <a:r>
              <a:rPr lang="es-ES" dirty="0" smtClean="0"/>
              <a:t> of </a:t>
            </a:r>
            <a:r>
              <a:rPr lang="es-ES" dirty="0" err="1" smtClean="0"/>
              <a:t>stearic</a:t>
            </a:r>
            <a:r>
              <a:rPr lang="es-ES" dirty="0" smtClean="0"/>
              <a:t> </a:t>
            </a:r>
            <a:r>
              <a:rPr lang="es-ES" dirty="0" err="1" smtClean="0"/>
              <a:t>acid</a:t>
            </a:r>
            <a:r>
              <a:rPr lang="es-ES" dirty="0" smtClean="0"/>
              <a:t> </a:t>
            </a:r>
            <a:r>
              <a:rPr lang="es-ES" dirty="0" err="1" smtClean="0"/>
              <a:t>over</a:t>
            </a:r>
            <a:r>
              <a:rPr lang="es-ES" dirty="0" smtClean="0"/>
              <a:t> Pd/ZSM-5 in </a:t>
            </a:r>
            <a:r>
              <a:rPr lang="es-ES" dirty="0" err="1" smtClean="0"/>
              <a:t>presence</a:t>
            </a:r>
            <a:r>
              <a:rPr lang="es-ES" dirty="0" smtClean="0"/>
              <a:t> of N</a:t>
            </a:r>
            <a:r>
              <a:rPr lang="es-ES" baseline="-25000" dirty="0" smtClean="0"/>
              <a:t>2</a:t>
            </a:r>
            <a:endParaRPr lang="es-ES" baseline="-25000" dirty="0"/>
          </a:p>
        </p:txBody>
      </p:sp>
      <p:sp>
        <p:nvSpPr>
          <p:cNvPr id="4" name="3 Flecha curvada hacia la derecha"/>
          <p:cNvSpPr/>
          <p:nvPr/>
        </p:nvSpPr>
        <p:spPr>
          <a:xfrm rot="19454620">
            <a:off x="2028032" y="2562934"/>
            <a:ext cx="1117123" cy="1793536"/>
          </a:xfrm>
          <a:prstGeom prst="curvedRightArrow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491880" y="2204864"/>
            <a:ext cx="4104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/>
              <a:t>High </a:t>
            </a:r>
            <a:r>
              <a:rPr lang="es-ES" b="1" dirty="0" err="1" smtClean="0"/>
              <a:t>selectivity</a:t>
            </a:r>
            <a:r>
              <a:rPr lang="es-ES" b="1" dirty="0" smtClean="0"/>
              <a:t>  to C</a:t>
            </a:r>
            <a:r>
              <a:rPr lang="es-ES" b="1" baseline="-25000" dirty="0" smtClean="0"/>
              <a:t>5</a:t>
            </a:r>
            <a:r>
              <a:rPr lang="es-ES" b="1" dirty="0" smtClean="0"/>
              <a:t>-C</a:t>
            </a:r>
            <a:r>
              <a:rPr lang="es-ES" b="1" baseline="-25000" dirty="0" smtClean="0"/>
              <a:t>11 </a:t>
            </a:r>
            <a:r>
              <a:rPr lang="es-ES" b="1" dirty="0" err="1" smtClean="0"/>
              <a:t>products</a:t>
            </a:r>
            <a:r>
              <a:rPr lang="es-ES" b="1" dirty="0" smtClean="0"/>
              <a:t> </a:t>
            </a:r>
            <a:r>
              <a:rPr lang="es-ES" b="1" dirty="0" err="1" smtClean="0"/>
              <a:t>due</a:t>
            </a:r>
            <a:r>
              <a:rPr lang="es-ES" b="1" dirty="0" smtClean="0"/>
              <a:t> to cracking </a:t>
            </a:r>
            <a:r>
              <a:rPr lang="es-ES" b="1" dirty="0" err="1" smtClean="0"/>
              <a:t>reactions</a:t>
            </a:r>
            <a:endParaRPr lang="es-ES" b="1" dirty="0" smtClean="0"/>
          </a:p>
          <a:p>
            <a:endParaRPr lang="es-E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 smtClean="0"/>
              <a:t>Products</a:t>
            </a:r>
            <a:r>
              <a:rPr lang="es-ES" b="1" dirty="0" smtClean="0"/>
              <a:t> </a:t>
            </a:r>
            <a:r>
              <a:rPr lang="es-ES" b="1" dirty="0" err="1" smtClean="0"/>
              <a:t>derivated</a:t>
            </a:r>
            <a:r>
              <a:rPr lang="es-ES" b="1" dirty="0" smtClean="0"/>
              <a:t> </a:t>
            </a:r>
            <a:r>
              <a:rPr lang="es-ES" b="1" dirty="0" err="1" smtClean="0"/>
              <a:t>from</a:t>
            </a:r>
            <a:r>
              <a:rPr lang="es-ES" b="1" dirty="0" smtClean="0"/>
              <a:t> </a:t>
            </a:r>
            <a:r>
              <a:rPr lang="es-ES" b="1" dirty="0" err="1" smtClean="0"/>
              <a:t>descarboxylation</a:t>
            </a:r>
            <a:r>
              <a:rPr lang="es-ES" b="1" dirty="0" smtClean="0"/>
              <a:t> and </a:t>
            </a:r>
            <a:r>
              <a:rPr lang="es-ES" b="1" dirty="0" err="1" smtClean="0"/>
              <a:t>decarbonylation</a:t>
            </a:r>
            <a:r>
              <a:rPr lang="es-ES" b="1" dirty="0" smtClean="0"/>
              <a:t> </a:t>
            </a:r>
            <a:r>
              <a:rPr lang="es-ES" b="1" dirty="0" err="1" smtClean="0"/>
              <a:t>weren’t</a:t>
            </a:r>
            <a:r>
              <a:rPr lang="es-ES" b="1" dirty="0" smtClean="0"/>
              <a:t> </a:t>
            </a:r>
            <a:r>
              <a:rPr lang="es-ES" b="1" dirty="0" err="1" smtClean="0"/>
              <a:t>detected</a:t>
            </a:r>
            <a:endParaRPr lang="es-E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5220072" y="4821019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H</a:t>
            </a:r>
            <a:r>
              <a:rPr lang="es-ES" sz="2400" b="1" baseline="-25000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 has </a:t>
            </a:r>
            <a:r>
              <a:rPr lang="es-ES" sz="2400" b="1" dirty="0" err="1" smtClean="0">
                <a:solidFill>
                  <a:schemeClr val="bg2">
                    <a:lumMod val="50000"/>
                  </a:schemeClr>
                </a:solidFill>
              </a:rPr>
              <a:t>been</a:t>
            </a: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2400" b="1" dirty="0" err="1" smtClean="0">
                <a:solidFill>
                  <a:schemeClr val="bg2">
                    <a:lumMod val="50000"/>
                  </a:schemeClr>
                </a:solidFill>
              </a:rPr>
              <a:t>generally</a:t>
            </a: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2400" b="1" dirty="0" err="1" smtClean="0">
                <a:solidFill>
                  <a:schemeClr val="bg2">
                    <a:lumMod val="50000"/>
                  </a:schemeClr>
                </a:solidFill>
              </a:rPr>
              <a:t>observed</a:t>
            </a: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 to </a:t>
            </a:r>
            <a:r>
              <a:rPr lang="es-ES" sz="2400" b="1" dirty="0" err="1" smtClean="0">
                <a:solidFill>
                  <a:schemeClr val="bg2">
                    <a:lumMod val="50000"/>
                  </a:schemeClr>
                </a:solidFill>
              </a:rPr>
              <a:t>promote</a:t>
            </a: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2400" b="1" dirty="0" err="1" smtClean="0">
                <a:solidFill>
                  <a:schemeClr val="bg2">
                    <a:lumMod val="50000"/>
                  </a:schemeClr>
                </a:solidFill>
              </a:rPr>
              <a:t>the</a:t>
            </a:r>
            <a:r>
              <a:rPr lang="es-ES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2400" b="1" dirty="0" err="1" smtClean="0">
                <a:solidFill>
                  <a:schemeClr val="bg2">
                    <a:lumMod val="50000"/>
                  </a:schemeClr>
                </a:solidFill>
              </a:rPr>
              <a:t>reaction</a:t>
            </a:r>
            <a:endParaRPr lang="es-E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4427984" y="4513828"/>
            <a:ext cx="576064" cy="1367512"/>
          </a:xfrm>
          <a:prstGeom prst="curvedRightArrow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7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2"/>
          <p:cNvSpPr txBox="1">
            <a:spLocks noChangeArrowheads="1"/>
          </p:cNvSpPr>
          <p:nvPr/>
        </p:nvSpPr>
        <p:spPr bwMode="auto">
          <a:xfrm>
            <a:off x="542690" y="964759"/>
            <a:ext cx="7710598" cy="40011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dirty="0" smtClean="0"/>
              <a:t>ATMOSPHERE INFLUENCE  </a:t>
            </a:r>
            <a:endParaRPr lang="en-GB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566320" y="100663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REACTION RESULTS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263410"/>
              </p:ext>
            </p:extLst>
          </p:nvPr>
        </p:nvGraphicFramePr>
        <p:xfrm>
          <a:off x="1376635" y="1628800"/>
          <a:ext cx="6217616" cy="25030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9210"/>
                <a:gridCol w="1824203"/>
                <a:gridCol w="1824203"/>
              </a:tblGrid>
              <a:tr h="35737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 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Nitrogen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Hydrogen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</a:tr>
              <a:tr h="35761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Conversion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Stearic</a:t>
                      </a:r>
                      <a:r>
                        <a:rPr lang="es-ES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acid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(%)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47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89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761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S. (%) C</a:t>
                      </a:r>
                      <a:r>
                        <a:rPr lang="es-ES" sz="1400" baseline="-25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-C</a:t>
                      </a:r>
                      <a:r>
                        <a:rPr lang="es-ES" sz="1400" baseline="-25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23,2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4,5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761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S. (%) C</a:t>
                      </a:r>
                      <a:r>
                        <a:rPr lang="es-ES" sz="1400" baseline="-25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</a:rPr>
                        <a:t>-C</a:t>
                      </a:r>
                      <a:r>
                        <a:rPr lang="es-ES" sz="1400" baseline="-250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68,5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69,2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761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S. (%) 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1400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0,0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18,0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761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S. (%) C</a:t>
                      </a:r>
                      <a:r>
                        <a:rPr lang="es-ES" sz="1400" baseline="-250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0,0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4,3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761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S. (%) 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others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1400" baseline="-250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-C</a:t>
                      </a:r>
                      <a:r>
                        <a:rPr lang="es-ES" sz="1400" baseline="-250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8,3</a:t>
                      </a:r>
                      <a:endParaRPr lang="es-E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3,4</a:t>
                      </a:r>
                      <a:endParaRPr lang="es-E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1403648" y="4221088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3 Horus, 6 N</a:t>
            </a:r>
            <a:r>
              <a:rPr lang="es-ES" sz="1200" baseline="-25000" dirty="0" smtClean="0"/>
              <a:t>2 </a:t>
            </a:r>
            <a:r>
              <a:rPr lang="es-ES" sz="1200" dirty="0" smtClean="0"/>
              <a:t>bar, Pd/h-ZSM-5 (100), </a:t>
            </a:r>
            <a:r>
              <a:rPr lang="es-ES" sz="1200" dirty="0" err="1" smtClean="0"/>
              <a:t>amount</a:t>
            </a:r>
            <a:r>
              <a:rPr lang="es-ES" sz="1200" dirty="0" smtClean="0"/>
              <a:t> 0,4 g</a:t>
            </a:r>
            <a:endParaRPr lang="es-ES" sz="1200" dirty="0"/>
          </a:p>
        </p:txBody>
      </p:sp>
      <p:sp>
        <p:nvSpPr>
          <p:cNvPr id="8" name="7 Rectángulo redondeado"/>
          <p:cNvSpPr/>
          <p:nvPr/>
        </p:nvSpPr>
        <p:spPr>
          <a:xfrm>
            <a:off x="1403648" y="1988840"/>
            <a:ext cx="6192688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1403648" y="3068960"/>
            <a:ext cx="6192688" cy="72008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rriba"/>
          <p:cNvSpPr/>
          <p:nvPr/>
        </p:nvSpPr>
        <p:spPr>
          <a:xfrm>
            <a:off x="7740352" y="3212976"/>
            <a:ext cx="216024" cy="432048"/>
          </a:xfrm>
          <a:prstGeom prst="upArrow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1403648" y="2348880"/>
            <a:ext cx="6192688" cy="36004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Flecha arriba"/>
          <p:cNvSpPr/>
          <p:nvPr/>
        </p:nvSpPr>
        <p:spPr>
          <a:xfrm flipH="1" flipV="1">
            <a:off x="7720130" y="2348880"/>
            <a:ext cx="256468" cy="504056"/>
          </a:xfrm>
          <a:prstGeom prst="upArrow">
            <a:avLst/>
          </a:prstGeom>
          <a:solidFill>
            <a:srgbClr val="FFC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1043608" y="4690010"/>
            <a:ext cx="7209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</a:rPr>
              <a:t>Conversion</a:t>
            </a:r>
            <a:r>
              <a:rPr lang="es-ES" b="1" dirty="0" smtClean="0">
                <a:solidFill>
                  <a:srgbClr val="FF0000"/>
                </a:solidFill>
              </a:rPr>
              <a:t> incrases in </a:t>
            </a:r>
            <a:r>
              <a:rPr lang="es-ES" b="1" dirty="0" err="1" smtClean="0">
                <a:solidFill>
                  <a:srgbClr val="FF0000"/>
                </a:solidFill>
              </a:rPr>
              <a:t>presence</a:t>
            </a:r>
            <a:r>
              <a:rPr lang="es-ES" b="1" dirty="0" smtClean="0">
                <a:solidFill>
                  <a:srgbClr val="FF0000"/>
                </a:solidFill>
              </a:rPr>
              <a:t> of </a:t>
            </a:r>
            <a:r>
              <a:rPr lang="es-ES" b="1" dirty="0" err="1" smtClean="0">
                <a:solidFill>
                  <a:srgbClr val="FF0000"/>
                </a:solidFill>
              </a:rPr>
              <a:t>hydrogen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favours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the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contact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between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feed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and metal </a:t>
            </a:r>
            <a:r>
              <a:rPr lang="es-E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sites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.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043608" y="5373216"/>
            <a:ext cx="7209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70C0"/>
                </a:solidFill>
              </a:rPr>
              <a:t>Selectivity</a:t>
            </a:r>
            <a:r>
              <a:rPr lang="es-ES" b="1" dirty="0" smtClean="0">
                <a:solidFill>
                  <a:srgbClr val="0070C0"/>
                </a:solidFill>
              </a:rPr>
              <a:t> </a:t>
            </a:r>
            <a:r>
              <a:rPr lang="es-ES" b="1" dirty="0" err="1" smtClean="0">
                <a:solidFill>
                  <a:srgbClr val="0070C0"/>
                </a:solidFill>
              </a:rPr>
              <a:t>increases</a:t>
            </a:r>
            <a:r>
              <a:rPr lang="es-ES" b="1" dirty="0" smtClean="0">
                <a:solidFill>
                  <a:srgbClr val="0070C0"/>
                </a:solidFill>
              </a:rPr>
              <a:t> to </a:t>
            </a:r>
            <a:r>
              <a:rPr lang="es-ES" b="1" dirty="0" err="1" smtClean="0">
                <a:solidFill>
                  <a:srgbClr val="0070C0"/>
                </a:solidFill>
              </a:rPr>
              <a:t>descarboxylation</a:t>
            </a:r>
            <a:r>
              <a:rPr lang="es-ES" b="1" dirty="0" smtClean="0">
                <a:solidFill>
                  <a:srgbClr val="0070C0"/>
                </a:solidFill>
              </a:rPr>
              <a:t>/</a:t>
            </a:r>
            <a:r>
              <a:rPr lang="es-ES" b="1" dirty="0" err="1" smtClean="0">
                <a:solidFill>
                  <a:srgbClr val="0070C0"/>
                </a:solidFill>
              </a:rPr>
              <a:t>decarbonylation</a:t>
            </a:r>
            <a:r>
              <a:rPr lang="es-ES" b="1" dirty="0" smtClean="0">
                <a:solidFill>
                  <a:srgbClr val="0070C0"/>
                </a:solidFill>
              </a:rPr>
              <a:t> and HDO </a:t>
            </a:r>
            <a:r>
              <a:rPr lang="es-ES" b="1" dirty="0" err="1" smtClean="0">
                <a:solidFill>
                  <a:srgbClr val="0070C0"/>
                </a:solidFill>
              </a:rPr>
              <a:t>reactions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043608" y="6021938"/>
            <a:ext cx="720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C000"/>
                </a:solidFill>
              </a:rPr>
              <a:t>Selectivity</a:t>
            </a:r>
            <a:r>
              <a:rPr lang="es-ES" b="1" dirty="0" smtClean="0">
                <a:solidFill>
                  <a:srgbClr val="FFC000"/>
                </a:solidFill>
              </a:rPr>
              <a:t> cracking </a:t>
            </a:r>
            <a:r>
              <a:rPr lang="es-ES" b="1" dirty="0" err="1" smtClean="0">
                <a:solidFill>
                  <a:srgbClr val="FFC000"/>
                </a:solidFill>
              </a:rPr>
              <a:t>reactions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is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disminished</a:t>
            </a:r>
            <a:endParaRPr lang="es-E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48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4" grpId="0" animBg="1"/>
      <p:bldP spid="16" grpId="0" animBg="1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2"/>
          <p:cNvSpPr txBox="1">
            <a:spLocks noChangeArrowheads="1"/>
          </p:cNvSpPr>
          <p:nvPr/>
        </p:nvSpPr>
        <p:spPr bwMode="auto">
          <a:xfrm>
            <a:off x="542690" y="964759"/>
            <a:ext cx="7710598" cy="40011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dirty="0" smtClean="0"/>
              <a:t>CONCLUSIONS</a:t>
            </a:r>
            <a:endParaRPr lang="en-GB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566320" y="100663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CONCLUSIONS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755576" y="1556792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transformation</a:t>
            </a:r>
            <a:r>
              <a:rPr lang="es-ES" dirty="0" smtClean="0"/>
              <a:t> of </a:t>
            </a:r>
            <a:r>
              <a:rPr lang="es-ES" dirty="0" err="1" smtClean="0"/>
              <a:t>stearic</a:t>
            </a:r>
            <a:r>
              <a:rPr lang="es-ES" dirty="0" smtClean="0"/>
              <a:t> </a:t>
            </a:r>
            <a:r>
              <a:rPr lang="es-ES" dirty="0" err="1" smtClean="0"/>
              <a:t>acid</a:t>
            </a:r>
            <a:r>
              <a:rPr lang="es-ES" dirty="0" smtClean="0"/>
              <a:t> in </a:t>
            </a:r>
            <a:r>
              <a:rPr lang="es-ES" dirty="0" err="1" smtClean="0"/>
              <a:t>presence</a:t>
            </a:r>
            <a:r>
              <a:rPr lang="es-ES" dirty="0" smtClean="0"/>
              <a:t> of </a:t>
            </a:r>
            <a:r>
              <a:rPr lang="es-ES" dirty="0" err="1" smtClean="0"/>
              <a:t>inert</a:t>
            </a:r>
            <a:r>
              <a:rPr lang="es-ES" dirty="0" smtClean="0"/>
              <a:t> </a:t>
            </a:r>
            <a:r>
              <a:rPr lang="es-ES" dirty="0" err="1" smtClean="0"/>
              <a:t>atmosphere</a:t>
            </a:r>
            <a:r>
              <a:rPr lang="es-ES" dirty="0" smtClean="0"/>
              <a:t> </a:t>
            </a:r>
            <a:r>
              <a:rPr lang="es-ES" dirty="0" err="1" smtClean="0"/>
              <a:t>allow</a:t>
            </a:r>
            <a:r>
              <a:rPr lang="es-ES" dirty="0" smtClean="0"/>
              <a:t> to </a:t>
            </a:r>
            <a:r>
              <a:rPr lang="es-ES" dirty="0" err="1" smtClean="0"/>
              <a:t>obtain</a:t>
            </a:r>
            <a:r>
              <a:rPr lang="es-ES" dirty="0" smtClean="0"/>
              <a:t> </a:t>
            </a:r>
            <a:r>
              <a:rPr lang="es-ES" dirty="0" err="1" smtClean="0"/>
              <a:t>high</a:t>
            </a:r>
            <a:r>
              <a:rPr lang="es-ES" dirty="0" smtClean="0"/>
              <a:t> </a:t>
            </a:r>
            <a:r>
              <a:rPr lang="es-ES" dirty="0" err="1" smtClean="0"/>
              <a:t>conversion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high</a:t>
            </a:r>
            <a:r>
              <a:rPr lang="es-ES" dirty="0" smtClean="0"/>
              <a:t> </a:t>
            </a:r>
            <a:r>
              <a:rPr lang="es-ES" dirty="0" err="1" smtClean="0"/>
              <a:t>selectivity</a:t>
            </a:r>
            <a:r>
              <a:rPr lang="es-ES" dirty="0" smtClean="0"/>
              <a:t> to </a:t>
            </a:r>
            <a:r>
              <a:rPr lang="es-ES" dirty="0" err="1" smtClean="0"/>
              <a:t>hydrocarbons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gasoline</a:t>
            </a:r>
            <a:r>
              <a:rPr lang="es-ES" dirty="0" smtClean="0"/>
              <a:t> </a:t>
            </a:r>
            <a:r>
              <a:rPr lang="es-ES" dirty="0" err="1" smtClean="0"/>
              <a:t>range</a:t>
            </a:r>
            <a:endParaRPr lang="es-ES" dirty="0" smtClean="0"/>
          </a:p>
        </p:txBody>
      </p:sp>
      <p:sp>
        <p:nvSpPr>
          <p:cNvPr id="15" name="14 CuadroTexto"/>
          <p:cNvSpPr txBox="1"/>
          <p:nvPr/>
        </p:nvSpPr>
        <p:spPr>
          <a:xfrm>
            <a:off x="772220" y="2793702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presence</a:t>
            </a:r>
            <a:r>
              <a:rPr lang="es-ES" dirty="0" smtClean="0"/>
              <a:t> of </a:t>
            </a:r>
            <a:r>
              <a:rPr lang="es-ES" dirty="0" err="1" smtClean="0"/>
              <a:t>secondary</a:t>
            </a:r>
            <a:r>
              <a:rPr lang="es-ES" dirty="0" smtClean="0"/>
              <a:t> </a:t>
            </a:r>
            <a:r>
              <a:rPr lang="es-ES" dirty="0" err="1" smtClean="0"/>
              <a:t>porosity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ZSM-5 </a:t>
            </a:r>
            <a:r>
              <a:rPr lang="es-ES" dirty="0" err="1" smtClean="0"/>
              <a:t>materials</a:t>
            </a:r>
            <a:r>
              <a:rPr lang="es-ES" dirty="0"/>
              <a:t> </a:t>
            </a:r>
            <a:r>
              <a:rPr lang="es-ES" dirty="0" err="1" smtClean="0"/>
              <a:t>improves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catalyst</a:t>
            </a:r>
            <a:r>
              <a:rPr lang="es-ES" dirty="0" smtClean="0"/>
              <a:t> </a:t>
            </a:r>
            <a:r>
              <a:rPr lang="es-ES" dirty="0" err="1" smtClean="0"/>
              <a:t>properties</a:t>
            </a:r>
            <a:r>
              <a:rPr lang="es-ES" dirty="0"/>
              <a:t> </a:t>
            </a:r>
            <a:r>
              <a:rPr lang="es-ES" dirty="0" err="1" smtClean="0"/>
              <a:t>allowing</a:t>
            </a:r>
            <a:r>
              <a:rPr lang="es-ES" dirty="0" smtClean="0"/>
              <a:t> </a:t>
            </a:r>
            <a:r>
              <a:rPr lang="es-ES" dirty="0" err="1" smtClean="0"/>
              <a:t>better</a:t>
            </a:r>
            <a:r>
              <a:rPr lang="es-ES" dirty="0" smtClean="0"/>
              <a:t> </a:t>
            </a:r>
            <a:r>
              <a:rPr lang="es-ES" dirty="0" err="1" smtClean="0"/>
              <a:t>dispersion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palladium</a:t>
            </a:r>
            <a:r>
              <a:rPr lang="es-ES" dirty="0" smtClean="0"/>
              <a:t> </a:t>
            </a:r>
            <a:r>
              <a:rPr lang="es-ES" dirty="0" err="1" smtClean="0"/>
              <a:t>particles</a:t>
            </a:r>
            <a:r>
              <a:rPr lang="es-ES" dirty="0"/>
              <a:t> </a:t>
            </a:r>
            <a:r>
              <a:rPr lang="es-ES" dirty="0" smtClean="0"/>
              <a:t>and </a:t>
            </a:r>
            <a:r>
              <a:rPr lang="es-ES_tradnl" dirty="0" err="1" smtClean="0"/>
              <a:t>enhances</a:t>
            </a:r>
            <a:r>
              <a:rPr lang="es-ES" dirty="0" smtClean="0"/>
              <a:t> </a:t>
            </a:r>
            <a:r>
              <a:rPr lang="es-ES" dirty="0" err="1" smtClean="0"/>
              <a:t>catalytic</a:t>
            </a:r>
            <a:r>
              <a:rPr lang="es-ES" dirty="0" smtClean="0"/>
              <a:t> </a:t>
            </a:r>
            <a:r>
              <a:rPr lang="es-ES" dirty="0" err="1" smtClean="0"/>
              <a:t>activity</a:t>
            </a:r>
            <a:r>
              <a:rPr lang="es-ES" dirty="0" smtClean="0"/>
              <a:t>.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785292" y="4221088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presence</a:t>
            </a:r>
            <a:r>
              <a:rPr lang="es-ES" dirty="0" smtClean="0"/>
              <a:t> of </a:t>
            </a:r>
            <a:r>
              <a:rPr lang="es-ES" dirty="0" err="1" smtClean="0"/>
              <a:t>hydrogen</a:t>
            </a:r>
            <a:r>
              <a:rPr lang="es-ES" dirty="0" smtClean="0"/>
              <a:t> </a:t>
            </a:r>
            <a:r>
              <a:rPr lang="es-ES" dirty="0" err="1" smtClean="0"/>
              <a:t>involve</a:t>
            </a:r>
            <a:r>
              <a:rPr lang="es-ES" dirty="0" smtClean="0"/>
              <a:t> </a:t>
            </a:r>
            <a:r>
              <a:rPr lang="es-ES" dirty="0" err="1" smtClean="0"/>
              <a:t>higher</a:t>
            </a:r>
            <a:r>
              <a:rPr lang="es-ES" dirty="0" smtClean="0"/>
              <a:t> </a:t>
            </a:r>
            <a:r>
              <a:rPr lang="es-ES" dirty="0" err="1" smtClean="0"/>
              <a:t>conversion</a:t>
            </a:r>
            <a:r>
              <a:rPr lang="es-ES" dirty="0" smtClean="0"/>
              <a:t> and </a:t>
            </a:r>
            <a:r>
              <a:rPr lang="es-ES" dirty="0" err="1" smtClean="0"/>
              <a:t>promove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desoxygenation</a:t>
            </a:r>
            <a:r>
              <a:rPr lang="es-ES" dirty="0" smtClean="0"/>
              <a:t> </a:t>
            </a:r>
            <a:r>
              <a:rPr lang="es-ES" dirty="0" err="1" smtClean="0"/>
              <a:t>reactions</a:t>
            </a:r>
            <a:r>
              <a:rPr lang="es-ES" dirty="0" smtClean="0"/>
              <a:t> </a:t>
            </a:r>
            <a:r>
              <a:rPr lang="es-ES" dirty="0" err="1" smtClean="0"/>
              <a:t>via</a:t>
            </a:r>
            <a:r>
              <a:rPr lang="es-ES" dirty="0" smtClean="0"/>
              <a:t> </a:t>
            </a:r>
            <a:r>
              <a:rPr lang="es-ES" dirty="0" err="1" smtClean="0"/>
              <a:t>descarboxylation</a:t>
            </a:r>
            <a:r>
              <a:rPr lang="es-ES" dirty="0" smtClean="0"/>
              <a:t>/</a:t>
            </a:r>
            <a:r>
              <a:rPr lang="es-ES" dirty="0" err="1" smtClean="0"/>
              <a:t>decarbonylation</a:t>
            </a:r>
            <a:r>
              <a:rPr lang="es-ES" dirty="0" smtClean="0"/>
              <a:t> </a:t>
            </a:r>
            <a:r>
              <a:rPr lang="es-ES" dirty="0" smtClean="0"/>
              <a:t>and </a:t>
            </a:r>
            <a:r>
              <a:rPr lang="es-ES" dirty="0" err="1" smtClean="0"/>
              <a:t>hydrodeoxygenation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23589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4566320" y="100663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2">
                    <a:lumMod val="75000"/>
                  </a:schemeClr>
                </a:solidFill>
              </a:rPr>
              <a:t>CONCLUSIONS</a:t>
            </a:r>
            <a:endParaRPr lang="es-E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547664" y="908721"/>
            <a:ext cx="570935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</a:t>
            </a:r>
            <a:endParaRPr lang="es-ES" sz="74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09528" y="5013176"/>
            <a:ext cx="35947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err="1" smtClean="0"/>
              <a:t>Thank</a:t>
            </a:r>
            <a:endParaRPr lang="es-ES" sz="2600" dirty="0" smtClean="0"/>
          </a:p>
          <a:p>
            <a:r>
              <a:rPr lang="es-ES" sz="2600" dirty="0" smtClean="0"/>
              <a:t>D.P. Serrano</a:t>
            </a:r>
          </a:p>
          <a:p>
            <a:r>
              <a:rPr lang="es-ES" sz="2600" dirty="0" smtClean="0"/>
              <a:t>J.M. </a:t>
            </a:r>
            <a:r>
              <a:rPr lang="es-ES" sz="2600" dirty="0" err="1" smtClean="0"/>
              <a:t>Escola</a:t>
            </a: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268313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1206</TotalTime>
  <Words>975</Words>
  <Application>Microsoft Office PowerPoint</Application>
  <PresentationFormat>Presentación en pantalla (4:3)</PresentationFormat>
  <Paragraphs>301</Paragraphs>
  <Slides>19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1" baseType="lpstr">
      <vt:lpstr>Austin</vt:lpstr>
      <vt:lpstr>Graph</vt:lpstr>
      <vt:lpstr>TRANSFORMATION OF STEARIC ACID IN HYDROCARBONS OVER Pd/ZSM-5 CATALYSTS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Characterization: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Transformation of stearic acid over Pd/ZSM-5 in presence of N2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HDO m-cresol over Pd supported over acid materials.</dc:title>
  <dc:creator>MARTA</dc:creator>
  <cp:lastModifiedBy>MARTA</cp:lastModifiedBy>
  <cp:revision>109</cp:revision>
  <dcterms:created xsi:type="dcterms:W3CDTF">2015-07-13T09:17:05Z</dcterms:created>
  <dcterms:modified xsi:type="dcterms:W3CDTF">2015-08-27T09:06:39Z</dcterms:modified>
</cp:coreProperties>
</file>