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7" r:id="rId11"/>
    <p:sldId id="265" r:id="rId12"/>
    <p:sldId id="268" r:id="rId13"/>
    <p:sldId id="269" r:id="rId14"/>
    <p:sldId id="270" r:id="rId15"/>
    <p:sldId id="266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7026D1B-5F89-4258-863E-CE4D86D608B5}" type="datetimeFigureOut">
              <a:rPr lang="en-US" smtClean="0"/>
              <a:t>8/19/2015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10692EE-88F2-4CBF-9D47-9651D545A9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/>
          <a:p>
            <a:r>
              <a:rPr lang="en-US" dirty="0" smtClean="0"/>
              <a:t>Breast MRI in Radiation Therapy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971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Marsha Haley, M.D.</a:t>
            </a:r>
          </a:p>
          <a:p>
            <a:r>
              <a:rPr lang="en-US" sz="1800" dirty="0" smtClean="0"/>
              <a:t>Assistant Professor</a:t>
            </a:r>
          </a:p>
          <a:p>
            <a:r>
              <a:rPr lang="en-US" sz="1800" dirty="0" smtClean="0"/>
              <a:t>University of Pittsburgh Cancer Institute</a:t>
            </a:r>
          </a:p>
          <a:p>
            <a:r>
              <a:rPr lang="en-US" sz="1800" dirty="0" smtClean="0"/>
              <a:t>Pittsburgh, Pennsylvania, USA</a:t>
            </a:r>
          </a:p>
          <a:p>
            <a:r>
              <a:rPr lang="en-US" sz="1800" dirty="0" smtClean="0"/>
              <a:t>August 25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, 2015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717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Diagnostic MRI in breast cancer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Radiation therapy for breast cancer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Consistency in delineation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CT vs. MRI-based treatment planning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Case studies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72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 MRI in Breast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520940" cy="3579849"/>
          </a:xfrm>
        </p:spPr>
        <p:txBody>
          <a:bodyPr>
            <a:normAutofit/>
          </a:bodyPr>
          <a:lstStyle/>
          <a:p>
            <a:r>
              <a:rPr lang="en-US" dirty="0" smtClean="0"/>
              <a:t>American College of Radiology Practice </a:t>
            </a:r>
            <a:r>
              <a:rPr lang="en-US" dirty="0" smtClean="0"/>
              <a:t>Parameters</a:t>
            </a:r>
          </a:p>
          <a:p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sz="1800" dirty="0" smtClean="0"/>
              <a:t>Screening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1800" dirty="0" smtClean="0"/>
              <a:t>High-Risk Patients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1800" dirty="0" smtClean="0"/>
              <a:t>Augmentation history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 smtClean="0"/>
              <a:t>Extent of Disease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1800" dirty="0" smtClean="0"/>
              <a:t>Relationship to fascia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1800" dirty="0" smtClean="0"/>
              <a:t>Pre- and Post-chemotherapy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1800" dirty="0" smtClean="0"/>
              <a:t>Additional evaluation of clinical or imaging findings</a:t>
            </a:r>
          </a:p>
        </p:txBody>
      </p:sp>
    </p:spTree>
    <p:extLst>
      <p:ext uri="{BB962C8B-B14F-4D97-AF65-F5344CB8AC3E}">
        <p14:creationId xmlns:p14="http://schemas.microsoft.com/office/powerpoint/2010/main" val="402753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Radiation Therapy for Breast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Indications</a:t>
            </a:r>
          </a:p>
          <a:p>
            <a:pPr marL="0" indent="0">
              <a:buNone/>
            </a:pPr>
            <a:endParaRPr lang="en-US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After breast conserving surgery (lumpectomy and lymph node assessment)</a:t>
            </a:r>
          </a:p>
          <a:p>
            <a:pPr marL="400050" lvl="1" indent="0">
              <a:buNone/>
            </a:pPr>
            <a:endParaRPr lang="en-US" dirty="0" smtClean="0"/>
          </a:p>
          <a:p>
            <a:pPr marL="400050" lvl="1" indent="0">
              <a:buNone/>
            </a:pP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2.  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</a:t>
            </a:r>
            <a:r>
              <a:rPr lang="en-US" dirty="0" smtClean="0"/>
              <a:t>After </a:t>
            </a:r>
            <a:r>
              <a:rPr lang="en-US" dirty="0" smtClean="0"/>
              <a:t>mastectomy and lymph node assessment</a:t>
            </a:r>
          </a:p>
        </p:txBody>
      </p:sp>
    </p:spTree>
    <p:extLst>
      <p:ext uri="{BB962C8B-B14F-4D97-AF65-F5344CB8AC3E}">
        <p14:creationId xmlns:p14="http://schemas.microsoft.com/office/powerpoint/2010/main" val="152910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Process</a:t>
            </a:r>
          </a:p>
          <a:p>
            <a:pPr lvl="1"/>
            <a:r>
              <a:rPr lang="en-US" sz="2800" dirty="0" smtClean="0"/>
              <a:t>Simulation</a:t>
            </a:r>
          </a:p>
          <a:p>
            <a:pPr lvl="2"/>
            <a:r>
              <a:rPr lang="en-US" sz="2400" dirty="0" smtClean="0"/>
              <a:t>CT-based</a:t>
            </a:r>
          </a:p>
          <a:p>
            <a:pPr lvl="1"/>
            <a:r>
              <a:rPr lang="en-US" sz="2800" dirty="0" smtClean="0"/>
              <a:t>Computer planning</a:t>
            </a:r>
          </a:p>
          <a:p>
            <a:pPr lvl="1"/>
            <a:r>
              <a:rPr lang="en-US" sz="2800" dirty="0" smtClean="0"/>
              <a:t>Radiotherapy treatment</a:t>
            </a:r>
          </a:p>
          <a:p>
            <a:pPr lvl="2"/>
            <a:r>
              <a:rPr lang="en-US" sz="2400" dirty="0" smtClean="0"/>
              <a:t>Typically 5 days per week for 4-6 weeks</a:t>
            </a:r>
            <a:endParaRPr lang="en-US" sz="2400" dirty="0"/>
          </a:p>
        </p:txBody>
      </p:sp>
      <p:pic>
        <p:nvPicPr>
          <p:cNvPr id="10" name="Picture 2" descr="C:\Users\haleym\Desktop\acqsim_ct_breast_simulat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5308" y="1096963"/>
            <a:ext cx="3010959" cy="371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Radiation Therapy for Breast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35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Importance of Accurate Delineation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1568"/>
            <a:ext cx="8229600" cy="4525963"/>
          </a:xfrm>
        </p:spPr>
        <p:txBody>
          <a:bodyPr/>
          <a:lstStyle/>
          <a:p>
            <a:r>
              <a:rPr lang="en-US" sz="1800" dirty="0"/>
              <a:t>Clinical Data Regarding Breast </a:t>
            </a:r>
            <a:r>
              <a:rPr lang="en-US" sz="1800" dirty="0" smtClean="0"/>
              <a:t>Cancer:</a:t>
            </a:r>
          </a:p>
          <a:p>
            <a:pPr lvl="1"/>
            <a:r>
              <a:rPr lang="en-US" sz="1800" dirty="0"/>
              <a:t>Treatment Outcomes</a:t>
            </a:r>
          </a:p>
          <a:p>
            <a:pPr lvl="1"/>
            <a:r>
              <a:rPr lang="en-US" sz="1800" dirty="0"/>
              <a:t>I</a:t>
            </a:r>
            <a:r>
              <a:rPr lang="en-US" sz="1800" dirty="0" smtClean="0"/>
              <a:t>mportance </a:t>
            </a:r>
            <a:r>
              <a:rPr lang="en-US" sz="1800" dirty="0"/>
              <a:t>of local control</a:t>
            </a:r>
          </a:p>
          <a:p>
            <a:pPr lvl="1"/>
            <a:r>
              <a:rPr lang="en-US" sz="1800" dirty="0"/>
              <a:t>I</a:t>
            </a:r>
            <a:r>
              <a:rPr lang="en-US" sz="1800" dirty="0" smtClean="0"/>
              <a:t>mportance </a:t>
            </a:r>
            <a:r>
              <a:rPr lang="en-US" sz="1800" dirty="0"/>
              <a:t>of adequate field </a:t>
            </a:r>
            <a:r>
              <a:rPr lang="en-US" sz="1800" dirty="0" smtClean="0"/>
              <a:t>design</a:t>
            </a:r>
          </a:p>
          <a:p>
            <a:pPr marL="0" lvl="1" indent="0">
              <a:buNone/>
            </a:pPr>
            <a:endParaRPr lang="en-US" sz="1800" dirty="0" smtClean="0"/>
          </a:p>
          <a:p>
            <a:r>
              <a:rPr lang="en-US" sz="1800" dirty="0"/>
              <a:t>Adjuvant radiation therapy with </a:t>
            </a:r>
            <a:r>
              <a:rPr lang="en-US" sz="1800" dirty="0" smtClean="0"/>
              <a:t>an optimal Biological Equivalent Dose </a:t>
            </a:r>
            <a:r>
              <a:rPr lang="en-US" sz="1800" dirty="0"/>
              <a:t>and </a:t>
            </a:r>
            <a:r>
              <a:rPr lang="en-US" sz="1800" dirty="0" smtClean="0"/>
              <a:t>Target Volume is associated </a:t>
            </a:r>
            <a:r>
              <a:rPr lang="en-US" sz="1800" dirty="0"/>
              <a:t>with a </a:t>
            </a:r>
            <a:r>
              <a:rPr lang="en-US" sz="1800" dirty="0" smtClean="0"/>
              <a:t>statistically significant </a:t>
            </a:r>
            <a:r>
              <a:rPr lang="en-US" sz="1800" dirty="0"/>
              <a:t>improvement in survival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0590" y="57912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Lancet 366:2087-2106, </a:t>
            </a:r>
            <a:r>
              <a:rPr lang="en-US" dirty="0" smtClean="0"/>
              <a:t>2005</a:t>
            </a:r>
          </a:p>
          <a:p>
            <a:pPr algn="ctr"/>
            <a:r>
              <a:rPr lang="da-DK" dirty="0"/>
              <a:t>Gebski V., et al. JNCI 98(1):26-38; 2006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74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0" y="990600"/>
            <a:ext cx="4038600" cy="4525963"/>
          </a:xfrm>
        </p:spPr>
        <p:txBody>
          <a:bodyPr/>
          <a:lstStyle/>
          <a:p>
            <a:r>
              <a:rPr lang="en-US" dirty="0" smtClean="0"/>
              <a:t>Clinical exam</a:t>
            </a:r>
          </a:p>
          <a:p>
            <a:endParaRPr lang="en-US" dirty="0" smtClean="0"/>
          </a:p>
          <a:p>
            <a:r>
              <a:rPr lang="en-US" dirty="0" smtClean="0"/>
              <a:t>Ultrasound</a:t>
            </a:r>
          </a:p>
          <a:p>
            <a:endParaRPr lang="en-US" dirty="0"/>
          </a:p>
          <a:p>
            <a:r>
              <a:rPr lang="en-US" dirty="0" smtClean="0"/>
              <a:t>Surgical clips</a:t>
            </a:r>
          </a:p>
          <a:p>
            <a:endParaRPr lang="en-US" dirty="0" smtClean="0"/>
          </a:p>
          <a:p>
            <a:r>
              <a:rPr lang="en-US" dirty="0" smtClean="0"/>
              <a:t>CT planning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1981200"/>
            <a:ext cx="4038600" cy="4525963"/>
          </a:xfrm>
        </p:spPr>
        <p:txBody>
          <a:bodyPr/>
          <a:lstStyle/>
          <a:p>
            <a:r>
              <a:rPr lang="en-US" dirty="0" smtClean="0"/>
              <a:t>Glandular breast tissue</a:t>
            </a:r>
          </a:p>
          <a:p>
            <a:endParaRPr lang="en-US" dirty="0"/>
          </a:p>
          <a:p>
            <a:r>
              <a:rPr lang="en-US" dirty="0" smtClean="0"/>
              <a:t>Lumpectomy cavity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 in Definition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89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 in Definition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524000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33 patients </a:t>
            </a:r>
            <a:r>
              <a:rPr lang="en-US" sz="1800" dirty="0" smtClean="0"/>
              <a:t>with lumpectomy </a:t>
            </a:r>
            <a:r>
              <a:rPr lang="en-US" sz="1800" dirty="0"/>
              <a:t>cavities defined by </a:t>
            </a:r>
            <a:r>
              <a:rPr lang="en-US" sz="1800" dirty="0" smtClean="0"/>
              <a:t>treating radiation </a:t>
            </a:r>
            <a:r>
              <a:rPr lang="en-US" sz="1800" dirty="0"/>
              <a:t>oncologist.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Three other breast radiation oncologists </a:t>
            </a:r>
            <a:r>
              <a:rPr lang="en-US" sz="1800" dirty="0" smtClean="0"/>
              <a:t>redefined the </a:t>
            </a:r>
            <a:r>
              <a:rPr lang="en-US" sz="1800" dirty="0"/>
              <a:t>cavity independently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Even among radiation </a:t>
            </a:r>
            <a:r>
              <a:rPr lang="en-US" sz="1800" dirty="0" smtClean="0"/>
              <a:t>oncologists who </a:t>
            </a:r>
            <a:r>
              <a:rPr lang="en-US" sz="1800" dirty="0"/>
              <a:t>specialize in </a:t>
            </a:r>
            <a:r>
              <a:rPr lang="en-US" sz="1800" dirty="0" smtClean="0"/>
              <a:t>breast radiotherapy</a:t>
            </a:r>
            <a:r>
              <a:rPr lang="en-US" sz="1800" dirty="0"/>
              <a:t>, there can </a:t>
            </a:r>
            <a:r>
              <a:rPr lang="en-US" sz="1800" dirty="0" smtClean="0"/>
              <a:t>be substantial </a:t>
            </a:r>
            <a:r>
              <a:rPr lang="en-US" sz="1800" dirty="0"/>
              <a:t>differences </a:t>
            </a:r>
            <a:r>
              <a:rPr lang="en-US" sz="1800" dirty="0" smtClean="0"/>
              <a:t>in delineation </a:t>
            </a:r>
            <a:r>
              <a:rPr lang="en-US" sz="1800" dirty="0"/>
              <a:t>of the </a:t>
            </a:r>
            <a:r>
              <a:rPr lang="en-US" sz="1800" dirty="0" smtClean="0"/>
              <a:t>post-surgical radiotherapy </a:t>
            </a:r>
            <a:r>
              <a:rPr lang="en-US" sz="1800" dirty="0"/>
              <a:t>target volume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585466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Landis</a:t>
            </a:r>
            <a:r>
              <a:rPr lang="fr-FR" dirty="0"/>
              <a:t> D.M., et al. Int J </a:t>
            </a:r>
            <a:r>
              <a:rPr lang="fr-FR" dirty="0" err="1"/>
              <a:t>Radiat</a:t>
            </a:r>
            <a:r>
              <a:rPr lang="fr-FR" dirty="0"/>
              <a:t> </a:t>
            </a:r>
            <a:r>
              <a:rPr lang="fr-FR" dirty="0" err="1"/>
              <a:t>Biol</a:t>
            </a:r>
            <a:r>
              <a:rPr lang="fr-FR" dirty="0"/>
              <a:t> </a:t>
            </a:r>
            <a:r>
              <a:rPr lang="fr-FR" dirty="0" err="1"/>
              <a:t>Phys</a:t>
            </a:r>
            <a:r>
              <a:rPr lang="fr-FR" dirty="0"/>
              <a:t> 67(5):1299-1308,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154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MRI-based Treatment Planning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30351"/>
            <a:ext cx="7520940" cy="357984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Advantages</a:t>
            </a:r>
          </a:p>
          <a:p>
            <a:endParaRPr lang="en-US" sz="1800" dirty="0" smtClean="0"/>
          </a:p>
          <a:p>
            <a:pPr lvl="1"/>
            <a:r>
              <a:rPr lang="en-US" sz="1800" dirty="0" smtClean="0"/>
              <a:t>Superior </a:t>
            </a:r>
            <a:r>
              <a:rPr lang="en-US" sz="1800" dirty="0"/>
              <a:t>anatomic delineation of soft tissue </a:t>
            </a:r>
            <a:r>
              <a:rPr lang="en-US" sz="1800" dirty="0" smtClean="0"/>
              <a:t>structures</a:t>
            </a:r>
          </a:p>
          <a:p>
            <a:pPr lvl="1"/>
            <a:r>
              <a:rPr lang="en-US" sz="1800" dirty="0" err="1" smtClean="0"/>
              <a:t>Fibroglandular</a:t>
            </a:r>
            <a:r>
              <a:rPr lang="en-US" sz="1800" dirty="0" smtClean="0"/>
              <a:t> </a:t>
            </a:r>
            <a:r>
              <a:rPr lang="en-US" sz="1800" dirty="0"/>
              <a:t>breast tissue and fascial planes are </a:t>
            </a:r>
            <a:r>
              <a:rPr lang="en-US" sz="1800" dirty="0" smtClean="0"/>
              <a:t>well-visualized</a:t>
            </a:r>
          </a:p>
          <a:p>
            <a:pPr lvl="1"/>
            <a:r>
              <a:rPr lang="en-US" sz="1800" dirty="0" smtClean="0"/>
              <a:t>Brachial plexus seen on coronal and sagittal views</a:t>
            </a:r>
          </a:p>
          <a:p>
            <a:pPr lvl="1"/>
            <a:r>
              <a:rPr lang="en-US" sz="1800" dirty="0" smtClean="0"/>
              <a:t>Improved imaging detail for lymph nodes</a:t>
            </a:r>
          </a:p>
          <a:p>
            <a:pPr lvl="1"/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5410200"/>
            <a:ext cx="693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Taylor, M. 2009. </a:t>
            </a:r>
            <a:r>
              <a:rPr lang="en-US" sz="1400" i="1" dirty="0" smtClean="0"/>
              <a:t>Use </a:t>
            </a:r>
            <a:r>
              <a:rPr lang="en-US" sz="1400" i="1" dirty="0"/>
              <a:t>of MRI in Breast </a:t>
            </a:r>
            <a:r>
              <a:rPr lang="en-US" sz="1400" i="1" dirty="0" err="1" smtClean="0"/>
              <a:t>CancerTreatment</a:t>
            </a:r>
            <a:r>
              <a:rPr lang="en-US" sz="1400" i="1" dirty="0" smtClean="0"/>
              <a:t> Planning. </a:t>
            </a:r>
            <a:r>
              <a:rPr lang="en-US" sz="1400" dirty="0" smtClean="0"/>
              <a:t>Washington </a:t>
            </a:r>
            <a:r>
              <a:rPr lang="en-US" sz="1400" dirty="0"/>
              <a:t>University, St. </a:t>
            </a:r>
            <a:r>
              <a:rPr lang="en-US" sz="1400" dirty="0" smtClean="0"/>
              <a:t>Louis.</a:t>
            </a:r>
          </a:p>
          <a:p>
            <a:r>
              <a:rPr lang="en-US" sz="1400" dirty="0" err="1"/>
              <a:t>Gregoire</a:t>
            </a:r>
            <a:r>
              <a:rPr lang="en-US" sz="1400" dirty="0"/>
              <a:t> V., et al. </a:t>
            </a:r>
            <a:r>
              <a:rPr lang="en-US" sz="1400" dirty="0" smtClean="0"/>
              <a:t>2004. Clinical </a:t>
            </a:r>
            <a:r>
              <a:rPr lang="en-US" sz="1400" dirty="0"/>
              <a:t>Target Volumes in Conformal and Intensity Modulated </a:t>
            </a:r>
            <a:r>
              <a:rPr lang="en-US" sz="1400" dirty="0" smtClean="0"/>
              <a:t>Radiation Therapy</a:t>
            </a:r>
            <a:r>
              <a:rPr lang="en-US" sz="1400" dirty="0"/>
              <a:t>. Berlin Heidelberg: </a:t>
            </a:r>
            <a:r>
              <a:rPr lang="en-US" sz="1400" dirty="0" smtClean="0"/>
              <a:t>Springer-</a:t>
            </a:r>
            <a:r>
              <a:rPr lang="en-US" sz="1400" dirty="0" err="1" smtClean="0"/>
              <a:t>Verlag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43800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vs. MRI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1800" dirty="0" smtClean="0"/>
              <a:t>14 </a:t>
            </a:r>
            <a:r>
              <a:rPr lang="en-US" sz="1800" dirty="0" smtClean="0"/>
              <a:t>patients with dense breasts</a:t>
            </a:r>
          </a:p>
          <a:p>
            <a:pPr lvl="1"/>
            <a:r>
              <a:rPr lang="en-US" sz="1800" dirty="0" smtClean="0"/>
              <a:t>Prone position</a:t>
            </a:r>
          </a:p>
          <a:p>
            <a:pPr lvl="1"/>
            <a:r>
              <a:rPr lang="en-US" sz="1800" dirty="0" smtClean="0"/>
              <a:t>Large-bore CT</a:t>
            </a:r>
          </a:p>
          <a:p>
            <a:pPr lvl="1"/>
            <a:r>
              <a:rPr lang="en-US" sz="1800" dirty="0" smtClean="0"/>
              <a:t>3-T large-bore MRI</a:t>
            </a:r>
          </a:p>
          <a:p>
            <a:pPr lvl="1"/>
            <a:endParaRPr lang="en-US" sz="1800" dirty="0" smtClean="0"/>
          </a:p>
          <a:p>
            <a:r>
              <a:rPr lang="en-US" sz="1800" dirty="0" smtClean="0"/>
              <a:t>MRI </a:t>
            </a:r>
            <a:r>
              <a:rPr lang="en-US" sz="1800" dirty="0"/>
              <a:t>substantially </a:t>
            </a:r>
            <a:r>
              <a:rPr lang="en-US" sz="1800" dirty="0" smtClean="0"/>
              <a:t>improved </a:t>
            </a:r>
            <a:r>
              <a:rPr lang="en-US" sz="1800" dirty="0"/>
              <a:t>the visibility and accuracy of lumpectomy cavity definition as compared </a:t>
            </a:r>
            <a:r>
              <a:rPr lang="en-US" sz="1800" dirty="0" smtClean="0"/>
              <a:t>with CT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11630" y="55626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Huang et al. Oncology Apr 2015; </a:t>
            </a:r>
            <a:r>
              <a:rPr lang="en-US" dirty="0" err="1"/>
              <a:t>vol</a:t>
            </a:r>
            <a:r>
              <a:rPr lang="en-US" dirty="0"/>
              <a:t> 29 (issue 4 </a:t>
            </a:r>
            <a:r>
              <a:rPr lang="en-US" dirty="0" err="1"/>
              <a:t>Suppl</a:t>
            </a:r>
            <a:r>
              <a:rPr lang="en-US" dirty="0"/>
              <a:t> 1) </a:t>
            </a:r>
          </a:p>
        </p:txBody>
      </p:sp>
    </p:spTree>
    <p:extLst>
      <p:ext uri="{BB962C8B-B14F-4D97-AF65-F5344CB8AC3E}">
        <p14:creationId xmlns:p14="http://schemas.microsoft.com/office/powerpoint/2010/main" val="3095429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vs. MRI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23 patients were scanned with CT </a:t>
            </a:r>
            <a:r>
              <a:rPr lang="en-US" sz="1800" dirty="0" smtClean="0"/>
              <a:t>and open MR (no contrast)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Studies </a:t>
            </a:r>
            <a:r>
              <a:rPr lang="en-US" sz="1800" dirty="0"/>
              <a:t>were independently </a:t>
            </a:r>
            <a:r>
              <a:rPr lang="en-US" sz="1800" dirty="0" smtClean="0"/>
              <a:t>contoured by </a:t>
            </a:r>
            <a:r>
              <a:rPr lang="en-US" sz="1800" dirty="0"/>
              <a:t>a senior </a:t>
            </a:r>
            <a:r>
              <a:rPr lang="en-US" sz="1800" dirty="0" smtClean="0"/>
              <a:t>radiologist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CT – tumor bed was missed in 6/23 </a:t>
            </a:r>
            <a:r>
              <a:rPr lang="en-US" sz="1800" dirty="0" smtClean="0"/>
              <a:t>cases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MR – tumor bed was missed in 0/23 </a:t>
            </a:r>
            <a:r>
              <a:rPr lang="en-US" sz="1800" dirty="0" smtClean="0"/>
              <a:t>cases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57150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Sabine B., et al. </a:t>
            </a:r>
            <a:r>
              <a:rPr lang="en-US" dirty="0" err="1"/>
              <a:t>Int</a:t>
            </a:r>
            <a:r>
              <a:rPr lang="en-US" dirty="0"/>
              <a:t> J </a:t>
            </a:r>
            <a:r>
              <a:rPr lang="en-US" dirty="0" err="1"/>
              <a:t>Radiat</a:t>
            </a:r>
            <a:r>
              <a:rPr lang="en-US" dirty="0"/>
              <a:t> </a:t>
            </a:r>
            <a:r>
              <a:rPr lang="en-US" dirty="0" err="1"/>
              <a:t>Oncol</a:t>
            </a:r>
            <a:r>
              <a:rPr lang="en-US" dirty="0"/>
              <a:t> </a:t>
            </a:r>
            <a:r>
              <a:rPr lang="en-US" dirty="0" err="1"/>
              <a:t>Biol</a:t>
            </a:r>
            <a:r>
              <a:rPr lang="en-US" dirty="0"/>
              <a:t> </a:t>
            </a:r>
            <a:r>
              <a:rPr lang="en-US" dirty="0" err="1"/>
              <a:t>Phys</a:t>
            </a:r>
            <a:r>
              <a:rPr lang="en-US" dirty="0"/>
              <a:t> 63(2 </a:t>
            </a:r>
            <a:r>
              <a:rPr lang="en-US" dirty="0" err="1"/>
              <a:t>Suppl</a:t>
            </a:r>
            <a:r>
              <a:rPr lang="en-US" dirty="0"/>
              <a:t>):S232-233, 2005</a:t>
            </a:r>
          </a:p>
        </p:txBody>
      </p:sp>
    </p:spTree>
    <p:extLst>
      <p:ext uri="{BB962C8B-B14F-4D97-AF65-F5344CB8AC3E}">
        <p14:creationId xmlns:p14="http://schemas.microsoft.com/office/powerpoint/2010/main" val="384033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730" y="533400"/>
            <a:ext cx="7520940" cy="548640"/>
          </a:xfrm>
        </p:spPr>
        <p:txBody>
          <a:bodyPr/>
          <a:lstStyle/>
          <a:p>
            <a:r>
              <a:rPr lang="en-US" dirty="0" smtClean="0"/>
              <a:t>CT vs. MRI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730" y="1981200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29 </a:t>
            </a:r>
            <a:r>
              <a:rPr lang="en-US" sz="1800" dirty="0"/>
              <a:t>patients were scanned with CT and open MR (no </a:t>
            </a:r>
            <a:r>
              <a:rPr lang="en-US" sz="1800" dirty="0" smtClean="0"/>
              <a:t>contrast)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7 had </a:t>
            </a:r>
            <a:r>
              <a:rPr lang="en-US" sz="1800" dirty="0"/>
              <a:t>repeat CT and MRI performed at the time of boost </a:t>
            </a:r>
            <a:r>
              <a:rPr lang="en-US" sz="1800" dirty="0" smtClean="0"/>
              <a:t>planning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T2 </a:t>
            </a:r>
            <a:r>
              <a:rPr lang="en-US" sz="1800" dirty="0"/>
              <a:t>images provided the best cavity visualization score, better demarcated the interface between </a:t>
            </a:r>
            <a:r>
              <a:rPr lang="en-US" sz="1800" dirty="0" err="1"/>
              <a:t>seroma</a:t>
            </a:r>
            <a:r>
              <a:rPr lang="en-US" sz="1800" dirty="0"/>
              <a:t> and chest wall, </a:t>
            </a:r>
            <a:r>
              <a:rPr lang="en-US" sz="1800" dirty="0" err="1"/>
              <a:t>seroma</a:t>
            </a:r>
            <a:r>
              <a:rPr lang="en-US" sz="1800" dirty="0"/>
              <a:t> and skin, and distinguished between </a:t>
            </a:r>
            <a:r>
              <a:rPr lang="en-US" sz="1800" dirty="0" err="1"/>
              <a:t>seroma</a:t>
            </a:r>
            <a:r>
              <a:rPr lang="en-US" sz="1800" dirty="0"/>
              <a:t> and dense breast parenchyma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1097280" y="5638800"/>
            <a:ext cx="807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Jacobson et al. 2011. International Journal of Breast Cancer Volume 2011, Article ID 246265.</a:t>
            </a:r>
          </a:p>
        </p:txBody>
      </p:sp>
    </p:spTree>
    <p:extLst>
      <p:ext uri="{BB962C8B-B14F-4D97-AF65-F5344CB8AC3E}">
        <p14:creationId xmlns:p14="http://schemas.microsoft.com/office/powerpoint/2010/main" val="4248502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MRI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810" y="1447800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Lack of access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Cost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Lack of data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Patient positioning/high BMI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Soft tissue deformation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/>
              <a:t>Extra time for scan vs. CT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979170" y="5943599"/>
            <a:ext cx="815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Jacobson et al. 2011. International </a:t>
            </a:r>
            <a:r>
              <a:rPr lang="en-US" sz="1400" dirty="0"/>
              <a:t>Journal of Breast </a:t>
            </a:r>
            <a:r>
              <a:rPr lang="en-US" sz="1400" dirty="0" smtClean="0"/>
              <a:t>Cancer Volume 2011, </a:t>
            </a:r>
            <a:r>
              <a:rPr lang="en-US" sz="1400" dirty="0"/>
              <a:t>Article ID </a:t>
            </a:r>
            <a:r>
              <a:rPr lang="en-US" sz="1400" dirty="0" smtClean="0"/>
              <a:t>246265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5564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520940" cy="548640"/>
          </a:xfrm>
        </p:spPr>
        <p:txBody>
          <a:bodyPr/>
          <a:lstStyle/>
          <a:p>
            <a:r>
              <a:rPr lang="en-US" dirty="0" smtClean="0"/>
              <a:t>Case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690" y="1905000"/>
            <a:ext cx="8229600" cy="4525963"/>
          </a:xfrm>
        </p:spPr>
        <p:txBody>
          <a:bodyPr/>
          <a:lstStyle/>
          <a:p>
            <a:r>
              <a:rPr lang="en-US" sz="1800" dirty="0" smtClean="0"/>
              <a:t>40 year-old woman</a:t>
            </a:r>
          </a:p>
          <a:p>
            <a:r>
              <a:rPr lang="en-US" sz="1800" dirty="0" smtClean="0"/>
              <a:t>T1N0 ER/PR + ductal cancer right breast</a:t>
            </a:r>
          </a:p>
          <a:p>
            <a:r>
              <a:rPr lang="en-US" sz="1800" dirty="0" smtClean="0"/>
              <a:t>Right 10:00 lumpectomy </a:t>
            </a:r>
          </a:p>
          <a:p>
            <a:r>
              <a:rPr lang="en-US" sz="1800" dirty="0" smtClean="0"/>
              <a:t>CT revealed  dense breast tissue with difficulty visualizing the lumpectomy cavity</a:t>
            </a:r>
          </a:p>
          <a:p>
            <a:r>
              <a:rPr lang="en-US" sz="1800" dirty="0" smtClean="0"/>
              <a:t>MRI T2 sequence clarified cavity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080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 vs. MRI Planning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325" y="1104667"/>
            <a:ext cx="7521575" cy="3570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968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520940" cy="357984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32 year-old woman </a:t>
            </a:r>
          </a:p>
          <a:p>
            <a:r>
              <a:rPr lang="en-US" sz="1800" dirty="0" smtClean="0"/>
              <a:t>T2N0 ER/PR + ductal cancer right breast</a:t>
            </a:r>
          </a:p>
          <a:p>
            <a:r>
              <a:rPr lang="en-US" sz="1800" dirty="0" err="1" smtClean="0"/>
              <a:t>Neoadjuvant</a:t>
            </a:r>
            <a:r>
              <a:rPr lang="en-US" sz="1800" dirty="0" smtClean="0"/>
              <a:t> chemo</a:t>
            </a:r>
          </a:p>
          <a:p>
            <a:r>
              <a:rPr lang="en-US" sz="1800" dirty="0" smtClean="0"/>
              <a:t>Right 11:00 lumpectomy with sentinel lymph node biopsy</a:t>
            </a:r>
          </a:p>
          <a:p>
            <a:r>
              <a:rPr lang="en-US" sz="1800" dirty="0" smtClean="0"/>
              <a:t>Difficulty distinguishing tumor bed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4025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CT Plan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3" b="-4615"/>
          <a:stretch/>
        </p:blipFill>
        <p:spPr bwMode="auto">
          <a:xfrm>
            <a:off x="533400" y="1280160"/>
            <a:ext cx="8070965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66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Preop</a:t>
            </a:r>
            <a:r>
              <a:rPr lang="en-US" dirty="0" smtClean="0"/>
              <a:t> MRI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654995" y="1100138"/>
            <a:ext cx="5856235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4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1800" dirty="0" smtClean="0"/>
              <a:t>Questions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72207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755</TotalTime>
  <Words>643</Words>
  <Application>Microsoft Office PowerPoint</Application>
  <PresentationFormat>On-screen Show (4:3)</PresentationFormat>
  <Paragraphs>119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Angles</vt:lpstr>
      <vt:lpstr>Breast MRI in Radiation Therapy Planning</vt:lpstr>
      <vt:lpstr>Outline</vt:lpstr>
      <vt:lpstr>Diagnostic MRI in Breast Cancer</vt:lpstr>
      <vt:lpstr>Radiation Therapy for Breast Cancer</vt:lpstr>
      <vt:lpstr>Radiation Therapy for Breast Cancer</vt:lpstr>
      <vt:lpstr>Importance of Accurate Delineation</vt:lpstr>
      <vt:lpstr>Consistency in Definition</vt:lpstr>
      <vt:lpstr>Consistency in Definition</vt:lpstr>
      <vt:lpstr>MRI-based Treatment Planning</vt:lpstr>
      <vt:lpstr>CT vs. MRI Planning</vt:lpstr>
      <vt:lpstr>CT vs. MRI Planning</vt:lpstr>
      <vt:lpstr>CT vs. MRI Planning</vt:lpstr>
      <vt:lpstr>Barriers to MRI Planning</vt:lpstr>
      <vt:lpstr>Case #1</vt:lpstr>
      <vt:lpstr>CT vs. MRI Planning</vt:lpstr>
      <vt:lpstr>Case #2</vt:lpstr>
      <vt:lpstr>CT Plan</vt:lpstr>
      <vt:lpstr>Preop MRI</vt:lpstr>
      <vt:lpstr>Thank you!</vt:lpstr>
    </vt:vector>
  </TitlesOfParts>
  <Company>UPMC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haleym</dc:creator>
  <cp:lastModifiedBy>haleym</cp:lastModifiedBy>
  <cp:revision>48</cp:revision>
  <dcterms:created xsi:type="dcterms:W3CDTF">2015-08-12T12:27:43Z</dcterms:created>
  <dcterms:modified xsi:type="dcterms:W3CDTF">2015-08-19T23:43:49Z</dcterms:modified>
</cp:coreProperties>
</file>