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  <p:sldMasterId id="2147484000" r:id="rId2"/>
    <p:sldMasterId id="2147484018" r:id="rId3"/>
  </p:sldMasterIdLst>
  <p:notesMasterIdLst>
    <p:notesMasterId r:id="rId61"/>
  </p:notesMasterIdLst>
  <p:handoutMasterIdLst>
    <p:handoutMasterId r:id="rId62"/>
  </p:handoutMasterIdLst>
  <p:sldIdLst>
    <p:sldId id="287" r:id="rId4"/>
    <p:sldId id="327" r:id="rId5"/>
    <p:sldId id="351" r:id="rId6"/>
    <p:sldId id="344" r:id="rId7"/>
    <p:sldId id="296" r:id="rId8"/>
    <p:sldId id="343" r:id="rId9"/>
    <p:sldId id="305" r:id="rId10"/>
    <p:sldId id="308" r:id="rId11"/>
    <p:sldId id="312" r:id="rId12"/>
    <p:sldId id="311" r:id="rId13"/>
    <p:sldId id="342" r:id="rId14"/>
    <p:sldId id="341" r:id="rId15"/>
    <p:sldId id="310" r:id="rId16"/>
    <p:sldId id="340" r:id="rId17"/>
    <p:sldId id="309" r:id="rId18"/>
    <p:sldId id="328" r:id="rId19"/>
    <p:sldId id="289" r:id="rId20"/>
    <p:sldId id="314" r:id="rId21"/>
    <p:sldId id="329" r:id="rId22"/>
    <p:sldId id="333" r:id="rId23"/>
    <p:sldId id="324" r:id="rId24"/>
    <p:sldId id="331" r:id="rId25"/>
    <p:sldId id="348" r:id="rId26"/>
    <p:sldId id="316" r:id="rId27"/>
    <p:sldId id="337" r:id="rId28"/>
    <p:sldId id="336" r:id="rId29"/>
    <p:sldId id="315" r:id="rId30"/>
    <p:sldId id="284" r:id="rId31"/>
    <p:sldId id="320" r:id="rId32"/>
    <p:sldId id="322" r:id="rId33"/>
    <p:sldId id="319" r:id="rId34"/>
    <p:sldId id="323" r:id="rId35"/>
    <p:sldId id="318" r:id="rId36"/>
    <p:sldId id="326" r:id="rId37"/>
    <p:sldId id="338" r:id="rId38"/>
    <p:sldId id="339" r:id="rId39"/>
    <p:sldId id="346" r:id="rId40"/>
    <p:sldId id="313" r:id="rId41"/>
    <p:sldId id="291" r:id="rId42"/>
    <p:sldId id="332" r:id="rId43"/>
    <p:sldId id="317" r:id="rId44"/>
    <p:sldId id="350" r:id="rId45"/>
    <p:sldId id="347" r:id="rId46"/>
    <p:sldId id="345" r:id="rId47"/>
    <p:sldId id="349" r:id="rId48"/>
    <p:sldId id="292" r:id="rId49"/>
    <p:sldId id="293" r:id="rId50"/>
    <p:sldId id="294" r:id="rId51"/>
    <p:sldId id="306" r:id="rId52"/>
    <p:sldId id="297" r:id="rId53"/>
    <p:sldId id="321" r:id="rId54"/>
    <p:sldId id="298" r:id="rId55"/>
    <p:sldId id="300" r:id="rId56"/>
    <p:sldId id="301" r:id="rId57"/>
    <p:sldId id="303" r:id="rId58"/>
    <p:sldId id="290" r:id="rId59"/>
    <p:sldId id="302" r:id="rId6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  <a:srgbClr val="FF0909"/>
    <a:srgbClr val="6FB1F9"/>
    <a:srgbClr val="008FFA"/>
    <a:srgbClr val="2A8BF6"/>
    <a:srgbClr val="6D99FB"/>
    <a:srgbClr val="84A9FC"/>
    <a:srgbClr val="2DA5FF"/>
    <a:srgbClr val="4FB4FF"/>
    <a:srgbClr val="25A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5065" autoAdjust="0"/>
  </p:normalViewPr>
  <p:slideViewPr>
    <p:cSldViewPr snapToGrid="0">
      <p:cViewPr varScale="1">
        <p:scale>
          <a:sx n="84" d="100"/>
          <a:sy n="84" d="100"/>
        </p:scale>
        <p:origin x="28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1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1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2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 </a:t>
            </a:r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 &amp; Older</a:t>
            </a:r>
          </a:p>
          <a:p>
            <a:pPr>
              <a:defRPr sz="2000">
                <a:solidFill>
                  <a:srgbClr val="0070C0"/>
                </a:solidFill>
              </a:defRPr>
            </a:pPr>
            <a:r>
              <a:rPr lang="en-US" sz="1200" b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(Sample Countries)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rgbClr val="0070C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158919DC-B8C0-435E-BA7D-AC4A8351E05B}" type="VALUE">
                      <a:rPr lang="en-US" smtClean="0"/>
                      <a:pPr/>
                      <a:t>[VALUE]</a:t>
                    </a:fld>
                    <a:r>
                      <a:rPr lang="en-US" smtClean="0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E6CD7F78-2E16-4402-A6BA-7DB7A36B7B88}" type="VALUE">
                      <a:rPr lang="en-US" smtClean="0"/>
                      <a:pPr/>
                      <a:t>[VALUE]</a:t>
                    </a:fld>
                    <a:r>
                      <a:rPr lang="en-US" smtClean="0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A0A12530-CF08-4E6C-8E2E-C4464468E293}" type="VALUE">
                      <a:rPr lang="en-US" smtClean="0"/>
                      <a:pPr/>
                      <a:t>[VALUE]</a:t>
                    </a:fld>
                    <a:r>
                      <a:rPr lang="en-US" smtClean="0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108C45F9-49EB-40A5-A24A-803B3593F906}" type="VALUE">
                      <a:rPr lang="en-US" smtClean="0"/>
                      <a:pPr/>
                      <a:t>[VALUE]</a:t>
                    </a:fld>
                    <a:r>
                      <a:rPr lang="en-US" smtClean="0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91E7F6C4-4137-411A-82F8-A7C5E3AED30C}" type="VALUE">
                      <a:rPr lang="en-US" smtClean="0"/>
                      <a:pPr/>
                      <a:t>[VALUE]</a:t>
                    </a:fld>
                    <a:r>
                      <a:rPr lang="en-US" smtClean="0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822C6EAA-04A1-4E05-8839-429EB5446635}" type="VALUE">
                      <a:rPr lang="en-US" smtClean="0"/>
                      <a:pPr/>
                      <a:t>[VALUE]</a:t>
                    </a:fld>
                    <a:r>
                      <a:rPr lang="en-US" smtClean="0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3.5555555555555557E-3"/>
                  <c:y val="-2.5024735937140035E-17"/>
                </c:manualLayout>
              </c:layout>
              <c:tx>
                <c:rich>
                  <a:bodyPr/>
                  <a:lstStyle/>
                  <a:p>
                    <a:fld id="{60CE0217-32FC-48FB-96E7-008EE2BC8D7D}" type="VALUE">
                      <a:rPr lang="en-US" smtClean="0"/>
                      <a:pPr/>
                      <a:t>[VALUE]</a:t>
                    </a:fld>
                    <a:r>
                      <a:rPr lang="en-US" dirty="0" smtClean="0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Sheet1!$A$39:$A$45</c:f>
              <c:strCache>
                <c:ptCount val="7"/>
                <c:pt idx="0">
                  <c:v>Japan</c:v>
                </c:pt>
                <c:pt idx="1">
                  <c:v>Finland</c:v>
                </c:pt>
                <c:pt idx="2">
                  <c:v>Sweden</c:v>
                </c:pt>
                <c:pt idx="3">
                  <c:v>France</c:v>
                </c:pt>
                <c:pt idx="4">
                  <c:v>Italy</c:v>
                </c:pt>
                <c:pt idx="5">
                  <c:v>Portugal</c:v>
                </c:pt>
                <c:pt idx="6">
                  <c:v>Germany</c:v>
                </c:pt>
              </c:strCache>
            </c:strRef>
          </c:cat>
          <c:val>
            <c:numRef>
              <c:f>Sheet1!$B$39:$B$45</c:f>
              <c:numCache>
                <c:formatCode>General</c:formatCode>
                <c:ptCount val="7"/>
                <c:pt idx="0">
                  <c:v>27</c:v>
                </c:pt>
                <c:pt idx="1">
                  <c:v>20</c:v>
                </c:pt>
                <c:pt idx="2">
                  <c:v>20</c:v>
                </c:pt>
                <c:pt idx="3">
                  <c:v>18</c:v>
                </c:pt>
                <c:pt idx="4">
                  <c:v>22</c:v>
                </c:pt>
                <c:pt idx="5">
                  <c:v>20</c:v>
                </c:pt>
                <c:pt idx="6">
                  <c:v>21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94144072"/>
        <c:axId val="294142504"/>
      </c:barChart>
      <c:catAx>
        <c:axId val="294144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42504"/>
        <c:crosses val="autoZero"/>
        <c:auto val="1"/>
        <c:lblAlgn val="ctr"/>
        <c:lblOffset val="100"/>
        <c:noMultiLvlLbl val="0"/>
      </c:catAx>
      <c:valAx>
        <c:axId val="294142504"/>
        <c:scaling>
          <c:orientation val="minMax"/>
          <c:min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>
                    <a:solidFill>
                      <a:srgbClr val="0070C0"/>
                    </a:solidFill>
                  </a:rPr>
                  <a:t>% of Total Population</a:t>
                </a:r>
              </a:p>
            </c:rich>
          </c:tx>
          <c:layout>
            <c:manualLayout>
              <c:xMode val="edge"/>
              <c:yMode val="edge"/>
              <c:x val="0.3466332108486439"/>
              <c:y val="0.935242615557576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0070C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44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96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796" b="1" i="0" u="none" strike="noStrike" baseline="0" dirty="0" smtClean="0">
                <a:solidFill>
                  <a:srgbClr val="0070C0"/>
                </a:solidFill>
                <a:effectLst/>
              </a:rPr>
              <a:t>Age </a:t>
            </a:r>
            <a:r>
              <a:rPr lang="en-US" sz="1796" b="1" i="0" u="none" strike="noStrike" baseline="0" dirty="0">
                <a:solidFill>
                  <a:srgbClr val="0070C0"/>
                </a:solidFill>
                <a:effectLst/>
              </a:rPr>
              <a:t>80 Years </a:t>
            </a:r>
            <a:r>
              <a:rPr lang="en-US" sz="1796" b="1" i="0" u="none" strike="noStrike" baseline="0" dirty="0" smtClean="0">
                <a:solidFill>
                  <a:srgbClr val="0070C0"/>
                </a:solidFill>
                <a:effectLst/>
              </a:rPr>
              <a:t>&amp; Over (in millions)  </a:t>
            </a:r>
            <a:endParaRPr lang="en-US" sz="1800" b="1" dirty="0">
              <a:solidFill>
                <a:srgbClr val="0070C0"/>
              </a:solidFill>
            </a:endParaRPr>
          </a:p>
        </c:rich>
      </c:tx>
      <c:layout>
        <c:manualLayout>
          <c:xMode val="edge"/>
          <c:yMode val="edge"/>
          <c:x val="0.31281215937068851"/>
          <c:y val="2.850356294536817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China</c:v>
                </c:pt>
                <c:pt idx="1">
                  <c:v>USA</c:v>
                </c:pt>
                <c:pt idx="2">
                  <c:v>India</c:v>
                </c:pt>
                <c:pt idx="3">
                  <c:v>Japan</c:v>
                </c:pt>
                <c:pt idx="4">
                  <c:v>Germany</c:v>
                </c:pt>
                <c:pt idx="5">
                  <c:v>Russian Federation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</c:v>
                </c:pt>
                <c:pt idx="1">
                  <c:v>9</c:v>
                </c:pt>
                <c:pt idx="2">
                  <c:v>6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9033024"/>
        <c:axId val="289033808"/>
      </c:barChart>
      <c:catAx>
        <c:axId val="289033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03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33808"/>
        <c:crosses val="autoZero"/>
        <c:auto val="1"/>
        <c:lblAlgn val="ctr"/>
        <c:lblOffset val="100"/>
        <c:noMultiLvlLbl val="0"/>
      </c:catAx>
      <c:valAx>
        <c:axId val="289033808"/>
        <c:scaling>
          <c:orientation val="minMax"/>
        </c:scaling>
        <c:delete val="0"/>
        <c:axPos val="b"/>
        <c:majorGridlines>
          <c:spPr>
            <a:ln w="9503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33024"/>
        <c:crosses val="autoZero"/>
        <c:crossBetween val="between"/>
      </c:valAx>
      <c:spPr>
        <a:noFill/>
        <a:ln w="25341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98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397" b="1" dirty="0">
                <a:solidFill>
                  <a:srgbClr val="0070C0"/>
                </a:solidFill>
              </a:rPr>
              <a:t>World Population 60 Years</a:t>
            </a:r>
            <a:r>
              <a:rPr lang="en-US" sz="2397" b="1" baseline="0" dirty="0">
                <a:solidFill>
                  <a:srgbClr val="0070C0"/>
                </a:solidFill>
              </a:rPr>
              <a:t> &amp; &gt;</a:t>
            </a:r>
            <a:endParaRPr lang="en-US" sz="2400" b="1" dirty="0">
              <a:solidFill>
                <a:srgbClr val="0070C0"/>
              </a:solidFill>
            </a:endParaRPr>
          </a:p>
        </c:rich>
      </c:tx>
      <c:layout>
        <c:manualLayout>
          <c:xMode val="edge"/>
          <c:yMode val="edge"/>
          <c:x val="0.18303030303030304"/>
          <c:y val="9.4043887147335428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2">
                  <a:shade val="65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hemeClr val="bg2">
                      <a:lumMod val="60000"/>
                      <a:lumOff val="40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Sheet1!$A$21:$A$23</c:f>
              <c:numCache>
                <c:formatCode>General</c:formatCode>
                <c:ptCount val="3"/>
                <c:pt idx="0">
                  <c:v>1950</c:v>
                </c:pt>
                <c:pt idx="1">
                  <c:v>2000</c:v>
                </c:pt>
                <c:pt idx="2">
                  <c:v>2050</c:v>
                </c:pt>
              </c:numCache>
            </c:numRef>
          </c:cat>
          <c:val>
            <c:numRef>
              <c:f>Sheet1!$B$21:$B$23</c:f>
              <c:numCache>
                <c:formatCode>#,##0</c:formatCode>
                <c:ptCount val="3"/>
                <c:pt idx="0">
                  <c:v>205000000</c:v>
                </c:pt>
                <c:pt idx="1">
                  <c:v>606000000</c:v>
                </c:pt>
                <c:pt idx="2">
                  <c:v>2000000000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3610232"/>
        <c:axId val="563612976"/>
      </c:barChart>
      <c:catAx>
        <c:axId val="563610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14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612976"/>
        <c:crosses val="autoZero"/>
        <c:auto val="1"/>
        <c:lblAlgn val="ctr"/>
        <c:lblOffset val="100"/>
        <c:noMultiLvlLbl val="0"/>
      </c:catAx>
      <c:valAx>
        <c:axId val="563612976"/>
        <c:scaling>
          <c:orientation val="minMax"/>
        </c:scaling>
        <c:delete val="0"/>
        <c:axPos val="l"/>
        <c:majorGridlines>
          <c:spPr>
            <a:ln w="9514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610232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rgbClr val="0070C0"/>
                </a:solidFill>
              </a:rPr>
              <a:t>United Kingdom Population Growth 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pPr>
              <a:defRPr/>
            </a:pPr>
            <a:r>
              <a:rPr lang="en-US" sz="2000" b="1" dirty="0" smtClean="0">
                <a:solidFill>
                  <a:srgbClr val="0070C0"/>
                </a:solidFill>
              </a:rPr>
              <a:t>(</a:t>
            </a:r>
            <a:r>
              <a:rPr lang="en-US" sz="2000" b="1" dirty="0">
                <a:solidFill>
                  <a:srgbClr val="0070C0"/>
                </a:solidFill>
              </a:rPr>
              <a:t>in millions</a:t>
            </a:r>
            <a:r>
              <a:rPr lang="en-US" sz="2400" b="1" dirty="0">
                <a:solidFill>
                  <a:srgbClr val="0070C0"/>
                </a:solidFill>
              </a:rPr>
              <a:t>)</a:t>
            </a:r>
          </a:p>
        </c:rich>
      </c:tx>
      <c:layout>
        <c:manualLayout>
          <c:xMode val="edge"/>
          <c:yMode val="edge"/>
          <c:x val="0.1244600703164239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5077982153285598E-2"/>
          <c:y val="0.11531018782014797"/>
          <c:w val="0.90492201784671444"/>
          <c:h val="0.7919464997154239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bg1"/>
                  </a:gs>
                  <a:gs pos="10001">
                    <a:srgbClr val="64D4EF"/>
                  </a:gs>
                  <a:gs pos="100000">
                    <a:srgbClr val="06588E"/>
                  </a:gs>
                </a:gsLst>
                <a:lin ang="6120000" scaled="1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hemeClr val="bg1"/>
                  </a:gs>
                  <a:gs pos="10001">
                    <a:srgbClr val="64D4EF"/>
                  </a:gs>
                  <a:gs pos="100000">
                    <a:srgbClr val="06588E"/>
                  </a:gs>
                </a:gsLst>
                <a:lin ang="6120000" scaled="1"/>
              </a:gra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chemeClr val="bg1"/>
                  </a:gs>
                  <a:gs pos="10001">
                    <a:srgbClr val="64D4EF"/>
                  </a:gs>
                  <a:gs pos="100000">
                    <a:srgbClr val="06588E"/>
                  </a:gs>
                </a:gsLst>
                <a:lin ang="6120000" scaled="1"/>
              </a:gra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gradFill>
                <a:gsLst>
                  <a:gs pos="0">
                    <a:schemeClr val="bg1"/>
                  </a:gs>
                  <a:gs pos="10001">
                    <a:srgbClr val="64D4EF"/>
                  </a:gs>
                  <a:gs pos="100000">
                    <a:srgbClr val="06588E"/>
                  </a:gs>
                </a:gsLst>
                <a:lin ang="6120000" scaled="1"/>
              </a:gradFill>
              <a:ln>
                <a:noFill/>
              </a:ln>
              <a:effectLst/>
            </c:spPr>
          </c:dPt>
          <c:dPt>
            <c:idx val="8"/>
            <c:invertIfNegative val="0"/>
            <c:bubble3D val="0"/>
            <c:spPr>
              <a:gradFill>
                <a:gsLst>
                  <a:gs pos="0">
                    <a:schemeClr val="bg1"/>
                  </a:gs>
                  <a:gs pos="10001">
                    <a:srgbClr val="64D4EF"/>
                  </a:gs>
                  <a:gs pos="100000">
                    <a:srgbClr val="06588E"/>
                  </a:gs>
                </a:gsLst>
                <a:lin ang="6120000" scaled="1"/>
              </a:gradFill>
              <a:ln>
                <a:noFill/>
              </a:ln>
              <a:effectLst/>
            </c:spPr>
          </c:dPt>
          <c:dPt>
            <c:idx val="10"/>
            <c:invertIfNegative val="0"/>
            <c:bubble3D val="0"/>
            <c:spPr>
              <a:gradFill>
                <a:gsLst>
                  <a:gs pos="0">
                    <a:schemeClr val="bg1"/>
                  </a:gs>
                  <a:gs pos="10001">
                    <a:srgbClr val="64D4EF"/>
                  </a:gs>
                  <a:gs pos="100000">
                    <a:srgbClr val="06588E"/>
                  </a:gs>
                </a:gsLst>
                <a:lin ang="6120000" scaled="1"/>
              </a:gradFill>
              <a:ln>
                <a:noFill/>
              </a:ln>
              <a:effectLst/>
            </c:spPr>
          </c:dPt>
          <c:cat>
            <c:numRef>
              <c:f>'[55e4532c.xls]Sheet1'!$B$55:$L$55</c:f>
              <c:numCache>
                <c:formatCode>General</c:formatCode>
                <c:ptCount val="11"/>
                <c:pt idx="0">
                  <c:v>2014</c:v>
                </c:pt>
                <c:pt idx="2">
                  <c:v>2019</c:v>
                </c:pt>
                <c:pt idx="4">
                  <c:v>2024</c:v>
                </c:pt>
                <c:pt idx="6">
                  <c:v>2029</c:v>
                </c:pt>
                <c:pt idx="8">
                  <c:v>2034</c:v>
                </c:pt>
                <c:pt idx="10">
                  <c:v>2039</c:v>
                </c:pt>
              </c:numCache>
            </c:numRef>
          </c:cat>
          <c:val>
            <c:numRef>
              <c:f>'[55e4532c.xls]Sheet1'!$B$56:$L$56</c:f>
              <c:numCache>
                <c:formatCode>General</c:formatCode>
                <c:ptCount val="11"/>
                <c:pt idx="0" formatCode="0.0">
                  <c:v>64.599999999999994</c:v>
                </c:pt>
                <c:pt idx="2" formatCode="0.0">
                  <c:v>66.900000000000006</c:v>
                </c:pt>
                <c:pt idx="4" formatCode="0.0">
                  <c:v>69</c:v>
                </c:pt>
                <c:pt idx="6" formatCode="0.0">
                  <c:v>71</c:v>
                </c:pt>
                <c:pt idx="8" formatCode="0.0">
                  <c:v>72.7</c:v>
                </c:pt>
                <c:pt idx="10" formatCode="0.0">
                  <c:v>74.3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551528"/>
        <c:axId val="192548392"/>
      </c:barChart>
      <c:catAx>
        <c:axId val="19255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548392"/>
        <c:crosses val="autoZero"/>
        <c:auto val="1"/>
        <c:lblAlgn val="ctr"/>
        <c:lblOffset val="100"/>
        <c:noMultiLvlLbl val="0"/>
      </c:catAx>
      <c:valAx>
        <c:axId val="19254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551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Projected Population by Age, United Kingdom </a:t>
            </a:r>
          </a:p>
          <a:p>
            <a:pPr>
              <a:defRPr/>
            </a:pPr>
            <a:r>
              <a:rPr lang="en-US" sz="2000" dirty="0"/>
              <a:t>(in millions)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rgbClr val="0070C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'[55e4532c.xls]Sheet1'!$A$26</c:f>
              <c:strCache>
                <c:ptCount val="1"/>
                <c:pt idx="0">
                  <c:v>60-74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'[55e4532c.xls]Sheet1'!$B$25:$L$25</c:f>
              <c:numCache>
                <c:formatCode>General</c:formatCode>
                <c:ptCount val="11"/>
                <c:pt idx="0">
                  <c:v>2014</c:v>
                </c:pt>
                <c:pt idx="2">
                  <c:v>2019</c:v>
                </c:pt>
                <c:pt idx="4">
                  <c:v>2024</c:v>
                </c:pt>
                <c:pt idx="6">
                  <c:v>2029</c:v>
                </c:pt>
                <c:pt idx="8">
                  <c:v>2034</c:v>
                </c:pt>
                <c:pt idx="10">
                  <c:v>2039</c:v>
                </c:pt>
              </c:numCache>
            </c:numRef>
          </c:cat>
          <c:val>
            <c:numRef>
              <c:f>'[55e4532c.xls]Sheet1'!$B$26:$L$26</c:f>
              <c:numCache>
                <c:formatCode>General</c:formatCode>
                <c:ptCount val="11"/>
                <c:pt idx="0" formatCode="0.0">
                  <c:v>9.6999999999999993</c:v>
                </c:pt>
                <c:pt idx="2" formatCode="0.0">
                  <c:v>10.4</c:v>
                </c:pt>
                <c:pt idx="4" formatCode="0.0">
                  <c:v>11.1</c:v>
                </c:pt>
                <c:pt idx="6" formatCode="0.0">
                  <c:v>12</c:v>
                </c:pt>
                <c:pt idx="8" formatCode="0.0">
                  <c:v>12.4</c:v>
                </c:pt>
                <c:pt idx="10" formatCode="0.0">
                  <c:v>12</c:v>
                </c:pt>
              </c:numCache>
            </c:numRef>
          </c:val>
        </c:ser>
        <c:ser>
          <c:idx val="1"/>
          <c:order val="1"/>
          <c:tx>
            <c:strRef>
              <c:f>'[55e4532c.xls]Sheet1'!$A$27</c:f>
              <c:strCache>
                <c:ptCount val="1"/>
                <c:pt idx="0">
                  <c:v>75 &amp; over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'[55e4532c.xls]Sheet1'!$B$25:$L$25</c:f>
              <c:numCache>
                <c:formatCode>General</c:formatCode>
                <c:ptCount val="11"/>
                <c:pt idx="0">
                  <c:v>2014</c:v>
                </c:pt>
                <c:pt idx="2">
                  <c:v>2019</c:v>
                </c:pt>
                <c:pt idx="4">
                  <c:v>2024</c:v>
                </c:pt>
                <c:pt idx="6">
                  <c:v>2029</c:v>
                </c:pt>
                <c:pt idx="8">
                  <c:v>2034</c:v>
                </c:pt>
                <c:pt idx="10">
                  <c:v>2039</c:v>
                </c:pt>
              </c:numCache>
            </c:numRef>
          </c:cat>
          <c:val>
            <c:numRef>
              <c:f>'[55e4532c.xls]Sheet1'!$B$27:$L$27</c:f>
              <c:numCache>
                <c:formatCode>General</c:formatCode>
                <c:ptCount val="11"/>
                <c:pt idx="0" formatCode="0.0">
                  <c:v>5.2</c:v>
                </c:pt>
                <c:pt idx="2" formatCode="0.0">
                  <c:v>5.8</c:v>
                </c:pt>
                <c:pt idx="4" formatCode="0.0">
                  <c:v>7</c:v>
                </c:pt>
                <c:pt idx="6" formatCode="0.0">
                  <c:v>7.8</c:v>
                </c:pt>
                <c:pt idx="8" formatCode="0.0">
                  <c:v>8.6999999999999993</c:v>
                </c:pt>
                <c:pt idx="10" formatCode="0.0">
                  <c:v>9.9</c:v>
                </c:pt>
              </c:numCache>
            </c:numRef>
          </c:val>
        </c:ser>
        <c:ser>
          <c:idx val="2"/>
          <c:order val="2"/>
          <c:tx>
            <c:strRef>
              <c:f>'[55e4532c.xls]Sheet1'!$A$28</c:f>
              <c:strCache>
                <c:ptCount val="1"/>
                <c:pt idx="0">
                  <c:v>75-84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'[55e4532c.xls]Sheet1'!$B$25:$L$25</c:f>
              <c:numCache>
                <c:formatCode>General</c:formatCode>
                <c:ptCount val="11"/>
                <c:pt idx="0">
                  <c:v>2014</c:v>
                </c:pt>
                <c:pt idx="2">
                  <c:v>2019</c:v>
                </c:pt>
                <c:pt idx="4">
                  <c:v>2024</c:v>
                </c:pt>
                <c:pt idx="6">
                  <c:v>2029</c:v>
                </c:pt>
                <c:pt idx="8">
                  <c:v>2034</c:v>
                </c:pt>
                <c:pt idx="10">
                  <c:v>2039</c:v>
                </c:pt>
              </c:numCache>
            </c:numRef>
          </c:cat>
          <c:val>
            <c:numRef>
              <c:f>'[55e4532c.xls]Sheet1'!$B$28:$L$28</c:f>
              <c:numCache>
                <c:formatCode>General</c:formatCode>
                <c:ptCount val="11"/>
                <c:pt idx="0" formatCode="0.0">
                  <c:v>3.7</c:v>
                </c:pt>
                <c:pt idx="2" formatCode="0.0">
                  <c:v>4.0999999999999996</c:v>
                </c:pt>
                <c:pt idx="4" formatCode="0.0">
                  <c:v>4.9000000000000004</c:v>
                </c:pt>
                <c:pt idx="6" formatCode="0.0">
                  <c:v>5.4</c:v>
                </c:pt>
                <c:pt idx="8" formatCode="0.0">
                  <c:v>5.6</c:v>
                </c:pt>
                <c:pt idx="10" formatCode="0.0">
                  <c:v>6.3</c:v>
                </c:pt>
              </c:numCache>
            </c:numRef>
          </c:val>
        </c:ser>
        <c:ser>
          <c:idx val="3"/>
          <c:order val="3"/>
          <c:tx>
            <c:strRef>
              <c:f>'[55e4532c.xls]Sheet1'!$A$29</c:f>
              <c:strCache>
                <c:ptCount val="1"/>
                <c:pt idx="0">
                  <c:v>85 &amp; over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'[55e4532c.xls]Sheet1'!$B$25:$L$25</c:f>
              <c:numCache>
                <c:formatCode>General</c:formatCode>
                <c:ptCount val="11"/>
                <c:pt idx="0">
                  <c:v>2014</c:v>
                </c:pt>
                <c:pt idx="2">
                  <c:v>2019</c:v>
                </c:pt>
                <c:pt idx="4">
                  <c:v>2024</c:v>
                </c:pt>
                <c:pt idx="6">
                  <c:v>2029</c:v>
                </c:pt>
                <c:pt idx="8">
                  <c:v>2034</c:v>
                </c:pt>
                <c:pt idx="10">
                  <c:v>2039</c:v>
                </c:pt>
              </c:numCache>
            </c:numRef>
          </c:cat>
          <c:val>
            <c:numRef>
              <c:f>'[55e4532c.xls]Sheet1'!$B$29:$L$29</c:f>
              <c:numCache>
                <c:formatCode>General</c:formatCode>
                <c:ptCount val="11"/>
                <c:pt idx="0" formatCode="0.0">
                  <c:v>1.5</c:v>
                </c:pt>
                <c:pt idx="2" formatCode="0.0">
                  <c:v>1.7</c:v>
                </c:pt>
                <c:pt idx="4" formatCode="0.0">
                  <c:v>2</c:v>
                </c:pt>
                <c:pt idx="6" formatCode="0.0">
                  <c:v>2.4</c:v>
                </c:pt>
                <c:pt idx="8" formatCode="0.0">
                  <c:v>3.2</c:v>
                </c:pt>
                <c:pt idx="10" formatCode="0.0">
                  <c:v>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8501320"/>
        <c:axId val="190999856"/>
      </c:barChart>
      <c:catAx>
        <c:axId val="18850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999856"/>
        <c:crosses val="autoZero"/>
        <c:auto val="1"/>
        <c:lblAlgn val="ctr"/>
        <c:lblOffset val="100"/>
        <c:noMultiLvlLbl val="0"/>
      </c:catAx>
      <c:valAx>
        <c:axId val="19099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50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0070C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rgbClr val="0070C0"/>
          </a:solidFill>
        </a:defRPr>
      </a:pPr>
      <a:endParaRPr lang="en-US"/>
    </a:p>
  </c:txPr>
  <c:externalData r:id="rId4">
    <c:autoUpdate val="0"/>
  </c:externalData>
  <c:userShapes r:id="rId5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55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rgbClr val="0070C0"/>
                </a:solidFill>
              </a:rPr>
              <a:t>Life Expectancy</a:t>
            </a:r>
            <a:r>
              <a:rPr lang="en-US" sz="2000" b="1" baseline="0" dirty="0">
                <a:solidFill>
                  <a:srgbClr val="0070C0"/>
                </a:solidFill>
              </a:rPr>
              <a:t> at Birth Scotland</a:t>
            </a:r>
            <a:endParaRPr lang="en-US" sz="2000" b="1" dirty="0">
              <a:solidFill>
                <a:srgbClr val="0070C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Sheet1!$B$62</c:f>
              <c:strCache>
                <c:ptCount val="1"/>
                <c:pt idx="0">
                  <c:v>Male</c:v>
                </c:pt>
              </c:strCache>
            </c:strRef>
          </c:tx>
          <c:spPr>
            <a:ln w="1571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1"/>
              </a:solidFill>
              <a:ln w="7858">
                <a:solidFill>
                  <a:schemeClr val="accent1"/>
                </a:solidFill>
              </a:ln>
              <a:effectLst/>
            </c:spPr>
          </c:marker>
          <c:xVal>
            <c:numRef>
              <c:f>Sheet1!$A$63:$A$66</c:f>
              <c:numCache>
                <c:formatCode>General</c:formatCode>
                <c:ptCount val="4"/>
                <c:pt idx="0">
                  <c:v>1900</c:v>
                </c:pt>
                <c:pt idx="1">
                  <c:v>1950</c:v>
                </c:pt>
                <c:pt idx="2">
                  <c:v>2000</c:v>
                </c:pt>
                <c:pt idx="3">
                  <c:v>2015</c:v>
                </c:pt>
              </c:numCache>
            </c:numRef>
          </c:xVal>
          <c:yVal>
            <c:numRef>
              <c:f>Sheet1!$B$63:$B$66</c:f>
              <c:numCache>
                <c:formatCode>General</c:formatCode>
                <c:ptCount val="4"/>
                <c:pt idx="0">
                  <c:v>44.7</c:v>
                </c:pt>
                <c:pt idx="1">
                  <c:v>64.400000000000006</c:v>
                </c:pt>
                <c:pt idx="2">
                  <c:v>72.8</c:v>
                </c:pt>
                <c:pt idx="3">
                  <c:v>77.099999999999994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Sheet1!$C$62</c:f>
              <c:strCache>
                <c:ptCount val="1"/>
                <c:pt idx="0">
                  <c:v>Female</c:v>
                </c:pt>
              </c:strCache>
            </c:strRef>
          </c:tx>
          <c:spPr>
            <a:ln w="1571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2"/>
              </a:solidFill>
              <a:ln w="7858">
                <a:solidFill>
                  <a:schemeClr val="accent2"/>
                </a:solidFill>
              </a:ln>
              <a:effectLst/>
            </c:spPr>
          </c:marker>
          <c:xVal>
            <c:numRef>
              <c:f>Sheet1!$A$63:$A$66</c:f>
              <c:numCache>
                <c:formatCode>General</c:formatCode>
                <c:ptCount val="4"/>
                <c:pt idx="0">
                  <c:v>1900</c:v>
                </c:pt>
                <c:pt idx="1">
                  <c:v>1950</c:v>
                </c:pt>
                <c:pt idx="2">
                  <c:v>2000</c:v>
                </c:pt>
                <c:pt idx="3">
                  <c:v>2015</c:v>
                </c:pt>
              </c:numCache>
            </c:numRef>
          </c:xVal>
          <c:yVal>
            <c:numRef>
              <c:f>Sheet1!$C$63:$C$66</c:f>
              <c:numCache>
                <c:formatCode>General</c:formatCode>
                <c:ptCount val="4"/>
                <c:pt idx="0">
                  <c:v>47.4</c:v>
                </c:pt>
                <c:pt idx="1">
                  <c:v>68.7</c:v>
                </c:pt>
                <c:pt idx="2">
                  <c:v>78.400000000000006</c:v>
                </c:pt>
                <c:pt idx="3">
                  <c:v>81.099999999999994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974696"/>
        <c:axId val="127084800"/>
      </c:scatterChart>
      <c:valAx>
        <c:axId val="126974696"/>
        <c:scaling>
          <c:orientation val="minMax"/>
        </c:scaling>
        <c:delete val="0"/>
        <c:axPos val="b"/>
        <c:majorGridlines>
          <c:spPr>
            <a:ln w="7858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7858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66CC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27084800"/>
        <c:crosses val="autoZero"/>
        <c:crossBetween val="midCat"/>
      </c:valAx>
      <c:valAx>
        <c:axId val="127084800"/>
        <c:scaling>
          <c:orientation val="minMax"/>
          <c:min val="30"/>
        </c:scaling>
        <c:delete val="0"/>
        <c:axPos val="l"/>
        <c:majorGridlines>
          <c:spPr>
            <a:ln w="7858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7858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974696"/>
        <c:crosses val="autoZero"/>
        <c:crossBetween val="midCat"/>
      </c:valAx>
      <c:spPr>
        <a:noFill/>
        <a:ln w="20954">
          <a:noFill/>
        </a:ln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4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rgbClr val="0070C0"/>
                </a:solidFill>
              </a:rPr>
              <a:t>Life Expectancy</a:t>
            </a:r>
            <a:r>
              <a:rPr lang="en-US" sz="2000" b="1" baseline="0" dirty="0">
                <a:solidFill>
                  <a:srgbClr val="0070C0"/>
                </a:solidFill>
              </a:rPr>
              <a:t> at Birth USA</a:t>
            </a:r>
            <a:endParaRPr lang="en-US" sz="2000" b="1" dirty="0">
              <a:solidFill>
                <a:srgbClr val="0070C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Sheet1!$B$39</c:f>
              <c:strCache>
                <c:ptCount val="1"/>
                <c:pt idx="0">
                  <c:v>Male</c:v>
                </c:pt>
              </c:strCache>
            </c:strRef>
          </c:tx>
          <c:spPr>
            <a:ln w="14754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chemeClr val="accent1"/>
              </a:solidFill>
              <a:ln w="7377">
                <a:solidFill>
                  <a:schemeClr val="accent1"/>
                </a:solidFill>
              </a:ln>
              <a:effectLst/>
            </c:spPr>
          </c:marker>
          <c:xVal>
            <c:numRef>
              <c:f>Sheet1!$A$40:$A$43</c:f>
              <c:numCache>
                <c:formatCode>General</c:formatCode>
                <c:ptCount val="4"/>
                <c:pt idx="0">
                  <c:v>1900</c:v>
                </c:pt>
                <c:pt idx="1">
                  <c:v>1950</c:v>
                </c:pt>
                <c:pt idx="2">
                  <c:v>2000</c:v>
                </c:pt>
                <c:pt idx="3">
                  <c:v>2014</c:v>
                </c:pt>
              </c:numCache>
            </c:numRef>
          </c:xVal>
          <c:yVal>
            <c:numRef>
              <c:f>Sheet1!$B$40:$B$43</c:f>
              <c:numCache>
                <c:formatCode>General</c:formatCode>
                <c:ptCount val="4"/>
                <c:pt idx="0">
                  <c:v>46.3</c:v>
                </c:pt>
                <c:pt idx="1">
                  <c:v>65.599999999999994</c:v>
                </c:pt>
                <c:pt idx="2">
                  <c:v>74.099999999999994</c:v>
                </c:pt>
                <c:pt idx="3">
                  <c:v>76.400000000000006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Sheet1!$C$39</c:f>
              <c:strCache>
                <c:ptCount val="1"/>
                <c:pt idx="0">
                  <c:v>Female</c:v>
                </c:pt>
              </c:strCache>
            </c:strRef>
          </c:tx>
          <c:spPr>
            <a:ln w="14754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chemeClr val="accent2"/>
              </a:solidFill>
              <a:ln w="7377">
                <a:solidFill>
                  <a:schemeClr val="accent2"/>
                </a:solidFill>
              </a:ln>
              <a:effectLst/>
            </c:spPr>
          </c:marker>
          <c:xVal>
            <c:numRef>
              <c:f>Sheet1!$A$40:$A$43</c:f>
              <c:numCache>
                <c:formatCode>General</c:formatCode>
                <c:ptCount val="4"/>
                <c:pt idx="0">
                  <c:v>1900</c:v>
                </c:pt>
                <c:pt idx="1">
                  <c:v>1950</c:v>
                </c:pt>
                <c:pt idx="2">
                  <c:v>2000</c:v>
                </c:pt>
                <c:pt idx="3">
                  <c:v>2014</c:v>
                </c:pt>
              </c:numCache>
            </c:numRef>
          </c:xVal>
          <c:yVal>
            <c:numRef>
              <c:f>Sheet1!$C$40:$C$43</c:f>
              <c:numCache>
                <c:formatCode>General</c:formatCode>
                <c:ptCount val="4"/>
                <c:pt idx="0">
                  <c:v>48.3</c:v>
                </c:pt>
                <c:pt idx="1">
                  <c:v>71.099999999999994</c:v>
                </c:pt>
                <c:pt idx="2">
                  <c:v>79.3</c:v>
                </c:pt>
                <c:pt idx="3">
                  <c:v>81.2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9510504"/>
        <c:axId val="189507368"/>
      </c:scatterChart>
      <c:valAx>
        <c:axId val="189510504"/>
        <c:scaling>
          <c:orientation val="minMax"/>
        </c:scaling>
        <c:delete val="0"/>
        <c:axPos val="b"/>
        <c:majorGridlines>
          <c:spPr>
            <a:ln w="737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7377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66CC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89507368"/>
        <c:crosses val="autoZero"/>
        <c:crossBetween val="midCat"/>
      </c:valAx>
      <c:valAx>
        <c:axId val="189507368"/>
        <c:scaling>
          <c:orientation val="minMax"/>
          <c:min val="30"/>
        </c:scaling>
        <c:delete val="0"/>
        <c:axPos val="l"/>
        <c:majorGridlines>
          <c:spPr>
            <a:ln w="737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7377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510504"/>
        <c:crosses val="autoZero"/>
        <c:crossBetween val="midCat"/>
      </c:valAx>
      <c:spPr>
        <a:noFill/>
        <a:ln w="19672">
          <a:noFill/>
        </a:ln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3152FF-FCB5-49DE-A918-753332896833}" type="doc">
      <dgm:prSet loTypeId="urn:microsoft.com/office/officeart/2005/8/layout/venn1" loCatId="relationship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930CFE80-9C0B-49E7-9B43-BDCD8FCF94C7}">
      <dgm:prSet phldrT="[Text]" custT="1"/>
      <dgm:spPr/>
      <dgm:t>
        <a:bodyPr/>
        <a:lstStyle/>
        <a:p>
          <a:r>
            <a:rPr lang="en-US" sz="2000" dirty="0" smtClean="0">
              <a:latin typeface="Cambria" pitchFamily="18" charset="0"/>
            </a:rPr>
            <a:t> </a:t>
          </a:r>
          <a:r>
            <a:rPr lang="en-US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Roles</a:t>
          </a:r>
          <a:endParaRPr lang="en-US" sz="24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B619B0-732F-4AC0-9C14-DA7FB6BC4013}" type="parTrans" cxnId="{4924C33F-F822-4087-B7B3-E2F7AC983824}">
      <dgm:prSet/>
      <dgm:spPr/>
      <dgm:t>
        <a:bodyPr/>
        <a:lstStyle/>
        <a:p>
          <a:endParaRPr lang="en-US"/>
        </a:p>
      </dgm:t>
    </dgm:pt>
    <dgm:pt modelId="{1176B575-7970-46AD-ACF4-E917858E8208}" type="sibTrans" cxnId="{4924C33F-F822-4087-B7B3-E2F7AC983824}">
      <dgm:prSet/>
      <dgm:spPr/>
      <dgm:t>
        <a:bodyPr/>
        <a:lstStyle/>
        <a:p>
          <a:endParaRPr lang="en-US"/>
        </a:p>
      </dgm:t>
    </dgm:pt>
    <dgm:pt modelId="{E078BC8F-228D-4E6E-8E1D-E52792CB574A}">
      <dgm:prSet phldrT="[Text]" custT="1"/>
      <dgm:spPr/>
      <dgm:t>
        <a:bodyPr/>
        <a:lstStyle/>
        <a:p>
          <a:r>
            <a:rPr lang="en-US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Relationships</a:t>
          </a:r>
          <a:endParaRPr lang="en-US" sz="24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251A269-D18B-4E46-A047-71D3739833DC}" type="parTrans" cxnId="{194DDC63-0121-470F-BF12-3066AB19F145}">
      <dgm:prSet/>
      <dgm:spPr/>
      <dgm:t>
        <a:bodyPr/>
        <a:lstStyle/>
        <a:p>
          <a:endParaRPr lang="en-US"/>
        </a:p>
      </dgm:t>
    </dgm:pt>
    <dgm:pt modelId="{5C3ABA06-940F-4702-82CE-DDA780EFE74F}" type="sibTrans" cxnId="{194DDC63-0121-470F-BF12-3066AB19F145}">
      <dgm:prSet/>
      <dgm:spPr/>
      <dgm:t>
        <a:bodyPr/>
        <a:lstStyle/>
        <a:p>
          <a:endParaRPr lang="en-US"/>
        </a:p>
      </dgm:t>
    </dgm:pt>
    <dgm:pt modelId="{EA820211-8EE2-41DC-9370-DD2527058E92}">
      <dgm:prSet phldrT="[Text]" custT="1"/>
      <dgm:spPr/>
      <dgm:t>
        <a:bodyPr/>
        <a:lstStyle/>
        <a:p>
          <a:r>
            <a:rPr lang="en-US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Use of Time</a:t>
          </a:r>
          <a:endParaRPr lang="en-US" sz="24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895F877-AD9D-446B-8E7C-B9CD0FDF3046}" type="parTrans" cxnId="{0A3BE531-EB70-40DD-9BDD-C387176D5514}">
      <dgm:prSet/>
      <dgm:spPr/>
      <dgm:t>
        <a:bodyPr/>
        <a:lstStyle/>
        <a:p>
          <a:endParaRPr lang="en-US"/>
        </a:p>
      </dgm:t>
    </dgm:pt>
    <dgm:pt modelId="{FDB9CE72-C115-494B-8B22-71A3567A8851}" type="sibTrans" cxnId="{0A3BE531-EB70-40DD-9BDD-C387176D5514}">
      <dgm:prSet/>
      <dgm:spPr/>
      <dgm:t>
        <a:bodyPr/>
        <a:lstStyle/>
        <a:p>
          <a:endParaRPr lang="en-US"/>
        </a:p>
      </dgm:t>
    </dgm:pt>
    <dgm:pt modelId="{DB8FF654-3C99-4EC3-A79A-BEE64CB78506}">
      <dgm:prSet phldrT="[Text]" custT="1"/>
      <dgm:spPr/>
      <dgm:t>
        <a:bodyPr/>
        <a:lstStyle/>
        <a:p>
          <a:r>
            <a:rPr lang="en-US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Self-Esteem</a:t>
          </a:r>
          <a:endParaRPr lang="en-US" sz="24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168A050-2257-4EE6-AE59-F7C80F04D99F}" type="parTrans" cxnId="{8D1D6E9A-35D8-4771-AA9C-EA3A576AE103}">
      <dgm:prSet/>
      <dgm:spPr/>
      <dgm:t>
        <a:bodyPr/>
        <a:lstStyle/>
        <a:p>
          <a:endParaRPr lang="en-US"/>
        </a:p>
      </dgm:t>
    </dgm:pt>
    <dgm:pt modelId="{463707A9-F889-46DD-9DC0-25CF055E691B}" type="sibTrans" cxnId="{8D1D6E9A-35D8-4771-AA9C-EA3A576AE103}">
      <dgm:prSet/>
      <dgm:spPr/>
      <dgm:t>
        <a:bodyPr/>
        <a:lstStyle/>
        <a:p>
          <a:endParaRPr lang="en-US"/>
        </a:p>
      </dgm:t>
    </dgm:pt>
    <dgm:pt modelId="{38CF64EC-8F71-4438-8183-F51F9CC977AB}">
      <dgm:prSet/>
      <dgm:spPr/>
      <dgm:t>
        <a:bodyPr/>
        <a:lstStyle/>
        <a:p>
          <a:endParaRPr lang="en-US" dirty="0"/>
        </a:p>
      </dgm:t>
    </dgm:pt>
    <dgm:pt modelId="{9E07FEA1-BB16-40D3-AB7A-DCA5C5188665}" type="parTrans" cxnId="{4F5CB136-71F9-4B22-9254-448FFBE13053}">
      <dgm:prSet/>
      <dgm:spPr/>
      <dgm:t>
        <a:bodyPr/>
        <a:lstStyle/>
        <a:p>
          <a:endParaRPr lang="en-US"/>
        </a:p>
      </dgm:t>
    </dgm:pt>
    <dgm:pt modelId="{41DE59DF-9019-4596-ACA0-1F82F9CAF731}" type="sibTrans" cxnId="{4F5CB136-71F9-4B22-9254-448FFBE13053}">
      <dgm:prSet/>
      <dgm:spPr/>
      <dgm:t>
        <a:bodyPr/>
        <a:lstStyle/>
        <a:p>
          <a:endParaRPr lang="en-US"/>
        </a:p>
      </dgm:t>
    </dgm:pt>
    <dgm:pt modelId="{648D5D48-38E7-4EC6-BD60-3C813D839981}">
      <dgm:prSet custT="1"/>
      <dgm:spPr/>
      <dgm:t>
        <a:bodyPr/>
        <a:lstStyle/>
        <a:p>
          <a:r>
            <a:rPr lang="en-US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Support Groups</a:t>
          </a:r>
          <a:endParaRPr lang="en-US" sz="24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80AF2C1-B173-41E2-8198-A4434CE6DB67}" type="parTrans" cxnId="{9010B8B3-0DF2-4696-A216-55BCD834EB5C}">
      <dgm:prSet/>
      <dgm:spPr/>
      <dgm:t>
        <a:bodyPr/>
        <a:lstStyle/>
        <a:p>
          <a:endParaRPr lang="en-US"/>
        </a:p>
      </dgm:t>
    </dgm:pt>
    <dgm:pt modelId="{2E0EFFFF-7615-4E05-A4FE-933CFB3BBFA7}" type="sibTrans" cxnId="{9010B8B3-0DF2-4696-A216-55BCD834EB5C}">
      <dgm:prSet/>
      <dgm:spPr/>
      <dgm:t>
        <a:bodyPr/>
        <a:lstStyle/>
        <a:p>
          <a:endParaRPr lang="en-US"/>
        </a:p>
      </dgm:t>
    </dgm:pt>
    <dgm:pt modelId="{4C2664DC-D299-4E10-8EA6-5D7D14A0F693}">
      <dgm:prSet phldrT="[Text]" custT="1"/>
      <dgm:spPr/>
      <dgm:t>
        <a:bodyPr/>
        <a:lstStyle/>
        <a:p>
          <a:r>
            <a:rPr lang="en-US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Life Structure</a:t>
          </a:r>
          <a:endParaRPr lang="en-US" sz="2400" b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A8826BB-5C7E-4924-B5EB-C3256F33BAF7}" type="parTrans" cxnId="{CFB42A8A-836F-4D2F-9307-5BA6FDDDCCF9}">
      <dgm:prSet/>
      <dgm:spPr/>
      <dgm:t>
        <a:bodyPr/>
        <a:lstStyle/>
        <a:p>
          <a:endParaRPr lang="en-US"/>
        </a:p>
      </dgm:t>
    </dgm:pt>
    <dgm:pt modelId="{E836E1BE-710C-44A2-B122-5AF7ABB454AA}" type="sibTrans" cxnId="{CFB42A8A-836F-4D2F-9307-5BA6FDDDCCF9}">
      <dgm:prSet/>
      <dgm:spPr/>
      <dgm:t>
        <a:bodyPr/>
        <a:lstStyle/>
        <a:p>
          <a:endParaRPr lang="en-US"/>
        </a:p>
      </dgm:t>
    </dgm:pt>
    <dgm:pt modelId="{46824D0A-CDFB-4E8F-ABF7-8686321CDA0B}">
      <dgm:prSet phldrT="[Text]"/>
      <dgm:spPr/>
      <dgm:t>
        <a:bodyPr/>
        <a:lstStyle/>
        <a:p>
          <a:endParaRPr lang="en-US"/>
        </a:p>
      </dgm:t>
    </dgm:pt>
    <dgm:pt modelId="{10E813F3-70DC-4AA3-B5C0-BC4A003F5A42}" type="parTrans" cxnId="{4E8F0161-3B2D-4DB7-BD5D-1E7A4D7AF97D}">
      <dgm:prSet/>
      <dgm:spPr/>
      <dgm:t>
        <a:bodyPr/>
        <a:lstStyle/>
        <a:p>
          <a:endParaRPr lang="en-US"/>
        </a:p>
      </dgm:t>
    </dgm:pt>
    <dgm:pt modelId="{BD2FA131-91B1-414F-B20D-170DFE553F11}" type="sibTrans" cxnId="{4E8F0161-3B2D-4DB7-BD5D-1E7A4D7AF97D}">
      <dgm:prSet/>
      <dgm:spPr/>
      <dgm:t>
        <a:bodyPr/>
        <a:lstStyle/>
        <a:p>
          <a:endParaRPr lang="en-US"/>
        </a:p>
      </dgm:t>
    </dgm:pt>
    <dgm:pt modelId="{56EDA6D3-2DEC-4187-B3A0-5280CD1EFBF9}" type="pres">
      <dgm:prSet presAssocID="{E33152FF-FCB5-49DE-A918-753332896833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9FFCC41-F6C7-446D-8198-249A9BD98E63}" type="pres">
      <dgm:prSet presAssocID="{930CFE80-9C0B-49E7-9B43-BDCD8FCF94C7}" presName="circ1" presStyleLbl="vennNode1" presStyleIdx="0" presStyleCnt="7"/>
      <dgm:spPr>
        <a:solidFill>
          <a:srgbClr val="C00000">
            <a:alpha val="50000"/>
          </a:srgb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</dgm:spPr>
      <dgm:t>
        <a:bodyPr/>
        <a:lstStyle/>
        <a:p>
          <a:endParaRPr lang="en-US"/>
        </a:p>
      </dgm:t>
    </dgm:pt>
    <dgm:pt modelId="{C6FFFC6D-6275-44A7-82E5-D3DF125BDAA9}" type="pres">
      <dgm:prSet presAssocID="{930CFE80-9C0B-49E7-9B43-BDCD8FCF94C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AF9E7-A7FA-4D51-B214-80E52E83169F}" type="pres">
      <dgm:prSet presAssocID="{E078BC8F-228D-4E6E-8E1D-E52792CB574A}" presName="circ2" presStyleLbl="vennNode1" presStyleIdx="1" presStyleCnt="7"/>
      <dgm:spPr>
        <a:solidFill>
          <a:schemeClr val="accent3">
            <a:lumMod val="20000"/>
            <a:lumOff val="80000"/>
            <a:alpha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</dgm:spPr>
      <dgm:t>
        <a:bodyPr/>
        <a:lstStyle/>
        <a:p>
          <a:endParaRPr lang="en-US"/>
        </a:p>
      </dgm:t>
    </dgm:pt>
    <dgm:pt modelId="{F0761033-2EB5-4879-8A49-EE2F523B540E}" type="pres">
      <dgm:prSet presAssocID="{E078BC8F-228D-4E6E-8E1D-E52792CB574A}" presName="circ2Tx" presStyleLbl="revTx" presStyleIdx="0" presStyleCnt="0" custScaleX="1278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C7706D-F0FE-4932-B968-BC8D2D83C500}" type="pres">
      <dgm:prSet presAssocID="{38CF64EC-8F71-4438-8183-F51F9CC977AB}" presName="circ3" presStyleLbl="vennNode1" presStyleIdx="2" presStyleCnt="7"/>
      <dgm:spPr>
        <a:solidFill>
          <a:srgbClr val="FFFF00">
            <a:alpha val="50000"/>
          </a:srgb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</dgm:spPr>
      <dgm:t>
        <a:bodyPr/>
        <a:lstStyle/>
        <a:p>
          <a:endParaRPr lang="en-US"/>
        </a:p>
      </dgm:t>
    </dgm:pt>
    <dgm:pt modelId="{64F5A219-B300-484E-BFE9-B00A0C17E5BD}" type="pres">
      <dgm:prSet presAssocID="{38CF64EC-8F71-4438-8183-F51F9CC977A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69D79E-EA46-445A-BA43-2224DDE31DC8}" type="pres">
      <dgm:prSet presAssocID="{EA820211-8EE2-41DC-9370-DD2527058E92}" presName="circ4" presStyleLbl="vennNode1" presStyleIdx="3" presStyleCnt="7" custFlipVert="1" custFlipHor="0" custScaleX="2746" custScaleY="2745" custLinFactNeighborX="-13336" custLinFactNeighborY="88636"/>
      <dgm:spPr/>
    </dgm:pt>
    <dgm:pt modelId="{E733B866-CF81-4647-9C78-31E9886C83A4}" type="pres">
      <dgm:prSet presAssocID="{EA820211-8EE2-41DC-9370-DD2527058E92}" presName="circ4Tx" presStyleLbl="revTx" presStyleIdx="0" presStyleCnt="0" custLinFactY="-35788" custLinFactNeighborX="44561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E20F11-923E-448D-BF1F-937581FFD27D}" type="pres">
      <dgm:prSet presAssocID="{DB8FF654-3C99-4EC3-A79A-BEE64CB78506}" presName="circ5" presStyleLbl="vennNode1" presStyleIdx="4" presStyleCnt="7" custLinFactNeighborX="20260" custLinFactNeighborY="-3284"/>
      <dgm:spPr>
        <a:solidFill>
          <a:srgbClr val="00B0F0">
            <a:alpha val="50000"/>
          </a:srgb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</dgm:spPr>
      <dgm:t>
        <a:bodyPr/>
        <a:lstStyle/>
        <a:p>
          <a:endParaRPr lang="en-US"/>
        </a:p>
      </dgm:t>
    </dgm:pt>
    <dgm:pt modelId="{A7AD0C2C-7513-4286-AB57-7C71E18470C6}" type="pres">
      <dgm:prSet presAssocID="{DB8FF654-3C99-4EC3-A79A-BEE64CB78506}" presName="circ5Tx" presStyleLbl="revTx" presStyleIdx="0" presStyleCnt="0" custLinFactX="35" custLinFactNeighborX="100000" custLinFactNeighborY="192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6919CA-74E1-427E-A3DC-285865FE44AB}" type="pres">
      <dgm:prSet presAssocID="{648D5D48-38E7-4EC6-BD60-3C813D839981}" presName="circ6" presStyleLbl="vennNode1" presStyleIdx="5" presStyleCnt="7"/>
      <dgm:spPr>
        <a:solidFill>
          <a:schemeClr val="accent2">
            <a:lumMod val="60000"/>
            <a:lumOff val="40000"/>
            <a:alpha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</dgm:spPr>
      <dgm:t>
        <a:bodyPr/>
        <a:lstStyle/>
        <a:p>
          <a:endParaRPr lang="en-US"/>
        </a:p>
      </dgm:t>
    </dgm:pt>
    <dgm:pt modelId="{8F7D5CA4-4FF2-48BF-8F5C-2C6D3D5E2F0C}" type="pres">
      <dgm:prSet presAssocID="{648D5D48-38E7-4EC6-BD60-3C813D839981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4D76F0-68F2-4C8E-BFA1-FC1B6B394333}" type="pres">
      <dgm:prSet presAssocID="{4C2664DC-D299-4E10-8EA6-5D7D14A0F693}" presName="circ7" presStyleLbl="vennNode1" presStyleIdx="6" presStyleCnt="7"/>
      <dgm:spPr>
        <a:solidFill>
          <a:srgbClr val="92D050">
            <a:alpha val="50000"/>
          </a:srgb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</dgm:spPr>
      <dgm:t>
        <a:bodyPr/>
        <a:lstStyle/>
        <a:p>
          <a:endParaRPr lang="en-US"/>
        </a:p>
      </dgm:t>
    </dgm:pt>
    <dgm:pt modelId="{ABF6943E-F402-425B-8891-B4DCF4575329}" type="pres">
      <dgm:prSet presAssocID="{4C2664DC-D299-4E10-8EA6-5D7D14A0F693}" presName="circ7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8F0161-3B2D-4DB7-BD5D-1E7A4D7AF97D}" srcId="{E33152FF-FCB5-49DE-A918-753332896833}" destId="{46824D0A-CDFB-4E8F-ABF7-8686321CDA0B}" srcOrd="7" destOrd="0" parTransId="{10E813F3-70DC-4AA3-B5C0-BC4A003F5A42}" sibTransId="{BD2FA131-91B1-414F-B20D-170DFE553F11}"/>
    <dgm:cxn modelId="{50687777-92A1-4669-9AEF-F5EE2AE7F5AA}" type="presOf" srcId="{DB8FF654-3C99-4EC3-A79A-BEE64CB78506}" destId="{A7AD0C2C-7513-4286-AB57-7C71E18470C6}" srcOrd="0" destOrd="0" presId="urn:microsoft.com/office/officeart/2005/8/layout/venn1"/>
    <dgm:cxn modelId="{0A3BE531-EB70-40DD-9BDD-C387176D5514}" srcId="{E33152FF-FCB5-49DE-A918-753332896833}" destId="{EA820211-8EE2-41DC-9370-DD2527058E92}" srcOrd="3" destOrd="0" parTransId="{F895F877-AD9D-446B-8E7C-B9CD0FDF3046}" sibTransId="{FDB9CE72-C115-494B-8B22-71A3567A8851}"/>
    <dgm:cxn modelId="{4F8EEF4C-2834-4002-9574-9ECA97E01F74}" type="presOf" srcId="{EA820211-8EE2-41DC-9370-DD2527058E92}" destId="{E733B866-CF81-4647-9C78-31E9886C83A4}" srcOrd="0" destOrd="0" presId="urn:microsoft.com/office/officeart/2005/8/layout/venn1"/>
    <dgm:cxn modelId="{4924C33F-F822-4087-B7B3-E2F7AC983824}" srcId="{E33152FF-FCB5-49DE-A918-753332896833}" destId="{930CFE80-9C0B-49E7-9B43-BDCD8FCF94C7}" srcOrd="0" destOrd="0" parTransId="{2CB619B0-732F-4AC0-9C14-DA7FB6BC4013}" sibTransId="{1176B575-7970-46AD-ACF4-E917858E8208}"/>
    <dgm:cxn modelId="{358C97DD-E1CA-470D-A720-331A7368B813}" type="presOf" srcId="{E078BC8F-228D-4E6E-8E1D-E52792CB574A}" destId="{F0761033-2EB5-4879-8A49-EE2F523B540E}" srcOrd="0" destOrd="0" presId="urn:microsoft.com/office/officeart/2005/8/layout/venn1"/>
    <dgm:cxn modelId="{9010B8B3-0DF2-4696-A216-55BCD834EB5C}" srcId="{E33152FF-FCB5-49DE-A918-753332896833}" destId="{648D5D48-38E7-4EC6-BD60-3C813D839981}" srcOrd="5" destOrd="0" parTransId="{580AF2C1-B173-41E2-8198-A4434CE6DB67}" sibTransId="{2E0EFFFF-7615-4E05-A4FE-933CFB3BBFA7}"/>
    <dgm:cxn modelId="{D1C5E9F7-C4B7-40B7-BC24-22AAF72CD605}" type="presOf" srcId="{930CFE80-9C0B-49E7-9B43-BDCD8FCF94C7}" destId="{C6FFFC6D-6275-44A7-82E5-D3DF125BDAA9}" srcOrd="0" destOrd="0" presId="urn:microsoft.com/office/officeart/2005/8/layout/venn1"/>
    <dgm:cxn modelId="{416ABD14-8650-4EE6-A67F-8E6FBDE31174}" type="presOf" srcId="{38CF64EC-8F71-4438-8183-F51F9CC977AB}" destId="{64F5A219-B300-484E-BFE9-B00A0C17E5BD}" srcOrd="0" destOrd="0" presId="urn:microsoft.com/office/officeart/2005/8/layout/venn1"/>
    <dgm:cxn modelId="{CFB42A8A-836F-4D2F-9307-5BA6FDDDCCF9}" srcId="{E33152FF-FCB5-49DE-A918-753332896833}" destId="{4C2664DC-D299-4E10-8EA6-5D7D14A0F693}" srcOrd="6" destOrd="0" parTransId="{BA8826BB-5C7E-4924-B5EB-C3256F33BAF7}" sibTransId="{E836E1BE-710C-44A2-B122-5AF7ABB454AA}"/>
    <dgm:cxn modelId="{987275C7-2B4D-4FDB-9239-126194FE2456}" type="presOf" srcId="{E33152FF-FCB5-49DE-A918-753332896833}" destId="{56EDA6D3-2DEC-4187-B3A0-5280CD1EFBF9}" srcOrd="0" destOrd="0" presId="urn:microsoft.com/office/officeart/2005/8/layout/venn1"/>
    <dgm:cxn modelId="{BAC7513B-EB1E-4BD2-A043-64A644A661F4}" type="presOf" srcId="{648D5D48-38E7-4EC6-BD60-3C813D839981}" destId="{8F7D5CA4-4FF2-48BF-8F5C-2C6D3D5E2F0C}" srcOrd="0" destOrd="0" presId="urn:microsoft.com/office/officeart/2005/8/layout/venn1"/>
    <dgm:cxn modelId="{194DDC63-0121-470F-BF12-3066AB19F145}" srcId="{E33152FF-FCB5-49DE-A918-753332896833}" destId="{E078BC8F-228D-4E6E-8E1D-E52792CB574A}" srcOrd="1" destOrd="0" parTransId="{0251A269-D18B-4E46-A047-71D3739833DC}" sibTransId="{5C3ABA06-940F-4702-82CE-DDA780EFE74F}"/>
    <dgm:cxn modelId="{4F5CB136-71F9-4B22-9254-448FFBE13053}" srcId="{E33152FF-FCB5-49DE-A918-753332896833}" destId="{38CF64EC-8F71-4438-8183-F51F9CC977AB}" srcOrd="2" destOrd="0" parTransId="{9E07FEA1-BB16-40D3-AB7A-DCA5C5188665}" sibTransId="{41DE59DF-9019-4596-ACA0-1F82F9CAF731}"/>
    <dgm:cxn modelId="{8D1D6E9A-35D8-4771-AA9C-EA3A576AE103}" srcId="{E33152FF-FCB5-49DE-A918-753332896833}" destId="{DB8FF654-3C99-4EC3-A79A-BEE64CB78506}" srcOrd="4" destOrd="0" parTransId="{F168A050-2257-4EE6-AE59-F7C80F04D99F}" sibTransId="{463707A9-F889-46DD-9DC0-25CF055E691B}"/>
    <dgm:cxn modelId="{7FEF14B9-9BB2-48BD-BEE9-FDB2F40AADE1}" type="presOf" srcId="{4C2664DC-D299-4E10-8EA6-5D7D14A0F693}" destId="{ABF6943E-F402-425B-8891-B4DCF4575329}" srcOrd="0" destOrd="0" presId="urn:microsoft.com/office/officeart/2005/8/layout/venn1"/>
    <dgm:cxn modelId="{DCBBFB9C-7679-4CC2-A511-69F6C0B7F500}" type="presParOf" srcId="{56EDA6D3-2DEC-4187-B3A0-5280CD1EFBF9}" destId="{09FFCC41-F6C7-446D-8198-249A9BD98E63}" srcOrd="0" destOrd="0" presId="urn:microsoft.com/office/officeart/2005/8/layout/venn1"/>
    <dgm:cxn modelId="{0B0CCE03-20AB-4A70-9CC3-50569F2E3EDE}" type="presParOf" srcId="{56EDA6D3-2DEC-4187-B3A0-5280CD1EFBF9}" destId="{C6FFFC6D-6275-44A7-82E5-D3DF125BDAA9}" srcOrd="1" destOrd="0" presId="urn:microsoft.com/office/officeart/2005/8/layout/venn1"/>
    <dgm:cxn modelId="{A0C31235-3464-4EAA-BCF0-A417CA655CB7}" type="presParOf" srcId="{56EDA6D3-2DEC-4187-B3A0-5280CD1EFBF9}" destId="{C32AF9E7-A7FA-4D51-B214-80E52E83169F}" srcOrd="2" destOrd="0" presId="urn:microsoft.com/office/officeart/2005/8/layout/venn1"/>
    <dgm:cxn modelId="{6A1B5DFC-00B5-4509-8D64-908686C567F3}" type="presParOf" srcId="{56EDA6D3-2DEC-4187-B3A0-5280CD1EFBF9}" destId="{F0761033-2EB5-4879-8A49-EE2F523B540E}" srcOrd="3" destOrd="0" presId="urn:microsoft.com/office/officeart/2005/8/layout/venn1"/>
    <dgm:cxn modelId="{5072CD5C-6850-49F1-85E8-BDAA6D339EE5}" type="presParOf" srcId="{56EDA6D3-2DEC-4187-B3A0-5280CD1EFBF9}" destId="{E5C7706D-F0FE-4932-B968-BC8D2D83C500}" srcOrd="4" destOrd="0" presId="urn:microsoft.com/office/officeart/2005/8/layout/venn1"/>
    <dgm:cxn modelId="{E91ECD21-7D99-4DA9-90FE-1D7D9B5A747D}" type="presParOf" srcId="{56EDA6D3-2DEC-4187-B3A0-5280CD1EFBF9}" destId="{64F5A219-B300-484E-BFE9-B00A0C17E5BD}" srcOrd="5" destOrd="0" presId="urn:microsoft.com/office/officeart/2005/8/layout/venn1"/>
    <dgm:cxn modelId="{F5334DA9-BBFF-4FD1-A855-F5B901F12EAC}" type="presParOf" srcId="{56EDA6D3-2DEC-4187-B3A0-5280CD1EFBF9}" destId="{E869D79E-EA46-445A-BA43-2224DDE31DC8}" srcOrd="6" destOrd="0" presId="urn:microsoft.com/office/officeart/2005/8/layout/venn1"/>
    <dgm:cxn modelId="{4457A811-8537-4ACD-BDE1-E07272EC882E}" type="presParOf" srcId="{56EDA6D3-2DEC-4187-B3A0-5280CD1EFBF9}" destId="{E733B866-CF81-4647-9C78-31E9886C83A4}" srcOrd="7" destOrd="0" presId="urn:microsoft.com/office/officeart/2005/8/layout/venn1"/>
    <dgm:cxn modelId="{D6BC3CC6-BE41-4972-A238-7384EC3D2FB3}" type="presParOf" srcId="{56EDA6D3-2DEC-4187-B3A0-5280CD1EFBF9}" destId="{B6E20F11-923E-448D-BF1F-937581FFD27D}" srcOrd="8" destOrd="0" presId="urn:microsoft.com/office/officeart/2005/8/layout/venn1"/>
    <dgm:cxn modelId="{EBCC23F0-A9FD-47E2-9BCC-920812142ECF}" type="presParOf" srcId="{56EDA6D3-2DEC-4187-B3A0-5280CD1EFBF9}" destId="{A7AD0C2C-7513-4286-AB57-7C71E18470C6}" srcOrd="9" destOrd="0" presId="urn:microsoft.com/office/officeart/2005/8/layout/venn1"/>
    <dgm:cxn modelId="{7A1EF213-E277-4B69-A7DD-2F3255567D58}" type="presParOf" srcId="{56EDA6D3-2DEC-4187-B3A0-5280CD1EFBF9}" destId="{206919CA-74E1-427E-A3DC-285865FE44AB}" srcOrd="10" destOrd="0" presId="urn:microsoft.com/office/officeart/2005/8/layout/venn1"/>
    <dgm:cxn modelId="{DB3FC6DC-2EB3-40C9-A627-97F2AA28D05F}" type="presParOf" srcId="{56EDA6D3-2DEC-4187-B3A0-5280CD1EFBF9}" destId="{8F7D5CA4-4FF2-48BF-8F5C-2C6D3D5E2F0C}" srcOrd="11" destOrd="0" presId="urn:microsoft.com/office/officeart/2005/8/layout/venn1"/>
    <dgm:cxn modelId="{11BFB7AD-00A1-443B-8546-AC4F98DB3511}" type="presParOf" srcId="{56EDA6D3-2DEC-4187-B3A0-5280CD1EFBF9}" destId="{1A4D76F0-68F2-4C8E-BFA1-FC1B6B394333}" srcOrd="12" destOrd="0" presId="urn:microsoft.com/office/officeart/2005/8/layout/venn1"/>
    <dgm:cxn modelId="{250A49B6-6C08-45E8-A074-7FCD56C79884}" type="presParOf" srcId="{56EDA6D3-2DEC-4187-B3A0-5280CD1EFBF9}" destId="{ABF6943E-F402-425B-8891-B4DCF4575329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FCC41-F6C7-446D-8198-249A9BD98E63}">
      <dsp:nvSpPr>
        <dsp:cNvPr id="0" name=""/>
        <dsp:cNvSpPr/>
      </dsp:nvSpPr>
      <dsp:spPr>
        <a:xfrm>
          <a:off x="3302270" y="1299834"/>
          <a:ext cx="1665177" cy="1665381"/>
        </a:xfrm>
        <a:prstGeom prst="ellipse">
          <a:avLst/>
        </a:prstGeom>
        <a:solidFill>
          <a:srgbClr val="C00000">
            <a:alpha val="5000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6FFFC6D-6275-44A7-82E5-D3DF125BDAA9}">
      <dsp:nvSpPr>
        <dsp:cNvPr id="0" name=""/>
        <dsp:cNvSpPr/>
      </dsp:nvSpPr>
      <dsp:spPr>
        <a:xfrm>
          <a:off x="3180851" y="0"/>
          <a:ext cx="1908015" cy="102108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Cambria" pitchFamily="18" charset="0"/>
            </a:rPr>
            <a:t> </a:t>
          </a:r>
          <a:r>
            <a:rPr lang="en-US" sz="2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Roles</a:t>
          </a:r>
          <a:endParaRPr lang="en-US" sz="24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80851" y="0"/>
        <a:ext cx="1908015" cy="1021080"/>
      </dsp:txXfrm>
    </dsp:sp>
    <dsp:sp modelId="{C32AF9E7-A7FA-4D51-B214-80E52E83169F}">
      <dsp:nvSpPr>
        <dsp:cNvPr id="0" name=""/>
        <dsp:cNvSpPr/>
      </dsp:nvSpPr>
      <dsp:spPr>
        <a:xfrm>
          <a:off x="3790722" y="1534683"/>
          <a:ext cx="1665177" cy="1665381"/>
        </a:xfrm>
        <a:prstGeom prst="ellipse">
          <a:avLst/>
        </a:prstGeom>
        <a:solidFill>
          <a:schemeClr val="accent3">
            <a:lumMod val="20000"/>
            <a:lumOff val="80000"/>
            <a:alpha val="5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0761033-2EB5-4879-8A49-EE2F523B540E}">
      <dsp:nvSpPr>
        <dsp:cNvPr id="0" name=""/>
        <dsp:cNvSpPr/>
      </dsp:nvSpPr>
      <dsp:spPr>
        <a:xfrm>
          <a:off x="5410226" y="970026"/>
          <a:ext cx="2306033" cy="112318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Relationships</a:t>
          </a:r>
          <a:endParaRPr lang="en-US" sz="24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10226" y="970026"/>
        <a:ext cx="2306033" cy="1123188"/>
      </dsp:txXfrm>
    </dsp:sp>
    <dsp:sp modelId="{E5C7706D-F0FE-4932-B968-BC8D2D83C500}">
      <dsp:nvSpPr>
        <dsp:cNvPr id="0" name=""/>
        <dsp:cNvSpPr/>
      </dsp:nvSpPr>
      <dsp:spPr>
        <a:xfrm>
          <a:off x="3910754" y="2063092"/>
          <a:ext cx="1665177" cy="1665381"/>
        </a:xfrm>
        <a:prstGeom prst="ellipse">
          <a:avLst/>
        </a:prstGeom>
        <a:solidFill>
          <a:srgbClr val="FFFF00">
            <a:alpha val="5000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4F5A219-B300-484E-BFE9-B00A0C17E5BD}">
      <dsp:nvSpPr>
        <dsp:cNvPr id="0" name=""/>
        <dsp:cNvSpPr/>
      </dsp:nvSpPr>
      <dsp:spPr>
        <a:xfrm>
          <a:off x="5834728" y="2399538"/>
          <a:ext cx="1769250" cy="119976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5834728" y="2399538"/>
        <a:ext cx="1769250" cy="1199769"/>
      </dsp:txXfrm>
    </dsp:sp>
    <dsp:sp modelId="{E869D79E-EA46-445A-BA43-2224DDE31DC8}">
      <dsp:nvSpPr>
        <dsp:cNvPr id="0" name=""/>
        <dsp:cNvSpPr/>
      </dsp:nvSpPr>
      <dsp:spPr>
        <a:xfrm flipV="1">
          <a:off x="4160519" y="4772801"/>
          <a:ext cx="45725" cy="45714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733B866-CF81-4647-9C78-31E9886C83A4}">
      <dsp:nvSpPr>
        <dsp:cNvPr id="0" name=""/>
        <dsp:cNvSpPr/>
      </dsp:nvSpPr>
      <dsp:spPr>
        <a:xfrm>
          <a:off x="5921752" y="2517247"/>
          <a:ext cx="1908015" cy="10976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Use of Time</a:t>
          </a:r>
          <a:endParaRPr lang="en-US" sz="24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921752" y="2517247"/>
        <a:ext cx="1908015" cy="1097661"/>
      </dsp:txXfrm>
    </dsp:sp>
    <dsp:sp modelId="{B6E20F11-923E-448D-BF1F-937581FFD27D}">
      <dsp:nvSpPr>
        <dsp:cNvPr id="0" name=""/>
        <dsp:cNvSpPr/>
      </dsp:nvSpPr>
      <dsp:spPr>
        <a:xfrm>
          <a:off x="3369044" y="2432149"/>
          <a:ext cx="1665177" cy="1665381"/>
        </a:xfrm>
        <a:prstGeom prst="ellipse">
          <a:avLst/>
        </a:prstGeom>
        <a:solidFill>
          <a:srgbClr val="00B0F0">
            <a:alpha val="5000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7AD0C2C-7513-4286-AB57-7C71E18470C6}">
      <dsp:nvSpPr>
        <dsp:cNvPr id="0" name=""/>
        <dsp:cNvSpPr/>
      </dsp:nvSpPr>
      <dsp:spPr>
        <a:xfrm>
          <a:off x="3198865" y="4007739"/>
          <a:ext cx="1908015" cy="10976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Self-Esteem</a:t>
          </a:r>
          <a:endParaRPr lang="en-US" sz="24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98865" y="4007739"/>
        <a:ext cx="1908015" cy="1097661"/>
      </dsp:txXfrm>
    </dsp:sp>
    <dsp:sp modelId="{206919CA-74E1-427E-A3DC-285865FE44AB}">
      <dsp:nvSpPr>
        <dsp:cNvPr id="0" name=""/>
        <dsp:cNvSpPr/>
      </dsp:nvSpPr>
      <dsp:spPr>
        <a:xfrm>
          <a:off x="2693787" y="2063092"/>
          <a:ext cx="1665177" cy="1665381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F7D5CA4-4FF2-48BF-8F5C-2C6D3D5E2F0C}">
      <dsp:nvSpPr>
        <dsp:cNvPr id="0" name=""/>
        <dsp:cNvSpPr/>
      </dsp:nvSpPr>
      <dsp:spPr>
        <a:xfrm>
          <a:off x="665740" y="2399538"/>
          <a:ext cx="1769250" cy="119976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Support Groups</a:t>
          </a:r>
          <a:endParaRPr lang="en-US" sz="24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65740" y="2399538"/>
        <a:ext cx="1769250" cy="1199769"/>
      </dsp:txXfrm>
    </dsp:sp>
    <dsp:sp modelId="{1A4D76F0-68F2-4C8E-BFA1-FC1B6B394333}">
      <dsp:nvSpPr>
        <dsp:cNvPr id="0" name=""/>
        <dsp:cNvSpPr/>
      </dsp:nvSpPr>
      <dsp:spPr>
        <a:xfrm>
          <a:off x="2813818" y="1534683"/>
          <a:ext cx="1665177" cy="1665381"/>
        </a:xfrm>
        <a:prstGeom prst="ellipse">
          <a:avLst/>
        </a:prstGeom>
        <a:solidFill>
          <a:srgbClr val="92D050">
            <a:alpha val="5000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BF6943E-F402-425B-8891-B4DCF4575329}">
      <dsp:nvSpPr>
        <dsp:cNvPr id="0" name=""/>
        <dsp:cNvSpPr/>
      </dsp:nvSpPr>
      <dsp:spPr>
        <a:xfrm>
          <a:off x="804505" y="970026"/>
          <a:ext cx="1803942" cy="112318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Life Structure</a:t>
          </a:r>
          <a:endParaRPr lang="en-US" sz="2400" b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04505" y="970026"/>
        <a:ext cx="1803942" cy="11231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0.08335</cdr:x>
      <cdr:y>0.07285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-1312069"/>
          <a:ext cx="620837" cy="304297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CDEF842-868C-442F-9F58-F278F509F4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1914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C49D9F3-76FB-46F2-A93F-EFB8D37EAF05}" type="slidenum">
              <a:rPr lang="de-DE" altLang="en-US"/>
              <a:pPr>
                <a:defRPr/>
              </a:pPr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9831138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173CF8-AB24-4FD1-84D1-EE6EC7586599}" type="slidenum">
              <a:rPr lang="de-DE" altLang="en-US" smtClean="0"/>
              <a:pPr>
                <a:spcBef>
                  <a:spcPct val="0"/>
                </a:spcBef>
              </a:pPr>
              <a:t>1</a:t>
            </a:fld>
            <a:endParaRPr lang="de-DE" altLang="en-US" smtClean="0"/>
          </a:p>
        </p:txBody>
      </p:sp>
      <p:sp>
        <p:nvSpPr>
          <p:cNvPr id="14339" name="Rectangle 7"/>
          <p:cNvSpPr txBox="1">
            <a:spLocks noGrp="1" noChangeArrowheads="1"/>
          </p:cNvSpPr>
          <p:nvPr/>
        </p:nvSpPr>
        <p:spPr bwMode="auto">
          <a:xfrm>
            <a:off x="3887788" y="8689975"/>
            <a:ext cx="297021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24" tIns="47416" rIns="94824" bIns="47416" anchor="b"/>
          <a:lstStyle>
            <a:lvl1pPr defTabSz="9477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77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77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77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77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ACDA511-78CE-43F2-B0F5-02C73E6901F3}" type="slidenum">
              <a:rPr lang="en-GB" altLang="en-US" sz="1300"/>
              <a:pPr algn="r" eaLnBrk="1" hangingPunct="1">
                <a:spcBef>
                  <a:spcPct val="0"/>
                </a:spcBef>
              </a:pPr>
              <a:t>1</a:t>
            </a:fld>
            <a:endParaRPr lang="en-GB" altLang="en-US" sz="1300"/>
          </a:p>
        </p:txBody>
      </p:sp>
      <p:sp>
        <p:nvSpPr>
          <p:cNvPr id="14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24" tIns="47416" rIns="94824" bIns="47416"/>
          <a:lstStyle/>
          <a:p>
            <a:pPr eaLnBrk="1" hangingPunct="1"/>
            <a:endParaRPr lang="de-DE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724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547772-3C4A-4621-A04C-0F3D8216B88B}" type="slidenum">
              <a:rPr lang="de-DE" altLang="en-US" smtClean="0"/>
              <a:pPr>
                <a:spcBef>
                  <a:spcPct val="0"/>
                </a:spcBef>
              </a:pPr>
              <a:t>5</a:t>
            </a:fld>
            <a:endParaRPr lang="de-DE" alt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055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A0D66AB-49DE-4349-9CC9-BE2BD7A7F560}" type="slidenum">
              <a:rPr lang="de-DE" altLang="en-US" smtClean="0"/>
              <a:pPr>
                <a:spcBef>
                  <a:spcPct val="0"/>
                </a:spcBef>
              </a:pPr>
              <a:t>17</a:t>
            </a:fld>
            <a:endParaRPr lang="de-DE" alt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897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F228525-A03B-4CE4-A601-E6B899545C12}" type="slidenum">
              <a:rPr lang="de-DE" altLang="en-US" smtClean="0"/>
              <a:pPr>
                <a:spcBef>
                  <a:spcPct val="0"/>
                </a:spcBef>
              </a:pPr>
              <a:t>18</a:t>
            </a:fld>
            <a:endParaRPr lang="de-DE" alt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718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A54598-B5CC-4ED5-B55E-2D8741897E54}" type="slidenum">
              <a:rPr lang="de-DE" altLang="en-US" smtClean="0"/>
              <a:pPr>
                <a:spcBef>
                  <a:spcPct val="0"/>
                </a:spcBef>
              </a:pPr>
              <a:t>28</a:t>
            </a:fld>
            <a:endParaRPr lang="de-DE" alt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927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BA866A-C8CB-4A71-9CDF-D88D106CBEAE}" type="slidenum">
              <a:rPr lang="de-DE" altLang="en-US" smtClean="0"/>
              <a:pPr>
                <a:spcBef>
                  <a:spcPct val="0"/>
                </a:spcBef>
              </a:pPr>
              <a:t>38</a:t>
            </a:fld>
            <a:endParaRPr lang="de-DE" alt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912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B2DC0C-E454-4044-9E2B-355274C7950F}" type="slidenum">
              <a:rPr lang="de-DE" altLang="en-US" smtClean="0"/>
              <a:pPr>
                <a:spcBef>
                  <a:spcPct val="0"/>
                </a:spcBef>
              </a:pPr>
              <a:t>39</a:t>
            </a:fld>
            <a:endParaRPr lang="de-DE" alt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54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C95C63-93C3-4BAC-8E9A-4B81036B3E30}" type="slidenum">
              <a:rPr lang="de-DE" altLang="en-US" smtClean="0"/>
              <a:pPr>
                <a:spcBef>
                  <a:spcPct val="0"/>
                </a:spcBef>
              </a:pPr>
              <a:t>46</a:t>
            </a:fld>
            <a:endParaRPr lang="de-DE" alt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12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B04F39-AD60-4604-A5FE-EBE33BFD8CC3}" type="slidenum">
              <a:rPr lang="de-DE" altLang="en-US" smtClean="0"/>
              <a:pPr>
                <a:spcBef>
                  <a:spcPct val="0"/>
                </a:spcBef>
              </a:pPr>
              <a:t>47</a:t>
            </a:fld>
            <a:endParaRPr lang="de-DE" alt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504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677BE2-DBEF-4467-B870-443EDAF3AAE0}" type="slidenum">
              <a:rPr lang="de-DE" altLang="en-US" smtClean="0"/>
              <a:pPr>
                <a:spcBef>
                  <a:spcPct val="0"/>
                </a:spcBef>
              </a:pPr>
              <a:t>48</a:t>
            </a:fld>
            <a:endParaRPr lang="de-DE" alt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392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D6BF24-E5E1-41B9-9EB5-249FC853B750}" type="slidenum">
              <a:rPr lang="de-DE" altLang="en-US" smtClean="0"/>
              <a:pPr>
                <a:spcBef>
                  <a:spcPct val="0"/>
                </a:spcBef>
              </a:pPr>
              <a:t>50</a:t>
            </a:fld>
            <a:endParaRPr lang="de-DE" alt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699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29B0D70-ABE1-4124-B7A2-E2D1AC545463}" type="slidenum">
              <a:rPr lang="de-DE" altLang="en-US" smtClean="0"/>
              <a:pPr>
                <a:spcBef>
                  <a:spcPct val="0"/>
                </a:spcBef>
              </a:pPr>
              <a:t>52</a:t>
            </a:fld>
            <a:endParaRPr lang="de-DE" alt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774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A9D34C-D0F4-41EC-B252-1590DCCC06B9}" type="slidenum">
              <a:rPr lang="de-DE" altLang="en-US" smtClean="0"/>
              <a:pPr>
                <a:spcBef>
                  <a:spcPct val="0"/>
                </a:spcBef>
              </a:pPr>
              <a:t>53</a:t>
            </a:fld>
            <a:endParaRPr lang="de-DE" alt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174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17C4B8-0FFB-4F77-A376-B0B3427A74DA}" type="slidenum">
              <a:rPr lang="de-DE" altLang="en-US" smtClean="0"/>
              <a:pPr>
                <a:spcBef>
                  <a:spcPct val="0"/>
                </a:spcBef>
              </a:pPr>
              <a:t>54</a:t>
            </a:fld>
            <a:endParaRPr lang="de-DE" alt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169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264E71A-E62C-4995-8CD7-F4D413F0106D}" type="slidenum">
              <a:rPr lang="de-DE" altLang="en-US" smtClean="0"/>
              <a:pPr>
                <a:spcBef>
                  <a:spcPct val="0"/>
                </a:spcBef>
              </a:pPr>
              <a:t>55</a:t>
            </a:fld>
            <a:endParaRPr lang="de-DE" alt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1008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AFB78C-77CB-47C7-B826-98E4D9DACEC0}" type="slidenum">
              <a:rPr lang="de-DE" altLang="en-US" smtClean="0"/>
              <a:pPr>
                <a:spcBef>
                  <a:spcPct val="0"/>
                </a:spcBef>
              </a:pPr>
              <a:t>56</a:t>
            </a:fld>
            <a:endParaRPr lang="de-DE" alt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894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0D0F996-1E98-4089-877F-75D278D6F875}" type="slidenum">
              <a:rPr lang="de-DE" altLang="en-US" smtClean="0"/>
              <a:pPr>
                <a:spcBef>
                  <a:spcPct val="0"/>
                </a:spcBef>
              </a:pPr>
              <a:t>57</a:t>
            </a:fld>
            <a:endParaRPr lang="de-DE" alt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noProof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568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03288" y="4535488"/>
            <a:ext cx="7485062" cy="1081087"/>
          </a:xfrm>
        </p:spPr>
        <p:txBody>
          <a:bodyPr anchor="b"/>
          <a:lstStyle>
            <a:lvl1pPr>
              <a:lnSpc>
                <a:spcPct val="110000"/>
              </a:lnSpc>
              <a:defRPr sz="26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903288" y="5605463"/>
            <a:ext cx="7510462" cy="800100"/>
          </a:xfrm>
        </p:spPr>
        <p:txBody>
          <a:bodyPr tIns="45720" bIns="45720"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809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159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30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95275" y="1624013"/>
            <a:ext cx="4186238" cy="4313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33913" y="1624013"/>
            <a:ext cx="4186237" cy="43132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7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24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832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33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10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422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96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9725" y="1001713"/>
            <a:ext cx="2130425" cy="49355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95275" y="1001713"/>
            <a:ext cx="6242050" cy="49355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52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335463" y="1169988"/>
            <a:ext cx="4814887" cy="4994275"/>
            <a:chOff x="4334933" y="1169931"/>
            <a:chExt cx="4814835" cy="4993802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6009727" y="1169931"/>
              <a:ext cx="3133691" cy="313501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H="1">
              <a:off x="4334933" y="1349301"/>
              <a:ext cx="4814835" cy="481443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5225510" y="1469940"/>
              <a:ext cx="3911558" cy="391123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5304885" y="1308030"/>
              <a:ext cx="3838534" cy="3839799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5706518" y="1769949"/>
              <a:ext cx="3430550" cy="343026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/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609EC-FC7C-49CB-86A0-38492C65EF11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1E586-4A25-4EA9-A1B6-7CED651B60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6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29EA1-3C2E-4BA4-A961-8CD9FA4D555C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3E631-EA0D-4C74-98FD-4D48C97A42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044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/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99032-35DD-4B52-8970-EBBB785D7AC8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F1204-588A-4FC6-8111-17C701EE09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498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C96DC-042A-4FB3-8BF2-7F7B5FFFF66C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D2E5C-B5EC-4D85-AC68-82CC01AAD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410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5C5EF-17FF-49A9-AF7D-C094911A36AC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91B79-D207-420D-B519-AFC2828EC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336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FD9A3-D501-417E-906B-216BC120A48C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2821B-C214-4AC6-9099-FE3590B411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439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ABE6E-3FA3-4CCA-81C5-C6918E6964FA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CEB3B-600E-4E89-9CAD-1878F0F395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598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981F5-7A39-4CA4-A055-F1406DA9DDE5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5671A-7E4B-46E1-B846-B652C43864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8507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3DB60-B31E-479B-872F-5E0ACE349FA8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E80B9-4A7E-4450-9779-35717A3260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804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45A6A-33EA-4712-B35E-19D9F04F7CD6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F366C-D716-4FA3-99B8-3E0DF9B9BB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981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/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BB2E2-98B6-42FE-AED0-09662D395CFF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99BC2-04A1-4AD8-941E-BB67B29658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287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8600" y="7112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 smtClean="0"/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96200" y="27686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8000" smtClean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/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7943D-9FAD-4084-9265-46E56AF35449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D3459-18DA-49FB-8CCD-F7E3A548E6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2550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/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6E765-38F1-4AD6-AC4A-C857CF6298E4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003E6-E24C-48E6-9B13-49957AF2F0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652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8600" y="7112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 smtClean="0"/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96200" y="27686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8000" smtClean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/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B342A-1C27-47B4-A608-A07F92890CC2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E49E1-7BDE-4D7E-8BA8-CE8C41A06C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257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/>
          <a:lstStyle>
            <a:lvl1pPr>
              <a:defRPr lang="en-US" sz="2800" b="0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8B679-EA86-4DFC-B957-C10D715D62DD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0A423-F5E0-42DE-9815-E231F0FADD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752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471F5-5F99-4B83-95FA-6585146950A7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4CA43-E3C7-402D-B2DC-19D0282BEF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36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/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FA6ED-A2B3-4F25-B18C-F56A2044483F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5FC5B-2553-4F00-9E25-109960EAAB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558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335463" y="1169988"/>
            <a:ext cx="4814887" cy="4994275"/>
            <a:chOff x="4334933" y="1169931"/>
            <a:chExt cx="4814835" cy="4993802"/>
          </a:xfrm>
        </p:grpSpPr>
        <p:cxnSp>
          <p:nvCxnSpPr>
            <p:cNvPr id="5" name="Straight Connector 4"/>
            <p:cNvCxnSpPr/>
            <p:nvPr/>
          </p:nvCxnSpPr>
          <p:spPr>
            <a:xfrm flipH="1">
              <a:off x="6009727" y="1169931"/>
              <a:ext cx="3133691" cy="313501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H="1">
              <a:off x="4334933" y="1349301"/>
              <a:ext cx="4814835" cy="481443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5225510" y="1469940"/>
              <a:ext cx="3911558" cy="391123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5304885" y="1308030"/>
              <a:ext cx="3838534" cy="3839799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5706518" y="1769949"/>
              <a:ext cx="3430550" cy="343026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/>
          <a:lstStyle>
            <a:lvl1pPr algn="l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B0976-7BCB-4685-A004-B63207DD1371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32069-CF95-4447-8376-795BE8E131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589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308CC-7146-4CA5-8679-A120D1AFC44D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9C064-0203-4D2D-A71E-639025D1F1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070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/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05143-92BA-4366-8CB1-AA6292A41550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E85E5-B230-40A7-83F9-9AD665FC09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7983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E8970-1957-43E7-AF59-749315A6AFE3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1B632-98BA-4CF5-BEA0-1E85A8FA1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058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1D3C1-F408-41BC-82E5-6A99183B68E6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310B2-892D-481D-B0C3-81F3AA2900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806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3C9F2-626F-4EFF-9883-5CEE09694D0B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E3BA5-33BC-44BC-844D-5AA2B7F7A2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3756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281D3-C427-4369-8EF1-892163A8A07E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158F9-D036-47A3-B62C-2F052A3ACF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3630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C7121-BC02-44B9-9D2F-8E0A3927E6C4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E20D1-C3FD-4CB5-A138-D30549440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2240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06982-49BE-4861-A5A1-712D5FE84464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4E46E-4458-47D4-8E86-56EB461429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7374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76EC6-B6E1-4773-862C-D13F5C76EC73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A1B07-4D48-45E3-87ED-66EC00B466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829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/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49FCA-1A5D-48FF-8D67-C21FFBA9F150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3E70E-777E-4F9C-B89B-26092498B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9668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8600" y="7112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 smtClean="0"/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96200" y="27686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8000" smtClean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/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F9806-38ED-4C3D-8498-59B6D9F23336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4A9E4-E14E-4876-B36A-0A4C04AE63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818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/>
          <a:lstStyle>
            <a:lvl1pPr algn="l">
              <a:defRPr sz="2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A4343-7280-4B06-8ADE-B42FD37B57A0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6BC42-7DB4-4471-A439-CAB3E2ED28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5321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28600" y="7112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0" smtClean="0"/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96200" y="2768600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8000" smtClean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/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2CC76-B462-4D7D-944F-A08181DC341C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C9C41-3194-4961-A6FC-E823711BFE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598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/>
          <a:lstStyle>
            <a:lvl1pPr>
              <a:defRPr lang="en-US" sz="2800" b="0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E15E8-E9A4-4990-ACAC-398776F37188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8424C-3601-4001-9087-541A1E28FC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5192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>
            <a:lvl1pPr algn="l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48272-1D97-45A6-9795-E8DBED73EAC3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37A4D-12CE-4A9A-9EC0-FE66496BC6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081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/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775CA-0343-46FA-8A2A-0AABB44F2F06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B21EF-3AC8-401A-8A38-7B9A84B2DF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855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5275" y="1060450"/>
            <a:ext cx="85248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Textmasterformate durch Klicken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10595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noProof="1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gray">
          <a:xfrm>
            <a:off x="300038" y="114300"/>
            <a:ext cx="85201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gray">
          <a:xfrm>
            <a:off x="219075" y="6365875"/>
            <a:ext cx="13430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de-DE" altLang="en-US" sz="1000" smtClean="0"/>
              <a:t>Page </a:t>
            </a:r>
            <a:r>
              <a:rPr lang="de-DE" altLang="en-US" sz="1000" smtClean="0">
                <a:sym typeface="Wingdings" panose="05000000000000000000" pitchFamily="2" charset="2"/>
              </a:rPr>
              <a:t></a:t>
            </a:r>
            <a:r>
              <a:rPr lang="de-DE" altLang="en-US" sz="1000" smtClean="0"/>
              <a:t> </a:t>
            </a:r>
            <a:fld id="{D7714CD9-E30F-43F1-87D7-9DF49EB9E402}" type="slidenum">
              <a:rPr lang="de-DE" altLang="en-US" sz="1000" smtClean="0"/>
              <a:pPr eaLnBrk="1" hangingPunct="1">
                <a:defRPr/>
              </a:pPr>
              <a:t>‹#›</a:t>
            </a:fld>
            <a:endParaRPr lang="de-DE" altLang="en-US" sz="100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444500" indent="-261938" algn="l" rtl="0" eaLnBrk="0" fontAlgn="base" hangingPunct="0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638" algn="l" rtl="0" eaLnBrk="0" fontAlgn="base" hangingPunct="0">
        <a:spcBef>
          <a:spcPct val="0"/>
        </a:spcBef>
        <a:spcAft>
          <a:spcPct val="4000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113" algn="l" rtl="0" eaLnBrk="0" fontAlgn="base" hangingPunct="0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113" algn="l" rtl="0" eaLnBrk="0" fontAlgn="base" hangingPunct="0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113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6"/>
          <p:cNvGrpSpPr>
            <a:grpSpLocks/>
          </p:cNvGrpSpPr>
          <p:nvPr/>
        </p:nvGrpSpPr>
        <p:grpSpPr bwMode="auto">
          <a:xfrm>
            <a:off x="6670675" y="3894138"/>
            <a:ext cx="2470150" cy="2659062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746" y="3259666"/>
              <a:ext cx="912188" cy="91189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5724"/>
              <a:ext cx="2981857" cy="298280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1737" y="3581511"/>
              <a:ext cx="1897197" cy="189658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130" y="3433998"/>
              <a:ext cx="1740055" cy="17394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388" y="3985732"/>
              <a:ext cx="1264798" cy="126439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788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3400" y="533400"/>
            <a:ext cx="6554788" cy="376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9500" y="6172200"/>
            <a:ext cx="1201738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eaLnBrk="1" hangingPunct="1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CDE2D67E-4D14-48B3-9D08-711375A90859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838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eaLnBrk="1" hangingPunct="1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3988" y="5578475"/>
            <a:ext cx="857250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35C7FA94-AA83-4AED-9986-9756EC0C0A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3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  <p:sldLayoutId id="2147484135" r:id="rId12"/>
    <p:sldLayoutId id="2147484115" r:id="rId13"/>
    <p:sldLayoutId id="2147484136" r:id="rId14"/>
    <p:sldLayoutId id="2147484116" r:id="rId15"/>
    <p:sldLayoutId id="2147484117" r:id="rId16"/>
    <p:sldLayoutId id="2147484118" r:id="rId1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 cap="all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>
          <a:solidFill>
            <a:srgbClr val="0F496F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ern="1200">
          <a:solidFill>
            <a:srgbClr val="0F496F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>
          <a:solidFill>
            <a:srgbClr val="0F496F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>
          <a:solidFill>
            <a:srgbClr val="0F496F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>
          <a:solidFill>
            <a:srgbClr val="0F496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6"/>
          <p:cNvGrpSpPr>
            <a:grpSpLocks/>
          </p:cNvGrpSpPr>
          <p:nvPr/>
        </p:nvGrpSpPr>
        <p:grpSpPr bwMode="auto">
          <a:xfrm>
            <a:off x="6670675" y="3894138"/>
            <a:ext cx="2470150" cy="2659062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746" y="3259666"/>
              <a:ext cx="912188" cy="91189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5724"/>
              <a:ext cx="2981857" cy="298280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1737" y="3581511"/>
              <a:ext cx="1897197" cy="189658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130" y="3433998"/>
              <a:ext cx="1740055" cy="17394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388" y="3985732"/>
              <a:ext cx="1264798" cy="126439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788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3400" y="533400"/>
            <a:ext cx="6554788" cy="376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9500" y="6172200"/>
            <a:ext cx="1201738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eaLnBrk="1" hangingPunct="1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9A48B028-3CCA-4713-89B1-C50682F72075}" type="datetimeFigureOut">
              <a:rPr lang="en-US"/>
              <a:pPr>
                <a:defRPr/>
              </a:pPr>
              <a:t>6/17/2017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838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eaLnBrk="1" hangingPunct="1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3988" y="5578475"/>
            <a:ext cx="857250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DF62F7D1-7EBB-4D17-8ED5-D21910C11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37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  <p:sldLayoutId id="2147484138" r:id="rId12"/>
    <p:sldLayoutId id="2147484129" r:id="rId13"/>
    <p:sldLayoutId id="2147484139" r:id="rId14"/>
    <p:sldLayoutId id="2147484130" r:id="rId15"/>
    <p:sldLayoutId id="2147484131" r:id="rId16"/>
    <p:sldLayoutId id="2147484132" r:id="rId1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 cap="all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>
          <a:solidFill>
            <a:srgbClr val="0F496F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ern="1200">
          <a:solidFill>
            <a:srgbClr val="0F496F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>
          <a:solidFill>
            <a:srgbClr val="0F496F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>
          <a:solidFill>
            <a:srgbClr val="0F496F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>
          <a:solidFill>
            <a:srgbClr val="0F496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s.gov.uk/peoplepopulationandcommunity/populationandmigration/populationprojections/bulletins/nationalpopulationprojections/2015-10-29#older-people" TargetMode="Externa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s.gov.uk/peoplepopulationandcommunity/populationandmigration/populationprojections/bulletins/nationalpopulationprojections/2015-10-29#older-people" TargetMode="Externa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euk.org.uk/Documents/EN-GB/Factsheets/Later_Life_UK_factsheet.pdf?dtrk=true" TargetMode="External"/><Relationship Id="rId7" Type="http://schemas.openxmlformats.org/officeDocument/2006/relationships/image" Target="../media/image2.jpeg"/><Relationship Id="rId2" Type="http://schemas.openxmlformats.org/officeDocument/2006/relationships/hyperlink" Target="http://www.countrymeters.info/en/United_Kingdom_(UK)/#population_2017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v.scot/Topics/People/Equality/Equalities/DataGrid/Age/AgePopMig" TargetMode="External"/><Relationship Id="rId7" Type="http://schemas.openxmlformats.org/officeDocument/2006/relationships/image" Target="../media/image2.jpeg"/><Relationship Id="rId2" Type="http://schemas.openxmlformats.org/officeDocument/2006/relationships/hyperlink" Target="http://www.scotland.org/about-scotland/facts-about-scotland/population-of-scotlan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scotland.gov.uk/files/statistics/life-expectancy-at-scotland-level/nat-life-tabs-2015/table1-le-1861-2015.pdf" TargetMode="Externa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nsus.gov/prod/cen2010/briefs/c2010br-09.pdf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nchs/fastats/life-expectancy.htm" TargetMode="Externa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hyperlink" Target="http://www.who.int/mediacentre/factsheets/fs381/en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lz.co.uk/research/worldalzheimerreport2016sheet.pdf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nationalacademies.org/hmd/~/media/Files/Report%20Files/2016/Caregiving-RiB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rrlawfirm.com/caregivers/caregiving-in-other-countries-what-we-can-learn/" TargetMode="External"/><Relationship Id="rId2" Type="http://schemas.openxmlformats.org/officeDocument/2006/relationships/hyperlink" Target="http://www.carersuk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ageuk.org.uk/Documents/EN-GB/Factsheets/Later_Life_UK_factsheet.pdf?dtrk=true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census.gov/newsroom/press-releases/2014/cb14-124.html" TargetMode="External"/><Relationship Id="rId2" Type="http://schemas.openxmlformats.org/officeDocument/2006/relationships/hyperlink" Target="https://www.cdc.gov/nchs/fastats/nursing-home-care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infomory.com/numbers/number-of-ccrcs-in-the-us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care.com/c/stories/10339/cost-of-ccrc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2.e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png"/><Relationship Id="rId4" Type="http://schemas.openxmlformats.org/officeDocument/2006/relationships/image" Target="../media/image35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6.emf"/><Relationship Id="rId5" Type="http://schemas.openxmlformats.org/officeDocument/2006/relationships/package" Target="../embeddings/Microsoft_Word_Document8.docx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png"/><Relationship Id="rId4" Type="http://schemas.openxmlformats.org/officeDocument/2006/relationships/image" Target="../media/image37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8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9"/>
          <p:cNvSpPr>
            <a:spLocks noGrp="1" noChangeArrowheads="1"/>
          </p:cNvSpPr>
          <p:nvPr>
            <p:ph type="ctrTitle"/>
          </p:nvPr>
        </p:nvSpPr>
        <p:spPr>
          <a:xfrm>
            <a:off x="333375" y="2311400"/>
            <a:ext cx="8372475" cy="1081088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A Psychosocial Instrument to Assess Well Elderly Residing in Privatized</a:t>
            </a:r>
            <a:br>
              <a:rPr lang="en-US" sz="3200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</a:b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Residential Retirement Communities </a:t>
            </a:r>
            <a:endParaRPr lang="en-US" altLang="en-US" sz="3200" noProof="1" smtClean="0"/>
          </a:p>
        </p:txBody>
      </p:sp>
      <p:sp>
        <p:nvSpPr>
          <p:cNvPr id="13315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765175" y="4411663"/>
            <a:ext cx="7510463" cy="2105025"/>
          </a:xfrm>
        </p:spPr>
        <p:txBody>
          <a:bodyPr/>
          <a:lstStyle/>
          <a:p>
            <a:pPr algn="ctr"/>
            <a:r>
              <a:rPr lang="en-US" altLang="en-US" i="1" smtClean="0">
                <a:latin typeface="Constantia" panose="02030602050306030303" pitchFamily="18" charset="0"/>
              </a:rPr>
              <a:t>Marlene M. Rosenkoetter, PhD, MEd, MSN, RN, FAAN</a:t>
            </a:r>
          </a:p>
          <a:p>
            <a:pPr algn="ctr"/>
            <a:r>
              <a:rPr lang="en-US" altLang="en-US" i="1" smtClean="0">
                <a:latin typeface="Constantia" panose="02030602050306030303" pitchFamily="18" charset="0"/>
              </a:rPr>
              <a:t>Professor Emerita, Augusta University</a:t>
            </a:r>
          </a:p>
          <a:p>
            <a:pPr algn="ctr"/>
            <a:r>
              <a:rPr lang="en-US" altLang="en-US" i="1" smtClean="0">
                <a:latin typeface="Constantia" panose="02030602050306030303" pitchFamily="18" charset="0"/>
              </a:rPr>
              <a:t>John L. Rosenkoetter, MA, LPA, </a:t>
            </a:r>
          </a:p>
          <a:p>
            <a:pPr algn="ctr"/>
            <a:r>
              <a:rPr lang="en-US" altLang="en-US" i="1" smtClean="0">
                <a:latin typeface="Constantia" panose="02030602050306030303" pitchFamily="18" charset="0"/>
              </a:rPr>
              <a:t>Augusta, GA, USA</a:t>
            </a:r>
          </a:p>
          <a:p>
            <a:pPr algn="ctr" eaLnBrk="1" hangingPunct="1"/>
            <a:endParaRPr lang="en-US" altLang="en-US" noProof="1" smtClean="0">
              <a:solidFill>
                <a:srgbClr val="0070C0"/>
              </a:solidFill>
            </a:endParaRPr>
          </a:p>
        </p:txBody>
      </p:sp>
      <p:grpSp>
        <p:nvGrpSpPr>
          <p:cNvPr id="13316" name="Group 2"/>
          <p:cNvGrpSpPr>
            <a:grpSpLocks/>
          </p:cNvGrpSpPr>
          <p:nvPr/>
        </p:nvGrpSpPr>
        <p:grpSpPr bwMode="auto">
          <a:xfrm>
            <a:off x="98425" y="106363"/>
            <a:ext cx="9045575" cy="933767"/>
            <a:chOff x="98029" y="127000"/>
            <a:chExt cx="9045971" cy="1185863"/>
          </a:xfrm>
        </p:grpSpPr>
        <p:pic>
          <p:nvPicPr>
            <p:cNvPr id="1331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29" y="127000"/>
              <a:ext cx="4242478" cy="1185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18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0507" y="127000"/>
              <a:ext cx="4803493" cy="1185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835" y="494613"/>
            <a:ext cx="8520112" cy="64770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</a:rPr>
              <a:t>Background</a:t>
            </a:r>
            <a:r>
              <a:rPr lang="en-US" sz="3600" dirty="0">
                <a:solidFill>
                  <a:schemeClr val="accent5">
                    <a:lumMod val="10000"/>
                  </a:schemeClr>
                </a:solidFill>
              </a:rPr>
              <a:t/>
            </a:r>
            <a:br>
              <a:rPr lang="en-US" sz="3600" dirty="0">
                <a:solidFill>
                  <a:schemeClr val="accent5">
                    <a:lumMod val="10000"/>
                  </a:schemeClr>
                </a:solidFill>
              </a:rPr>
            </a:br>
            <a:endParaRPr lang="en-US" sz="3600" dirty="0"/>
          </a:p>
        </p:txBody>
      </p:sp>
      <p:sp>
        <p:nvSpPr>
          <p:cNvPr id="3" name="Flowchart: Predefined Process 2"/>
          <p:cNvSpPr/>
          <p:nvPr/>
        </p:nvSpPr>
        <p:spPr bwMode="auto">
          <a:xfrm>
            <a:off x="1739956" y="2609531"/>
            <a:ext cx="5817870" cy="2871153"/>
          </a:xfrm>
          <a:prstGeom prst="flowChartPredefinedProcess">
            <a:avLst/>
          </a:prstGeom>
          <a:gradFill flip="none" rotWithShape="1">
            <a:gsLst>
              <a:gs pos="0">
                <a:srgbClr val="6D99FB">
                  <a:shade val="30000"/>
                  <a:satMod val="115000"/>
                </a:srgbClr>
              </a:gs>
              <a:gs pos="50000">
                <a:srgbClr val="6D99FB">
                  <a:shade val="67500"/>
                  <a:satMod val="115000"/>
                </a:srgbClr>
              </a:gs>
              <a:gs pos="100000">
                <a:srgbClr val="6D99FB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388835" y="874927"/>
            <a:ext cx="1621677" cy="16216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6823710" y="5593613"/>
            <a:ext cx="1832214" cy="1462754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10" name="TextBox 9"/>
          <p:cNvSpPr txBox="1"/>
          <p:nvPr/>
        </p:nvSpPr>
        <p:spPr>
          <a:xfrm>
            <a:off x="2606040" y="3321833"/>
            <a:ext cx="38633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Brush Script MT" panose="03060802040406070304" pitchFamily="66" charset="0"/>
              </a:rPr>
              <a:t>Aging &amp; Retirement Trends</a:t>
            </a:r>
            <a:endParaRPr lang="en-US" sz="4400" b="1" dirty="0"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96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7" y="331470"/>
            <a:ext cx="8757014" cy="612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53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" y="332362"/>
            <a:ext cx="8520112" cy="647700"/>
          </a:xfrm>
        </p:spPr>
        <p:txBody>
          <a:bodyPr/>
          <a:lstStyle/>
          <a:p>
            <a:pPr algn="ctr"/>
            <a:r>
              <a:rPr lang="en-US" sz="3200" dirty="0" smtClean="0">
                <a:solidFill>
                  <a:srgbClr val="C00000"/>
                </a:solidFill>
              </a:rPr>
              <a:t>Current Global </a:t>
            </a:r>
            <a:r>
              <a:rPr lang="en-US" sz="3200" dirty="0" smtClean="0">
                <a:solidFill>
                  <a:srgbClr val="C00000"/>
                </a:solidFill>
              </a:rPr>
              <a:t>Population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36934" y="5246370"/>
            <a:ext cx="4846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743,000,000,000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0" y="1805940"/>
            <a:ext cx="2545080" cy="2545080"/>
          </a:xfrm>
          <a:prstGeom prst="rect">
            <a:avLst/>
          </a:prstGeom>
        </p:spPr>
      </p:pic>
      <p:sp>
        <p:nvSpPr>
          <p:cNvPr id="3" name="Curved Right Arrow 2"/>
          <p:cNvSpPr/>
          <p:nvPr/>
        </p:nvSpPr>
        <p:spPr bwMode="auto">
          <a:xfrm>
            <a:off x="719932" y="3185160"/>
            <a:ext cx="1348740" cy="2607885"/>
          </a:xfrm>
          <a:prstGeom prst="curvedRightArrow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Curved Left Arrow 5"/>
          <p:cNvSpPr/>
          <p:nvPr/>
        </p:nvSpPr>
        <p:spPr bwMode="auto">
          <a:xfrm>
            <a:off x="7253922" y="571500"/>
            <a:ext cx="1291590" cy="2651760"/>
          </a:xfrm>
          <a:prstGeom prst="curvedLeft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839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-582613"/>
            <a:ext cx="5978525" cy="766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1"/>
          <p:cNvSpPr txBox="1">
            <a:spLocks noChangeArrowheads="1"/>
          </p:cNvSpPr>
          <p:nvPr/>
        </p:nvSpPr>
        <p:spPr bwMode="auto">
          <a:xfrm>
            <a:off x="1783080" y="1267762"/>
            <a:ext cx="12350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dirty="0">
                <a:solidFill>
                  <a:srgbClr val="C00000"/>
                </a:solidFill>
              </a:rPr>
              <a:t>2015 </a:t>
            </a:r>
          </a:p>
        </p:txBody>
      </p:sp>
      <p:sp>
        <p:nvSpPr>
          <p:cNvPr id="16388" name="TextBox 6"/>
          <p:cNvSpPr txBox="1">
            <a:spLocks noChangeArrowheads="1"/>
          </p:cNvSpPr>
          <p:nvPr/>
        </p:nvSpPr>
        <p:spPr bwMode="auto">
          <a:xfrm>
            <a:off x="1783080" y="3662831"/>
            <a:ext cx="12350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dirty="0">
                <a:solidFill>
                  <a:srgbClr val="C00000"/>
                </a:solidFill>
              </a:rPr>
              <a:t>2050</a:t>
            </a:r>
            <a:r>
              <a:rPr lang="en-US" altLang="en-US" dirty="0"/>
              <a:t> </a:t>
            </a:r>
          </a:p>
        </p:txBody>
      </p:sp>
      <p:sp>
        <p:nvSpPr>
          <p:cNvPr id="16389" name="TextBox 2"/>
          <p:cNvSpPr txBox="1">
            <a:spLocks noChangeArrowheads="1"/>
          </p:cNvSpPr>
          <p:nvPr/>
        </p:nvSpPr>
        <p:spPr bwMode="auto">
          <a:xfrm>
            <a:off x="1783081" y="6057900"/>
            <a:ext cx="53492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000" dirty="0"/>
              <a:t>Source: He, W. </a:t>
            </a:r>
            <a:r>
              <a:rPr lang="en-US" altLang="en-US" sz="1000" dirty="0" err="1"/>
              <a:t>Goodkind</a:t>
            </a:r>
            <a:r>
              <a:rPr lang="en-US" altLang="en-US" sz="1000" dirty="0"/>
              <a:t>, D., &amp; and </a:t>
            </a:r>
            <a:r>
              <a:rPr lang="en-US" altLang="en-US" sz="1000" dirty="0" err="1"/>
              <a:t>Kowal</a:t>
            </a:r>
            <a:r>
              <a:rPr lang="en-US" altLang="en-US" sz="1000" dirty="0"/>
              <a:t>, P. (2015). An aging world. International </a:t>
            </a:r>
            <a:endParaRPr lang="en-US" altLang="en-US" sz="1000" dirty="0" smtClean="0"/>
          </a:p>
          <a:p>
            <a:r>
              <a:rPr lang="en-US" altLang="en-US" sz="1000" dirty="0" smtClean="0"/>
              <a:t>population </a:t>
            </a:r>
            <a:r>
              <a:rPr lang="en-US" altLang="en-US" sz="1000" dirty="0"/>
              <a:t>reports. </a:t>
            </a:r>
            <a:r>
              <a:rPr lang="en-US" altLang="en-US" sz="1000" dirty="0" smtClean="0"/>
              <a:t>Issued </a:t>
            </a:r>
            <a:r>
              <a:rPr lang="en-US" altLang="en-US" sz="1000" dirty="0"/>
              <a:t>March 2016. P95/16-1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dirty="0" smtClean="0">
                <a:solidFill>
                  <a:srgbClr val="C00000"/>
                </a:solidFill>
              </a:rPr>
              <a:t>Current Aging Statistics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20140" y="6095999"/>
            <a:ext cx="69380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ct val="4000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Arial"/>
                <a:cs typeface="Arial"/>
              </a:rPr>
              <a:t>Source:</a:t>
            </a:r>
            <a:r>
              <a:rPr lang="en-US" sz="1200" i="1" kern="0" dirty="0">
                <a:solidFill>
                  <a:srgbClr val="000000"/>
                </a:solidFill>
                <a:latin typeface="Arial"/>
                <a:cs typeface="Arial"/>
              </a:rPr>
              <a:t> World Population Ageing 1950-2050, </a:t>
            </a:r>
            <a:r>
              <a:rPr lang="en-US" sz="1200" kern="0" dirty="0">
                <a:solidFill>
                  <a:srgbClr val="000000"/>
                </a:solidFill>
                <a:latin typeface="Arial"/>
                <a:cs typeface="Arial"/>
              </a:rPr>
              <a:t>Population Division, DESA, United Nations.</a:t>
            </a:r>
            <a:endParaRPr lang="en-US" sz="12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7078382"/>
              </p:ext>
            </p:extLst>
          </p:nvPr>
        </p:nvGraphicFramePr>
        <p:xfrm>
          <a:off x="1005840" y="1062990"/>
          <a:ext cx="7143750" cy="4652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8" y="598805"/>
            <a:ext cx="1249680" cy="124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3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dirty="0" smtClean="0">
                <a:solidFill>
                  <a:srgbClr val="C00000"/>
                </a:solidFill>
              </a:rPr>
              <a:t>Current Aging Statistics</a:t>
            </a:r>
            <a:endParaRPr lang="en-US" altLang="en-US" sz="2400" dirty="0" smtClean="0">
              <a:solidFill>
                <a:srgbClr val="C00000"/>
              </a:solidFill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300038" y="1497013"/>
            <a:ext cx="8524875" cy="4876800"/>
          </a:xfrm>
        </p:spPr>
        <p:txBody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1200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12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1200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12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sz="1200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1200" dirty="0" smtClean="0"/>
              <a:t>Source:</a:t>
            </a:r>
            <a:r>
              <a:rPr lang="en-US" sz="1200" i="1" dirty="0" smtClean="0"/>
              <a:t> World </a:t>
            </a:r>
            <a:r>
              <a:rPr lang="en-US" sz="1200" i="1" dirty="0"/>
              <a:t>Population Ageing </a:t>
            </a:r>
            <a:r>
              <a:rPr lang="en-US" sz="1200" i="1" dirty="0" smtClean="0"/>
              <a:t>1950-2050, </a:t>
            </a:r>
            <a:r>
              <a:rPr lang="en-US" sz="1200" dirty="0"/>
              <a:t>Population Division, DESA, United </a:t>
            </a:r>
            <a:r>
              <a:rPr lang="en-US" sz="1200" dirty="0" smtClean="0"/>
              <a:t>Nations.</a:t>
            </a:r>
            <a:endParaRPr lang="en-US" sz="12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en-US" sz="1200" dirty="0" smtClean="0"/>
          </a:p>
          <a:p>
            <a:pPr>
              <a:defRPr/>
            </a:pPr>
            <a:endParaRPr lang="en-US" altLang="en-US" dirty="0" smtClean="0"/>
          </a:p>
        </p:txBody>
      </p:sp>
      <p:graphicFrame>
        <p:nvGraphicFramePr>
          <p:cNvPr id="4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8985201"/>
              </p:ext>
            </p:extLst>
          </p:nvPr>
        </p:nvGraphicFramePr>
        <p:xfrm>
          <a:off x="1280319" y="1074738"/>
          <a:ext cx="6559550" cy="4010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8" y="598805"/>
            <a:ext cx="1249680" cy="1249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00038" y="252411"/>
            <a:ext cx="8520112" cy="647700"/>
          </a:xfrm>
        </p:spPr>
        <p:txBody>
          <a:bodyPr/>
          <a:lstStyle/>
          <a:p>
            <a:r>
              <a:rPr lang="en-US" altLang="en-US" sz="2400" dirty="0">
                <a:solidFill>
                  <a:srgbClr val="C00000"/>
                </a:solidFill>
              </a:rPr>
              <a:t>World Aging Trends</a:t>
            </a:r>
            <a:endParaRPr lang="en-US" altLang="en-US" sz="2400" dirty="0" smtClean="0">
              <a:solidFill>
                <a:srgbClr val="C00000"/>
              </a:solidFill>
            </a:endParaRPr>
          </a:p>
        </p:txBody>
      </p:sp>
      <p:graphicFrame>
        <p:nvGraphicFramePr>
          <p:cNvPr id="2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491662"/>
              </p:ext>
            </p:extLst>
          </p:nvPr>
        </p:nvGraphicFramePr>
        <p:xfrm>
          <a:off x="982663" y="1347787"/>
          <a:ext cx="7334250" cy="4189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300038" y="5984875"/>
            <a:ext cx="6207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/>
              <a:t>Source:</a:t>
            </a:r>
            <a:r>
              <a:rPr lang="en-US" altLang="en-US" sz="1200" i="1"/>
              <a:t> World Population Ageing 1950-2050, </a:t>
            </a:r>
            <a:r>
              <a:rPr lang="en-US" altLang="en-US" sz="1200"/>
              <a:t>Population Division, DESA, United Nations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169" y="197166"/>
            <a:ext cx="1405891" cy="1405891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8790640"/>
              </p:ext>
            </p:extLst>
          </p:nvPr>
        </p:nvGraphicFramePr>
        <p:xfrm>
          <a:off x="1235075" y="1394460"/>
          <a:ext cx="6797040" cy="4062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1235075" y="5612606"/>
            <a:ext cx="74866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/>
              <a:t>National Population Projections</a:t>
            </a:r>
            <a:r>
              <a:rPr lang="en-US" altLang="en-US" sz="1200" b="1" dirty="0">
                <a:solidFill>
                  <a:srgbClr val="6666FF"/>
                </a:solidFill>
              </a:rPr>
              <a:t>: </a:t>
            </a:r>
            <a:r>
              <a:rPr lang="en-US" altLang="en-US" sz="1200" dirty="0"/>
              <a:t>2014-based Statistical Bulletin. Office for National Statistics. Available: </a:t>
            </a:r>
            <a:r>
              <a:rPr lang="en-US" altLang="en-US" sz="1200" u="sng" dirty="0">
                <a:hlinkClick r:id="rId3"/>
              </a:rPr>
              <a:t>https://www.ons.gov.uk/peoplepopulationandcommunity/populationandmigration/populationprojections/bulletins/nationalpopulationprojections/2015-10-29#older-people</a:t>
            </a:r>
            <a:endParaRPr lang="en-US" altLang="en-US" sz="1200" dirty="0"/>
          </a:p>
          <a:p>
            <a:endParaRPr lang="en-US" altLang="en-US" dirty="0"/>
          </a:p>
        </p:txBody>
      </p:sp>
      <p:pic>
        <p:nvPicPr>
          <p:cNvPr id="5" name="cha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238" y="1090163"/>
            <a:ext cx="620837" cy="304297"/>
          </a:xfrm>
          <a:prstGeom prst="rect">
            <a:avLst/>
          </a:prstGeom>
        </p:spPr>
      </p:pic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98425" y="106363"/>
            <a:ext cx="9045575" cy="655637"/>
            <a:chOff x="98029" y="127000"/>
            <a:chExt cx="9045971" cy="1185863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29" y="127000"/>
              <a:ext cx="4242478" cy="1185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0507" y="127000"/>
              <a:ext cx="4803493" cy="1185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3874770" y="1005840"/>
            <a:ext cx="8458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2014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1866678"/>
              </p:ext>
            </p:extLst>
          </p:nvPr>
        </p:nvGraphicFramePr>
        <p:xfrm>
          <a:off x="761841" y="1312069"/>
          <a:ext cx="7448550" cy="4177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0484" name="Straight Arrow Connector 7"/>
          <p:cNvCxnSpPr>
            <a:cxnSpLocks noChangeShapeType="1"/>
          </p:cNvCxnSpPr>
          <p:nvPr/>
        </p:nvCxnSpPr>
        <p:spPr bwMode="auto">
          <a:xfrm flipV="1">
            <a:off x="1668780" y="2868930"/>
            <a:ext cx="6069330" cy="85725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0485" name="Straight Arrow Connector 9"/>
          <p:cNvCxnSpPr>
            <a:cxnSpLocks noChangeShapeType="1"/>
          </p:cNvCxnSpPr>
          <p:nvPr/>
        </p:nvCxnSpPr>
        <p:spPr bwMode="auto">
          <a:xfrm flipV="1">
            <a:off x="1868488" y="4011930"/>
            <a:ext cx="6086792" cy="441484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0486" name="TextBox 13"/>
          <p:cNvSpPr txBox="1">
            <a:spLocks noChangeArrowheads="1"/>
          </p:cNvSpPr>
          <p:nvPr/>
        </p:nvSpPr>
        <p:spPr bwMode="auto">
          <a:xfrm>
            <a:off x="1154113" y="5539580"/>
            <a:ext cx="74866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/>
              <a:t>National Population Projections: 2014-based Statistical Bulletin. Office for National Statistics. Available: </a:t>
            </a:r>
            <a:r>
              <a:rPr lang="en-US" altLang="en-US" sz="1200" u="sng" dirty="0">
                <a:hlinkClick r:id="rId3"/>
              </a:rPr>
              <a:t>https://www.ons.gov.uk/peoplepopulationandcommunity/populationandmigration/populationprojections/bulletins/nationalpopulationprojections/2015-10-29#older-people</a:t>
            </a:r>
            <a:endParaRPr lang="en-US" altLang="en-US" sz="1200" dirty="0"/>
          </a:p>
          <a:p>
            <a:endParaRPr lang="en-US" altLang="en-US" dirty="0"/>
          </a:p>
        </p:txBody>
      </p:sp>
      <p:grpSp>
        <p:nvGrpSpPr>
          <p:cNvPr id="13" name="Group 2"/>
          <p:cNvGrpSpPr>
            <a:grpSpLocks/>
          </p:cNvGrpSpPr>
          <p:nvPr/>
        </p:nvGrpSpPr>
        <p:grpSpPr bwMode="auto">
          <a:xfrm>
            <a:off x="98425" y="106363"/>
            <a:ext cx="9045575" cy="655637"/>
            <a:chOff x="98029" y="127000"/>
            <a:chExt cx="9045971" cy="1185863"/>
          </a:xfrm>
        </p:grpSpPr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29" y="127000"/>
              <a:ext cx="4242478" cy="1185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0507" y="127000"/>
              <a:ext cx="4803493" cy="1185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>
            <a:off x="4143375" y="918835"/>
            <a:ext cx="1120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2014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17320" y="6252210"/>
            <a:ext cx="60693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Source: </a:t>
            </a:r>
            <a:r>
              <a:rPr lang="en-US" sz="1000" dirty="0" smtClean="0">
                <a:hlinkClick r:id="rId2"/>
              </a:rPr>
              <a:t>http://www.countrymeters.info/en/United_Kingdom_(UK)/#population_2017</a:t>
            </a:r>
            <a:endParaRPr lang="en-US" sz="1000" dirty="0" smtClean="0"/>
          </a:p>
          <a:p>
            <a:r>
              <a:rPr lang="en-US" sz="1000" dirty="0" smtClean="0"/>
              <a:t>Source: </a:t>
            </a:r>
            <a:r>
              <a:rPr lang="en-US" altLang="en-US" sz="1000" dirty="0" smtClean="0">
                <a:hlinkClick r:id="rId3"/>
              </a:rPr>
              <a:t>http://www.ageuk.org.uk/Documents/EN-GB/Factsheets/Later_Life_UK_factsheet.pdf?dtrk=true</a:t>
            </a:r>
            <a:endParaRPr lang="en-US" sz="1000" dirty="0" smtClean="0"/>
          </a:p>
          <a:p>
            <a:endParaRPr lang="en-US" sz="1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0110" y="1077432"/>
            <a:ext cx="7741562" cy="4859345"/>
          </a:xfrm>
          <a:prstGeom prst="rect">
            <a:avLst/>
          </a:prstGeom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5110" y="1577308"/>
            <a:ext cx="1371719" cy="731583"/>
          </a:xfrm>
          <a:prstGeom prst="rect">
            <a:avLst/>
          </a:prstGeom>
        </p:spPr>
      </p:pic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98425" y="106363"/>
            <a:ext cx="9045575" cy="655637"/>
            <a:chOff x="98029" y="127000"/>
            <a:chExt cx="9045971" cy="1185863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29" y="127000"/>
              <a:ext cx="4242478" cy="1185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0507" y="127000"/>
              <a:ext cx="4803493" cy="1185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4340717" y="1743044"/>
            <a:ext cx="1257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36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88720" y="6092190"/>
            <a:ext cx="654939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Source: </a:t>
            </a:r>
            <a:r>
              <a:rPr lang="en-US" altLang="en-US" sz="1000" dirty="0" smtClean="0">
                <a:hlinkClick r:id="rId2"/>
              </a:rPr>
              <a:t>http://www.scotland.org/about-scotland/facts-about-scotland/population-of-scotland</a:t>
            </a:r>
            <a:endParaRPr lang="en-US" altLang="en-US" sz="1000" dirty="0" smtClean="0"/>
          </a:p>
          <a:p>
            <a:r>
              <a:rPr lang="en-US" altLang="en-US" sz="1000" dirty="0" smtClean="0"/>
              <a:t>Source: </a:t>
            </a:r>
            <a:r>
              <a:rPr lang="en-US" altLang="en-US" sz="1000" dirty="0" smtClean="0">
                <a:hlinkClick r:id="rId3"/>
              </a:rPr>
              <a:t>http://www.gov.scot/Topics/People/Equality/Equalities/DataGrid/Age/AgePopMig</a:t>
            </a:r>
            <a:endParaRPr lang="en-US" altLang="en-US" sz="1000" dirty="0" smtClean="0"/>
          </a:p>
          <a:p>
            <a:endParaRPr lang="en-US" altLang="en-US" sz="1000" dirty="0" smtClean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3489" y="1149179"/>
            <a:ext cx="7578882" cy="4680121"/>
          </a:xfrm>
          <a:prstGeom prst="rect">
            <a:avLst/>
          </a:prstGeom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749" y="1908778"/>
            <a:ext cx="1365622" cy="731583"/>
          </a:xfrm>
          <a:prstGeom prst="rect">
            <a:avLst/>
          </a:prstGeom>
        </p:spPr>
      </p:pic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98425" y="106363"/>
            <a:ext cx="9045575" cy="655637"/>
            <a:chOff x="98029" y="127000"/>
            <a:chExt cx="9045971" cy="1185863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29" y="127000"/>
              <a:ext cx="4242478" cy="1185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0507" y="127000"/>
              <a:ext cx="4803493" cy="1185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7265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graphicFrame>
        <p:nvGraphicFramePr>
          <p:cNvPr id="2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1300158"/>
              </p:ext>
            </p:extLst>
          </p:nvPr>
        </p:nvGraphicFramePr>
        <p:xfrm>
          <a:off x="1148079" y="1399540"/>
          <a:ext cx="7020243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1051243" y="5368608"/>
            <a:ext cx="6686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https://www.nrscotland.gov.uk/files/statistics/life-expectancy-at-scotland-level/nat-life-tabs-2015/table1-le-1861-2015.pdf</a:t>
            </a: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7616" y="1115188"/>
            <a:ext cx="7977476" cy="4965572"/>
          </a:xfrm>
          <a:prstGeom prst="rect">
            <a:avLst/>
          </a:prstGeom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097280" y="6080760"/>
            <a:ext cx="60921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Source: </a:t>
            </a:r>
            <a:r>
              <a:rPr lang="en-US" altLang="en-US" sz="1000" dirty="0" smtClean="0">
                <a:hlinkClick r:id="rId3"/>
              </a:rPr>
              <a:t>https://www.census.gov/prod/cen2010/briefs/c2010br-09.pdf</a:t>
            </a:r>
            <a:endParaRPr lang="en-US" altLang="en-US" sz="10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97280" y="2480310"/>
            <a:ext cx="2343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(65 &amp; &gt; 13-15%)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15000" y="4972050"/>
            <a:ext cx="1588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(Total)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9470" y="1748727"/>
            <a:ext cx="1365622" cy="731583"/>
          </a:xfrm>
          <a:prstGeom prst="rect">
            <a:avLst/>
          </a:prstGeom>
        </p:spPr>
      </p:pic>
      <p:grpSp>
        <p:nvGrpSpPr>
          <p:cNvPr id="9" name="Group 2"/>
          <p:cNvGrpSpPr>
            <a:grpSpLocks/>
          </p:cNvGrpSpPr>
          <p:nvPr/>
        </p:nvGrpSpPr>
        <p:grpSpPr bwMode="auto">
          <a:xfrm>
            <a:off x="98425" y="106363"/>
            <a:ext cx="9045575" cy="655637"/>
            <a:chOff x="98029" y="127000"/>
            <a:chExt cx="9045971" cy="1185863"/>
          </a:xfrm>
        </p:grpSpPr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29" y="127000"/>
              <a:ext cx="4242478" cy="1185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0507" y="127000"/>
              <a:ext cx="4803493" cy="1185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9509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graphicFrame>
        <p:nvGraphicFramePr>
          <p:cNvPr id="2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7523298"/>
              </p:ext>
            </p:extLst>
          </p:nvPr>
        </p:nvGraphicFramePr>
        <p:xfrm>
          <a:off x="1079500" y="1525270"/>
          <a:ext cx="7122796" cy="3760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079500" y="5285740"/>
            <a:ext cx="66865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https://www.cdc.gov/nchs/fastats/life-expectancy.htm</a:t>
            </a:r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lowchart: Predefined Process 4"/>
          <p:cNvSpPr/>
          <p:nvPr/>
        </p:nvSpPr>
        <p:spPr bwMode="auto">
          <a:xfrm>
            <a:off x="2556510" y="2083195"/>
            <a:ext cx="5817870" cy="2871153"/>
          </a:xfrm>
          <a:prstGeom prst="flowChartPredefinedProcess">
            <a:avLst/>
          </a:prstGeom>
          <a:gradFill flip="none" rotWithShape="1">
            <a:gsLst>
              <a:gs pos="0">
                <a:srgbClr val="6D99FB">
                  <a:shade val="30000"/>
                  <a:satMod val="115000"/>
                </a:srgbClr>
              </a:gs>
              <a:gs pos="50000">
                <a:srgbClr val="6D99FB">
                  <a:shade val="67500"/>
                  <a:satMod val="115000"/>
                </a:srgbClr>
              </a:gs>
              <a:gs pos="100000">
                <a:srgbClr val="6D99FB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5230" y="2795496"/>
            <a:ext cx="31432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Brush Script MT" panose="03060802040406070304" pitchFamily="66" charset="0"/>
              </a:rPr>
              <a:t>Aging &amp; Mental Health</a:t>
            </a:r>
            <a:endParaRPr lang="en-US" sz="4400" b="1" dirty="0">
              <a:latin typeface="Brush Script MT" panose="03060802040406070304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1508" y="1000794"/>
            <a:ext cx="1555909" cy="155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9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8"/>
          <p:cNvSpPr>
            <a:spLocks noGrp="1" noChangeArrowheads="1"/>
          </p:cNvSpPr>
          <p:nvPr>
            <p:ph type="title"/>
          </p:nvPr>
        </p:nvSpPr>
        <p:spPr>
          <a:xfrm>
            <a:off x="311149" y="318990"/>
            <a:ext cx="8520113" cy="647700"/>
          </a:xfrm>
        </p:spPr>
        <p:txBody>
          <a:bodyPr/>
          <a:lstStyle/>
          <a:p>
            <a:pPr eaLnBrk="1" hangingPunct="1"/>
            <a:r>
              <a:rPr lang="en-US" altLang="en-US" sz="2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WHO - Mental Health and </a:t>
            </a:r>
            <a:r>
              <a:rPr lang="en-US" altLang="en-US" sz="2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Older Adults</a:t>
            </a:r>
            <a:endParaRPr lang="en-US" altLang="en-US" sz="2400" noProof="1" smtClean="0">
              <a:latin typeface="+mn-lt"/>
            </a:endParaRPr>
          </a:p>
        </p:txBody>
      </p:sp>
      <p:sp>
        <p:nvSpPr>
          <p:cNvPr id="25603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045845" y="1251646"/>
            <a:ext cx="7211060" cy="3520123"/>
          </a:xfrm>
        </p:spPr>
        <p:txBody>
          <a:bodyPr/>
          <a:lstStyle/>
          <a:p>
            <a:r>
              <a:rPr lang="en-US" altLang="en-US" dirty="0" smtClean="0"/>
              <a:t>Neuropsychiatric disorders = 6.6% of the total disability for older adults.</a:t>
            </a:r>
          </a:p>
          <a:p>
            <a:r>
              <a:rPr lang="en-US" altLang="en-US" dirty="0" smtClean="0"/>
              <a:t>Most common are dementia and depression. </a:t>
            </a:r>
          </a:p>
          <a:p>
            <a:r>
              <a:rPr lang="en-US" altLang="en-US" dirty="0" smtClean="0"/>
              <a:t>~15% of adults aged 60 and over have a mental disorder.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Anxiety disorders affect ~3.8% </a:t>
            </a:r>
          </a:p>
          <a:p>
            <a:r>
              <a:rPr lang="en-US" altLang="en-US" dirty="0" smtClean="0"/>
              <a:t>25% deaths from self-harm </a:t>
            </a:r>
            <a:r>
              <a:rPr lang="en-US" altLang="en-US" dirty="0" smtClean="0"/>
              <a:t>are among </a:t>
            </a:r>
            <a:r>
              <a:rPr lang="en-US" altLang="en-US" dirty="0" smtClean="0"/>
              <a:t>aged 60 or &gt;. </a:t>
            </a:r>
          </a:p>
          <a:p>
            <a:pPr eaLnBrk="1" hangingPunct="1"/>
            <a:endParaRPr lang="en-US" altLang="en-US" noProof="1" smtClean="0"/>
          </a:p>
        </p:txBody>
      </p:sp>
      <p:pic>
        <p:nvPicPr>
          <p:cNvPr id="2560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5" name="TextBox 2"/>
          <p:cNvSpPr txBox="1">
            <a:spLocks noChangeArrowheads="1"/>
          </p:cNvSpPr>
          <p:nvPr/>
        </p:nvSpPr>
        <p:spPr bwMode="auto">
          <a:xfrm>
            <a:off x="400050" y="5397500"/>
            <a:ext cx="85026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000" dirty="0" smtClean="0"/>
              <a:t>Source: HO </a:t>
            </a:r>
            <a:r>
              <a:rPr lang="en-US" altLang="en-US" sz="1000" dirty="0"/>
              <a:t>(April, 2016). Mental health and older adults. Fact sheet. </a:t>
            </a:r>
            <a:endParaRPr lang="en-US" altLang="en-US" sz="1000" dirty="0" smtClean="0"/>
          </a:p>
          <a:p>
            <a:r>
              <a:rPr lang="en-US" altLang="en-US" sz="1000" dirty="0" smtClean="0"/>
              <a:t>Available</a:t>
            </a:r>
            <a:r>
              <a:rPr lang="en-US" altLang="en-US" sz="1000" dirty="0"/>
              <a:t>: </a:t>
            </a:r>
            <a:r>
              <a:rPr lang="en-US" altLang="en-US" sz="1000" dirty="0">
                <a:hlinkClick r:id="rId4"/>
              </a:rPr>
              <a:t>http://www.who.int/mediacentre/factsheets/fs381/en/</a:t>
            </a:r>
            <a:endParaRPr lang="en-US" altLang="en-US" sz="1000" dirty="0"/>
          </a:p>
          <a:p>
            <a:r>
              <a:rPr lang="en-US" altLang="en-US" sz="1200" dirty="0"/>
              <a:t> </a:t>
            </a:r>
            <a:br>
              <a:rPr lang="en-US" altLang="en-US" sz="1200" dirty="0"/>
            </a:br>
            <a:endParaRPr lang="en-US" altLang="en-US" sz="1200" dirty="0"/>
          </a:p>
          <a:p>
            <a:endParaRPr lang="en-US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0" y="4300461"/>
            <a:ext cx="1623060" cy="1552727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 bwMode="auto">
          <a:xfrm>
            <a:off x="2571750" y="2960370"/>
            <a:ext cx="4080510" cy="114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"/>
          <p:cNvSpPr>
            <a:spLocks noGrp="1" noChangeArrowheads="1"/>
          </p:cNvSpPr>
          <p:nvPr>
            <p:ph type="title"/>
          </p:nvPr>
        </p:nvSpPr>
        <p:spPr>
          <a:xfrm>
            <a:off x="311149" y="238284"/>
            <a:ext cx="8520113" cy="647700"/>
          </a:xfrm>
        </p:spPr>
        <p:txBody>
          <a:bodyPr/>
          <a:lstStyle/>
          <a:p>
            <a:pPr eaLnBrk="1" hangingPunct="1"/>
            <a:r>
              <a:rPr lang="en-US" altLang="en-US" sz="2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Mental Health and Older Adults</a:t>
            </a:r>
            <a:endParaRPr lang="en-US" altLang="en-US" sz="2400" noProof="1" smtClean="0">
              <a:latin typeface="+mn-lt"/>
            </a:endParaRPr>
          </a:p>
        </p:txBody>
      </p:sp>
      <p:sp>
        <p:nvSpPr>
          <p:cNvPr id="27651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77825" y="1101725"/>
            <a:ext cx="8524875" cy="3035300"/>
          </a:xfrm>
        </p:spPr>
        <p:txBody>
          <a:bodyPr/>
          <a:lstStyle/>
          <a:p>
            <a:r>
              <a:rPr lang="en-US" altLang="en-US" dirty="0" smtClean="0"/>
              <a:t>Estimate 46.8 million people worldwide with dementia in 2015 </a:t>
            </a:r>
          </a:p>
          <a:p>
            <a:r>
              <a:rPr lang="en-US" altLang="en-US" dirty="0"/>
              <a:t>I</a:t>
            </a:r>
            <a:r>
              <a:rPr lang="en-US" altLang="en-US" dirty="0" smtClean="0"/>
              <a:t>ncrease to 131.5 million in 2050.</a:t>
            </a:r>
          </a:p>
          <a:p>
            <a:pPr eaLnBrk="1" hangingPunct="1"/>
            <a:endParaRPr lang="en-US" altLang="en-US" noProof="1" smtClean="0"/>
          </a:p>
        </p:txBody>
      </p:sp>
      <p:pic>
        <p:nvPicPr>
          <p:cNvPr id="2765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2185" y="1801178"/>
            <a:ext cx="8502650" cy="3946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en-US" sz="1050" dirty="0"/>
          </a:p>
          <a:p>
            <a:pPr>
              <a:defRPr/>
            </a:pPr>
            <a:r>
              <a:rPr lang="en-US" dirty="0"/>
              <a:t>~</a:t>
            </a:r>
            <a:r>
              <a:rPr lang="en-US" dirty="0">
                <a:solidFill>
                  <a:srgbClr val="C00000"/>
                </a:solidFill>
              </a:rPr>
              <a:t>100 million </a:t>
            </a:r>
            <a:r>
              <a:rPr lang="en-US" dirty="0"/>
              <a:t>people globally have </a:t>
            </a:r>
            <a:r>
              <a:rPr lang="en-US" dirty="0">
                <a:solidFill>
                  <a:srgbClr val="C00000"/>
                </a:solidFill>
              </a:rPr>
              <a:t>Alzheimer’s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dirty="0"/>
              <a:t>Expected to &gt; to </a:t>
            </a:r>
            <a:r>
              <a:rPr lang="en-US" dirty="0" smtClean="0">
                <a:solidFill>
                  <a:srgbClr val="C00000"/>
                </a:solidFill>
              </a:rPr>
              <a:t>277,000,000</a:t>
            </a:r>
            <a:r>
              <a:rPr lang="en-US" dirty="0" smtClean="0"/>
              <a:t> by </a:t>
            </a:r>
            <a:r>
              <a:rPr lang="en-US" dirty="0"/>
              <a:t>2050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80% of elderly in </a:t>
            </a:r>
            <a:r>
              <a:rPr lang="en-US" dirty="0" smtClean="0"/>
              <a:t>“nursing homes” </a:t>
            </a:r>
            <a:r>
              <a:rPr lang="en-US" dirty="0"/>
              <a:t>have some </a:t>
            </a:r>
            <a:r>
              <a:rPr lang="en-US" dirty="0" smtClean="0"/>
              <a:t>dementia</a:t>
            </a:r>
            <a:r>
              <a:rPr lang="en-US" dirty="0"/>
              <a:t>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Globally, 13% of people aged 60 </a:t>
            </a:r>
            <a:r>
              <a:rPr lang="en-US" dirty="0" smtClean="0"/>
              <a:t>&amp; &gt;</a:t>
            </a:r>
            <a:r>
              <a:rPr lang="en-US" dirty="0" smtClean="0"/>
              <a:t> require </a:t>
            </a:r>
            <a:r>
              <a:rPr lang="en-US" dirty="0"/>
              <a:t>long-term care. 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Between 2010 and 2050, older people with care needs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will </a:t>
            </a:r>
            <a:r>
              <a:rPr lang="en-US" dirty="0"/>
              <a:t>&gt; from </a:t>
            </a:r>
            <a:r>
              <a:rPr lang="en-US" dirty="0" smtClean="0"/>
              <a:t>101M </a:t>
            </a:r>
            <a:r>
              <a:rPr lang="en-US" dirty="0"/>
              <a:t>to </a:t>
            </a:r>
            <a:r>
              <a:rPr lang="en-US" dirty="0" smtClean="0">
                <a:solidFill>
                  <a:srgbClr val="C00000"/>
                </a:solidFill>
              </a:rPr>
              <a:t>277,000,000</a:t>
            </a:r>
            <a:r>
              <a:rPr lang="en-US" dirty="0" smtClean="0">
                <a:solidFill>
                  <a:srgbClr val="002060"/>
                </a:solidFill>
              </a:rPr>
              <a:t>.</a:t>
            </a:r>
            <a:endParaRPr lang="en-US" dirty="0">
              <a:solidFill>
                <a:srgbClr val="002060"/>
              </a:solidFill>
            </a:endParaRP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sz="1000" dirty="0" smtClean="0"/>
              <a:t>Source: Alzheimer’s </a:t>
            </a:r>
            <a:r>
              <a:rPr lang="en-US" sz="1000" dirty="0"/>
              <a:t>Disease International. World Alzheimer Report 2016: Improving healthcare for people living with dementia</a:t>
            </a:r>
          </a:p>
          <a:p>
            <a:pPr>
              <a:defRPr/>
            </a:pPr>
            <a:r>
              <a:rPr lang="en-US" sz="1000" dirty="0"/>
              <a:t>coverage, quality and costs now and in the future. Available: </a:t>
            </a:r>
            <a:r>
              <a:rPr lang="en-US" sz="1000" dirty="0">
                <a:hlinkClick r:id="rId4"/>
              </a:rPr>
              <a:t>https://www.alz.co.uk/research/worldalzheimerreport2016sheet.pdf</a:t>
            </a:r>
            <a:endParaRPr lang="en-US" sz="1000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2927" y="1156283"/>
            <a:ext cx="1824990" cy="1320238"/>
          </a:xfrm>
          <a:prstGeom prst="rect">
            <a:avLst/>
          </a:prstGeom>
        </p:spPr>
      </p:pic>
      <p:sp>
        <p:nvSpPr>
          <p:cNvPr id="5" name="Flowchart: Predefined Process 4"/>
          <p:cNvSpPr/>
          <p:nvPr/>
        </p:nvSpPr>
        <p:spPr bwMode="auto">
          <a:xfrm>
            <a:off x="2542697" y="2476521"/>
            <a:ext cx="5817870" cy="2871153"/>
          </a:xfrm>
          <a:prstGeom prst="flowChartPredefinedProcess">
            <a:avLst/>
          </a:prstGeom>
          <a:gradFill flip="none" rotWithShape="1">
            <a:gsLst>
              <a:gs pos="0">
                <a:srgbClr val="6D99FB">
                  <a:shade val="30000"/>
                  <a:satMod val="115000"/>
                </a:srgbClr>
              </a:gs>
              <a:gs pos="50000">
                <a:srgbClr val="6D99FB">
                  <a:shade val="67500"/>
                  <a:satMod val="115000"/>
                </a:srgbClr>
              </a:gs>
              <a:gs pos="100000">
                <a:srgbClr val="6D99FB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54277" y="3085952"/>
            <a:ext cx="31432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Brush Script MT" panose="03060802040406070304" pitchFamily="66" charset="0"/>
              </a:rPr>
              <a:t>Aging &amp; Relocation</a:t>
            </a:r>
            <a:endParaRPr lang="en-US" sz="4400" b="1" dirty="0"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25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" y="299562"/>
            <a:ext cx="8520112" cy="647700"/>
          </a:xfrm>
        </p:spPr>
        <p:txBody>
          <a:bodyPr/>
          <a:lstStyle/>
          <a:p>
            <a:r>
              <a:rPr lang="en-US" sz="2400" u="sng" dirty="0" smtClean="0">
                <a:solidFill>
                  <a:srgbClr val="C00000"/>
                </a:solidFill>
              </a:rPr>
              <a:t>Aging in Place</a:t>
            </a:r>
            <a:r>
              <a:rPr lang="en-US" sz="2400" b="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>
                <a:solidFill>
                  <a:srgbClr val="C00000"/>
                </a:solidFill>
              </a:rPr>
              <a:t>vs </a:t>
            </a:r>
            <a:r>
              <a:rPr lang="en-US" sz="2400" dirty="0" smtClean="0">
                <a:solidFill>
                  <a:srgbClr val="C00000"/>
                </a:solidFill>
              </a:rPr>
              <a:t>Relocation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48790" y="1223010"/>
            <a:ext cx="694944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Remain in own home with familiar </a:t>
            </a:r>
            <a:r>
              <a:rPr lang="en-US" dirty="0" smtClean="0"/>
              <a:t>surroundings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Less </a:t>
            </a:r>
            <a:r>
              <a:rPr lang="en-US" dirty="0" smtClean="0"/>
              <a:t>expensive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Caregiving by family &amp; friends</a:t>
            </a:r>
            <a:endParaRPr lang="en-US" dirty="0" smtClean="0"/>
          </a:p>
          <a:p>
            <a:endParaRPr lang="en-US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F</a:t>
            </a:r>
            <a:r>
              <a:rPr lang="en-US" dirty="0" smtClean="0"/>
              <a:t>amily caregiving varies </a:t>
            </a:r>
            <a:r>
              <a:rPr lang="en-US" dirty="0" smtClean="0"/>
              <a:t>by: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/>
              <a:t>Culture &amp; social class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Political </a:t>
            </a:r>
            <a:r>
              <a:rPr lang="en-US" dirty="0" smtClean="0"/>
              <a:t>structures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/>
              <a:t>Economics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/>
              <a:t>Country &amp; geographic location</a:t>
            </a:r>
            <a:endParaRPr lang="en-US" dirty="0" smtClean="0"/>
          </a:p>
          <a:p>
            <a:endParaRPr lang="en-US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 smtClean="0"/>
              <a:t>US Caregivers for </a:t>
            </a:r>
            <a:r>
              <a:rPr lang="en-US" dirty="0" smtClean="0"/>
              <a:t>70 years &amp; &gt; included:</a:t>
            </a:r>
          </a:p>
          <a:p>
            <a:endParaRPr lang="en-US" dirty="0" smtClean="0"/>
          </a:p>
          <a:p>
            <a:r>
              <a:rPr lang="en-US" dirty="0" smtClean="0"/>
              <a:t>	44% of Latinos</a:t>
            </a:r>
          </a:p>
          <a:p>
            <a:r>
              <a:rPr lang="en-US" dirty="0" smtClean="0"/>
              <a:t>	34% of Blacks</a:t>
            </a:r>
          </a:p>
          <a:p>
            <a:r>
              <a:rPr lang="en-US" dirty="0" smtClean="0"/>
              <a:t>	25% of non-Hispanic Whites (Weiss et al, 2005).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382" y="2422207"/>
            <a:ext cx="1514475" cy="8477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4709160"/>
            <a:ext cx="1252537" cy="1128712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638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8" y="297180"/>
            <a:ext cx="8520112" cy="647700"/>
          </a:xfrm>
        </p:spPr>
        <p:txBody>
          <a:bodyPr/>
          <a:lstStyle/>
          <a:p>
            <a:r>
              <a:rPr lang="en-US" sz="2400" dirty="0" smtClean="0">
                <a:solidFill>
                  <a:srgbClr val="C00000"/>
                </a:solidFill>
              </a:rPr>
              <a:t>Family Caregiving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~17.7 </a:t>
            </a:r>
            <a:r>
              <a:rPr lang="en-US" dirty="0"/>
              <a:t>million </a:t>
            </a:r>
            <a:r>
              <a:rPr lang="en-US" dirty="0" smtClean="0"/>
              <a:t>people in USA are </a:t>
            </a:r>
            <a:r>
              <a:rPr lang="en-US" dirty="0"/>
              <a:t>family caregivers of someone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/>
              <a:t>	</a:t>
            </a:r>
            <a:r>
              <a:rPr lang="en-US" dirty="0" smtClean="0"/>
              <a:t>with </a:t>
            </a:r>
            <a:r>
              <a:rPr lang="en-US" dirty="0" smtClean="0"/>
              <a:t>a significant </a:t>
            </a:r>
            <a:r>
              <a:rPr lang="en-US" dirty="0" smtClean="0"/>
              <a:t>impairment</a:t>
            </a:r>
            <a:r>
              <a:rPr lang="en-US" dirty="0"/>
              <a:t> age 65 &amp; &gt; older </a:t>
            </a:r>
            <a:endParaRPr lang="en-US" dirty="0" smtClean="0"/>
          </a:p>
          <a:p>
            <a:pPr algn="ctr"/>
            <a:endParaRPr lang="en-US" sz="1000" dirty="0" smtClean="0"/>
          </a:p>
          <a:p>
            <a:pPr algn="ctr"/>
            <a:endParaRPr lang="en-US" sz="1000" dirty="0"/>
          </a:p>
          <a:p>
            <a:pPr algn="ctr"/>
            <a:endParaRPr lang="en-US" sz="1000" dirty="0" smtClean="0"/>
          </a:p>
          <a:p>
            <a:pPr algn="ctr"/>
            <a:endParaRPr lang="en-US" sz="1000" dirty="0"/>
          </a:p>
          <a:p>
            <a:pPr algn="ctr"/>
            <a:endParaRPr lang="en-US" sz="1000" dirty="0" smtClean="0"/>
          </a:p>
          <a:p>
            <a:pPr algn="ctr"/>
            <a:endParaRPr lang="en-US" sz="1000" dirty="0"/>
          </a:p>
          <a:p>
            <a:pPr algn="ctr"/>
            <a:endParaRPr lang="en-US" sz="1000" dirty="0" smtClean="0"/>
          </a:p>
          <a:p>
            <a:pPr algn="ctr"/>
            <a:endParaRPr lang="en-US" sz="1000" dirty="0"/>
          </a:p>
          <a:p>
            <a:pPr algn="ctr"/>
            <a:endParaRPr lang="en-US" sz="1000" dirty="0" smtClean="0"/>
          </a:p>
          <a:p>
            <a:pPr algn="ctr"/>
            <a:endParaRPr lang="en-US" sz="1000" dirty="0"/>
          </a:p>
          <a:p>
            <a:pPr algn="ctr"/>
            <a:endParaRPr lang="en-US" sz="1000" dirty="0" smtClean="0"/>
          </a:p>
          <a:p>
            <a:pPr algn="ctr"/>
            <a:endParaRPr lang="en-US" sz="1000" dirty="0"/>
          </a:p>
          <a:p>
            <a:pPr algn="ctr"/>
            <a:r>
              <a:rPr lang="en-US" sz="1000" dirty="0" smtClean="0"/>
              <a:t>Source: Families Caring for an Aging America. (September, 2016).. Report in brief. National Academies of Science</a:t>
            </a:r>
            <a:r>
              <a:rPr lang="en-US" sz="1000" dirty="0"/>
              <a:t>s</a:t>
            </a:r>
            <a:r>
              <a:rPr lang="en-US" sz="1000" dirty="0" smtClean="0"/>
              <a:t> Engineering and Medicine : </a:t>
            </a:r>
            <a:r>
              <a:rPr lang="en-US" sz="1000" dirty="0" smtClean="0">
                <a:hlinkClick r:id="rId2"/>
              </a:rPr>
              <a:t>http://nationalacademies.org/hmd/~/media/Files/Report%20Files/2016/Caregiving-RiB.pdf</a:t>
            </a:r>
            <a:r>
              <a:rPr lang="en-US" sz="1000" dirty="0" smtClean="0"/>
              <a:t> </a:t>
            </a:r>
            <a:endParaRPr lang="en-US" sz="1000" dirty="0"/>
          </a:p>
          <a:p>
            <a:endParaRPr lang="en-US" sz="1000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655" y="3019425"/>
            <a:ext cx="161925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99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8" y="228600"/>
            <a:ext cx="8520112" cy="647700"/>
          </a:xfrm>
        </p:spPr>
        <p:txBody>
          <a:bodyPr/>
          <a:lstStyle/>
          <a:p>
            <a:r>
              <a:rPr lang="en-US" sz="2400" dirty="0" smtClean="0">
                <a:solidFill>
                  <a:srgbClr val="C00000"/>
                </a:solidFill>
              </a:rPr>
              <a:t>Caregiving in UK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~ 6.5 million people (1 in 8 people) in the UK provide care on an unpaid basis for a relative, friend, or neighbor in need of support due to old age, disability, frailty, or illness </a:t>
            </a:r>
            <a:r>
              <a:rPr lang="en-US" sz="1000" dirty="0" smtClean="0">
                <a:solidFill>
                  <a:srgbClr val="C00000"/>
                </a:solidFill>
              </a:rPr>
              <a:t>(</a:t>
            </a:r>
            <a:r>
              <a:rPr lang="en-US" sz="1000" dirty="0" smtClean="0">
                <a:solidFill>
                  <a:srgbClr val="C00000"/>
                </a:solidFill>
                <a:hlinkClick r:id="rId2"/>
              </a:rPr>
              <a:t>http://www.carersuk.org</a:t>
            </a:r>
            <a:r>
              <a:rPr lang="en-US" sz="1000" dirty="0" smtClean="0">
                <a:solidFill>
                  <a:srgbClr val="C00000"/>
                </a:solidFill>
              </a:rPr>
              <a:t>) </a:t>
            </a:r>
          </a:p>
          <a:p>
            <a:pPr marL="0" indent="0">
              <a:buNone/>
            </a:pPr>
            <a:r>
              <a:rPr lang="en-US" dirty="0" smtClean="0"/>
              <a:t> </a:t>
            </a:r>
          </a:p>
          <a:p>
            <a:r>
              <a:rPr lang="en-US" dirty="0" smtClean="0"/>
              <a:t>45% of caregivers have given up work to care for </a:t>
            </a:r>
            <a:r>
              <a:rPr lang="en-US" dirty="0" smtClean="0"/>
              <a:t>someone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C</a:t>
            </a:r>
            <a:r>
              <a:rPr lang="en-US" dirty="0" smtClean="0"/>
              <a:t>aregivers save the UK economy ~£119bn (149 billion US$) per year</a:t>
            </a:r>
          </a:p>
          <a:p>
            <a:endParaRPr lang="en-US" dirty="0"/>
          </a:p>
          <a:p>
            <a:r>
              <a:rPr lang="en-US" dirty="0" smtClean="0"/>
              <a:t>49% of caregivers have financial </a:t>
            </a:r>
            <a:r>
              <a:rPr lang="en-US" dirty="0" smtClean="0"/>
              <a:t>burdens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sz="1000" dirty="0" smtClean="0"/>
              <a:t>Source: </a:t>
            </a:r>
            <a:r>
              <a:rPr lang="en-US" sz="1000" dirty="0" smtClean="0">
                <a:hlinkClick r:id="rId3"/>
              </a:rPr>
              <a:t>https://www.farrlawfirm.com/caregivers/caregiving-in-other-countries-what-we-can-learn/</a:t>
            </a:r>
            <a:endParaRPr lang="en-US" sz="1000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022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2917" y="1232504"/>
            <a:ext cx="1824990" cy="1320238"/>
          </a:xfrm>
          <a:prstGeom prst="rect">
            <a:avLst/>
          </a:prstGeom>
        </p:spPr>
      </p:pic>
      <p:sp>
        <p:nvSpPr>
          <p:cNvPr id="5" name="Flowchart: Predefined Process 4"/>
          <p:cNvSpPr/>
          <p:nvPr/>
        </p:nvSpPr>
        <p:spPr bwMode="auto">
          <a:xfrm>
            <a:off x="2542697" y="2476521"/>
            <a:ext cx="5817870" cy="2871153"/>
          </a:xfrm>
          <a:prstGeom prst="flowChartPredefinedProcess">
            <a:avLst/>
          </a:prstGeom>
          <a:gradFill flip="none" rotWithShape="1">
            <a:gsLst>
              <a:gs pos="0">
                <a:srgbClr val="6D99FB">
                  <a:shade val="30000"/>
                  <a:satMod val="115000"/>
                </a:srgbClr>
              </a:gs>
              <a:gs pos="50000">
                <a:srgbClr val="6D99FB">
                  <a:shade val="67500"/>
                  <a:satMod val="115000"/>
                </a:srgbClr>
              </a:gs>
              <a:gs pos="100000">
                <a:srgbClr val="6D99FB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54277" y="3085952"/>
            <a:ext cx="31432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Brush Script MT" panose="03060802040406070304" pitchFamily="66" charset="0"/>
              </a:rPr>
              <a:t>Relocation </a:t>
            </a:r>
            <a:r>
              <a:rPr lang="en-US" sz="4400" b="1" dirty="0" smtClean="0">
                <a:latin typeface="Brush Script MT" panose="03060802040406070304" pitchFamily="66" charset="0"/>
              </a:rPr>
              <a:t>Alternatives</a:t>
            </a:r>
            <a:endParaRPr lang="en-US" sz="4400" b="1" dirty="0"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4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45758" y="343220"/>
            <a:ext cx="8520112" cy="647700"/>
          </a:xfrm>
        </p:spPr>
        <p:txBody>
          <a:bodyPr/>
          <a:lstStyle/>
          <a:p>
            <a:r>
              <a:rPr lang="en-US" altLang="en-US" sz="2400" dirty="0" smtClean="0">
                <a:solidFill>
                  <a:srgbClr val="C00000"/>
                </a:solidFill>
              </a:rPr>
              <a:t>Options </a:t>
            </a:r>
            <a:r>
              <a:rPr lang="en-US" altLang="en-US" sz="2400" dirty="0" smtClean="0">
                <a:solidFill>
                  <a:srgbClr val="C00000"/>
                </a:solidFill>
              </a:rPr>
              <a:t>for Older Adults </a:t>
            </a:r>
            <a:r>
              <a:rPr lang="en-US" altLang="en-US" sz="1800" b="0" dirty="0" smtClean="0">
                <a:solidFill>
                  <a:srgbClr val="C00000"/>
                </a:solidFill>
              </a:rPr>
              <a:t>(Vary by Country)</a:t>
            </a:r>
            <a:endParaRPr lang="en-US" altLang="en-US" sz="1800" b="0" dirty="0" smtClean="0">
              <a:solidFill>
                <a:srgbClr val="C00000"/>
              </a:solidFill>
            </a:endParaRPr>
          </a:p>
        </p:txBody>
      </p:sp>
      <p:sp>
        <p:nvSpPr>
          <p:cNvPr id="47107" name="Content Placeholder 3"/>
          <p:cNvSpPr>
            <a:spLocks noGrp="1"/>
          </p:cNvSpPr>
          <p:nvPr>
            <p:ph idx="1"/>
          </p:nvPr>
        </p:nvSpPr>
        <p:spPr>
          <a:xfrm>
            <a:off x="1127126" y="1131571"/>
            <a:ext cx="6599554" cy="2025650"/>
          </a:xfrm>
        </p:spPr>
        <p:txBody>
          <a:bodyPr/>
          <a:lstStyle/>
          <a:p>
            <a:r>
              <a:rPr lang="en-US" altLang="en-US" dirty="0" smtClean="0"/>
              <a:t>Extended Care </a:t>
            </a:r>
            <a:r>
              <a:rPr lang="en-US" altLang="en-US" dirty="0" smtClean="0"/>
              <a:t>Facilities (ECF) “nursing homes”</a:t>
            </a:r>
            <a:endParaRPr lang="en-US" altLang="en-US" dirty="0" smtClean="0"/>
          </a:p>
          <a:p>
            <a:r>
              <a:rPr lang="en-US" altLang="en-US" dirty="0" smtClean="0"/>
              <a:t>Day Care Programs</a:t>
            </a:r>
          </a:p>
          <a:p>
            <a:r>
              <a:rPr lang="en-US" altLang="en-US" dirty="0" smtClean="0"/>
              <a:t>Assisted Living Facilities</a:t>
            </a:r>
          </a:p>
          <a:p>
            <a:r>
              <a:rPr lang="en-US" altLang="en-US" dirty="0" smtClean="0"/>
              <a:t>Home Care Programs</a:t>
            </a:r>
          </a:p>
          <a:p>
            <a:r>
              <a:rPr lang="en-US" altLang="en-US" dirty="0" smtClean="0"/>
              <a:t>High Rise Senior Living Facilities</a:t>
            </a:r>
          </a:p>
          <a:p>
            <a:r>
              <a:rPr lang="en-US" altLang="en-US" dirty="0" smtClean="0"/>
              <a:t>Group </a:t>
            </a:r>
            <a:r>
              <a:rPr lang="en-US" altLang="en-US" dirty="0" smtClean="0"/>
              <a:t>Homes</a:t>
            </a:r>
          </a:p>
          <a:p>
            <a:r>
              <a:rPr lang="en-US" altLang="en-US" dirty="0" smtClean="0"/>
              <a:t>Retirement Communities</a:t>
            </a:r>
            <a:endParaRPr lang="en-US" altLang="en-US" dirty="0" smtClean="0"/>
          </a:p>
        </p:txBody>
      </p:sp>
      <p:pic>
        <p:nvPicPr>
          <p:cNvPr id="113668" name="Picture 4" descr="http://images.clipartpanda.com/housing-clipart-_9667858236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082" y="3438524"/>
            <a:ext cx="1350963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0" name="Picture 6" descr="Image result for clip art housi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3935413"/>
            <a:ext cx="1831975" cy="133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2" name="Picture 8" descr="Image result for clip art hous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25" y="5091113"/>
            <a:ext cx="1681163" cy="13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4" name="Picture 10" descr="Image result for Nursing Home Entertainment Clip Art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728" y="5091113"/>
            <a:ext cx="1951037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6" name="Picture 12" descr="Image result for Skilled Nursing Clip Art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E9E2DC"/>
              </a:clrFrom>
              <a:clrTo>
                <a:srgbClr val="E9E2D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799" y="1734503"/>
            <a:ext cx="1903413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" y="344170"/>
            <a:ext cx="8520112" cy="647700"/>
          </a:xfrm>
        </p:spPr>
        <p:txBody>
          <a:bodyPr/>
          <a:lstStyle/>
          <a:p>
            <a:r>
              <a:rPr lang="en-US" sz="2400" dirty="0" smtClean="0">
                <a:solidFill>
                  <a:srgbClr val="C00000"/>
                </a:solidFill>
              </a:rPr>
              <a:t>UK Fact Sheet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8790" y="1383030"/>
            <a:ext cx="7071360" cy="4759960"/>
          </a:xfrm>
        </p:spPr>
        <p:txBody>
          <a:bodyPr/>
          <a:lstStyle/>
          <a:p>
            <a:r>
              <a:rPr lang="en-US" dirty="0" smtClean="0"/>
              <a:t>5,153 </a:t>
            </a:r>
            <a:r>
              <a:rPr lang="en-US" dirty="0" smtClean="0"/>
              <a:t>ECFs </a:t>
            </a:r>
            <a:endParaRPr lang="en-US" dirty="0" smtClean="0"/>
          </a:p>
          <a:p>
            <a:r>
              <a:rPr lang="en-US" dirty="0" smtClean="0"/>
              <a:t>7% (530,000) live in specialists housing for people 55 and &gt;</a:t>
            </a:r>
          </a:p>
          <a:p>
            <a:r>
              <a:rPr lang="en-US" dirty="0" smtClean="0"/>
              <a:t>12,525 residential homes</a:t>
            </a:r>
          </a:p>
          <a:p>
            <a:endParaRPr lang="en-US" dirty="0" smtClean="0"/>
          </a:p>
          <a:p>
            <a:r>
              <a:rPr lang="en-US" dirty="0" smtClean="0"/>
              <a:t>~1.4M age 65+ provide care for someone</a:t>
            </a:r>
          </a:p>
          <a:p>
            <a:r>
              <a:rPr lang="en-US" dirty="0" smtClean="0"/>
              <a:t>58% caretakers in UK are women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25% in UK interested in buying a retirement property </a:t>
            </a:r>
            <a:r>
              <a:rPr lang="en-US" dirty="0" smtClean="0"/>
              <a:t>– 3.5M nationally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389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8" y="270669"/>
            <a:ext cx="8520112" cy="647700"/>
          </a:xfrm>
        </p:spPr>
        <p:txBody>
          <a:bodyPr/>
          <a:lstStyle/>
          <a:p>
            <a:r>
              <a:rPr lang="en-US" sz="2400" dirty="0" smtClean="0">
                <a:solidFill>
                  <a:srgbClr val="C00000"/>
                </a:solidFill>
              </a:rPr>
              <a:t>UK Fact Sheet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5910" y="1257300"/>
            <a:ext cx="7254240" cy="4679950"/>
          </a:xfrm>
        </p:spPr>
        <p:txBody>
          <a:bodyPr/>
          <a:lstStyle/>
          <a:p>
            <a:r>
              <a:rPr lang="en-US" dirty="0" smtClean="0"/>
              <a:t>3.64M in UK 65+ live alone (70% women)</a:t>
            </a:r>
          </a:p>
          <a:p>
            <a:r>
              <a:rPr lang="en-US" dirty="0" smtClean="0"/>
              <a:t>21% men &amp; 30% women need help with ADLs</a:t>
            </a:r>
          </a:p>
          <a:p>
            <a:r>
              <a:rPr lang="en-US" dirty="0" smtClean="0"/>
              <a:t>850,000 with dementia</a:t>
            </a:r>
          </a:p>
          <a:p>
            <a:endParaRPr lang="en-US" dirty="0" smtClean="0"/>
          </a:p>
          <a:p>
            <a:r>
              <a:rPr lang="en-US" dirty="0" smtClean="0"/>
              <a:t>Average cost per care of older people bed £99,583</a:t>
            </a:r>
          </a:p>
          <a:p>
            <a:endParaRPr lang="en-US" dirty="0" smtClean="0"/>
          </a:p>
          <a:p>
            <a:r>
              <a:rPr lang="en-US" dirty="0" smtClean="0"/>
              <a:t>40% </a:t>
            </a:r>
            <a:r>
              <a:rPr lang="en-US" dirty="0" smtClean="0"/>
              <a:t>of adults in </a:t>
            </a:r>
            <a:r>
              <a:rPr lang="en-US" dirty="0" smtClean="0"/>
              <a:t>care </a:t>
            </a:r>
            <a:r>
              <a:rPr lang="en-US" dirty="0"/>
              <a:t>homes have depression </a:t>
            </a:r>
            <a:endParaRPr lang="en-US" dirty="0" smtClean="0"/>
          </a:p>
          <a:p>
            <a:r>
              <a:rPr lang="en-US" dirty="0" smtClean="0"/>
              <a:t>~1.2M 65 years &amp; &gt; are chronically lonely</a:t>
            </a:r>
          </a:p>
          <a:p>
            <a:r>
              <a:rPr lang="en-US" dirty="0" smtClean="0"/>
              <a:t>Worse health associated with depression &amp; lack of family</a:t>
            </a:r>
          </a:p>
          <a:p>
            <a:endParaRPr lang="en-US" sz="1000" dirty="0" smtClean="0">
              <a:solidFill>
                <a:srgbClr val="C00000"/>
              </a:solidFill>
            </a:endParaRPr>
          </a:p>
          <a:p>
            <a:endParaRPr lang="en-US" sz="1000" dirty="0">
              <a:solidFill>
                <a:srgbClr val="C00000"/>
              </a:solidFill>
            </a:endParaRPr>
          </a:p>
          <a:p>
            <a:r>
              <a:rPr lang="en-US" sz="1000" dirty="0" smtClean="0">
                <a:solidFill>
                  <a:srgbClr val="C00000"/>
                </a:solidFill>
              </a:rPr>
              <a:t>Source: </a:t>
            </a:r>
            <a:r>
              <a:rPr lang="en-US" sz="1000" dirty="0" smtClean="0"/>
              <a:t>Source: </a:t>
            </a:r>
            <a:r>
              <a:rPr lang="en-US" altLang="en-US" sz="1000" dirty="0" smtClean="0">
                <a:hlinkClick r:id="rId2"/>
              </a:rPr>
              <a:t>http://www.ageuk.org.uk/Documents/EN-GB/Factsheets/Later_Life_UK_factsheet.pdf?dtrk=true</a:t>
            </a:r>
            <a:endParaRPr lang="en-US" sz="1000" dirty="0" smtClean="0"/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235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295275" y="274320"/>
            <a:ext cx="8520112" cy="647700"/>
          </a:xfrm>
        </p:spPr>
        <p:txBody>
          <a:bodyPr/>
          <a:lstStyle/>
          <a:p>
            <a:r>
              <a:rPr lang="en-US" altLang="en-US" sz="2400" dirty="0" smtClean="0">
                <a:solidFill>
                  <a:srgbClr val="C00000"/>
                </a:solidFill>
              </a:rPr>
              <a:t>USA Extended Care </a:t>
            </a:r>
            <a:r>
              <a:rPr lang="en-US" altLang="en-US" sz="2400" dirty="0" smtClean="0">
                <a:solidFill>
                  <a:srgbClr val="C00000"/>
                </a:solidFill>
              </a:rPr>
              <a:t>Facilities </a:t>
            </a:r>
            <a:r>
              <a:rPr lang="en-US" altLang="en-US" sz="2400" dirty="0" smtClean="0">
                <a:solidFill>
                  <a:srgbClr val="C00000"/>
                </a:solidFill>
              </a:rPr>
              <a:t>(</a:t>
            </a:r>
            <a:r>
              <a:rPr lang="en-US" altLang="en-US" sz="2400" dirty="0" smtClean="0">
                <a:solidFill>
                  <a:srgbClr val="C00000"/>
                </a:solidFill>
              </a:rPr>
              <a:t>ECFs)  </a:t>
            </a:r>
            <a:endParaRPr lang="en-US" altLang="en-US" sz="1800" b="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USA </a:t>
            </a:r>
            <a:r>
              <a:rPr lang="en-US" dirty="0" smtClean="0"/>
              <a:t>ECFs </a:t>
            </a:r>
            <a:r>
              <a:rPr lang="en-US" dirty="0" smtClean="0"/>
              <a:t>= 15,600 </a:t>
            </a:r>
            <a:r>
              <a:rPr lang="en-US" dirty="0"/>
              <a:t>(2014)</a:t>
            </a:r>
          </a:p>
          <a:p>
            <a:pPr>
              <a:defRPr/>
            </a:pPr>
            <a:r>
              <a:rPr lang="en-US" dirty="0" smtClean="0"/>
              <a:t>USA </a:t>
            </a:r>
            <a:r>
              <a:rPr lang="en-US" dirty="0"/>
              <a:t>licensed </a:t>
            </a:r>
            <a:r>
              <a:rPr lang="en-US" dirty="0" smtClean="0"/>
              <a:t>ECF beds = 1.7 </a:t>
            </a:r>
            <a:r>
              <a:rPr lang="en-US" dirty="0"/>
              <a:t>million (2014)</a:t>
            </a:r>
          </a:p>
          <a:p>
            <a:pPr marL="0" indent="0">
              <a:buNone/>
              <a:defRPr/>
            </a:pPr>
            <a:r>
              <a:rPr lang="en-US" sz="1000" dirty="0"/>
              <a:t>Source: </a:t>
            </a:r>
            <a:r>
              <a:rPr lang="en-US" sz="1000" dirty="0">
                <a:hlinkClick r:id="rId2"/>
              </a:rPr>
              <a:t>https://www.cdc.gov/nchs/fastats/nursing-home-care.htm</a:t>
            </a:r>
            <a:endParaRPr lang="en-US" sz="1000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ECFs p</a:t>
            </a:r>
            <a:r>
              <a:rPr lang="en-US" dirty="0" smtClean="0"/>
              <a:t>rovide </a:t>
            </a:r>
            <a:r>
              <a:rPr lang="en-US" dirty="0" smtClean="0"/>
              <a:t>24 hour skilled nursing care</a:t>
            </a:r>
          </a:p>
          <a:p>
            <a:pPr>
              <a:defRPr/>
            </a:pPr>
            <a:r>
              <a:rPr lang="en-US" dirty="0" smtClean="0"/>
              <a:t>5% </a:t>
            </a:r>
            <a:r>
              <a:rPr lang="en-US" dirty="0" smtClean="0"/>
              <a:t>of the 65+ USA population in </a:t>
            </a:r>
            <a:r>
              <a:rPr lang="en-US" dirty="0" smtClean="0"/>
              <a:t>ECFs </a:t>
            </a:r>
            <a:r>
              <a:rPr lang="en-US" dirty="0" smtClean="0">
                <a:solidFill>
                  <a:srgbClr val="C00000"/>
                </a:solidFill>
              </a:rPr>
              <a:t>vs</a:t>
            </a:r>
            <a:r>
              <a:rPr lang="en-US" dirty="0" smtClean="0"/>
              <a:t> </a:t>
            </a:r>
            <a:r>
              <a:rPr lang="en-US" dirty="0" smtClean="0"/>
              <a:t>congregate care, assisted living, and board-and-care homes. </a:t>
            </a:r>
          </a:p>
          <a:p>
            <a:pPr>
              <a:defRPr/>
            </a:pPr>
            <a:r>
              <a:rPr lang="en-US" dirty="0" smtClean="0"/>
              <a:t>USA 65 </a:t>
            </a:r>
            <a:r>
              <a:rPr lang="en-US" dirty="0" smtClean="0"/>
              <a:t>and </a:t>
            </a:r>
            <a:r>
              <a:rPr lang="en-US" dirty="0" smtClean="0"/>
              <a:t>&gt; in ECFs </a:t>
            </a:r>
            <a:r>
              <a:rPr lang="en-US" u="sng" dirty="0" smtClean="0"/>
              <a:t>decreased</a:t>
            </a:r>
            <a:r>
              <a:rPr lang="en-US" dirty="0" smtClean="0"/>
              <a:t> 20% from 2000 to 2010 (</a:t>
            </a:r>
            <a:r>
              <a:rPr lang="en-US" dirty="0" smtClean="0"/>
              <a:t>1.6M to 1.3M).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50% of 95 years &amp; </a:t>
            </a:r>
            <a:r>
              <a:rPr lang="en-US" dirty="0" smtClean="0"/>
              <a:t>&gt; live </a:t>
            </a:r>
            <a:r>
              <a:rPr lang="en-US" dirty="0" smtClean="0"/>
              <a:t>in </a:t>
            </a:r>
            <a:r>
              <a:rPr lang="en-US" dirty="0" smtClean="0"/>
              <a:t>ECFs.</a:t>
            </a:r>
            <a:endParaRPr lang="en-US" dirty="0" smtClean="0"/>
          </a:p>
          <a:p>
            <a:pPr>
              <a:defRPr/>
            </a:pPr>
            <a:r>
              <a:rPr lang="en-US" sz="1000" dirty="0" smtClean="0"/>
              <a:t>Source: U.S. Census Bureau (2014). From Living Arrangements to Labor Force Participation, New Analysis Looks at State of the Nation's 65-and-Older Population. Available: </a:t>
            </a:r>
            <a:r>
              <a:rPr lang="en-US" sz="1000" dirty="0" smtClean="0">
                <a:hlinkClick r:id="rId3"/>
              </a:rPr>
              <a:t>https://census.gov/newsroom/press-releases/2014/cb14-124.html</a:t>
            </a:r>
            <a:endParaRPr lang="en-US" sz="1000" dirty="0" smtClean="0"/>
          </a:p>
          <a:p>
            <a:pPr>
              <a:defRPr/>
            </a:pPr>
            <a:endParaRPr lang="en-US" sz="1000" dirty="0" smtClean="0"/>
          </a:p>
          <a:p>
            <a:pPr marL="0" indent="0">
              <a:buNone/>
              <a:defRPr/>
            </a:pPr>
            <a:r>
              <a:rPr lang="en-US" dirty="0" smtClean="0"/>
              <a:t>USA Cost: ~$50,000/year </a:t>
            </a:r>
            <a:r>
              <a:rPr lang="en-US" dirty="0" smtClean="0"/>
              <a:t>(limited </a:t>
            </a:r>
            <a:r>
              <a:rPr lang="en-US" dirty="0" smtClean="0"/>
              <a:t>Medicare &amp; Insurance Coverage)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 bwMode="auto">
          <a:xfrm flipV="1">
            <a:off x="685800" y="2251710"/>
            <a:ext cx="7498080" cy="342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281925"/>
            <a:ext cx="8520113" cy="647700"/>
          </a:xfrm>
        </p:spPr>
        <p:txBody>
          <a:bodyPr/>
          <a:lstStyle/>
          <a:p>
            <a:pPr eaLnBrk="1" hangingPunct="1"/>
            <a:r>
              <a:rPr lang="en-US" altLang="en-US" sz="2400" noProof="1" smtClean="0">
                <a:solidFill>
                  <a:srgbClr val="C00000"/>
                </a:solidFill>
              </a:rPr>
              <a:t>USA Retirement Communities &amp; </a:t>
            </a:r>
            <a:br>
              <a:rPr lang="en-US" altLang="en-US" sz="2400" noProof="1" smtClean="0">
                <a:solidFill>
                  <a:srgbClr val="C00000"/>
                </a:solidFill>
              </a:rPr>
            </a:br>
            <a:r>
              <a:rPr lang="en-US" altLang="en-US" sz="2400" noProof="1" smtClean="0">
                <a:solidFill>
                  <a:srgbClr val="C00000"/>
                </a:solidFill>
              </a:rPr>
              <a:t>Continuing Care Retirement Communities</a:t>
            </a:r>
            <a:endParaRPr lang="en-US" altLang="en-US" sz="2400" noProof="1" smtClean="0">
              <a:solidFill>
                <a:srgbClr val="C00000"/>
              </a:solidFill>
            </a:endParaRPr>
          </a:p>
        </p:txBody>
      </p:sp>
      <p:pic>
        <p:nvPicPr>
          <p:cNvPr id="4505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1808163" y="1090613"/>
            <a:ext cx="6997700" cy="4876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CCRC Accreditation</a:t>
            </a: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spcAft>
                <a:spcPts val="0"/>
              </a:spcAft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Commission on Accreditation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Rehabilitation Facilities (CARF) </a:t>
            </a: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&amp;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Continuing Care Accreditation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Commission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(CCAC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CARF-CCRC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spcAft>
                <a:spcPts val="0"/>
              </a:spcAft>
              <a:buNone/>
              <a:defRPr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Accommodations</a:t>
            </a: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457200" indent="-457200">
              <a:buFont typeface="Wingdings" panose="05000000000000000000" pitchFamily="2" charset="2"/>
              <a:buAutoNum type="arabicParenR"/>
              <a:defRPr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Independent living (house, duplex)</a:t>
            </a:r>
            <a:endParaRPr lang="en-US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AutoNum type="arabicParenR"/>
              <a:defRPr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Apartment/Condominium</a:t>
            </a:r>
          </a:p>
          <a:p>
            <a:pPr marL="457200" indent="-457200">
              <a:buFont typeface="Wingdings" panose="05000000000000000000" pitchFamily="2" charset="2"/>
              <a:buAutoNum type="arabicParenR"/>
              <a:defRPr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Assisted Living 					</a:t>
            </a:r>
          </a:p>
          <a:p>
            <a:pPr marL="457200" indent="-457200">
              <a:buFont typeface="Wingdings" panose="05000000000000000000" pitchFamily="2" charset="2"/>
              <a:buNone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	Skilled Nursing Care</a:t>
            </a:r>
          </a:p>
          <a:p>
            <a:pPr marL="457200" indent="-457200">
              <a:buFont typeface="Wingdings" panose="05000000000000000000" pitchFamily="2" charset="2"/>
              <a:buNone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Alzeheimer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/Dementia unit)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AutoNum type="arabicParenR"/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2" name="TextBox 8"/>
          <p:cNvSpPr txBox="1">
            <a:spLocks noChangeArrowheads="1"/>
          </p:cNvSpPr>
          <p:nvPr/>
        </p:nvSpPr>
        <p:spPr bwMode="auto">
          <a:xfrm>
            <a:off x="6580825" y="4192362"/>
            <a:ext cx="1219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CCRC</a:t>
            </a:r>
          </a:p>
        </p:txBody>
      </p:sp>
      <p:sp>
        <p:nvSpPr>
          <p:cNvPr id="45063" name="TextBox 9"/>
          <p:cNvSpPr txBox="1">
            <a:spLocks noChangeArrowheads="1"/>
          </p:cNvSpPr>
          <p:nvPr/>
        </p:nvSpPr>
        <p:spPr bwMode="auto">
          <a:xfrm>
            <a:off x="255588" y="3363710"/>
            <a:ext cx="15525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Retirement Community</a:t>
            </a:r>
            <a:endParaRPr lang="en-US" altLang="en-US" sz="1600" dirty="0">
              <a:solidFill>
                <a:srgbClr val="C00000"/>
              </a:solidFill>
            </a:endParaRPr>
          </a:p>
        </p:txBody>
      </p:sp>
      <p:sp>
        <p:nvSpPr>
          <p:cNvPr id="3" name="Up Ribbon 2"/>
          <p:cNvSpPr/>
          <p:nvPr/>
        </p:nvSpPr>
        <p:spPr bwMode="auto">
          <a:xfrm>
            <a:off x="479425" y="1279525"/>
            <a:ext cx="919163" cy="538163"/>
          </a:xfrm>
          <a:prstGeom prst="ribbon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chemeClr val="bg2">
                <a:lumMod val="40000"/>
                <a:lumOff val="60000"/>
              </a:schemeClr>
            </a:outerShdw>
          </a:effectLst>
        </p:spPr>
        <p:txBody>
          <a:bodyPr wrap="none" lIns="90000" tIns="46800" rIns="90000" bIns="46800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6" name="Left Brace 15"/>
          <p:cNvSpPr/>
          <p:nvPr/>
        </p:nvSpPr>
        <p:spPr bwMode="auto">
          <a:xfrm>
            <a:off x="1515111" y="3420741"/>
            <a:ext cx="293052" cy="593824"/>
          </a:xfrm>
          <a:prstGeom prst="lef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ight Brace 16"/>
          <p:cNvSpPr/>
          <p:nvPr/>
        </p:nvSpPr>
        <p:spPr bwMode="auto">
          <a:xfrm>
            <a:off x="5958842" y="3462458"/>
            <a:ext cx="612933" cy="1859919"/>
          </a:xfrm>
          <a:prstGeom prst="righ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5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00038" y="377190"/>
            <a:ext cx="8520112" cy="647700"/>
          </a:xfrm>
        </p:spPr>
        <p:txBody>
          <a:bodyPr/>
          <a:lstStyle/>
          <a:p>
            <a:r>
              <a:rPr lang="en-US" altLang="en-US" sz="2400" dirty="0" smtClean="0">
                <a:solidFill>
                  <a:srgbClr val="C00000"/>
                </a:solidFill>
              </a:rPr>
              <a:t>Independent Living Retirement Communities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1371600"/>
            <a:ext cx="7391400" cy="504063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55 years old &amp; &gt;</a:t>
            </a:r>
          </a:p>
          <a:p>
            <a:pPr>
              <a:defRPr/>
            </a:pPr>
            <a:r>
              <a:rPr lang="en-US" dirty="0" smtClean="0"/>
              <a:t>Many like all-inclusive resorts </a:t>
            </a:r>
          </a:p>
          <a:p>
            <a:pPr>
              <a:defRPr/>
            </a:pPr>
            <a:r>
              <a:rPr lang="en-US" dirty="0"/>
              <a:t>M</a:t>
            </a:r>
            <a:r>
              <a:rPr lang="en-US" dirty="0" smtClean="0"/>
              <a:t>onthly </a:t>
            </a:r>
            <a:r>
              <a:rPr lang="en-US" dirty="0" smtClean="0"/>
              <a:t>rental fee includes </a:t>
            </a:r>
            <a:r>
              <a:rPr lang="en-US" dirty="0" smtClean="0"/>
              <a:t>housing plus:</a:t>
            </a:r>
            <a:endParaRPr lang="en-US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 smtClean="0"/>
              <a:t>	Some or all meals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 smtClean="0"/>
              <a:t>	Utilities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 smtClean="0"/>
              <a:t>	Light housekeeping, including linen service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 smtClean="0"/>
              <a:t>	Landscaping, exterior and interior maintenance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 smtClean="0"/>
              <a:t>	Activities and transportation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 smtClean="0"/>
              <a:t>	Live-in managers and security</a:t>
            </a:r>
          </a:p>
          <a:p>
            <a:pPr marL="0" indent="0">
              <a:buNone/>
              <a:defRPr/>
            </a:pPr>
            <a:endParaRPr lang="en-US" sz="1000" dirty="0" smtClean="0"/>
          </a:p>
          <a:p>
            <a:pPr marL="0" indent="0">
              <a:buNone/>
              <a:defRPr/>
            </a:pPr>
            <a:r>
              <a:rPr lang="en-US" sz="1000" dirty="0" smtClean="0"/>
              <a:t>Source</a:t>
            </a:r>
            <a:r>
              <a:rPr lang="en-US" sz="1000" dirty="0"/>
              <a:t>: Genworth.com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00038" y="342900"/>
            <a:ext cx="8520112" cy="647700"/>
          </a:xfrm>
        </p:spPr>
        <p:txBody>
          <a:bodyPr/>
          <a:lstStyle/>
          <a:p>
            <a:r>
              <a:rPr lang="en-US" altLang="en-US" sz="2400" dirty="0" smtClean="0">
                <a:solidFill>
                  <a:srgbClr val="C00000"/>
                </a:solidFill>
              </a:rPr>
              <a:t>Independent Living Retirement Communities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1657350" y="1428750"/>
            <a:ext cx="7162800" cy="4508500"/>
          </a:xfrm>
        </p:spPr>
        <p:txBody>
          <a:bodyPr/>
          <a:lstStyle/>
          <a:p>
            <a:r>
              <a:rPr lang="en-US" altLang="en-US" dirty="0" smtClean="0"/>
              <a:t>Option A: month-to-month </a:t>
            </a:r>
            <a:r>
              <a:rPr lang="en-US" altLang="en-US" dirty="0" smtClean="0"/>
              <a:t>lease fees </a:t>
            </a:r>
          </a:p>
          <a:p>
            <a:r>
              <a:rPr lang="en-US" altLang="en-US" dirty="0" smtClean="0"/>
              <a:t>Option B: </a:t>
            </a:r>
            <a:r>
              <a:rPr lang="en-US" altLang="en-US" dirty="0" smtClean="0"/>
              <a:t>contracts and </a:t>
            </a:r>
            <a:r>
              <a:rPr lang="en-US" altLang="en-US" dirty="0" smtClean="0"/>
              <a:t>buy-in </a:t>
            </a:r>
            <a:r>
              <a:rPr lang="en-US" altLang="en-US" dirty="0" smtClean="0"/>
              <a:t>fees</a:t>
            </a:r>
          </a:p>
          <a:p>
            <a:r>
              <a:rPr lang="en-US" altLang="en-US" dirty="0" smtClean="0"/>
              <a:t>Option C: purchase </a:t>
            </a:r>
            <a:r>
              <a:rPr lang="en-US" altLang="en-US" dirty="0" smtClean="0"/>
              <a:t>of </a:t>
            </a:r>
            <a:r>
              <a:rPr lang="en-US" altLang="en-US" dirty="0" smtClean="0"/>
              <a:t>home plus monthly </a:t>
            </a:r>
            <a:r>
              <a:rPr lang="en-US" altLang="en-US" dirty="0" smtClean="0"/>
              <a:t>fees </a:t>
            </a:r>
            <a:endParaRPr lang="en-US" altLang="en-US" dirty="0" smtClean="0"/>
          </a:p>
          <a:p>
            <a:r>
              <a:rPr lang="en-US" altLang="en-US" dirty="0"/>
              <a:t>Age-adapted </a:t>
            </a:r>
            <a:r>
              <a:rPr lang="en-US" altLang="en-US" dirty="0" smtClean="0"/>
              <a:t>home/apartments</a:t>
            </a:r>
            <a:endParaRPr lang="en-US" altLang="en-US" dirty="0" smtClean="0"/>
          </a:p>
          <a:p>
            <a:r>
              <a:rPr lang="en-US" altLang="en-US" dirty="0" smtClean="0"/>
              <a:t>Monthly fees vary </a:t>
            </a:r>
            <a:r>
              <a:rPr lang="en-US" altLang="en-US" dirty="0" smtClean="0"/>
              <a:t>widely ($2600-$5000/month)</a:t>
            </a:r>
          </a:p>
          <a:p>
            <a:r>
              <a:rPr lang="en-US" altLang="en-US" dirty="0" smtClean="0"/>
              <a:t>Cost differs with </a:t>
            </a:r>
            <a:r>
              <a:rPr lang="en-US" altLang="en-US" dirty="0" smtClean="0"/>
              <a:t>size of home and geographic location. 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11150" y="308610"/>
            <a:ext cx="8520112" cy="647700"/>
          </a:xfrm>
        </p:spPr>
        <p:txBody>
          <a:bodyPr/>
          <a:lstStyle/>
          <a:p>
            <a:r>
              <a:rPr lang="en-US" altLang="en-US" sz="2400" dirty="0" smtClean="0">
                <a:solidFill>
                  <a:srgbClr val="C00000"/>
                </a:solidFill>
              </a:rPr>
              <a:t>Continuing Care Retirement </a:t>
            </a:r>
            <a:r>
              <a:rPr lang="en-US" altLang="en-US" sz="2400" dirty="0" smtClean="0">
                <a:solidFill>
                  <a:srgbClr val="C00000"/>
                </a:solidFill>
              </a:rPr>
              <a:t>Communities - CCRCs</a:t>
            </a:r>
            <a:endParaRPr lang="en-US" altLang="en-US" sz="2400" dirty="0" smtClean="0">
              <a:solidFill>
                <a:srgbClr val="C00000"/>
              </a:solidFill>
            </a:endParaRP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1485900" y="1508760"/>
            <a:ext cx="7334250" cy="4428490"/>
          </a:xfrm>
        </p:spPr>
        <p:txBody>
          <a:bodyPr/>
          <a:lstStyle/>
          <a:p>
            <a:r>
              <a:rPr lang="en-US" altLang="en-US" dirty="0" smtClean="0"/>
              <a:t>55 </a:t>
            </a:r>
            <a:r>
              <a:rPr lang="en-US" altLang="en-US" dirty="0" smtClean="0"/>
              <a:t>years old &amp; &gt;</a:t>
            </a:r>
          </a:p>
          <a:p>
            <a:r>
              <a:rPr lang="en-US" altLang="en-US" dirty="0"/>
              <a:t>S</a:t>
            </a:r>
            <a:r>
              <a:rPr lang="en-US" altLang="en-US" dirty="0" smtClean="0"/>
              <a:t>ignificant financial commitment</a:t>
            </a:r>
            <a:r>
              <a:rPr lang="en-US" altLang="en-US" dirty="0"/>
              <a:t> </a:t>
            </a:r>
          </a:p>
          <a:p>
            <a:r>
              <a:rPr lang="en-US" altLang="en-US" dirty="0" smtClean="0"/>
              <a:t>Upper middle and upper </a:t>
            </a:r>
            <a:r>
              <a:rPr lang="en-US" altLang="en-US" dirty="0"/>
              <a:t>i</a:t>
            </a:r>
            <a:r>
              <a:rPr lang="en-US" altLang="en-US" dirty="0" smtClean="0"/>
              <a:t>ncome </a:t>
            </a:r>
            <a:r>
              <a:rPr lang="en-US" altLang="en-US" dirty="0"/>
              <a:t>r</a:t>
            </a:r>
            <a:r>
              <a:rPr lang="en-US" altLang="en-US" dirty="0" smtClean="0"/>
              <a:t>esidents</a:t>
            </a:r>
          </a:p>
          <a:p>
            <a:r>
              <a:rPr lang="en-US" altLang="en-US" dirty="0" smtClean="0"/>
              <a:t>Age-adapted home/apartments</a:t>
            </a:r>
          </a:p>
          <a:p>
            <a:r>
              <a:rPr lang="en-US" altLang="en-US" dirty="0" smtClean="0"/>
              <a:t>Contracts, fees and financial agreements vary </a:t>
            </a:r>
          </a:p>
          <a:p>
            <a:r>
              <a:rPr lang="en-US" altLang="en-US" dirty="0" smtClean="0"/>
              <a:t>Wide variety of services</a:t>
            </a:r>
          </a:p>
          <a:p>
            <a:r>
              <a:rPr lang="en-US" altLang="en-US" dirty="0" smtClean="0"/>
              <a:t>Self-contained community living</a:t>
            </a:r>
          </a:p>
          <a:p>
            <a:pPr>
              <a:defRPr/>
            </a:pPr>
            <a:r>
              <a:rPr lang="en-US" dirty="0">
                <a:cs typeface="Times New Roman" panose="02020603050405020304" pitchFamily="18" charset="0"/>
              </a:rPr>
              <a:t>In 2010, over 2000 CCRCs throughout the USA.  </a:t>
            </a:r>
          </a:p>
          <a:p>
            <a:pPr marL="0">
              <a:spcAft>
                <a:spcPts val="0"/>
              </a:spcAft>
              <a:defRPr/>
            </a:pPr>
            <a:r>
              <a:rPr lang="en-US" dirty="0">
                <a:cs typeface="Times New Roman" panose="02020603050405020304" pitchFamily="18" charset="0"/>
              </a:rPr>
              <a:t>Almost 640,000 residents lived in CCRCs.</a:t>
            </a:r>
          </a:p>
          <a:p>
            <a:pPr marL="0">
              <a:spcAft>
                <a:spcPts val="0"/>
              </a:spcAft>
              <a:defRPr/>
            </a:pPr>
            <a:r>
              <a:rPr lang="en-US" sz="1200" dirty="0">
                <a:cs typeface="Times New Roman" panose="02020603050405020304" pitchFamily="18" charset="0"/>
                <a:hlinkClick r:id="rId2"/>
              </a:rPr>
              <a:t>http://infomory.com/numbers/number-of-ccrcs-in-the-us</a:t>
            </a:r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11150" y="281940"/>
            <a:ext cx="8520112" cy="647700"/>
          </a:xfrm>
        </p:spPr>
        <p:txBody>
          <a:bodyPr/>
          <a:lstStyle/>
          <a:p>
            <a:r>
              <a:rPr lang="en-US" altLang="en-US" sz="2400" dirty="0" smtClean="0">
                <a:solidFill>
                  <a:srgbClr val="C00000"/>
                </a:solidFill>
              </a:rPr>
              <a:t>Continuing Care Retirement </a:t>
            </a:r>
            <a:r>
              <a:rPr lang="en-US" altLang="en-US" sz="2400" dirty="0" smtClean="0">
                <a:solidFill>
                  <a:srgbClr val="C00000"/>
                </a:solidFill>
              </a:rPr>
              <a:t>Communities - CCRCs</a:t>
            </a:r>
            <a:endParaRPr lang="en-US" altLang="en-US" sz="2400" dirty="0" smtClean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0" y="1234440"/>
            <a:ext cx="7379970" cy="499491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Fee guarantees resident access to a "continuum of care" for the rest of his/her </a:t>
            </a:r>
            <a:r>
              <a:rPr lang="en-US" dirty="0" smtClean="0"/>
              <a:t>life: </a:t>
            </a:r>
            <a:endParaRPr lang="en-US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 smtClean="0"/>
              <a:t>	Independent </a:t>
            </a:r>
            <a:r>
              <a:rPr lang="en-US" dirty="0" smtClean="0"/>
              <a:t>living ("active retirement</a:t>
            </a:r>
            <a:r>
              <a:rPr lang="en-US" dirty="0" smtClean="0"/>
              <a:t>"),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 smtClean="0"/>
              <a:t>	Assisted living, and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dirty="0" smtClean="0"/>
              <a:t>	Skilled nursing </a:t>
            </a:r>
            <a:r>
              <a:rPr lang="en-US" dirty="0" smtClean="0"/>
              <a:t>care </a:t>
            </a:r>
            <a:endParaRPr lang="en-US" dirty="0" smtClean="0"/>
          </a:p>
          <a:p>
            <a:pPr>
              <a:defRPr/>
            </a:pPr>
            <a:r>
              <a:rPr lang="en-US" dirty="0"/>
              <a:t>P</a:t>
            </a:r>
            <a:r>
              <a:rPr lang="en-US" dirty="0" smtClean="0"/>
              <a:t>rogress through levels of care without leaving the </a:t>
            </a:r>
            <a:r>
              <a:rPr lang="en-US" dirty="0" smtClean="0"/>
              <a:t>community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Additional </a:t>
            </a:r>
            <a:r>
              <a:rPr lang="en-US" dirty="0" smtClean="0"/>
              <a:t>fees based on contract &amp; services provided</a:t>
            </a:r>
            <a:endParaRPr lang="en-US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08768" y="308610"/>
            <a:ext cx="8520112" cy="647700"/>
          </a:xfrm>
        </p:spPr>
        <p:txBody>
          <a:bodyPr/>
          <a:lstStyle/>
          <a:p>
            <a:r>
              <a:rPr lang="en-US" altLang="en-US" sz="2400" dirty="0" smtClean="0">
                <a:solidFill>
                  <a:srgbClr val="C00000"/>
                </a:solidFill>
              </a:rPr>
              <a:t>Cost of CCRCs vs Retirement Communities (USA)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768" y="1407636"/>
            <a:ext cx="8524875" cy="3914140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dirty="0" smtClean="0"/>
              <a:t>Fees range widely depending on purchase plan, 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dirty="0" smtClean="0"/>
              <a:t>current level of residence/care and amenities.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dirty="0" smtClean="0"/>
              <a:t> 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b="1" dirty="0" smtClean="0">
                <a:solidFill>
                  <a:srgbClr val="C00000"/>
                </a:solidFill>
              </a:rPr>
              <a:t>CCRC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entry costs </a:t>
            </a:r>
            <a:r>
              <a:rPr lang="en-US" b="1" dirty="0" smtClean="0"/>
              <a:t>from $40,000-$600,000</a:t>
            </a:r>
            <a:endParaRPr lang="en-US" dirty="0"/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dirty="0" smtClean="0"/>
              <a:t>Additional fees </a:t>
            </a:r>
            <a:r>
              <a:rPr lang="en-US" b="1" dirty="0" smtClean="0"/>
              <a:t>$600 to $4,000/month</a:t>
            </a:r>
            <a:r>
              <a:rPr lang="en-US" dirty="0" smtClean="0"/>
              <a:t>, 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sz="1000" dirty="0" smtClean="0"/>
              <a:t>Source: </a:t>
            </a:r>
            <a:r>
              <a:rPr lang="en-US" sz="1000" dirty="0" smtClean="0">
                <a:hlinkClick r:id="rId2"/>
              </a:rPr>
              <a:t>https://www.care.com/c/stories/10339/cost-of-ccrcs/</a:t>
            </a:r>
            <a:endParaRPr lang="en-US" sz="1000" dirty="0" smtClean="0"/>
          </a:p>
          <a:p>
            <a:pPr marL="0" indent="0" algn="ctr">
              <a:buFont typeface="Wingdings" panose="05000000000000000000" pitchFamily="2" charset="2"/>
              <a:buNone/>
              <a:defRPr/>
            </a:pPr>
            <a:endParaRPr lang="en-US" sz="1000" dirty="0" smtClean="0"/>
          </a:p>
          <a:p>
            <a:pPr marL="0" indent="0" algn="ctr">
              <a:buFont typeface="Wingdings" panose="05000000000000000000" pitchFamily="2" charset="2"/>
              <a:buNone/>
              <a:defRPr/>
            </a:pPr>
            <a:endParaRPr lang="en-US" sz="1000" dirty="0" smtClean="0"/>
          </a:p>
          <a:p>
            <a:pPr marL="0" indent="0" algn="ctr">
              <a:buNone/>
              <a:defRPr/>
            </a:pPr>
            <a:r>
              <a:rPr lang="en-US" b="1" dirty="0" smtClean="0">
                <a:solidFill>
                  <a:srgbClr val="C00000"/>
                </a:solidFill>
              </a:rPr>
              <a:t>Retirement Communities </a:t>
            </a:r>
            <a:r>
              <a:rPr lang="en-US" dirty="0" smtClean="0"/>
              <a:t>average cost </a:t>
            </a:r>
            <a:r>
              <a:rPr lang="en-US" dirty="0"/>
              <a:t>of </a:t>
            </a:r>
            <a:r>
              <a:rPr lang="en-US" dirty="0" smtClean="0"/>
              <a:t>one-bedroom </a:t>
            </a:r>
          </a:p>
          <a:p>
            <a:pPr marL="0" indent="0" algn="ctr">
              <a:buNone/>
              <a:defRPr/>
            </a:pPr>
            <a:r>
              <a:rPr lang="en-US" dirty="0" smtClean="0"/>
              <a:t>in </a:t>
            </a:r>
            <a:r>
              <a:rPr lang="en-US" dirty="0"/>
              <a:t>2012 was </a:t>
            </a:r>
            <a:r>
              <a:rPr lang="en-US" b="1" dirty="0"/>
              <a:t>$2,750 a month</a:t>
            </a:r>
            <a:r>
              <a:rPr lang="en-US" dirty="0"/>
              <a:t>.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endParaRPr lang="en-US" sz="1000" dirty="0" smtClean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10" y="2054542"/>
            <a:ext cx="1543050" cy="11572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208" y="489014"/>
            <a:ext cx="8520112" cy="647700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+mn-lt"/>
              </a:rPr>
              <a:t>Psychosocial Adjustment in </a:t>
            </a:r>
            <a:br>
              <a:rPr lang="en-US" sz="2400" dirty="0">
                <a:solidFill>
                  <a:srgbClr val="C00000"/>
                </a:solidFill>
                <a:latin typeface="+mn-lt"/>
              </a:rPr>
            </a:br>
            <a:r>
              <a:rPr lang="en-US" sz="2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RCs &amp; CCRCs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53" y="2174114"/>
            <a:ext cx="5828281" cy="28836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2702718" y="3081505"/>
            <a:ext cx="37147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u="sng" dirty="0" smtClean="0">
                <a:solidFill>
                  <a:schemeClr val="accent5">
                    <a:lumMod val="10000"/>
                  </a:schemeClr>
                </a:solidFill>
                <a:latin typeface="Brush Script MT" panose="03060802040406070304" pitchFamily="66" charset="0"/>
              </a:rPr>
              <a:t>Research Study</a:t>
            </a:r>
            <a:endParaRPr lang="en-US" sz="4400" b="1" i="1" u="sng" dirty="0">
              <a:solidFill>
                <a:schemeClr val="accent5">
                  <a:lumMod val="10000"/>
                </a:schemeClr>
              </a:solidFill>
              <a:latin typeface="Brush Script MT" panose="03060802040406070304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 rot="20897016">
            <a:off x="4257938" y="5644783"/>
            <a:ext cx="44452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i="1" dirty="0" smtClean="0"/>
              <a:t>σ2 = Σ ( Xi - μ )2 / </a:t>
            </a:r>
            <a:r>
              <a:rPr lang="el-GR" sz="2400" b="1" i="1" dirty="0" smtClean="0"/>
              <a:t>N</a:t>
            </a:r>
            <a:endParaRPr lang="en-US" sz="2400" b="1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369935"/>
            <a:ext cx="1533558" cy="153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33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" y="297180"/>
            <a:ext cx="8520112" cy="647700"/>
          </a:xfrm>
        </p:spPr>
        <p:txBody>
          <a:bodyPr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Assumptions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5870" y="1200150"/>
            <a:ext cx="7574280" cy="4737100"/>
          </a:xfrm>
        </p:spPr>
        <p:txBody>
          <a:bodyPr/>
          <a:lstStyle/>
          <a:p>
            <a:r>
              <a:rPr lang="en-US" dirty="0" smtClean="0"/>
              <a:t>Aging population is rapidly increasing.</a:t>
            </a:r>
          </a:p>
          <a:p>
            <a:r>
              <a:rPr lang="en-US" dirty="0" smtClean="0"/>
              <a:t>More older adults are relocating to senior living residences.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Relocation by older adults requires psychosocial adjustments.</a:t>
            </a:r>
          </a:p>
          <a:p>
            <a:r>
              <a:rPr lang="en-US" dirty="0" smtClean="0"/>
              <a:t>Successful adjustments are important for the well-being and health of residents.</a:t>
            </a:r>
          </a:p>
          <a:p>
            <a:r>
              <a:rPr lang="en-US" dirty="0" smtClean="0"/>
              <a:t>No research noted in the literature to assess psychosocial adjustment of retirees relocating to retirement communities or CCRCs.</a:t>
            </a:r>
          </a:p>
          <a:p>
            <a:r>
              <a:rPr lang="en-US" dirty="0" smtClean="0"/>
              <a:t>Data are needed on which to base early identification and subsequent interventions for psychosocial adjustment problems among relocated older adults.</a:t>
            </a:r>
            <a:endParaRPr 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467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275" y="382587"/>
            <a:ext cx="8520112" cy="647700"/>
          </a:xfrm>
        </p:spPr>
        <p:txBody>
          <a:bodyPr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Research Questions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impact of relocation to a Retirement Community or CCRC on the psychosocial adjustment of retirees?</a:t>
            </a:r>
          </a:p>
          <a:p>
            <a:r>
              <a:rPr lang="en-US" dirty="0" smtClean="0"/>
              <a:t>What factors influence the psychosocial adjustment of retirees who have relocated to a Retirement Community or CCRC?</a:t>
            </a:r>
            <a:endParaRPr 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966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" y="299720"/>
            <a:ext cx="8520112" cy="647700"/>
          </a:xfrm>
        </p:spPr>
        <p:txBody>
          <a:bodyPr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Definitions of Retirement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065" y="1140460"/>
            <a:ext cx="8524875" cy="4876800"/>
          </a:xfrm>
        </p:spPr>
        <p:txBody>
          <a:bodyPr/>
          <a:lstStyle/>
          <a:p>
            <a:r>
              <a:rPr lang="en-US" dirty="0" smtClean="0"/>
              <a:t>“Ceased working…”</a:t>
            </a:r>
          </a:p>
          <a:p>
            <a:r>
              <a:rPr lang="en-US" dirty="0" smtClean="0"/>
              <a:t>Retirement is Self-Declared (determined by each person)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sz="2000" dirty="0" smtClean="0"/>
              <a:t>Retired school teacher. Then opened a restaurant</a:t>
            </a:r>
          </a:p>
          <a:p>
            <a:pPr lvl="1"/>
            <a:r>
              <a:rPr lang="en-US" sz="2000" dirty="0" smtClean="0"/>
              <a:t>Retired military – Then worked in construction</a:t>
            </a:r>
          </a:p>
          <a:p>
            <a:pPr lvl="1"/>
            <a:r>
              <a:rPr lang="en-US" sz="2000" dirty="0" smtClean="0"/>
              <a:t>Retired small business owner – Worked part-time</a:t>
            </a:r>
          </a:p>
          <a:p>
            <a:pPr lvl="1"/>
            <a:r>
              <a:rPr lang="en-US" sz="2000" dirty="0" smtClean="0"/>
              <a:t>Retired – No longer working</a:t>
            </a:r>
          </a:p>
          <a:p>
            <a:pPr marL="182562" lvl="1" indent="0">
              <a:buNone/>
            </a:pPr>
            <a:r>
              <a:rPr lang="en-US" sz="2000" dirty="0" smtClean="0"/>
              <a:t>Number of retirees nearly impossible to determine</a:t>
            </a:r>
            <a:endParaRPr lang="en-US" sz="2000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26" y="4010990"/>
            <a:ext cx="391477" cy="50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95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Grp="1" noChangeArrowheads="1"/>
          </p:cNvSpPr>
          <p:nvPr>
            <p:ph type="title"/>
          </p:nvPr>
        </p:nvSpPr>
        <p:spPr>
          <a:xfrm>
            <a:off x="311149" y="296863"/>
            <a:ext cx="8520113" cy="6477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en-US" sz="2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Conceptual Framework - Life Patterns Model</a:t>
            </a:r>
            <a:endParaRPr lang="en-US" altLang="en-US" sz="2400" noProof="1" smtClean="0">
              <a:latin typeface="+mn-lt"/>
            </a:endParaRPr>
          </a:p>
        </p:txBody>
      </p:sp>
      <p:sp>
        <p:nvSpPr>
          <p:cNvPr id="37891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77825" y="1776413"/>
            <a:ext cx="8524875" cy="303530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Roles</a:t>
            </a:r>
            <a:r>
              <a:rPr lang="en-US" altLang="en-US" dirty="0" smtClean="0">
                <a:cs typeface="Times New Roman" panose="02020603050405020304" pitchFamily="18" charset="0"/>
              </a:rPr>
              <a:t> – Functions and behaviors or socially expected behavior patterns</a:t>
            </a:r>
          </a:p>
          <a:p>
            <a:r>
              <a:rPr lang="en-US" altLang="en-US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Relationships</a:t>
            </a:r>
            <a:r>
              <a:rPr lang="en-US" altLang="en-US" dirty="0" smtClean="0">
                <a:cs typeface="Times New Roman" panose="02020603050405020304" pitchFamily="18" charset="0"/>
              </a:rPr>
              <a:t> – Interpersonal bonding and interactions with significant others</a:t>
            </a:r>
          </a:p>
          <a:p>
            <a:r>
              <a:rPr lang="en-US" altLang="en-US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Support Groups </a:t>
            </a:r>
            <a:r>
              <a:rPr lang="en-US" altLang="en-US" dirty="0" smtClean="0">
                <a:cs typeface="Times New Roman" panose="02020603050405020304" pitchFamily="18" charset="0"/>
              </a:rPr>
              <a:t>– People that strengthen and reinforce behaviors</a:t>
            </a:r>
          </a:p>
          <a:p>
            <a:r>
              <a:rPr lang="en-US" altLang="en-US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Self-Esteem</a:t>
            </a:r>
            <a:r>
              <a:rPr lang="en-US" altLang="en-US" dirty="0" smtClean="0">
                <a:cs typeface="Times New Roman" panose="02020603050405020304" pitchFamily="18" charset="0"/>
              </a:rPr>
              <a:t> – self-worth</a:t>
            </a:r>
          </a:p>
          <a:p>
            <a:r>
              <a:rPr lang="en-US" altLang="en-US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Use of Time </a:t>
            </a:r>
            <a:r>
              <a:rPr lang="en-US" altLang="en-US" dirty="0" smtClean="0">
                <a:cs typeface="Times New Roman" panose="02020603050405020304" pitchFamily="18" charset="0"/>
              </a:rPr>
              <a:t>– Utilizations of hours and minutes</a:t>
            </a:r>
          </a:p>
          <a:p>
            <a:r>
              <a:rPr lang="en-US" altLang="en-US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Life Structure </a:t>
            </a:r>
            <a:r>
              <a:rPr lang="en-US" altLang="en-US" dirty="0" smtClean="0">
                <a:cs typeface="Times New Roman" panose="02020603050405020304" pitchFamily="18" charset="0"/>
              </a:rPr>
              <a:t>– Daily, weekly, etc. routines in an individual’s life</a:t>
            </a:r>
          </a:p>
          <a:p>
            <a:pPr eaLnBrk="1" hangingPunct="1"/>
            <a:endParaRPr lang="en-US" altLang="en-US" noProof="1" smtClean="0"/>
          </a:p>
        </p:txBody>
      </p:sp>
      <p:pic>
        <p:nvPicPr>
          <p:cNvPr id="3789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en-US" altLang="en-US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Conceptual Framework - Life Patterns Model</a:t>
            </a:r>
            <a:endParaRPr lang="en-US" altLang="en-US" noProof="1" smtClean="0"/>
          </a:p>
        </p:txBody>
      </p:sp>
      <p:pic>
        <p:nvPicPr>
          <p:cNvPr id="3993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354806" y="862013"/>
          <a:ext cx="83820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ctangle 1"/>
          <p:cNvSpPr/>
          <p:nvPr/>
        </p:nvSpPr>
        <p:spPr>
          <a:xfrm>
            <a:off x="354806" y="820738"/>
            <a:ext cx="38747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 on Open Systems </a:t>
            </a:r>
            <a:r>
              <a:rPr lang="en-US" altLang="en-US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Theory.</a:t>
            </a:r>
            <a:endParaRPr lang="en-US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 in one component cause changes </a:t>
            </a:r>
            <a:endParaRPr lang="en-US" altLang="en-US" sz="1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of the </a:t>
            </a:r>
            <a:r>
              <a:rPr lang="en-US" altLang="en-US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others.</a:t>
            </a:r>
            <a:endParaRPr lang="en-US" alt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00038" y="304959"/>
            <a:ext cx="8520112" cy="647700"/>
          </a:xfrm>
        </p:spPr>
        <p:txBody>
          <a:bodyPr/>
          <a:lstStyle/>
          <a:p>
            <a:r>
              <a:rPr lang="en-US" altLang="en-US" sz="2400" dirty="0" smtClean="0">
                <a:solidFill>
                  <a:srgbClr val="C00000"/>
                </a:solidFill>
              </a:rPr>
              <a:t>Life Pattern Transitions to a New Residence</a:t>
            </a:r>
            <a:endParaRPr lang="en-US" altLang="en-US" sz="2400" dirty="0" smtClean="0">
              <a:solidFill>
                <a:srgbClr val="C00000"/>
              </a:solidFill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1098709" y="1371600"/>
            <a:ext cx="6922770" cy="440563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Roles</a:t>
            </a:r>
          </a:p>
          <a:p>
            <a:pPr lvl="0"/>
            <a:r>
              <a:rPr lang="en-US" dirty="0" smtClean="0"/>
              <a:t>Changes </a:t>
            </a:r>
            <a:r>
              <a:rPr lang="en-US" dirty="0"/>
              <a:t>in Caregiver Roles &amp; Family Responsibilities</a:t>
            </a:r>
          </a:p>
          <a:p>
            <a:pPr lvl="0"/>
            <a:r>
              <a:rPr lang="en-US" dirty="0"/>
              <a:t>Changes in Food &amp; Meal Preparation</a:t>
            </a:r>
          </a:p>
          <a:p>
            <a:pPr lvl="0"/>
            <a:r>
              <a:rPr lang="en-US" dirty="0"/>
              <a:t>Changes in Household &amp; Home Responsibilities</a:t>
            </a:r>
          </a:p>
          <a:p>
            <a:r>
              <a:rPr lang="en-US" dirty="0"/>
              <a:t>Adjusting to </a:t>
            </a:r>
            <a:r>
              <a:rPr lang="en-US" dirty="0" smtClean="0"/>
              <a:t>Retirement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Relationships</a:t>
            </a:r>
          </a:p>
          <a:p>
            <a:pPr lvl="0"/>
            <a:r>
              <a:rPr lang="en-US" dirty="0"/>
              <a:t>Leaving Friends &amp; Family</a:t>
            </a:r>
          </a:p>
          <a:p>
            <a:pPr lvl="0"/>
            <a:r>
              <a:rPr lang="en-US" dirty="0"/>
              <a:t>Acquiring Access to Health Care Personnel</a:t>
            </a:r>
          </a:p>
          <a:p>
            <a:r>
              <a:rPr lang="en-US" dirty="0"/>
              <a:t>Changes in Social &amp; Professional Organization Involvement</a:t>
            </a:r>
          </a:p>
          <a:p>
            <a:endParaRPr lang="en-US" altLang="en-US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6866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00038" y="308610"/>
            <a:ext cx="8520112" cy="647700"/>
          </a:xfrm>
        </p:spPr>
        <p:txBody>
          <a:bodyPr/>
          <a:lstStyle/>
          <a:p>
            <a:r>
              <a:rPr lang="en-US" altLang="en-US" sz="2400" dirty="0">
                <a:solidFill>
                  <a:srgbClr val="C00000"/>
                </a:solidFill>
              </a:rPr>
              <a:t>Life Pattern Transitions to a New Residence</a:t>
            </a:r>
            <a:endParaRPr lang="en-US" altLang="en-US" sz="2400" dirty="0" smtClean="0">
              <a:solidFill>
                <a:srgbClr val="C00000"/>
              </a:solidFill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1001554" y="1634490"/>
            <a:ext cx="7117080" cy="440563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Use of Time</a:t>
            </a:r>
          </a:p>
          <a:p>
            <a:pPr lvl="0"/>
            <a:r>
              <a:rPr lang="en-US" dirty="0"/>
              <a:t>Involvement in New Activities</a:t>
            </a:r>
          </a:p>
          <a:p>
            <a:pPr lvl="0"/>
            <a:r>
              <a:rPr lang="en-US" dirty="0"/>
              <a:t>Care and Welfare of </a:t>
            </a:r>
            <a:r>
              <a:rPr lang="en-US" dirty="0" smtClean="0"/>
              <a:t>Pets</a:t>
            </a:r>
          </a:p>
          <a:p>
            <a:pPr lvl="0"/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Self-Esteem</a:t>
            </a:r>
          </a:p>
          <a:p>
            <a:pPr lvl="0"/>
            <a:r>
              <a:rPr lang="en-US" dirty="0"/>
              <a:t>Changes in Physical &amp; Mental Health Status</a:t>
            </a:r>
          </a:p>
          <a:p>
            <a:pPr lvl="0"/>
            <a:r>
              <a:rPr lang="en-US" dirty="0"/>
              <a:t>Loss of Long Time Residence/Home</a:t>
            </a:r>
          </a:p>
          <a:p>
            <a:pPr lvl="0"/>
            <a:r>
              <a:rPr lang="en-US" dirty="0"/>
              <a:t>Loss of Personal Belongings</a:t>
            </a:r>
          </a:p>
          <a:p>
            <a:endParaRPr lang="en-US" altLang="en-US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" y="320040"/>
            <a:ext cx="8520112" cy="647700"/>
          </a:xfrm>
        </p:spPr>
        <p:txBody>
          <a:bodyPr/>
          <a:lstStyle/>
          <a:p>
            <a:r>
              <a:rPr lang="en-US" altLang="en-US" sz="2400" dirty="0">
                <a:solidFill>
                  <a:srgbClr val="C00000"/>
                </a:solidFill>
              </a:rPr>
              <a:t>Life Pattern Transitions to a New Residence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635" y="1369060"/>
            <a:ext cx="8524875" cy="487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Support Groups </a:t>
            </a:r>
          </a:p>
          <a:p>
            <a:pPr lvl="0"/>
            <a:r>
              <a:rPr lang="en-US" dirty="0"/>
              <a:t>Acquiring New Friends</a:t>
            </a:r>
          </a:p>
          <a:p>
            <a:pPr lvl="0"/>
            <a:r>
              <a:rPr lang="en-US" dirty="0"/>
              <a:t>Interacting with Facility Staff</a:t>
            </a:r>
          </a:p>
          <a:p>
            <a:pPr lvl="0"/>
            <a:r>
              <a:rPr lang="en-US" dirty="0"/>
              <a:t>Acquiring New Sources of Support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Life Structure</a:t>
            </a:r>
          </a:p>
          <a:p>
            <a:pPr lvl="0"/>
            <a:r>
              <a:rPr lang="en-US" dirty="0"/>
              <a:t>Living in New Environment</a:t>
            </a:r>
          </a:p>
          <a:p>
            <a:pPr lvl="0"/>
            <a:r>
              <a:rPr lang="en-US" dirty="0"/>
              <a:t>Adjusting to Income &amp; Expenses </a:t>
            </a:r>
          </a:p>
          <a:p>
            <a:endParaRPr 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367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Clinical Assessment</a:t>
            </a:r>
            <a:endParaRPr lang="en-US" sz="2400" dirty="0">
              <a:solidFill>
                <a:srgbClr val="C0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1315151"/>
              </p:ext>
            </p:extLst>
          </p:nvPr>
        </p:nvGraphicFramePr>
        <p:xfrm>
          <a:off x="2142292" y="582930"/>
          <a:ext cx="4835604" cy="6126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65" name="Document" r:id="rId3" imgW="5952018" imgH="7469454" progId="Word.Document.12">
                  <p:embed/>
                </p:oleObj>
              </mc:Choice>
              <mc:Fallback>
                <p:oleObj name="Document" r:id="rId3" imgW="5952018" imgH="74694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42292" y="582930"/>
                        <a:ext cx="4835604" cy="6126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 rot="21037717">
            <a:off x="1441494" y="2659841"/>
            <a:ext cx="6482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3">
                    <a:lumMod val="95000"/>
                  </a:schemeClr>
                </a:solidFill>
              </a:rPr>
              <a:t>Copyrighted. Issues in Mental Health Nursing</a:t>
            </a:r>
            <a:endParaRPr lang="en-US" sz="2400" dirty="0">
              <a:solidFill>
                <a:schemeClr val="accent3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237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0" y="247809"/>
            <a:ext cx="8520112" cy="647700"/>
          </a:xfrm>
        </p:spPr>
        <p:txBody>
          <a:bodyPr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Psychosocial Assessments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0130" y="1234440"/>
            <a:ext cx="7780020" cy="4702810"/>
          </a:xfrm>
        </p:spPr>
        <p:txBody>
          <a:bodyPr/>
          <a:lstStyle/>
          <a:p>
            <a:r>
              <a:rPr lang="en-US" dirty="0" smtClean="0"/>
              <a:t>Initial assessment by nursing students in RCs &amp; CCRCs</a:t>
            </a:r>
          </a:p>
          <a:p>
            <a:r>
              <a:rPr lang="en-US" dirty="0" smtClean="0"/>
              <a:t>One Life Pattern section each week for six weeks</a:t>
            </a:r>
          </a:p>
          <a:p>
            <a:endParaRPr lang="en-US" dirty="0" smtClean="0"/>
          </a:p>
          <a:p>
            <a:r>
              <a:rPr lang="en-US" dirty="0" smtClean="0"/>
              <a:t>New Psychosocial Assessment Survey developed for study</a:t>
            </a:r>
          </a:p>
          <a:p>
            <a:r>
              <a:rPr lang="en-US" dirty="0" smtClean="0"/>
              <a:t>Validity &amp; reliability established</a:t>
            </a:r>
          </a:p>
          <a:p>
            <a:r>
              <a:rPr lang="en-US" dirty="0" smtClean="0"/>
              <a:t>Residents surveyed in three facilities</a:t>
            </a:r>
            <a:endParaRPr 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 bwMode="auto">
          <a:xfrm flipV="1">
            <a:off x="2468880" y="2171700"/>
            <a:ext cx="3989070" cy="228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258151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" y="481995"/>
            <a:ext cx="8520112" cy="647700"/>
          </a:xfrm>
        </p:spPr>
        <p:txBody>
          <a:bodyPr/>
          <a:lstStyle/>
          <a:p>
            <a:pPr algn="ctr"/>
            <a:r>
              <a:rPr lang="en-US" altLang="en-US" sz="24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Published Research Citation</a:t>
            </a:r>
            <a:endParaRPr lang="en-US" sz="2400" dirty="0">
              <a:latin typeface="+mn-lt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891540" y="2332355"/>
            <a:ext cx="7246619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 smtClean="0">
                <a:latin typeface="+mn-lt"/>
                <a:cs typeface="Times New Roman" panose="02020603050405020304" pitchFamily="18" charset="0"/>
              </a:rPr>
              <a:t>Rosenkoetter</a:t>
            </a:r>
            <a:r>
              <a:rPr lang="en-US" altLang="en-US" dirty="0">
                <a:latin typeface="+mn-lt"/>
                <a:cs typeface="Times New Roman" panose="02020603050405020304" pitchFamily="18" charset="0"/>
              </a:rPr>
              <a:t>, M., McKethan, Looney, S. &amp; T., Chernecky, C. (2016). Assessment of the Psychosocial Adjustment of Well Elderly Residing in Retirement Communities. </a:t>
            </a:r>
            <a:r>
              <a:rPr lang="en-US" altLang="en-US" i="1" dirty="0">
                <a:latin typeface="+mn-lt"/>
                <a:cs typeface="Times New Roman" panose="02020603050405020304" pitchFamily="18" charset="0"/>
              </a:rPr>
              <a:t>Issues in Mental Health Nursing, Sep 28:1-9 &amp; 13</a:t>
            </a:r>
            <a:r>
              <a:rPr lang="en-US" altLang="en-US" dirty="0">
                <a:latin typeface="+mn-lt"/>
                <a:cs typeface="Times New Roman" panose="02020603050405020304" pitchFamily="18" charset="0"/>
              </a:rPr>
              <a:t>(11),858-867. </a:t>
            </a:r>
            <a:endParaRPr lang="en-US" altLang="en-US" dirty="0" smtClean="0">
              <a:latin typeface="+mn-lt"/>
              <a:cs typeface="Times New Roman" panose="02020603050405020304" pitchFamily="18" charset="0"/>
            </a:endParaRPr>
          </a:p>
          <a:p>
            <a:pPr eaLnBrk="1" hangingPunct="1"/>
            <a:endParaRPr lang="en-US" altLang="en-US" dirty="0">
              <a:latin typeface="+mn-lt"/>
              <a:cs typeface="Times New Roman" panose="02020603050405020304" pitchFamily="18" charset="0"/>
            </a:endParaRPr>
          </a:p>
          <a:p>
            <a:pPr eaLnBrk="1" hangingPunct="1"/>
            <a:r>
              <a:rPr lang="fr-FR" altLang="en-US" sz="1600" dirty="0" err="1" smtClean="0">
                <a:latin typeface="+mn-lt"/>
                <a:cs typeface="Times New Roman" panose="02020603050405020304" pitchFamily="18" charset="0"/>
              </a:rPr>
              <a:t>Used</a:t>
            </a:r>
            <a:r>
              <a:rPr lang="fr-FR" altLang="en-US" sz="1600" dirty="0" smtClean="0">
                <a:latin typeface="+mn-lt"/>
                <a:cs typeface="Times New Roman" panose="02020603050405020304" pitchFamily="18" charset="0"/>
              </a:rPr>
              <a:t> </a:t>
            </a:r>
            <a:r>
              <a:rPr lang="fr-FR" altLang="en-US" sz="1600" dirty="0" err="1">
                <a:latin typeface="+mn-lt"/>
                <a:cs typeface="Times New Roman" panose="02020603050405020304" pitchFamily="18" charset="0"/>
              </a:rPr>
              <a:t>with</a:t>
            </a:r>
            <a:r>
              <a:rPr lang="fr-FR" altLang="en-US" sz="1600" dirty="0">
                <a:latin typeface="+mn-lt"/>
                <a:cs typeface="Times New Roman" panose="02020603050405020304" pitchFamily="18" charset="0"/>
              </a:rPr>
              <a:t> permission of the journal</a:t>
            </a:r>
            <a:endParaRPr lang="en-US" altLang="en-US" sz="1600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9125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en-US" alt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Design (IRB approved)</a:t>
            </a:r>
            <a:endParaRPr lang="en-US" altLang="en-US" sz="2400" noProof="1" smtClean="0"/>
          </a:p>
        </p:txBody>
      </p:sp>
      <p:pic>
        <p:nvPicPr>
          <p:cNvPr id="481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2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Survey Sites (2 CCRCs &amp; 1 RC) in Southeastern USA</a:t>
            </a:r>
          </a:p>
          <a:p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 – 86 completed forms of 244 residents (35.6%)</a:t>
            </a:r>
          </a:p>
          <a:p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 – 34 of 110 residents (30.9%)</a:t>
            </a:r>
          </a:p>
          <a:p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 – 120 of 243 residents (49.4%)</a:t>
            </a:r>
          </a:p>
          <a:p>
            <a:r>
              <a:rPr lang="en-US" altLang="en-US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Total: 240 Participants</a:t>
            </a:r>
          </a:p>
          <a:p>
            <a:r>
              <a:rPr lang="en-US" alt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Survey </a:t>
            </a:r>
            <a:r>
              <a:rPr lang="en-US" alt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Instrument Items</a:t>
            </a:r>
            <a:endParaRPr lang="en-US" altLang="en-US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Birth year (fill in the blank)</a:t>
            </a:r>
          </a:p>
          <a:p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8 demographic multiple choice items</a:t>
            </a:r>
          </a:p>
          <a:p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15 psychosocial adjustment perceptions items on 5 point Likert scale </a:t>
            </a:r>
          </a:p>
          <a:p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[Cronbach alpha coefficient </a:t>
            </a:r>
            <a:r>
              <a:rPr lang="el-GR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.718]</a:t>
            </a:r>
          </a:p>
          <a:p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eaLnBrk="1" hangingPunct="1"/>
            <a:r>
              <a:rPr lang="en-US" alt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Demographic Characteristics of Respondents (n=240; </a:t>
            </a:r>
            <a:r>
              <a:rPr lang="en-US" altLang="en-US" sz="20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Mdn</a:t>
            </a:r>
            <a:r>
              <a:rPr lang="en-US" alt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age=84)</a:t>
            </a:r>
            <a:br>
              <a:rPr lang="en-US" altLang="en-US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noProof="1" smtClean="0">
              <a:solidFill>
                <a:srgbClr val="C00000"/>
              </a:solidFill>
            </a:endParaRPr>
          </a:p>
        </p:txBody>
      </p:sp>
      <p:pic>
        <p:nvPicPr>
          <p:cNvPr id="5017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908050"/>
            <a:ext cx="5181600" cy="518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280988" y="584994"/>
            <a:ext cx="8524875" cy="4876800"/>
          </a:xfrm>
        </p:spPr>
        <p:txBody>
          <a:bodyPr/>
          <a:lstStyle/>
          <a:p>
            <a:pPr eaLnBrk="1" hangingPunct="1"/>
            <a:endParaRPr lang="en-US" altLang="en-US" noProof="1" smtClean="0"/>
          </a:p>
        </p:txBody>
      </p:sp>
      <p:pic>
        <p:nvPicPr>
          <p:cNvPr id="5018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6096000"/>
            <a:ext cx="90471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0182" name="Group 5"/>
          <p:cNvGrpSpPr>
            <a:grpSpLocks/>
          </p:cNvGrpSpPr>
          <p:nvPr/>
        </p:nvGrpSpPr>
        <p:grpSpPr bwMode="auto">
          <a:xfrm>
            <a:off x="6904038" y="1903413"/>
            <a:ext cx="1079500" cy="609600"/>
            <a:chOff x="8443912" y="2279970"/>
            <a:chExt cx="1079500" cy="609600"/>
          </a:xfrm>
        </p:grpSpPr>
        <p:sp>
          <p:nvSpPr>
            <p:cNvPr id="50187" name="TextBox 6"/>
            <p:cNvSpPr txBox="1">
              <a:spLocks noChangeArrowheads="1"/>
            </p:cNvSpPr>
            <p:nvPr/>
          </p:nvSpPr>
          <p:spPr bwMode="auto">
            <a:xfrm>
              <a:off x="8761412" y="2362200"/>
              <a:ext cx="762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70%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8443912" y="2279970"/>
              <a:ext cx="317500" cy="2603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8443912" y="2540320"/>
              <a:ext cx="317500" cy="3492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183" name="Group 9"/>
          <p:cNvGrpSpPr>
            <a:grpSpLocks/>
          </p:cNvGrpSpPr>
          <p:nvPr/>
        </p:nvGrpSpPr>
        <p:grpSpPr bwMode="auto">
          <a:xfrm>
            <a:off x="6904038" y="4346575"/>
            <a:ext cx="1536700" cy="609600"/>
            <a:chOff x="8443912" y="4724400"/>
            <a:chExt cx="1536700" cy="609600"/>
          </a:xfrm>
        </p:grpSpPr>
        <p:sp>
          <p:nvSpPr>
            <p:cNvPr id="50184" name="TextBox 10"/>
            <p:cNvSpPr txBox="1">
              <a:spLocks noChangeArrowheads="1"/>
            </p:cNvSpPr>
            <p:nvPr/>
          </p:nvSpPr>
          <p:spPr bwMode="auto">
            <a:xfrm>
              <a:off x="8761412" y="4800600"/>
              <a:ext cx="12192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63.8%</a:t>
              </a:r>
            </a:p>
          </p:txBody>
        </p:sp>
        <p:cxnSp>
          <p:nvCxnSpPr>
            <p:cNvPr id="12" name="Straight Connector 11"/>
            <p:cNvCxnSpPr>
              <a:endCxn id="50184" idx="1"/>
            </p:cNvCxnSpPr>
            <p:nvPr/>
          </p:nvCxnSpPr>
          <p:spPr>
            <a:xfrm>
              <a:off x="8443912" y="4724400"/>
              <a:ext cx="317500" cy="2762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50184" idx="1"/>
            </p:cNvCxnSpPr>
            <p:nvPr/>
          </p:nvCxnSpPr>
          <p:spPr>
            <a:xfrm flipH="1">
              <a:off x="8443912" y="5000655"/>
              <a:ext cx="317500" cy="3333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eaLnBrk="1" hangingPunct="1"/>
            <a:r>
              <a:rPr lang="en-US" altLang="en-US" sz="20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Demographic Characteristics of Respondents (n=240; </a:t>
            </a:r>
            <a:r>
              <a:rPr lang="en-US" altLang="en-US" sz="2000" dirty="0" err="1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Mdn</a:t>
            </a:r>
            <a:r>
              <a:rPr lang="en-US" altLang="en-US" sz="20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age=84)</a:t>
            </a:r>
            <a:br>
              <a:rPr lang="en-US" altLang="en-US" sz="20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</a:br>
            <a:endParaRPr lang="en-US" altLang="en-US" sz="2000" noProof="1" smtClean="0">
              <a:latin typeface="+mn-lt"/>
            </a:endParaRPr>
          </a:p>
        </p:txBody>
      </p:sp>
      <p:pic>
        <p:nvPicPr>
          <p:cNvPr id="5222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8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880" y="577753"/>
            <a:ext cx="6025833" cy="5292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dirty="0" smtClean="0">
                <a:solidFill>
                  <a:srgbClr val="C00000"/>
                </a:solidFill>
              </a:rPr>
              <a:t>Selected Perception Responses </a:t>
            </a:r>
            <a:endParaRPr lang="en-US" altLang="en-US" sz="2400" dirty="0" smtClean="0">
              <a:solidFill>
                <a:srgbClr val="C00000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705833"/>
              </p:ext>
            </p:extLst>
          </p:nvPr>
        </p:nvGraphicFramePr>
        <p:xfrm>
          <a:off x="690432" y="1314450"/>
          <a:ext cx="9699438" cy="28460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9" name="Document" r:id="rId3" imgW="5952018" imgH="1566988" progId="Word.Document.12">
                  <p:embed/>
                </p:oleObj>
              </mc:Choice>
              <mc:Fallback>
                <p:oleObj name="Document" r:id="rId3" imgW="5952018" imgH="156698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0432" y="1314450"/>
                        <a:ext cx="9699438" cy="28460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solidFill>
                  <a:srgbClr val="C00000"/>
                </a:solidFill>
              </a:rPr>
              <a:t>Selected Perception Responses </a:t>
            </a:r>
            <a:endParaRPr lang="en-US" altLang="en-US" sz="2400" noProof="1" smtClean="0">
              <a:solidFill>
                <a:srgbClr val="C00000"/>
              </a:solidFill>
            </a:endParaRPr>
          </a:p>
        </p:txBody>
      </p:sp>
      <p:pic>
        <p:nvPicPr>
          <p:cNvPr id="5427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76640"/>
              </p:ext>
            </p:extLst>
          </p:nvPr>
        </p:nvGraphicFramePr>
        <p:xfrm>
          <a:off x="804732" y="1584960"/>
          <a:ext cx="9699438" cy="25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8" name="Document" r:id="rId5" imgW="5952018" imgH="1560873" progId="Word.Document.12">
                  <p:embed/>
                </p:oleObj>
              </mc:Choice>
              <mc:Fallback>
                <p:oleObj name="Document" r:id="rId5" imgW="5952018" imgH="156087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04732" y="1584960"/>
                        <a:ext cx="9699438" cy="2543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</a:pPr>
            <a:r>
              <a:rPr lang="en-US" altLang="en-US" sz="2400" dirty="0">
                <a:solidFill>
                  <a:srgbClr val="C0000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Currently Drive Car Compared to </a:t>
            </a:r>
            <a:r>
              <a:rPr lang="en-US" altLang="en-US" sz="2400" dirty="0" smtClean="0">
                <a:solidFill>
                  <a:srgbClr val="C0000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/>
            </a:r>
            <a:br>
              <a:rPr lang="en-US" altLang="en-US" sz="2400" dirty="0" smtClean="0">
                <a:solidFill>
                  <a:srgbClr val="C0000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en-US" altLang="en-US" sz="2400" dirty="0" smtClean="0">
                <a:solidFill>
                  <a:srgbClr val="C0000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Perceptions </a:t>
            </a:r>
            <a:r>
              <a:rPr lang="en-US" altLang="en-US" sz="2400" dirty="0">
                <a:solidFill>
                  <a:srgbClr val="C0000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of Adjustment</a:t>
            </a:r>
            <a:endParaRPr lang="en-US" altLang="en-US" sz="24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75" y="1060450"/>
            <a:ext cx="8524875" cy="586957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04545" y="1272399"/>
            <a:ext cx="2464434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000" tIns="46800" rIns="90000" bIns="468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Significant 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Findings</a:t>
            </a:r>
            <a:endParaRPr kumimoji="0" lang="en-US" altLang="en-US" sz="1800" b="1" i="0" u="none" strike="noStrike" cap="none" normalizeH="0" baseline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4557914"/>
              </p:ext>
            </p:extLst>
          </p:nvPr>
        </p:nvGraphicFramePr>
        <p:xfrm>
          <a:off x="666750" y="2138363"/>
          <a:ext cx="8011249" cy="2662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17" name="Document" r:id="rId3" imgW="5952018" imgH="1975643" progId="Word.Document.12">
                  <p:embed/>
                </p:oleObj>
              </mc:Choice>
              <mc:Fallback>
                <p:oleObj name="Document" r:id="rId3" imgW="5952018" imgH="197564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6750" y="2138363"/>
                        <a:ext cx="8011249" cy="2662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8"/>
          <p:cNvSpPr>
            <a:spLocks noGrp="1" noChangeArrowheads="1"/>
          </p:cNvSpPr>
          <p:nvPr>
            <p:ph type="title"/>
          </p:nvPr>
        </p:nvSpPr>
        <p:spPr>
          <a:xfrm>
            <a:off x="555783" y="282099"/>
            <a:ext cx="8520113" cy="647700"/>
          </a:xfrm>
        </p:spPr>
        <p:txBody>
          <a:bodyPr/>
          <a:lstStyle/>
          <a:p>
            <a:pPr eaLnBrk="1" hangingPunct="1"/>
            <a:r>
              <a:rPr lang="en-US" altLang="en-US" sz="2400" noProof="1" smtClean="0">
                <a:solidFill>
                  <a:srgbClr val="C00000"/>
                </a:solidFill>
              </a:rPr>
              <a:t>Demographics &amp; Significant Relationships with Perceptions</a:t>
            </a:r>
            <a:endParaRPr lang="en-US" altLang="en-US" sz="2400" noProof="1" smtClean="0">
              <a:solidFill>
                <a:srgbClr val="C00000"/>
              </a:solidFill>
            </a:endParaRPr>
          </a:p>
        </p:txBody>
      </p:sp>
      <p:sp>
        <p:nvSpPr>
          <p:cNvPr id="56323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811530" y="1268730"/>
            <a:ext cx="8008620" cy="4668520"/>
          </a:xfrm>
        </p:spPr>
        <p:txBody>
          <a:bodyPr/>
          <a:lstStyle/>
          <a:p>
            <a:pPr eaLnBrk="1" hangingPunct="1"/>
            <a:r>
              <a:rPr lang="en-US" altLang="en-US" noProof="1" smtClean="0"/>
              <a:t>Education Level</a:t>
            </a:r>
          </a:p>
          <a:p>
            <a:pPr eaLnBrk="1" hangingPunct="1"/>
            <a:r>
              <a:rPr lang="en-US" altLang="en-US" noProof="1" smtClean="0"/>
              <a:t>Health Status</a:t>
            </a:r>
          </a:p>
          <a:p>
            <a:pPr eaLnBrk="1" hangingPunct="1"/>
            <a:r>
              <a:rPr lang="en-US" altLang="en-US" noProof="1" smtClean="0"/>
              <a:t>Gender</a:t>
            </a:r>
          </a:p>
          <a:p>
            <a:pPr eaLnBrk="1" hangingPunct="1"/>
            <a:r>
              <a:rPr lang="en-US" altLang="en-US" noProof="1" smtClean="0"/>
              <a:t>Volunteer Activities</a:t>
            </a:r>
          </a:p>
          <a:p>
            <a:pPr eaLnBrk="1" hangingPunct="1"/>
            <a:r>
              <a:rPr lang="en-US" altLang="en-US" noProof="1" smtClean="0"/>
              <a:t>Distance of Closest Relative</a:t>
            </a:r>
            <a:endParaRPr lang="en-US" altLang="en-US" noProof="1" smtClean="0"/>
          </a:p>
        </p:txBody>
      </p:sp>
      <p:pic>
        <p:nvPicPr>
          <p:cNvPr id="5632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en-US" altLang="en-US" sz="2400" noProof="1" smtClean="0">
                <a:solidFill>
                  <a:srgbClr val="C00000"/>
                </a:solidFill>
              </a:rPr>
              <a:t>Conclusions</a:t>
            </a:r>
          </a:p>
        </p:txBody>
      </p:sp>
      <p:sp>
        <p:nvSpPr>
          <p:cNvPr id="60419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noProof="1"/>
              <a:t>When older adults relocate to retirement-type communities, there are psychosocial changes that occur</a:t>
            </a:r>
            <a:r>
              <a:rPr lang="en-US" altLang="en-US" noProof="1" smtClean="0"/>
              <a:t>.</a:t>
            </a:r>
          </a:p>
          <a:p>
            <a:pPr eaLnBrk="1" hangingPunct="1"/>
            <a:r>
              <a:rPr lang="en-US" altLang="en-US" noProof="1" smtClean="0"/>
              <a:t>Assessing the psychosocial adjustment of residents in retirement communities and CCRCs can provide information on changes in life patterns.</a:t>
            </a:r>
          </a:p>
          <a:p>
            <a:pPr eaLnBrk="1" hangingPunct="1"/>
            <a:r>
              <a:rPr lang="en-US" altLang="en-US" noProof="1" smtClean="0"/>
              <a:t>The results of assessments can be used by staff members to further assess needed interventions.</a:t>
            </a:r>
          </a:p>
        </p:txBody>
      </p:sp>
      <p:pic>
        <p:nvPicPr>
          <p:cNvPr id="6042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algn="ctr" eaLnBrk="1" hangingPunct="1"/>
            <a:r>
              <a:rPr lang="en-US" altLang="en-US" sz="2400" noProof="1" smtClean="0">
                <a:solidFill>
                  <a:srgbClr val="C00000"/>
                </a:solidFill>
              </a:rPr>
              <a:t>Implications for Further Research</a:t>
            </a:r>
          </a:p>
        </p:txBody>
      </p:sp>
      <p:sp>
        <p:nvSpPr>
          <p:cNvPr id="46083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noProof="1" smtClean="0"/>
              <a:t>Adapt the </a:t>
            </a:r>
            <a:r>
              <a:rPr lang="en-US" altLang="en-US" noProof="1" smtClean="0"/>
              <a:t>instrument for:</a:t>
            </a:r>
            <a:endParaRPr lang="en-US" altLang="en-US" noProof="1" smtClean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noProof="1"/>
              <a:t>	</a:t>
            </a:r>
            <a:r>
              <a:rPr lang="en-US" altLang="en-US" noProof="1" smtClean="0"/>
              <a:t>Country-specific residential housing facilities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noProof="1"/>
              <a:t>	</a:t>
            </a:r>
            <a:r>
              <a:rPr lang="en-US" altLang="en-US" noProof="1" smtClean="0"/>
              <a:t>Extended care facilities 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noProof="1"/>
              <a:t>	</a:t>
            </a:r>
            <a:r>
              <a:rPr lang="en-US" altLang="en-US" noProof="1" smtClean="0"/>
              <a:t>Group homes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noProof="1"/>
              <a:t>	</a:t>
            </a:r>
            <a:r>
              <a:rPr lang="en-US" altLang="en-US" noProof="1" smtClean="0"/>
              <a:t>Assessment of newly relocated, mid-term and long-term residents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noProof="1"/>
              <a:t>	</a:t>
            </a:r>
            <a:r>
              <a:rPr lang="en-US" altLang="en-US" noProof="1"/>
              <a:t>F</a:t>
            </a:r>
            <a:r>
              <a:rPr lang="en-US" altLang="en-US" noProof="1" smtClean="0"/>
              <a:t>amily members/friends </a:t>
            </a:r>
            <a:r>
              <a:rPr lang="en-US" altLang="en-US" noProof="1" smtClean="0"/>
              <a:t>of older adults in residential facilities</a:t>
            </a:r>
          </a:p>
          <a:p>
            <a:pPr eaLnBrk="1" hangingPunct="1">
              <a:defRPr/>
            </a:pPr>
            <a:r>
              <a:rPr lang="en-US" altLang="en-US" noProof="1" smtClean="0"/>
              <a:t>Develop intervention plans based on findings</a:t>
            </a:r>
            <a:endParaRPr lang="en-US" altLang="en-US" noProof="1" smtClean="0"/>
          </a:p>
          <a:p>
            <a:pPr eaLnBrk="1" hangingPunct="1">
              <a:defRPr/>
            </a:pPr>
            <a:r>
              <a:rPr lang="en-US" altLang="en-US" noProof="1" smtClean="0"/>
              <a:t>Reassess validity </a:t>
            </a:r>
            <a:r>
              <a:rPr lang="en-US" altLang="en-US" noProof="1" smtClean="0"/>
              <a:t>and reliability of </a:t>
            </a:r>
            <a:r>
              <a:rPr lang="en-US" altLang="en-US" noProof="1" smtClean="0"/>
              <a:t>adapted </a:t>
            </a:r>
            <a:r>
              <a:rPr lang="en-US" altLang="en-US" noProof="1" smtClean="0"/>
              <a:t>instruments</a:t>
            </a:r>
          </a:p>
        </p:txBody>
      </p:sp>
      <p:pic>
        <p:nvPicPr>
          <p:cNvPr id="6246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392113"/>
            <a:ext cx="8520113" cy="6477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100" b="1" dirty="0" smtClean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Advice from Grandma</a:t>
            </a:r>
            <a:r>
              <a:rPr lang="en-US" sz="3100" dirty="0" smtClean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/>
            </a:r>
            <a:br>
              <a:rPr lang="en-US" sz="3100" dirty="0" smtClean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en-US" sz="31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“</a:t>
            </a:r>
            <a:r>
              <a:rPr lang="en-US" sz="24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Remember </a:t>
            </a:r>
            <a:r>
              <a:rPr lang="en-US" sz="24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to Do One Brave Thing Each </a:t>
            </a:r>
            <a:r>
              <a:rPr lang="en-US" sz="2400" dirty="0" smtClean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Day”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noProof="1" smtClean="0"/>
          </a:p>
        </p:txBody>
      </p:sp>
      <p:pic>
        <p:nvPicPr>
          <p:cNvPr id="6451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16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40" y="882650"/>
            <a:ext cx="7478713" cy="50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 rot="20264810">
            <a:off x="4855010" y="3344894"/>
            <a:ext cx="1934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400" b="1" dirty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Z </a:t>
            </a:r>
            <a:r>
              <a:rPr lang="en-US" sz="2400" b="1" dirty="0" err="1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z</a:t>
            </a:r>
            <a:r>
              <a:rPr lang="en-US" sz="2400" b="1" dirty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b="1" dirty="0" err="1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z</a:t>
            </a:r>
            <a:r>
              <a:rPr lang="en-US" sz="2400" b="1" dirty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400" b="1" dirty="0" smtClean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z…!!!</a:t>
            </a:r>
            <a:endParaRPr lang="en-US" sz="2400" b="1" dirty="0">
              <a:ln w="12700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Cloud Callout 6"/>
          <p:cNvSpPr/>
          <p:nvPr/>
        </p:nvSpPr>
        <p:spPr>
          <a:xfrm rot="20576590">
            <a:off x="4860767" y="3031561"/>
            <a:ext cx="1923254" cy="1088333"/>
          </a:xfrm>
          <a:prstGeom prst="cloudCallout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eaLnBrk="1" hangingPunct="1"/>
            <a:r>
              <a:rPr lang="en-US" alt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References: Conceptual </a:t>
            </a:r>
            <a:r>
              <a:rPr lang="en-US" alt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Framework - Life Patterns Model</a:t>
            </a:r>
            <a:endParaRPr lang="en-US" altLang="en-US" sz="2400" noProof="1" smtClean="0"/>
          </a:p>
        </p:txBody>
      </p:sp>
      <p:sp>
        <p:nvSpPr>
          <p:cNvPr id="4198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280988" y="955675"/>
            <a:ext cx="8524875" cy="4876800"/>
          </a:xfrm>
        </p:spPr>
        <p:txBody>
          <a:bodyPr/>
          <a:lstStyle/>
          <a:p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Rosenkoetter, M. &amp; </a:t>
            </a:r>
            <a:r>
              <a:rPr lang="en-US" alt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Stachura</a:t>
            </a:r>
            <a:r>
              <a:rPr lang="en-US" alt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M. (2015a). Perceptions of patients and significant others regarding CSSI and MDII on lifestyle and diabetes management. </a:t>
            </a:r>
            <a:r>
              <a:rPr lang="en-US" altLang="en-US" sz="1600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Diabetes Technology &amp;Therapeutics</a:t>
            </a:r>
            <a:r>
              <a:rPr lang="en-US" altLang="en-US" sz="16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altLang="en-US" sz="16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(S1): A-64.</a:t>
            </a:r>
          </a:p>
          <a:p>
            <a:pPr>
              <a:lnSpc>
                <a:spcPct val="120000"/>
              </a:lnSpc>
            </a:pPr>
            <a:r>
              <a:rPr lang="en-US" alt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Rosenkoetter, M., McDonough, JE, McCall, A., Smith, D., Looney, S. (2015b). A flex-model for long-term assessment of community-residing older adults following disasters, </a:t>
            </a:r>
            <a:r>
              <a:rPr lang="en-US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 of Emergency Management</a:t>
            </a:r>
            <a:r>
              <a:rPr lang="en-US" alt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alt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(5), 401-416.</a:t>
            </a:r>
          </a:p>
          <a:p>
            <a:pPr>
              <a:lnSpc>
                <a:spcPct val="120000"/>
              </a:lnSpc>
            </a:pPr>
            <a:r>
              <a:rPr lang="en-US" alt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Rosenkoetter, M. &amp; </a:t>
            </a:r>
            <a:r>
              <a:rPr lang="en-US" alt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Garris</a:t>
            </a:r>
            <a:r>
              <a:rPr lang="en-US" alt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 (2001). Retirement planning, use of time, and psychosocial adjustment. </a:t>
            </a:r>
            <a:r>
              <a:rPr lang="en-US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Issues in Mental Health Nursing, 22</a:t>
            </a:r>
            <a:r>
              <a:rPr lang="en-US" alt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(7), 703-722.</a:t>
            </a:r>
          </a:p>
          <a:p>
            <a:pPr>
              <a:lnSpc>
                <a:spcPct val="120000"/>
              </a:lnSpc>
            </a:pPr>
            <a:r>
              <a:rPr lang="en-US" alt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Rosenkoetter, M., Smith, D., </a:t>
            </a:r>
            <a:r>
              <a:rPr lang="en-US" alt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Stachura</a:t>
            </a:r>
            <a:r>
              <a:rPr lang="en-US" alt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M., McDonough, JE, Hunter, C. (2014). Video Analysis Tool (VAT) System: Implementation and Evaluation of Use with Clinical Nursing Assessments of Older Adults. </a:t>
            </a:r>
            <a:r>
              <a:rPr lang="en-US" altLang="en-US" sz="16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Nursing Administration Quarterly, </a:t>
            </a:r>
            <a:r>
              <a:rPr lang="en-US" alt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 11-22</a:t>
            </a:r>
            <a:r>
              <a:rPr lang="en-US" altLang="en-US" sz="1600" dirty="0" smtClean="0">
                <a:solidFill>
                  <a:srgbClr val="000000"/>
                </a:solidFill>
                <a:latin typeface="TimesNewRoman"/>
              </a:rPr>
              <a:t>.</a:t>
            </a:r>
          </a:p>
          <a:p>
            <a:r>
              <a:rPr lang="en-US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Rosenkoetter, M., </a:t>
            </a:r>
            <a:r>
              <a:rPr lang="en-US" alt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Stachura</a:t>
            </a:r>
            <a:r>
              <a:rPr lang="en-US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M, Dias, J., Wood, E., &amp; Brown, D. (2013). CSII and MDII for intensive diabetes management: Impact perceptions of older adult patients and their significant others. </a:t>
            </a:r>
            <a:r>
              <a:rPr lang="en-US" alt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Geriatric Nursing, 34</a:t>
            </a:r>
            <a:r>
              <a:rPr lang="en-US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(6), 469-476.</a:t>
            </a:r>
          </a:p>
          <a:p>
            <a:pPr eaLnBrk="1" hangingPunct="1"/>
            <a:endParaRPr lang="en-US" altLang="en-US" sz="1400" noProof="1" smtClean="0"/>
          </a:p>
        </p:txBody>
      </p:sp>
      <p:pic>
        <p:nvPicPr>
          <p:cNvPr id="4198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50" y="173038"/>
            <a:ext cx="8520113" cy="6477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altLang="en-US" noProof="1" smtClean="0"/>
          </a:p>
        </p:txBody>
      </p:sp>
      <p:sp>
        <p:nvSpPr>
          <p:cNvPr id="66563" name="Rectangle 9"/>
          <p:cNvSpPr>
            <a:spLocks noGrp="1" noChangeArrowheads="1"/>
          </p:cNvSpPr>
          <p:nvPr>
            <p:ph idx="1"/>
          </p:nvPr>
        </p:nvSpPr>
        <p:spPr>
          <a:xfrm>
            <a:off x="0" y="820738"/>
            <a:ext cx="9144000" cy="5146675"/>
          </a:xfrm>
        </p:spPr>
        <p:txBody>
          <a:bodyPr/>
          <a:lstStyle/>
          <a:p>
            <a:pPr eaLnBrk="1" hangingPunct="1"/>
            <a:endParaRPr lang="en-US" altLang="en-US" sz="3600" noProof="1" smtClean="0"/>
          </a:p>
          <a:p>
            <a:pPr eaLnBrk="1" hangingPunct="1"/>
            <a:endParaRPr lang="en-US" altLang="en-US" sz="3600" noProof="1" smtClean="0"/>
          </a:p>
        </p:txBody>
      </p:sp>
      <p:pic>
        <p:nvPicPr>
          <p:cNvPr id="6656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5967413"/>
            <a:ext cx="9047163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33007" y="2967335"/>
            <a:ext cx="387798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5400" b="1" i="1" noProof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lgerian" panose="04020705040A02060702" pitchFamily="82" charset="0"/>
              </a:rPr>
              <a:t>Discussion</a:t>
            </a:r>
            <a:endParaRPr lang="en-US" sz="5400" b="1" i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lgerian" panose="04020705040A020607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83013" y="1897063"/>
            <a:ext cx="180657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8000" dirty="0">
                <a:solidFill>
                  <a:srgbClr val="C00000"/>
                </a:solidFill>
                <a:latin typeface="Algerian" panose="04020705040A02060702" pitchFamily="82" charset="0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577" y="1321223"/>
            <a:ext cx="1788224" cy="1511049"/>
          </a:xfrm>
          <a:prstGeom prst="rect">
            <a:avLst/>
          </a:prstGeom>
          <a:effectLst>
            <a:outerShdw blurRad="50800" dist="50800" dir="5400000" algn="ctr" rotWithShape="0">
              <a:schemeClr val="accent6">
                <a:lumMod val="75000"/>
              </a:schemeClr>
            </a:outerShdw>
          </a:effectLst>
        </p:spPr>
      </p:pic>
    </p:spTree>
  </p:cSld>
  <p:clrMapOvr>
    <a:masterClrMapping/>
  </p:clrMapOvr>
  <p:transition spd="med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4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8A058"/>
      </a:accent2>
      <a:accent3>
        <a:srgbClr val="FFFFFF"/>
      </a:accent3>
      <a:accent4>
        <a:srgbClr val="000000"/>
      </a:accent4>
      <a:accent5>
        <a:srgbClr val="FECFAA"/>
      </a:accent5>
      <a:accent6>
        <a:srgbClr val="B5914F"/>
      </a:accent6>
      <a:hlink>
        <a:srgbClr val="C40505"/>
      </a:hlink>
      <a:folHlink>
        <a:srgbClr val="919191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1_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tandarddesign 1">
    <a:dk1>
      <a:srgbClr val="000000"/>
    </a:dk1>
    <a:lt1>
      <a:srgbClr val="FFFFFF"/>
    </a:lt1>
    <a:dk2>
      <a:srgbClr val="4C7013"/>
    </a:dk2>
    <a:lt2>
      <a:srgbClr val="0061B2"/>
    </a:lt2>
    <a:accent1>
      <a:srgbClr val="FEA501"/>
    </a:accent1>
    <a:accent2>
      <a:srgbClr val="C8A058"/>
    </a:accent2>
    <a:accent3>
      <a:srgbClr val="FFFFFF"/>
    </a:accent3>
    <a:accent4>
      <a:srgbClr val="000000"/>
    </a:accent4>
    <a:accent5>
      <a:srgbClr val="FECFAA"/>
    </a:accent5>
    <a:accent6>
      <a:srgbClr val="B5914F"/>
    </a:accent6>
    <a:hlink>
      <a:srgbClr val="C40505"/>
    </a:hlink>
    <a:folHlink>
      <a:srgbClr val="919191"/>
    </a:folHlink>
  </a:clrScheme>
  <a:fontScheme name="Standarddesign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Standarddesign 1">
    <a:dk1>
      <a:srgbClr val="000000"/>
    </a:dk1>
    <a:lt1>
      <a:srgbClr val="FFFFFF"/>
    </a:lt1>
    <a:dk2>
      <a:srgbClr val="4C7013"/>
    </a:dk2>
    <a:lt2>
      <a:srgbClr val="0061B2"/>
    </a:lt2>
    <a:accent1>
      <a:srgbClr val="FEA501"/>
    </a:accent1>
    <a:accent2>
      <a:srgbClr val="C8A058"/>
    </a:accent2>
    <a:accent3>
      <a:srgbClr val="FFFFFF"/>
    </a:accent3>
    <a:accent4>
      <a:srgbClr val="000000"/>
    </a:accent4>
    <a:accent5>
      <a:srgbClr val="FECFAA"/>
    </a:accent5>
    <a:accent6>
      <a:srgbClr val="B5914F"/>
    </a:accent6>
    <a:hlink>
      <a:srgbClr val="C40505"/>
    </a:hlink>
    <a:folHlink>
      <a:srgbClr val="919191"/>
    </a:folHlink>
  </a:clrScheme>
  <a:fontScheme name="Standarddesign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32580</TotalTime>
  <Words>1921</Words>
  <Application>Microsoft Office PowerPoint</Application>
  <PresentationFormat>On-screen Show (4:3)</PresentationFormat>
  <Paragraphs>393</Paragraphs>
  <Slides>57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75" baseType="lpstr">
      <vt:lpstr>Aharoni</vt:lpstr>
      <vt:lpstr>Algerian</vt:lpstr>
      <vt:lpstr>Arial</vt:lpstr>
      <vt:lpstr>Book Antiqua</vt:lpstr>
      <vt:lpstr>Brush Script MT</vt:lpstr>
      <vt:lpstr>Cambria</vt:lpstr>
      <vt:lpstr>Century Gothic</vt:lpstr>
      <vt:lpstr>Constantia</vt:lpstr>
      <vt:lpstr>MV Boli</vt:lpstr>
      <vt:lpstr>Times New Roman</vt:lpstr>
      <vt:lpstr>TimesNewRoman</vt:lpstr>
      <vt:lpstr>Wingdings</vt:lpstr>
      <vt:lpstr>Wingdings 3</vt:lpstr>
      <vt:lpstr>Standarddesign</vt:lpstr>
      <vt:lpstr>Slice</vt:lpstr>
      <vt:lpstr>1_Slice</vt:lpstr>
      <vt:lpstr>Microsoft Word Document</vt:lpstr>
      <vt:lpstr>Document</vt:lpstr>
      <vt:lpstr>A Psychosocial Instrument to Assess Well Elderly Residing in Privatized Residential Retirement Communities </vt:lpstr>
      <vt:lpstr>Background </vt:lpstr>
      <vt:lpstr>PowerPoint Presentation</vt:lpstr>
      <vt:lpstr>Current Global Population</vt:lpstr>
      <vt:lpstr>PowerPoint Presentation</vt:lpstr>
      <vt:lpstr>Current Aging Statistics</vt:lpstr>
      <vt:lpstr>Current Aging Statistics</vt:lpstr>
      <vt:lpstr>World Aging Trends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WHO - Mental Health and Older Adults</vt:lpstr>
      <vt:lpstr>Mental Health and Older Adults</vt:lpstr>
      <vt:lpstr>PowerPoint Presentation</vt:lpstr>
      <vt:lpstr>Aging in Place vs Relocation</vt:lpstr>
      <vt:lpstr>Family Caregiving</vt:lpstr>
      <vt:lpstr>Caregiving in UK</vt:lpstr>
      <vt:lpstr>PowerPoint Presentation</vt:lpstr>
      <vt:lpstr>Options for Older Adults (Vary by Country)</vt:lpstr>
      <vt:lpstr>UK Fact Sheet</vt:lpstr>
      <vt:lpstr>UK Fact Sheet</vt:lpstr>
      <vt:lpstr>USA Extended Care Facilities (ECFs)  </vt:lpstr>
      <vt:lpstr>USA Retirement Communities &amp;  Continuing Care Retirement Communities</vt:lpstr>
      <vt:lpstr>Independent Living Retirement Communities</vt:lpstr>
      <vt:lpstr>Independent Living Retirement Communities</vt:lpstr>
      <vt:lpstr>Continuing Care Retirement Communities - CCRCs</vt:lpstr>
      <vt:lpstr>Continuing Care Retirement Communities - CCRCs</vt:lpstr>
      <vt:lpstr>Cost of CCRCs vs Retirement Communities (USA)</vt:lpstr>
      <vt:lpstr>Psychosocial Adjustment in  RCs &amp; CCRCs </vt:lpstr>
      <vt:lpstr>Assumptions</vt:lpstr>
      <vt:lpstr>Research Questions</vt:lpstr>
      <vt:lpstr>Definitions of Retirement</vt:lpstr>
      <vt:lpstr>Conceptual Framework - Life Patterns Model</vt:lpstr>
      <vt:lpstr>Conceptual Framework - Life Patterns Model</vt:lpstr>
      <vt:lpstr>Life Pattern Transitions to a New Residence</vt:lpstr>
      <vt:lpstr>Life Pattern Transitions to a New Residence</vt:lpstr>
      <vt:lpstr>Life Pattern Transitions to a New Residence</vt:lpstr>
      <vt:lpstr>Clinical Assessment</vt:lpstr>
      <vt:lpstr>Psychosocial Assessments</vt:lpstr>
      <vt:lpstr>Published Research Citation</vt:lpstr>
      <vt:lpstr>Study Design (IRB approved)</vt:lpstr>
      <vt:lpstr>Demographic Characteristics of Respondents (n=240; Mdn age=84) </vt:lpstr>
      <vt:lpstr>Demographic Characteristics of Respondents (n=240; Mdn age=84) </vt:lpstr>
      <vt:lpstr>Selected Perception Responses </vt:lpstr>
      <vt:lpstr>Selected Perception Responses </vt:lpstr>
      <vt:lpstr>Currently Drive Car Compared to  Perceptions of Adjustment</vt:lpstr>
      <vt:lpstr>Demographics &amp; Significant Relationships with Perceptions</vt:lpstr>
      <vt:lpstr>Conclusions</vt:lpstr>
      <vt:lpstr>Implications for Further Research</vt:lpstr>
      <vt:lpstr>Advice from Grandma “Remember to Do One Brave Thing Each Day” </vt:lpstr>
      <vt:lpstr>References: Conceptual Framework - Life Patterns Model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Xiang</dc:creator>
  <dc:description>PresentationLoad.com</dc:description>
  <cp:lastModifiedBy>Marlene M Rosenkoetter</cp:lastModifiedBy>
  <cp:revision>557</cp:revision>
  <dcterms:created xsi:type="dcterms:W3CDTF">2007-11-27T23:54:21Z</dcterms:created>
  <dcterms:modified xsi:type="dcterms:W3CDTF">2017-06-26T18:54:30Z</dcterms:modified>
</cp:coreProperties>
</file>