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804" r:id="rId1"/>
  </p:sldMasterIdLst>
  <p:notesMasterIdLst>
    <p:notesMasterId r:id="rId31"/>
  </p:notesMasterIdLst>
  <p:handoutMasterIdLst>
    <p:handoutMasterId r:id="rId32"/>
  </p:handoutMasterIdLst>
  <p:sldIdLst>
    <p:sldId id="296" r:id="rId2"/>
    <p:sldId id="275" r:id="rId3"/>
    <p:sldId id="350" r:id="rId4"/>
    <p:sldId id="298" r:id="rId5"/>
    <p:sldId id="355" r:id="rId6"/>
    <p:sldId id="320" r:id="rId7"/>
    <p:sldId id="321" r:id="rId8"/>
    <p:sldId id="335" r:id="rId9"/>
    <p:sldId id="342" r:id="rId10"/>
    <p:sldId id="341" r:id="rId11"/>
    <p:sldId id="300" r:id="rId12"/>
    <p:sldId id="346" r:id="rId13"/>
    <p:sldId id="347" r:id="rId14"/>
    <p:sldId id="354" r:id="rId15"/>
    <p:sldId id="351" r:id="rId16"/>
    <p:sldId id="352" r:id="rId17"/>
    <p:sldId id="329" r:id="rId18"/>
    <p:sldId id="284" r:id="rId19"/>
    <p:sldId id="338" r:id="rId20"/>
    <p:sldId id="349" r:id="rId21"/>
    <p:sldId id="356" r:id="rId22"/>
    <p:sldId id="357" r:id="rId23"/>
    <p:sldId id="359" r:id="rId24"/>
    <p:sldId id="360" r:id="rId25"/>
    <p:sldId id="324" r:id="rId26"/>
    <p:sldId id="343" r:id="rId27"/>
    <p:sldId id="327" r:id="rId28"/>
    <p:sldId id="328" r:id="rId29"/>
    <p:sldId id="313" r:id="rId30"/>
  </p:sldIdLst>
  <p:sldSz cx="9144000" cy="6858000" type="screen4x3"/>
  <p:notesSz cx="6735763" cy="9869488"/>
  <p:embeddedFontLst>
    <p:embeddedFont>
      <p:font typeface="Calibri" pitchFamily="34" charset="0"/>
      <p:regular r:id="rId33"/>
      <p:bold r:id="rId34"/>
      <p:italic r:id="rId35"/>
      <p:boldItalic r:id="rId36"/>
    </p:embeddedFont>
    <p:embeddedFont>
      <p:font typeface="Wingdings 2" pitchFamily="18" charset="2"/>
      <p:regular r:id="rId37"/>
    </p:embeddedFont>
  </p:embeddedFontLst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ABAB"/>
    <a:srgbClr val="BB2305"/>
    <a:srgbClr val="FF6D6D"/>
    <a:srgbClr val="FFA86D"/>
    <a:srgbClr val="F6D6A8"/>
    <a:srgbClr val="F5BD4D"/>
    <a:srgbClr val="F4A5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47" autoAdjust="0"/>
    <p:restoredTop sz="83485" autoAdjust="0"/>
  </p:normalViewPr>
  <p:slideViewPr>
    <p:cSldViewPr>
      <p:cViewPr varScale="1">
        <p:scale>
          <a:sx n="90" d="100"/>
          <a:sy n="90" d="100"/>
        </p:scale>
        <p:origin x="-147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37" Type="http://schemas.openxmlformats.org/officeDocument/2006/relationships/font" Target="fonts/font5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2" Type="http://schemas.openxmlformats.org/officeDocument/2006/relationships/image" Target="../media/image41.wmf"/><Relationship Id="rId1" Type="http://schemas.openxmlformats.org/officeDocument/2006/relationships/image" Target="../media/image40.wmf"/><Relationship Id="rId6" Type="http://schemas.openxmlformats.org/officeDocument/2006/relationships/image" Target="../media/image45.wmf"/><Relationship Id="rId5" Type="http://schemas.openxmlformats.org/officeDocument/2006/relationships/image" Target="../media/image44.wmf"/><Relationship Id="rId4" Type="http://schemas.openxmlformats.org/officeDocument/2006/relationships/image" Target="../media/image4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0613ED-BDCE-476F-B7F3-CBDD11BA1E21}" type="datetimeFigureOut">
              <a:rPr lang="cs-CZ" smtClean="0"/>
              <a:t>20.8.2015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374301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15373" y="9374301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407616-5A0C-4EFB-AE85-D4777EBCD3E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100896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65AD9F-7FFE-4EE9-AF7A-D93A26B38204}" type="datetimeFigureOut">
              <a:rPr lang="cs-CZ" smtClean="0"/>
              <a:t>20.8.2015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900113" y="739775"/>
            <a:ext cx="4935537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3577" y="4688007"/>
            <a:ext cx="5388610" cy="444127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374301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15373" y="9374301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134E17-E1C8-410C-B23E-4825375307D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751073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134E17-E1C8-410C-B23E-4825375307DA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001735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Nejčastěji se jedná o arytmie </a:t>
            </a:r>
            <a:r>
              <a:rPr lang="cs-CZ" dirty="0" err="1" smtClean="0"/>
              <a:t>supraventrikulární</a:t>
            </a:r>
            <a:r>
              <a:rPr lang="cs-CZ" dirty="0" smtClean="0"/>
              <a:t>, konkrétně o fibrilaci síní. Ta je obvyklým podkladem tzv. </a:t>
            </a:r>
            <a:r>
              <a:rPr lang="cs-CZ" i="1" dirty="0" err="1" smtClean="0"/>
              <a:t>holiday</a:t>
            </a:r>
            <a:r>
              <a:rPr lang="cs-CZ" i="1" dirty="0" smtClean="0"/>
              <a:t> </a:t>
            </a:r>
            <a:r>
              <a:rPr lang="cs-CZ" i="1" dirty="0" err="1" smtClean="0"/>
              <a:t>heart</a:t>
            </a:r>
            <a:r>
              <a:rPr lang="cs-CZ" i="1" dirty="0" smtClean="0"/>
              <a:t> </a:t>
            </a:r>
            <a:r>
              <a:rPr lang="cs-CZ" dirty="0" smtClean="0"/>
              <a:t>syndromu, který se projevuje</a:t>
            </a:r>
            <a:r>
              <a:rPr lang="cs-CZ" baseline="0" dirty="0" smtClean="0"/>
              <a:t> jako akutní porucha srdečního rytmu u mladých zdravých jedinců bez pravidelné konzumace alkoholu a bez patrného onemocnění srdce a to po alkoholovém excesu v období volných dnů.</a:t>
            </a:r>
            <a:r>
              <a:rPr lang="cs-CZ" dirty="0" smtClean="0"/>
              <a:t> </a:t>
            </a:r>
            <a:r>
              <a:rPr lang="cs-CZ" baseline="0" dirty="0" smtClean="0"/>
              <a:t>Řada studií prokázala zvýšené riziko vzniku fibrilace síní i při pravidelné konzumaci alkoholu, obvykle ve středních a zejména ve vysokých dávkách. Fibrilace síní s sebou nese řadu potenciálně život ohrožujících rizik, zejména </a:t>
            </a:r>
            <a:r>
              <a:rPr lang="cs-CZ" baseline="0" dirty="0" err="1" smtClean="0"/>
              <a:t>trombembolických</a:t>
            </a:r>
            <a:r>
              <a:rPr lang="cs-CZ" baseline="0" dirty="0" smtClean="0"/>
              <a:t> komplikací. </a:t>
            </a:r>
          </a:p>
          <a:p>
            <a:r>
              <a:rPr lang="cs-CZ" dirty="0" smtClean="0"/>
              <a:t>Co se týká poruch rytmu vycházejících z komorové svaloviny, kromě komorových extrasystol byl dokumentován i výskyt život ohrožujících komorových arytmií</a:t>
            </a:r>
            <a:r>
              <a:rPr lang="cs-CZ" baseline="0" dirty="0" smtClean="0"/>
              <a:t>, z nich nejčastěji polymorfní komorové tachykardie typu </a:t>
            </a:r>
            <a:r>
              <a:rPr lang="cs-CZ" baseline="0" dirty="0" err="1" smtClean="0"/>
              <a:t>torsades</a:t>
            </a:r>
            <a:r>
              <a:rPr lang="cs-CZ" baseline="0" dirty="0" smtClean="0"/>
              <a:t> de </a:t>
            </a:r>
            <a:r>
              <a:rPr lang="cs-CZ" baseline="0" dirty="0" err="1" smtClean="0"/>
              <a:t>pointes</a:t>
            </a:r>
            <a:r>
              <a:rPr lang="cs-CZ" baseline="0" dirty="0" smtClean="0"/>
              <a:t>. Rovněž byla opakovaně prokázána asociace konzumace alkoholu a náhlé srdeční smrti.</a:t>
            </a:r>
          </a:p>
          <a:p>
            <a:r>
              <a:rPr lang="cs-CZ" baseline="0" dirty="0" smtClean="0"/>
              <a:t>I po konzumaci středních a dokonce i nízkých dávek alkoholu (</a:t>
            </a:r>
            <a:r>
              <a:rPr lang="cs-CZ" baseline="0" dirty="0" err="1" smtClean="0"/>
              <a:t>Cameli</a:t>
            </a:r>
            <a:r>
              <a:rPr lang="cs-CZ" baseline="0" dirty="0" smtClean="0"/>
              <a:t> et al. 2009) byly prokázány změny elektrokardiografických parametrů, konkrétně obvykle prodloužení délky trvání komplexu QRS a intervalů PR, QT, respektive intervalu QT korigovaného na srdeční frekvenci (</a:t>
            </a:r>
            <a:r>
              <a:rPr lang="cs-CZ" baseline="0" dirty="0" err="1" smtClean="0"/>
              <a:t>QTc</a:t>
            </a:r>
            <a:r>
              <a:rPr lang="cs-CZ" baseline="0" dirty="0" smtClean="0"/>
              <a:t>). To svědčí o obecném zpomalení vedení vzruchu i průběhu </a:t>
            </a:r>
            <a:r>
              <a:rPr lang="cs-CZ" baseline="0" dirty="0" err="1" smtClean="0"/>
              <a:t>repolarizace</a:t>
            </a:r>
            <a:r>
              <a:rPr lang="cs-CZ" baseline="0" dirty="0" smtClean="0"/>
              <a:t> v srdeční svalovině.</a:t>
            </a:r>
            <a:endParaRPr lang="cs-CZ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134E17-E1C8-410C-B23E-4825375307DA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219588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baseline="0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134E17-E1C8-410C-B23E-4825375307DA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219588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Podkladem</a:t>
            </a:r>
            <a:r>
              <a:rPr lang="cs-CZ" baseline="0" dirty="0" smtClean="0"/>
              <a:t> těchto arytmií může být jak nepřímé působení konzumace alkoholu na srdeční elektrofyziologii a to prostřednictvím </a:t>
            </a:r>
            <a:r>
              <a:rPr lang="cs-C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změn vlastností </a:t>
            </a:r>
            <a:r>
              <a:rPr lang="cs-CZ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fosfolipidové</a:t>
            </a:r>
            <a:r>
              <a:rPr lang="cs-C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membrány v přítomnosti </a:t>
            </a:r>
            <a:r>
              <a:rPr lang="cs-CZ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ethanolu</a:t>
            </a:r>
            <a:r>
              <a:rPr lang="cs-C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baseline="0" dirty="0" err="1" smtClean="0"/>
              <a:t>ethanolem</a:t>
            </a:r>
            <a:r>
              <a:rPr lang="cs-CZ" baseline="0" dirty="0" smtClean="0"/>
              <a:t> a acetaldehydem vyvolaného vyplavení katecholaminů, elektrolytové </a:t>
            </a:r>
            <a:r>
              <a:rPr lang="cs-CZ" baseline="0" dirty="0" err="1" smtClean="0"/>
              <a:t>dysbalance</a:t>
            </a:r>
            <a:r>
              <a:rPr lang="cs-CZ" baseline="0" dirty="0" smtClean="0"/>
              <a:t> či změn pH, tak přímý vliv těchto látek na iontové kanály srdečních buněk.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baseline="0" dirty="0" smtClean="0"/>
              <a:t>Doposud byl prokázán inhibiční vliv </a:t>
            </a:r>
            <a:r>
              <a:rPr lang="cs-CZ" baseline="0" dirty="0" err="1" smtClean="0"/>
              <a:t>ethanolu</a:t>
            </a:r>
            <a:r>
              <a:rPr lang="cs-CZ" baseline="0" dirty="0" smtClean="0"/>
              <a:t> na několik iontových proudů u savčích srdečních buněk. Konkrétně jde o depolarizační proudy, sodíkový proud </a:t>
            </a:r>
            <a:r>
              <a:rPr lang="cs-CZ" baseline="0" dirty="0" err="1" smtClean="0"/>
              <a:t>INa</a:t>
            </a:r>
            <a:r>
              <a:rPr lang="cs-CZ" baseline="0" dirty="0" smtClean="0"/>
              <a:t> a vápníkový proud </a:t>
            </a:r>
            <a:r>
              <a:rPr lang="cs-CZ" baseline="0" dirty="0" err="1" smtClean="0"/>
              <a:t>ICa</a:t>
            </a:r>
            <a:r>
              <a:rPr lang="cs-CZ" baseline="0" dirty="0" smtClean="0"/>
              <a:t>, a některé </a:t>
            </a:r>
            <a:r>
              <a:rPr lang="cs-CZ" baseline="0" dirty="0" err="1" smtClean="0"/>
              <a:t>repolarizační</a:t>
            </a:r>
            <a:r>
              <a:rPr lang="cs-CZ" baseline="0" dirty="0" smtClean="0"/>
              <a:t> draslíkové proudy, přechodný proud z buňky </a:t>
            </a:r>
            <a:r>
              <a:rPr lang="cs-CZ" baseline="0" dirty="0" err="1" smtClean="0"/>
              <a:t>Ito</a:t>
            </a:r>
            <a:r>
              <a:rPr lang="cs-CZ" baseline="0" dirty="0" smtClean="0"/>
              <a:t> a rychle se aktivující složku zpožděného proudu z buňky </a:t>
            </a:r>
            <a:r>
              <a:rPr lang="cs-CZ" baseline="0" dirty="0" err="1" smtClean="0"/>
              <a:t>IKr</a:t>
            </a:r>
            <a:r>
              <a:rPr lang="cs-CZ" baseline="0" dirty="0" smtClean="0"/>
              <a:t>. Ohledně iontových přenašečů, byla pozorována např. inhibice Na+/K+ </a:t>
            </a:r>
            <a:r>
              <a:rPr lang="cs-CZ" baseline="0" dirty="0" err="1" smtClean="0"/>
              <a:t>ATPázy</a:t>
            </a:r>
            <a:r>
              <a:rPr lang="cs-CZ" baseline="0" dirty="0" smtClean="0"/>
              <a:t>. </a:t>
            </a:r>
          </a:p>
          <a:p>
            <a:r>
              <a:rPr lang="cs-CZ" baseline="0" dirty="0" smtClean="0"/>
              <a:t>V klinicky relevantních koncentracích se však zdá být přítomný pouze inhibiční vliv </a:t>
            </a:r>
            <a:r>
              <a:rPr lang="cs-CZ" baseline="0" dirty="0" err="1" smtClean="0"/>
              <a:t>ethanolu</a:t>
            </a:r>
            <a:r>
              <a:rPr lang="cs-CZ" baseline="0" dirty="0" smtClean="0"/>
              <a:t> na vápníkový proud </a:t>
            </a:r>
            <a:r>
              <a:rPr lang="cs-CZ" baseline="0" dirty="0" err="1" smtClean="0"/>
              <a:t>ICa</a:t>
            </a:r>
            <a:r>
              <a:rPr lang="cs-CZ" baseline="0" dirty="0" smtClean="0"/>
              <a:t> a draslíkový proud </a:t>
            </a:r>
            <a:r>
              <a:rPr lang="cs-CZ" baseline="0" dirty="0" err="1" smtClean="0"/>
              <a:t>IKr</a:t>
            </a:r>
            <a:r>
              <a:rPr lang="cs-CZ" baseline="0" dirty="0" smtClean="0"/>
              <a:t> a to v poměrně srovnatelné intenzitě. Vzhledem k jejich protichůdnému vlivu na trvání akčního napětí je pravděpodobné, že na pozorovaném zkracování trvání akčního napětí v přítomnosti </a:t>
            </a:r>
            <a:r>
              <a:rPr lang="cs-CZ" baseline="0" dirty="0" err="1" smtClean="0"/>
              <a:t>ethanolu</a:t>
            </a:r>
            <a:r>
              <a:rPr lang="cs-CZ" baseline="0" dirty="0" smtClean="0"/>
              <a:t> se podílí ještě jiný, doposud neodhalený iontový proud.</a:t>
            </a:r>
          </a:p>
          <a:p>
            <a:r>
              <a:rPr lang="cs-CZ" baseline="0" dirty="0" smtClean="0"/>
              <a:t>Údaje týkající se změn iontových proudů pod vlivem acetaldehydu jsou mnohem řidší. Prakticky jediná studie, publikovaná nedávno, v roce 2012, </a:t>
            </a:r>
            <a:r>
              <a:rPr lang="cs-CZ" baseline="0" dirty="0" err="1" smtClean="0"/>
              <a:t>Chenem</a:t>
            </a:r>
            <a:r>
              <a:rPr lang="cs-CZ" baseline="0" dirty="0" smtClean="0"/>
              <a:t> a kol. udává v přítomnosti acetaldehydu na aplikované koncentraci závislou stimulaci vápníkového proudu. Studie však byla provedena jen na žabích srdečních buňkách, které se od savčích buněk mohou v mnohém lišit. Navíc tento vliv vykazoval acetaldehyd až v koncentracích obvykle nedosahovaných po konzumaci alkoholu u většiny populace. Tito autoři neprokázali žádný vliv acetaldehydu na sodíkový proud </a:t>
            </a:r>
            <a:r>
              <a:rPr lang="cs-CZ" baseline="0" dirty="0" err="1" smtClean="0"/>
              <a:t>INa</a:t>
            </a:r>
            <a:r>
              <a:rPr lang="cs-CZ" baseline="0" dirty="0" smtClean="0"/>
              <a:t> a na dva draslíkové proudy, zpožděný proud z buňky IK a napětím-řízený proud typu </a:t>
            </a:r>
            <a:r>
              <a:rPr lang="cs-CZ" i="1" baseline="0" dirty="0" err="1" smtClean="0"/>
              <a:t>inward</a:t>
            </a:r>
            <a:r>
              <a:rPr lang="cs-CZ" i="1" baseline="0" dirty="0" smtClean="0"/>
              <a:t> </a:t>
            </a:r>
            <a:r>
              <a:rPr lang="cs-CZ" i="1" baseline="0" dirty="0" err="1" smtClean="0"/>
              <a:t>rectifier</a:t>
            </a:r>
            <a:r>
              <a:rPr lang="cs-CZ" baseline="0" dirty="0" smtClean="0"/>
              <a:t> IK1.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134E17-E1C8-410C-B23E-4825375307DA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219588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Podkladem</a:t>
            </a:r>
            <a:r>
              <a:rPr lang="cs-CZ" baseline="0" dirty="0" smtClean="0"/>
              <a:t> těchto arytmií může být jak nepřímé působení konzumace alkoholu na srdeční elektrofyziologii a to prostřednictvím </a:t>
            </a:r>
            <a:r>
              <a:rPr lang="cs-C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změn vlastností </a:t>
            </a:r>
            <a:r>
              <a:rPr lang="cs-CZ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fosfolipidové</a:t>
            </a:r>
            <a:r>
              <a:rPr lang="cs-C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membrány v přítomnosti </a:t>
            </a:r>
            <a:r>
              <a:rPr lang="cs-CZ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ethanolu</a:t>
            </a:r>
            <a:r>
              <a:rPr lang="cs-C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baseline="0" dirty="0" err="1" smtClean="0"/>
              <a:t>ethanolem</a:t>
            </a:r>
            <a:r>
              <a:rPr lang="cs-CZ" baseline="0" dirty="0" smtClean="0"/>
              <a:t> a acetaldehydem vyvolaného vyplavení katecholaminů, elektrolytové </a:t>
            </a:r>
            <a:r>
              <a:rPr lang="cs-CZ" baseline="0" dirty="0" err="1" smtClean="0"/>
              <a:t>dysbalance</a:t>
            </a:r>
            <a:r>
              <a:rPr lang="cs-CZ" baseline="0" dirty="0" smtClean="0"/>
              <a:t> či změn pH, tak přímý vliv těchto látek na iontové kanály srdečních buněk.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baseline="0" dirty="0" smtClean="0"/>
              <a:t>Doposud byl prokázán inhibiční vliv </a:t>
            </a:r>
            <a:r>
              <a:rPr lang="cs-CZ" baseline="0" dirty="0" err="1" smtClean="0"/>
              <a:t>ethanolu</a:t>
            </a:r>
            <a:r>
              <a:rPr lang="cs-CZ" baseline="0" dirty="0" smtClean="0"/>
              <a:t> na několik iontových proudů u savčích srdečních buněk. Konkrétně jde o depolarizační proudy, sodíkový proud </a:t>
            </a:r>
            <a:r>
              <a:rPr lang="cs-CZ" baseline="0" dirty="0" err="1" smtClean="0"/>
              <a:t>INa</a:t>
            </a:r>
            <a:r>
              <a:rPr lang="cs-CZ" baseline="0" dirty="0" smtClean="0"/>
              <a:t> a vápníkový proud </a:t>
            </a:r>
            <a:r>
              <a:rPr lang="cs-CZ" baseline="0" dirty="0" err="1" smtClean="0"/>
              <a:t>ICa</a:t>
            </a:r>
            <a:r>
              <a:rPr lang="cs-CZ" baseline="0" dirty="0" smtClean="0"/>
              <a:t>, a některé </a:t>
            </a:r>
            <a:r>
              <a:rPr lang="cs-CZ" baseline="0" dirty="0" err="1" smtClean="0"/>
              <a:t>repolarizační</a:t>
            </a:r>
            <a:r>
              <a:rPr lang="cs-CZ" baseline="0" dirty="0" smtClean="0"/>
              <a:t> draslíkové proudy, přechodný proud z buňky </a:t>
            </a:r>
            <a:r>
              <a:rPr lang="cs-CZ" baseline="0" dirty="0" err="1" smtClean="0"/>
              <a:t>Ito</a:t>
            </a:r>
            <a:r>
              <a:rPr lang="cs-CZ" baseline="0" dirty="0" smtClean="0"/>
              <a:t> a rychle se aktivující složku zpožděného proudu z buňky </a:t>
            </a:r>
            <a:r>
              <a:rPr lang="cs-CZ" baseline="0" dirty="0" err="1" smtClean="0"/>
              <a:t>IKr</a:t>
            </a:r>
            <a:r>
              <a:rPr lang="cs-CZ" baseline="0" dirty="0" smtClean="0"/>
              <a:t>. Ohledně iontových přenašečů, byla pozorována např. inhibice Na+/K+ </a:t>
            </a:r>
            <a:r>
              <a:rPr lang="cs-CZ" baseline="0" dirty="0" err="1" smtClean="0"/>
              <a:t>ATPázy</a:t>
            </a:r>
            <a:r>
              <a:rPr lang="cs-CZ" baseline="0" dirty="0" smtClean="0"/>
              <a:t>. </a:t>
            </a:r>
          </a:p>
          <a:p>
            <a:r>
              <a:rPr lang="cs-CZ" baseline="0" dirty="0" smtClean="0"/>
              <a:t>V klinicky relevantních koncentracích se však zdá být přítomný pouze inhibiční vliv </a:t>
            </a:r>
            <a:r>
              <a:rPr lang="cs-CZ" baseline="0" dirty="0" err="1" smtClean="0"/>
              <a:t>ethanolu</a:t>
            </a:r>
            <a:r>
              <a:rPr lang="cs-CZ" baseline="0" dirty="0" smtClean="0"/>
              <a:t> na vápníkový proud </a:t>
            </a:r>
            <a:r>
              <a:rPr lang="cs-CZ" baseline="0" dirty="0" err="1" smtClean="0"/>
              <a:t>ICa</a:t>
            </a:r>
            <a:r>
              <a:rPr lang="cs-CZ" baseline="0" dirty="0" smtClean="0"/>
              <a:t> a draslíkový proud </a:t>
            </a:r>
            <a:r>
              <a:rPr lang="cs-CZ" baseline="0" dirty="0" err="1" smtClean="0"/>
              <a:t>IKr</a:t>
            </a:r>
            <a:r>
              <a:rPr lang="cs-CZ" baseline="0" dirty="0" smtClean="0"/>
              <a:t> a to v poměrně srovnatelné intenzitě. Vzhledem k jejich protichůdnému vlivu na trvání akčního napětí je pravděpodobné, že na pozorovaném zkracování trvání akčního napětí v přítomnosti </a:t>
            </a:r>
            <a:r>
              <a:rPr lang="cs-CZ" baseline="0" dirty="0" err="1" smtClean="0"/>
              <a:t>ethanolu</a:t>
            </a:r>
            <a:r>
              <a:rPr lang="cs-CZ" baseline="0" dirty="0" smtClean="0"/>
              <a:t> se podílí ještě jiný, doposud neodhalený iontový proud.</a:t>
            </a:r>
          </a:p>
          <a:p>
            <a:r>
              <a:rPr lang="cs-CZ" baseline="0" dirty="0" smtClean="0"/>
              <a:t>Údaje týkající se změn iontových proudů pod vlivem acetaldehydu jsou mnohem řidší. Prakticky jediná studie, publikovaná nedávno, v roce 2012, </a:t>
            </a:r>
            <a:r>
              <a:rPr lang="cs-CZ" baseline="0" dirty="0" err="1" smtClean="0"/>
              <a:t>Chenem</a:t>
            </a:r>
            <a:r>
              <a:rPr lang="cs-CZ" baseline="0" dirty="0" smtClean="0"/>
              <a:t> a kol. udává v přítomnosti acetaldehydu na aplikované koncentraci závislou stimulaci vápníkového proudu. Studie však byla provedena jen na žabích srdečních buňkách, které se od savčích buněk mohou v mnohém lišit. Navíc tento vliv vykazoval acetaldehyd až v koncentracích obvykle nedosahovaných po konzumaci alkoholu u většiny populace. Tito autoři neprokázali žádný vliv acetaldehydu na sodíkový proud </a:t>
            </a:r>
            <a:r>
              <a:rPr lang="cs-CZ" baseline="0" dirty="0" err="1" smtClean="0"/>
              <a:t>INa</a:t>
            </a:r>
            <a:r>
              <a:rPr lang="cs-CZ" baseline="0" dirty="0" smtClean="0"/>
              <a:t> a na dva draslíkové proudy, zpožděný proud z buňky IK a napětím-řízený proud typu </a:t>
            </a:r>
            <a:r>
              <a:rPr lang="cs-CZ" i="1" baseline="0" dirty="0" err="1" smtClean="0"/>
              <a:t>inward</a:t>
            </a:r>
            <a:r>
              <a:rPr lang="cs-CZ" i="1" baseline="0" dirty="0" smtClean="0"/>
              <a:t> </a:t>
            </a:r>
            <a:r>
              <a:rPr lang="cs-CZ" i="1" baseline="0" dirty="0" err="1" smtClean="0"/>
              <a:t>rectifier</a:t>
            </a:r>
            <a:r>
              <a:rPr lang="cs-CZ" baseline="0" dirty="0" smtClean="0"/>
              <a:t> IK1.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134E17-E1C8-410C-B23E-4825375307DA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219588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Podkladem</a:t>
            </a:r>
            <a:r>
              <a:rPr lang="cs-CZ" baseline="0" dirty="0" smtClean="0"/>
              <a:t> těchto arytmií může být jak nepřímé působení konzumace alkoholu na srdeční elektrofyziologii a to prostřednictvím </a:t>
            </a:r>
            <a:r>
              <a:rPr lang="cs-C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změn vlastností </a:t>
            </a:r>
            <a:r>
              <a:rPr lang="cs-CZ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fosfolipidové</a:t>
            </a:r>
            <a:r>
              <a:rPr lang="cs-C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membrány v přítomnosti </a:t>
            </a:r>
            <a:r>
              <a:rPr lang="cs-CZ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ethanolu</a:t>
            </a:r>
            <a:r>
              <a:rPr lang="cs-C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baseline="0" dirty="0" err="1" smtClean="0"/>
              <a:t>ethanolem</a:t>
            </a:r>
            <a:r>
              <a:rPr lang="cs-CZ" baseline="0" dirty="0" smtClean="0"/>
              <a:t> a acetaldehydem vyvolaného vyplavení katecholaminů, elektrolytové </a:t>
            </a:r>
            <a:r>
              <a:rPr lang="cs-CZ" baseline="0" dirty="0" err="1" smtClean="0"/>
              <a:t>dysbalance</a:t>
            </a:r>
            <a:r>
              <a:rPr lang="cs-CZ" baseline="0" dirty="0" smtClean="0"/>
              <a:t> či změn pH, tak přímý vliv těchto látek na iontové kanály srdečních buněk.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baseline="0" dirty="0" smtClean="0"/>
              <a:t>Doposud byl prokázán inhibiční vliv </a:t>
            </a:r>
            <a:r>
              <a:rPr lang="cs-CZ" baseline="0" dirty="0" err="1" smtClean="0"/>
              <a:t>ethanolu</a:t>
            </a:r>
            <a:r>
              <a:rPr lang="cs-CZ" baseline="0" dirty="0" smtClean="0"/>
              <a:t> na několik iontových proudů u savčích srdečních buněk. Konkrétně jde o depolarizační proudy, sodíkový proud </a:t>
            </a:r>
            <a:r>
              <a:rPr lang="cs-CZ" baseline="0" dirty="0" err="1" smtClean="0"/>
              <a:t>INa</a:t>
            </a:r>
            <a:r>
              <a:rPr lang="cs-CZ" baseline="0" dirty="0" smtClean="0"/>
              <a:t> a vápníkový proud </a:t>
            </a:r>
            <a:r>
              <a:rPr lang="cs-CZ" baseline="0" dirty="0" err="1" smtClean="0"/>
              <a:t>ICa</a:t>
            </a:r>
            <a:r>
              <a:rPr lang="cs-CZ" baseline="0" dirty="0" smtClean="0"/>
              <a:t>, a některé </a:t>
            </a:r>
            <a:r>
              <a:rPr lang="cs-CZ" baseline="0" dirty="0" err="1" smtClean="0"/>
              <a:t>repolarizační</a:t>
            </a:r>
            <a:r>
              <a:rPr lang="cs-CZ" baseline="0" dirty="0" smtClean="0"/>
              <a:t> draslíkové proudy, přechodný proud z buňky </a:t>
            </a:r>
            <a:r>
              <a:rPr lang="cs-CZ" baseline="0" dirty="0" err="1" smtClean="0"/>
              <a:t>Ito</a:t>
            </a:r>
            <a:r>
              <a:rPr lang="cs-CZ" baseline="0" dirty="0" smtClean="0"/>
              <a:t> a rychle se aktivující složku zpožděného proudu z buňky </a:t>
            </a:r>
            <a:r>
              <a:rPr lang="cs-CZ" baseline="0" dirty="0" err="1" smtClean="0"/>
              <a:t>IKr</a:t>
            </a:r>
            <a:r>
              <a:rPr lang="cs-CZ" baseline="0" dirty="0" smtClean="0"/>
              <a:t>. Ohledně iontových přenašečů, byla pozorována např. inhibice Na+/K+ </a:t>
            </a:r>
            <a:r>
              <a:rPr lang="cs-CZ" baseline="0" dirty="0" err="1" smtClean="0"/>
              <a:t>ATPázy</a:t>
            </a:r>
            <a:r>
              <a:rPr lang="cs-CZ" baseline="0" dirty="0" smtClean="0"/>
              <a:t>. </a:t>
            </a:r>
          </a:p>
          <a:p>
            <a:r>
              <a:rPr lang="cs-CZ" baseline="0" dirty="0" smtClean="0"/>
              <a:t>V klinicky relevantních koncentracích se však zdá být přítomný pouze inhibiční vliv </a:t>
            </a:r>
            <a:r>
              <a:rPr lang="cs-CZ" baseline="0" dirty="0" err="1" smtClean="0"/>
              <a:t>ethanolu</a:t>
            </a:r>
            <a:r>
              <a:rPr lang="cs-CZ" baseline="0" dirty="0" smtClean="0"/>
              <a:t> na vápníkový proud </a:t>
            </a:r>
            <a:r>
              <a:rPr lang="cs-CZ" baseline="0" dirty="0" err="1" smtClean="0"/>
              <a:t>ICa</a:t>
            </a:r>
            <a:r>
              <a:rPr lang="cs-CZ" baseline="0" dirty="0" smtClean="0"/>
              <a:t> a draslíkový proud </a:t>
            </a:r>
            <a:r>
              <a:rPr lang="cs-CZ" baseline="0" dirty="0" err="1" smtClean="0"/>
              <a:t>IKr</a:t>
            </a:r>
            <a:r>
              <a:rPr lang="cs-CZ" baseline="0" dirty="0" smtClean="0"/>
              <a:t> a to v poměrně srovnatelné intenzitě. Vzhledem k jejich protichůdnému vlivu na trvání akčního napětí je pravděpodobné, že na pozorovaném zkracování trvání akčního napětí v přítomnosti </a:t>
            </a:r>
            <a:r>
              <a:rPr lang="cs-CZ" baseline="0" dirty="0" err="1" smtClean="0"/>
              <a:t>ethanolu</a:t>
            </a:r>
            <a:r>
              <a:rPr lang="cs-CZ" baseline="0" dirty="0" smtClean="0"/>
              <a:t> se podílí ještě jiný, doposud neodhalený iontový proud.</a:t>
            </a:r>
          </a:p>
          <a:p>
            <a:r>
              <a:rPr lang="cs-CZ" baseline="0" dirty="0" smtClean="0"/>
              <a:t>Údaje týkající se změn iontových proudů pod vlivem acetaldehydu jsou mnohem řidší. Prakticky jediná studie, publikovaná nedávno, v roce 2012, </a:t>
            </a:r>
            <a:r>
              <a:rPr lang="cs-CZ" baseline="0" dirty="0" err="1" smtClean="0"/>
              <a:t>Chenem</a:t>
            </a:r>
            <a:r>
              <a:rPr lang="cs-CZ" baseline="0" dirty="0" smtClean="0"/>
              <a:t> a kol. udává v přítomnosti acetaldehydu na aplikované koncentraci závislou stimulaci vápníkového proudu. Studie však byla provedena jen na žabích srdečních buňkách, které se od savčích buněk mohou v mnohém lišit. Navíc tento vliv vykazoval acetaldehyd až v koncentracích obvykle nedosahovaných po konzumaci alkoholu u většiny populace. Tito autoři neprokázali žádný vliv acetaldehydu na sodíkový proud </a:t>
            </a:r>
            <a:r>
              <a:rPr lang="cs-CZ" baseline="0" dirty="0" err="1" smtClean="0"/>
              <a:t>INa</a:t>
            </a:r>
            <a:r>
              <a:rPr lang="cs-CZ" baseline="0" dirty="0" smtClean="0"/>
              <a:t> a na dva draslíkové proudy, zpožděný proud z buňky IK a napětím-řízený proud typu </a:t>
            </a:r>
            <a:r>
              <a:rPr lang="cs-CZ" i="1" baseline="0" dirty="0" err="1" smtClean="0"/>
              <a:t>inward</a:t>
            </a:r>
            <a:r>
              <a:rPr lang="cs-CZ" i="1" baseline="0" dirty="0" smtClean="0"/>
              <a:t> </a:t>
            </a:r>
            <a:r>
              <a:rPr lang="cs-CZ" i="1" baseline="0" dirty="0" err="1" smtClean="0"/>
              <a:t>rectifier</a:t>
            </a:r>
            <a:r>
              <a:rPr lang="cs-CZ" baseline="0" dirty="0" smtClean="0"/>
              <a:t> IK1.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134E17-E1C8-410C-B23E-4825375307DA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219588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Podkladem</a:t>
            </a:r>
            <a:r>
              <a:rPr lang="cs-CZ" baseline="0" dirty="0" smtClean="0"/>
              <a:t> těchto arytmií může být jak nepřímé působení konzumace alkoholu na srdeční elektrofyziologii a to prostřednictvím </a:t>
            </a:r>
            <a:r>
              <a:rPr lang="cs-C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změn vlastností </a:t>
            </a:r>
            <a:r>
              <a:rPr lang="cs-CZ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fosfolipidové</a:t>
            </a:r>
            <a:r>
              <a:rPr lang="cs-C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membrány v přítomnosti </a:t>
            </a:r>
            <a:r>
              <a:rPr lang="cs-CZ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ethanolu</a:t>
            </a:r>
            <a:r>
              <a:rPr lang="cs-C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cs-CZ" baseline="0" dirty="0" err="1" smtClean="0"/>
              <a:t>ethanolem</a:t>
            </a:r>
            <a:r>
              <a:rPr lang="cs-CZ" baseline="0" dirty="0" smtClean="0"/>
              <a:t> a acetaldehydem vyvolaného vyplavení katecholaminů, elektrolytové </a:t>
            </a:r>
            <a:r>
              <a:rPr lang="cs-CZ" baseline="0" dirty="0" err="1" smtClean="0"/>
              <a:t>dysbalance</a:t>
            </a:r>
            <a:r>
              <a:rPr lang="cs-CZ" baseline="0" dirty="0" smtClean="0"/>
              <a:t> či změn pH, tak přímý vliv těchto látek na iontové kanály srdečních buněk.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baseline="0" dirty="0" smtClean="0"/>
              <a:t>Doposud byl prokázán inhibiční vliv </a:t>
            </a:r>
            <a:r>
              <a:rPr lang="cs-CZ" baseline="0" dirty="0" err="1" smtClean="0"/>
              <a:t>ethanolu</a:t>
            </a:r>
            <a:r>
              <a:rPr lang="cs-CZ" baseline="0" dirty="0" smtClean="0"/>
              <a:t> na několik iontových proudů u savčích srdečních buněk. Konkrétně jde o depolarizační proudy, sodíkový proud </a:t>
            </a:r>
            <a:r>
              <a:rPr lang="cs-CZ" baseline="0" dirty="0" err="1" smtClean="0"/>
              <a:t>INa</a:t>
            </a:r>
            <a:r>
              <a:rPr lang="cs-CZ" baseline="0" dirty="0" smtClean="0"/>
              <a:t> a vápníkový proud </a:t>
            </a:r>
            <a:r>
              <a:rPr lang="cs-CZ" baseline="0" dirty="0" err="1" smtClean="0"/>
              <a:t>ICa</a:t>
            </a:r>
            <a:r>
              <a:rPr lang="cs-CZ" baseline="0" dirty="0" smtClean="0"/>
              <a:t>, a některé </a:t>
            </a:r>
            <a:r>
              <a:rPr lang="cs-CZ" baseline="0" dirty="0" err="1" smtClean="0"/>
              <a:t>repolarizační</a:t>
            </a:r>
            <a:r>
              <a:rPr lang="cs-CZ" baseline="0" dirty="0" smtClean="0"/>
              <a:t> draslíkové proudy, přechodný proud z buňky </a:t>
            </a:r>
            <a:r>
              <a:rPr lang="cs-CZ" baseline="0" dirty="0" err="1" smtClean="0"/>
              <a:t>Ito</a:t>
            </a:r>
            <a:r>
              <a:rPr lang="cs-CZ" baseline="0" dirty="0" smtClean="0"/>
              <a:t> a rychle se aktivující složku zpožděného proudu z buňky </a:t>
            </a:r>
            <a:r>
              <a:rPr lang="cs-CZ" baseline="0" dirty="0" err="1" smtClean="0"/>
              <a:t>IKr</a:t>
            </a:r>
            <a:r>
              <a:rPr lang="cs-CZ" baseline="0" dirty="0" smtClean="0"/>
              <a:t>. Ohledně iontových přenašečů, byla pozorována např. inhibice Na+/K+ </a:t>
            </a:r>
            <a:r>
              <a:rPr lang="cs-CZ" baseline="0" dirty="0" err="1" smtClean="0"/>
              <a:t>ATPázy</a:t>
            </a:r>
            <a:r>
              <a:rPr lang="cs-CZ" baseline="0" dirty="0" smtClean="0"/>
              <a:t>. </a:t>
            </a:r>
          </a:p>
          <a:p>
            <a:r>
              <a:rPr lang="cs-CZ" baseline="0" dirty="0" smtClean="0"/>
              <a:t>V klinicky relevantních koncentracích se však zdá být přítomný pouze inhibiční vliv </a:t>
            </a:r>
            <a:r>
              <a:rPr lang="cs-CZ" baseline="0" dirty="0" err="1" smtClean="0"/>
              <a:t>ethanolu</a:t>
            </a:r>
            <a:r>
              <a:rPr lang="cs-CZ" baseline="0" dirty="0" smtClean="0"/>
              <a:t> na vápníkový proud </a:t>
            </a:r>
            <a:r>
              <a:rPr lang="cs-CZ" baseline="0" dirty="0" err="1" smtClean="0"/>
              <a:t>ICa</a:t>
            </a:r>
            <a:r>
              <a:rPr lang="cs-CZ" baseline="0" dirty="0" smtClean="0"/>
              <a:t> a draslíkový proud </a:t>
            </a:r>
            <a:r>
              <a:rPr lang="cs-CZ" baseline="0" dirty="0" err="1" smtClean="0"/>
              <a:t>IKr</a:t>
            </a:r>
            <a:r>
              <a:rPr lang="cs-CZ" baseline="0" dirty="0" smtClean="0"/>
              <a:t> a to v poměrně srovnatelné intenzitě. Vzhledem k jejich protichůdnému vlivu na trvání akčního napětí je pravděpodobné, že na pozorovaném zkracování trvání akčního napětí v přítomnosti </a:t>
            </a:r>
            <a:r>
              <a:rPr lang="cs-CZ" baseline="0" dirty="0" err="1" smtClean="0"/>
              <a:t>ethanolu</a:t>
            </a:r>
            <a:r>
              <a:rPr lang="cs-CZ" baseline="0" dirty="0" smtClean="0"/>
              <a:t> se podílí ještě jiný, doposud neodhalený iontový proud.</a:t>
            </a:r>
          </a:p>
          <a:p>
            <a:r>
              <a:rPr lang="cs-CZ" baseline="0" dirty="0" smtClean="0"/>
              <a:t>Údaje týkající se změn iontových proudů pod vlivem acetaldehydu jsou mnohem řidší. Prakticky jediná studie, publikovaná nedávno, v roce 2012, </a:t>
            </a:r>
            <a:r>
              <a:rPr lang="cs-CZ" baseline="0" dirty="0" err="1" smtClean="0"/>
              <a:t>Chenem</a:t>
            </a:r>
            <a:r>
              <a:rPr lang="cs-CZ" baseline="0" dirty="0" smtClean="0"/>
              <a:t> a kol. udává v přítomnosti acetaldehydu na aplikované koncentraci závislou stimulaci vápníkového proudu. Studie však byla provedena jen na žabích srdečních buňkách, které se od savčích buněk mohou v mnohém lišit. Navíc tento vliv vykazoval acetaldehyd až v koncentracích obvykle nedosahovaných po konzumaci alkoholu u většiny populace. Tito autoři neprokázali žádný vliv acetaldehydu na sodíkový proud </a:t>
            </a:r>
            <a:r>
              <a:rPr lang="cs-CZ" baseline="0" dirty="0" err="1" smtClean="0"/>
              <a:t>INa</a:t>
            </a:r>
            <a:r>
              <a:rPr lang="cs-CZ" baseline="0" dirty="0" smtClean="0"/>
              <a:t> a na dva draslíkové proudy, zpožděný proud z buňky IK a napětím-řízený proud typu </a:t>
            </a:r>
            <a:r>
              <a:rPr lang="cs-CZ" i="1" baseline="0" dirty="0" err="1" smtClean="0"/>
              <a:t>inward</a:t>
            </a:r>
            <a:r>
              <a:rPr lang="cs-CZ" i="1" baseline="0" dirty="0" smtClean="0"/>
              <a:t> </a:t>
            </a:r>
            <a:r>
              <a:rPr lang="cs-CZ" i="1" baseline="0" dirty="0" err="1" smtClean="0"/>
              <a:t>rectifier</a:t>
            </a:r>
            <a:r>
              <a:rPr lang="cs-CZ" baseline="0" dirty="0" smtClean="0"/>
              <a:t> IK1.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134E17-E1C8-410C-B23E-4825375307DA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219588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Cíl práce</a:t>
            </a:r>
            <a:endParaRPr lang="cs-CZ" baseline="0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134E17-E1C8-410C-B23E-4825375307DA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219588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Cíl práce</a:t>
            </a:r>
            <a:endParaRPr lang="cs-CZ" baseline="0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134E17-E1C8-410C-B23E-4825375307DA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219588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Cíl práce</a:t>
            </a:r>
            <a:endParaRPr lang="cs-CZ" baseline="0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134E17-E1C8-410C-B23E-4825375307DA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219588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Pokusy byly provedeny na komorových buňkách potkana enzymaticky</a:t>
            </a:r>
            <a:r>
              <a:rPr lang="cs-CZ" baseline="0" dirty="0" smtClean="0"/>
              <a:t> </a:t>
            </a:r>
            <a:r>
              <a:rPr lang="cs-CZ" dirty="0" smtClean="0"/>
              <a:t>izolovaných ze srdcí</a:t>
            </a:r>
            <a:r>
              <a:rPr lang="cs-CZ" baseline="0" dirty="0" smtClean="0"/>
              <a:t> laboratorních potkanů, mladých dospělých samců kmene </a:t>
            </a:r>
            <a:r>
              <a:rPr lang="cs-CZ" baseline="0" dirty="0" err="1" smtClean="0"/>
              <a:t>Wistar</a:t>
            </a:r>
            <a:r>
              <a:rPr lang="cs-CZ" baseline="0" dirty="0" smtClean="0"/>
              <a:t>, </a:t>
            </a:r>
            <a:r>
              <a:rPr lang="cs-CZ" baseline="0" dirty="0" err="1" smtClean="0"/>
              <a:t>perfundovaných</a:t>
            </a:r>
            <a:r>
              <a:rPr lang="cs-CZ" baseline="0" dirty="0" smtClean="0"/>
              <a:t> podle </a:t>
            </a:r>
            <a:r>
              <a:rPr lang="cs-CZ" baseline="0" dirty="0" err="1" smtClean="0"/>
              <a:t>Langendorffa</a:t>
            </a:r>
            <a:r>
              <a:rPr lang="cs-CZ" baseline="0" dirty="0" smtClean="0"/>
              <a:t>. Suspenze izolovaných buněk ve vodivém roztoku byla </a:t>
            </a:r>
            <a:r>
              <a:rPr lang="cs-CZ" baseline="0" dirty="0" err="1" smtClean="0"/>
              <a:t>napipetována</a:t>
            </a:r>
            <a:r>
              <a:rPr lang="cs-CZ" baseline="0" dirty="0" smtClean="0"/>
              <a:t> do měřicí komůrky umístěné na invertovaném mikroskopu. S pomocí skleněné mikroelektrody naplněné vodivým roztokem byl získán elektrický kontakt s intracelulárním prostředím měřené buňky, jak vidíte na této mikrofotografii. </a:t>
            </a:r>
          </a:p>
          <a:p>
            <a:r>
              <a:rPr lang="cs-CZ" baseline="0" dirty="0" smtClean="0"/>
              <a:t>Následně bylo bezprostřední okolí měřené buňky střídavě omýváno různými roztoky pomocí rychlého </a:t>
            </a:r>
            <a:r>
              <a:rPr lang="cs-CZ" baseline="0" dirty="0" err="1" smtClean="0"/>
              <a:t>perfúzního</a:t>
            </a:r>
            <a:r>
              <a:rPr lang="cs-CZ" baseline="0" dirty="0" smtClean="0"/>
              <a:t> systému. Šlo jednak o roztok kontrolní a pak o roztoky obsahující požadované</a:t>
            </a:r>
            <a:r>
              <a:rPr lang="cs-CZ" i="1" baseline="0" dirty="0" smtClean="0"/>
              <a:t>, vesměs klinicky relevantní </a:t>
            </a:r>
            <a:r>
              <a:rPr lang="cs-CZ" baseline="0" dirty="0" smtClean="0"/>
              <a:t>koncentrace </a:t>
            </a:r>
            <a:r>
              <a:rPr lang="cs-CZ" baseline="0" dirty="0" err="1" smtClean="0"/>
              <a:t>ethanolu</a:t>
            </a:r>
            <a:r>
              <a:rPr lang="cs-CZ" baseline="0" dirty="0" smtClean="0"/>
              <a:t> v rozmezí 0,2 až 200 </a:t>
            </a:r>
            <a:r>
              <a:rPr lang="cs-CZ" baseline="0" dirty="0" err="1" smtClean="0"/>
              <a:t>mM</a:t>
            </a:r>
            <a:r>
              <a:rPr lang="cs-CZ" baseline="0" dirty="0" smtClean="0"/>
              <a:t> či acetaldehydu v rozmezí 3 – 300 </a:t>
            </a:r>
            <a:r>
              <a:rPr lang="cs-CZ" baseline="0" dirty="0" err="1" smtClean="0"/>
              <a:t>mikroM</a:t>
            </a:r>
            <a:r>
              <a:rPr lang="cs-CZ" baseline="0" dirty="0" smtClean="0"/>
              <a:t>. </a:t>
            </a:r>
          </a:p>
          <a:p>
            <a:r>
              <a:rPr lang="cs-CZ" baseline="0" dirty="0" smtClean="0"/>
              <a:t>Draslíkový proud typu </a:t>
            </a:r>
            <a:r>
              <a:rPr lang="cs-CZ" baseline="0" dirty="0" err="1" smtClean="0"/>
              <a:t>inward</a:t>
            </a:r>
            <a:r>
              <a:rPr lang="cs-CZ" baseline="0" dirty="0" smtClean="0"/>
              <a:t> </a:t>
            </a:r>
            <a:r>
              <a:rPr lang="cs-CZ" baseline="0" dirty="0" err="1" smtClean="0"/>
              <a:t>rectifier</a:t>
            </a:r>
            <a:r>
              <a:rPr lang="cs-CZ" baseline="0" dirty="0" smtClean="0"/>
              <a:t> ovládaný membránovým napětím, krátce IK1, byl měřen technikou </a:t>
            </a:r>
            <a:r>
              <a:rPr lang="cs-CZ" baseline="0" dirty="0" err="1" smtClean="0"/>
              <a:t>patch</a:t>
            </a:r>
            <a:r>
              <a:rPr lang="cs-CZ" baseline="0" dirty="0" smtClean="0"/>
              <a:t> </a:t>
            </a:r>
            <a:r>
              <a:rPr lang="cs-CZ" baseline="0" dirty="0" err="1" smtClean="0"/>
              <a:t>clamp</a:t>
            </a:r>
            <a:r>
              <a:rPr lang="cs-CZ" baseline="0" dirty="0" smtClean="0"/>
              <a:t> v uspořádání z celé buňky. Konkrétně šlo o metodu vnuceného napětí, kdy je buňka stimulována napěťovými impulsy různé velikosti a měřeny jsou iontové proudy přes buněčnou membránu, tj. proudy mezi skleněnou mikroelektrodou, která je v kontaktu s intracelulárním prostředím, a referenční elektrodou v měřicí komůrce. Konkrétně byl měřen proud IK1 a to jako proud citlivý na </a:t>
            </a:r>
            <a:r>
              <a:rPr lang="cs-CZ" baseline="0" dirty="0" err="1" smtClean="0"/>
              <a:t>barium</a:t>
            </a:r>
            <a:r>
              <a:rPr lang="cs-CZ" baseline="0" dirty="0" smtClean="0"/>
              <a:t> (100 </a:t>
            </a:r>
            <a:r>
              <a:rPr lang="cs-CZ" baseline="0" dirty="0" err="1" smtClean="0"/>
              <a:t>mikroM</a:t>
            </a:r>
            <a:r>
              <a:rPr lang="cs-CZ" baseline="0" dirty="0" smtClean="0"/>
              <a:t>), což je jeho specifický inhibitor.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134E17-E1C8-410C-B23E-4825375307DA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526553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i="1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134E17-E1C8-410C-B23E-4825375307DA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576244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i="1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134E17-E1C8-410C-B23E-4825375307DA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576244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i="1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134E17-E1C8-410C-B23E-4825375307DA}" type="slidenum">
              <a:rPr lang="cs-CZ" smtClean="0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576244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i="1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134E17-E1C8-410C-B23E-4825375307DA}" type="slidenum">
              <a:rPr lang="cs-CZ" smtClean="0"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576244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i="1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134E17-E1C8-410C-B23E-4825375307DA}" type="slidenum">
              <a:rPr lang="cs-CZ" smtClean="0"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576244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i="1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134E17-E1C8-410C-B23E-4825375307DA}" type="slidenum">
              <a:rPr lang="cs-CZ" smtClean="0"/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5762443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134E17-E1C8-410C-B23E-4825375307DA}" type="slidenum">
              <a:rPr lang="cs-CZ" smtClean="0"/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576244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baseline="0" dirty="0" smtClean="0"/>
              <a:t>Vlevo: </a:t>
            </a:r>
            <a:r>
              <a:rPr lang="cs-CZ" baseline="0" dirty="0" err="1" smtClean="0"/>
              <a:t>Induced</a:t>
            </a:r>
            <a:r>
              <a:rPr lang="cs-CZ" baseline="0" dirty="0" smtClean="0"/>
              <a:t> </a:t>
            </a:r>
            <a:r>
              <a:rPr lang="cs-CZ" baseline="0" dirty="0" err="1" smtClean="0"/>
              <a:t>reentrant</a:t>
            </a:r>
            <a:r>
              <a:rPr lang="cs-CZ" baseline="0" dirty="0" smtClean="0"/>
              <a:t> </a:t>
            </a:r>
            <a:r>
              <a:rPr lang="cs-CZ" baseline="0" dirty="0" err="1" smtClean="0"/>
              <a:t>spiral</a:t>
            </a:r>
            <a:r>
              <a:rPr lang="cs-CZ" baseline="0" dirty="0" smtClean="0"/>
              <a:t> </a:t>
            </a:r>
            <a:r>
              <a:rPr lang="cs-CZ" baseline="0" dirty="0" err="1" smtClean="0"/>
              <a:t>waves</a:t>
            </a:r>
            <a:r>
              <a:rPr lang="cs-CZ" baseline="0" dirty="0" smtClean="0"/>
              <a:t> in 21-mm-diameter </a:t>
            </a:r>
            <a:r>
              <a:rPr lang="cs-CZ" baseline="0" dirty="0" err="1" smtClean="0"/>
              <a:t>monolayers</a:t>
            </a:r>
            <a:r>
              <a:rPr lang="cs-CZ" baseline="0" dirty="0" smtClean="0"/>
              <a:t> </a:t>
            </a:r>
            <a:r>
              <a:rPr lang="cs-CZ" baseline="0" dirty="0" err="1" smtClean="0"/>
              <a:t>with</a:t>
            </a:r>
            <a:r>
              <a:rPr lang="cs-CZ" baseline="0" dirty="0" smtClean="0"/>
              <a:t> a </a:t>
            </a:r>
            <a:r>
              <a:rPr lang="cs-CZ" baseline="0" dirty="0" err="1" smtClean="0"/>
              <a:t>central</a:t>
            </a:r>
            <a:r>
              <a:rPr lang="cs-CZ" baseline="0" dirty="0" smtClean="0"/>
              <a:t> </a:t>
            </a:r>
            <a:r>
              <a:rPr lang="cs-CZ" baseline="0" dirty="0" err="1" smtClean="0"/>
              <a:t>island</a:t>
            </a:r>
            <a:r>
              <a:rPr lang="cs-CZ" baseline="0" dirty="0" smtClean="0"/>
              <a:t> </a:t>
            </a:r>
            <a:r>
              <a:rPr lang="cs-CZ" baseline="0" dirty="0" err="1" smtClean="0"/>
              <a:t>of</a:t>
            </a:r>
            <a:r>
              <a:rPr lang="cs-CZ" baseline="0" dirty="0" smtClean="0"/>
              <a:t> Kir2.1 </a:t>
            </a:r>
            <a:r>
              <a:rPr lang="cs-CZ" baseline="0" dirty="0" err="1" smtClean="0"/>
              <a:t>overexpression</a:t>
            </a:r>
            <a:r>
              <a:rPr lang="cs-CZ" baseline="0" dirty="0" smtClean="0"/>
              <a:t>; </a:t>
            </a:r>
            <a:r>
              <a:rPr lang="cs-CZ" baseline="0" dirty="0" err="1" smtClean="0"/>
              <a:t>the</a:t>
            </a:r>
            <a:r>
              <a:rPr lang="cs-CZ" baseline="0" dirty="0" smtClean="0"/>
              <a:t> </a:t>
            </a:r>
            <a:r>
              <a:rPr lang="cs-CZ" baseline="0" dirty="0" err="1" smtClean="0"/>
              <a:t>induced</a:t>
            </a:r>
            <a:r>
              <a:rPr lang="cs-CZ" baseline="0" dirty="0" smtClean="0"/>
              <a:t> </a:t>
            </a:r>
            <a:r>
              <a:rPr lang="cs-CZ" baseline="0" dirty="0" err="1" smtClean="0"/>
              <a:t>spiral</a:t>
            </a:r>
            <a:r>
              <a:rPr lang="cs-CZ" baseline="0" dirty="0" smtClean="0"/>
              <a:t> </a:t>
            </a:r>
            <a:r>
              <a:rPr lang="cs-CZ" baseline="0" dirty="0" err="1" smtClean="0"/>
              <a:t>wave</a:t>
            </a:r>
            <a:r>
              <a:rPr lang="cs-CZ" baseline="0" dirty="0" smtClean="0"/>
              <a:t> </a:t>
            </a:r>
            <a:r>
              <a:rPr lang="cs-CZ" baseline="0" dirty="0" err="1" smtClean="0"/>
              <a:t>was</a:t>
            </a:r>
            <a:r>
              <a:rPr lang="cs-CZ" baseline="0" dirty="0" smtClean="0"/>
              <a:t> </a:t>
            </a:r>
            <a:r>
              <a:rPr lang="cs-CZ" baseline="0" dirty="0" err="1" smtClean="0"/>
              <a:t>stable</a:t>
            </a:r>
            <a:r>
              <a:rPr lang="cs-CZ" baseline="0" dirty="0" smtClean="0"/>
              <a:t> </a:t>
            </a:r>
            <a:r>
              <a:rPr lang="cs-CZ" baseline="0" dirty="0" err="1" smtClean="0"/>
              <a:t>for</a:t>
            </a:r>
            <a:r>
              <a:rPr lang="cs-CZ" baseline="0" dirty="0" smtClean="0"/>
              <a:t> a </a:t>
            </a:r>
            <a:r>
              <a:rPr lang="cs-CZ" baseline="0" dirty="0" err="1" smtClean="0"/>
              <a:t>prolonged</a:t>
            </a:r>
            <a:r>
              <a:rPr lang="cs-CZ" baseline="0" dirty="0" smtClean="0"/>
              <a:t> period (more </a:t>
            </a:r>
            <a:r>
              <a:rPr lang="cs-CZ" baseline="0" dirty="0" err="1" smtClean="0"/>
              <a:t>than</a:t>
            </a:r>
            <a:r>
              <a:rPr lang="cs-CZ" baseline="0" dirty="0" smtClean="0"/>
              <a:t> 2 </a:t>
            </a:r>
            <a:r>
              <a:rPr lang="cs-CZ" baseline="0" dirty="0" err="1" smtClean="0"/>
              <a:t>hours</a:t>
            </a:r>
            <a:r>
              <a:rPr lang="cs-CZ" baseline="0" dirty="0" smtClean="0"/>
              <a:t>), </a:t>
            </a:r>
            <a:r>
              <a:rPr lang="cs-CZ" baseline="0" dirty="0" err="1" smtClean="0"/>
              <a:t>frequency</a:t>
            </a:r>
            <a:r>
              <a:rPr lang="cs-CZ" baseline="0" dirty="0" smtClean="0"/>
              <a:t> 9 Hz; </a:t>
            </a:r>
            <a:r>
              <a:rPr lang="cs-CZ" baseline="0" dirty="0" err="1" smtClean="0"/>
              <a:t>after</a:t>
            </a:r>
            <a:r>
              <a:rPr lang="cs-CZ" baseline="0" dirty="0" smtClean="0"/>
              <a:t> 3 min Ba2+ </a:t>
            </a:r>
            <a:r>
              <a:rPr lang="cs-CZ" baseline="0" dirty="0" err="1" smtClean="0"/>
              <a:t>perfusion</a:t>
            </a:r>
            <a:r>
              <a:rPr lang="cs-CZ" baseline="0" dirty="0" smtClean="0"/>
              <a:t>, </a:t>
            </a:r>
            <a:r>
              <a:rPr lang="cs-CZ" baseline="0" dirty="0" err="1" smtClean="0"/>
              <a:t>the</a:t>
            </a:r>
            <a:r>
              <a:rPr lang="cs-CZ" baseline="0" dirty="0" smtClean="0"/>
              <a:t> stability </a:t>
            </a:r>
            <a:r>
              <a:rPr lang="cs-CZ" baseline="0" dirty="0" err="1" smtClean="0"/>
              <a:t>of</a:t>
            </a:r>
            <a:r>
              <a:rPr lang="cs-CZ" baseline="0" dirty="0" smtClean="0"/>
              <a:t> </a:t>
            </a:r>
            <a:r>
              <a:rPr lang="cs-CZ" baseline="0" dirty="0" err="1" smtClean="0"/>
              <a:t>reentry</a:t>
            </a:r>
            <a:r>
              <a:rPr lang="cs-CZ" baseline="0" dirty="0" smtClean="0"/>
              <a:t> </a:t>
            </a:r>
            <a:r>
              <a:rPr lang="cs-CZ" baseline="0" dirty="0" err="1" smtClean="0"/>
              <a:t>was</a:t>
            </a:r>
            <a:r>
              <a:rPr lang="cs-CZ" baseline="0" dirty="0" smtClean="0"/>
              <a:t> </a:t>
            </a:r>
            <a:r>
              <a:rPr lang="cs-CZ" baseline="0" dirty="0" err="1" smtClean="0"/>
              <a:t>lost</a:t>
            </a:r>
            <a:r>
              <a:rPr lang="cs-CZ" baseline="0" dirty="0" smtClean="0"/>
              <a:t>;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baseline="0" dirty="0" smtClean="0"/>
              <a:t>in </a:t>
            </a:r>
            <a:r>
              <a:rPr lang="cs-CZ" baseline="0" dirty="0" err="1" smtClean="0"/>
              <a:t>monolayers</a:t>
            </a:r>
            <a:r>
              <a:rPr lang="cs-CZ" baseline="0" dirty="0" smtClean="0"/>
              <a:t> </a:t>
            </a:r>
            <a:r>
              <a:rPr lang="cs-CZ" baseline="0" dirty="0" err="1" smtClean="0"/>
              <a:t>with</a:t>
            </a:r>
            <a:r>
              <a:rPr lang="cs-CZ" baseline="0" dirty="0" smtClean="0"/>
              <a:t> </a:t>
            </a:r>
            <a:r>
              <a:rPr lang="cs-CZ" baseline="0" dirty="0" err="1" smtClean="0"/>
              <a:t>uniform</a:t>
            </a:r>
            <a:r>
              <a:rPr lang="cs-CZ" baseline="0" dirty="0" smtClean="0"/>
              <a:t> Kir2.1 </a:t>
            </a:r>
            <a:r>
              <a:rPr lang="cs-CZ" baseline="0" dirty="0" err="1" smtClean="0"/>
              <a:t>overexpression</a:t>
            </a:r>
            <a:r>
              <a:rPr lang="cs-CZ" baseline="0" dirty="0" smtClean="0"/>
              <a:t>, no </a:t>
            </a:r>
            <a:r>
              <a:rPr lang="cs-CZ" baseline="0" dirty="0" err="1" smtClean="0"/>
              <a:t>reentry</a:t>
            </a:r>
            <a:r>
              <a:rPr lang="cs-CZ" baseline="0" dirty="0" smtClean="0"/>
              <a:t> </a:t>
            </a:r>
            <a:r>
              <a:rPr lang="cs-CZ" baseline="0" dirty="0" err="1" smtClean="0"/>
              <a:t>could</a:t>
            </a:r>
            <a:r>
              <a:rPr lang="cs-CZ" baseline="0" dirty="0" smtClean="0"/>
              <a:t> </a:t>
            </a:r>
            <a:r>
              <a:rPr lang="cs-CZ" baseline="0" dirty="0" err="1" smtClean="0"/>
              <a:t>be</a:t>
            </a:r>
            <a:r>
              <a:rPr lang="cs-CZ" baseline="0" dirty="0" smtClean="0"/>
              <a:t> </a:t>
            </a:r>
            <a:r>
              <a:rPr lang="cs-CZ" baseline="0" dirty="0" err="1" smtClean="0"/>
              <a:t>induced</a:t>
            </a:r>
            <a:r>
              <a:rPr lang="cs-CZ" baseline="0" dirty="0" smtClean="0"/>
              <a:t> (</a:t>
            </a:r>
            <a:r>
              <a:rPr lang="cs-CZ" baseline="0" dirty="0" err="1" smtClean="0"/>
              <a:t>even</a:t>
            </a:r>
            <a:r>
              <a:rPr lang="cs-CZ" baseline="0" dirty="0" smtClean="0"/>
              <a:t> </a:t>
            </a:r>
            <a:r>
              <a:rPr lang="cs-CZ" baseline="0" dirty="0" err="1" smtClean="0"/>
              <a:t>at</a:t>
            </a:r>
            <a:r>
              <a:rPr lang="cs-CZ" baseline="0" dirty="0" smtClean="0"/>
              <a:t> 9 Hz) – </a:t>
            </a:r>
            <a:r>
              <a:rPr lang="cs-CZ" baseline="0" dirty="0" err="1" smtClean="0"/>
              <a:t>namely</a:t>
            </a:r>
            <a:r>
              <a:rPr lang="cs-CZ" baseline="0" dirty="0" smtClean="0"/>
              <a:t> </a:t>
            </a:r>
            <a:r>
              <a:rPr lang="cs-CZ" baseline="0" dirty="0" err="1" smtClean="0"/>
              <a:t>heterogeneity</a:t>
            </a:r>
            <a:r>
              <a:rPr lang="cs-CZ" baseline="0" dirty="0" smtClean="0"/>
              <a:t> </a:t>
            </a:r>
            <a:r>
              <a:rPr lang="cs-CZ" baseline="0" dirty="0" err="1" smtClean="0"/>
              <a:t>matters</a:t>
            </a:r>
            <a:r>
              <a:rPr lang="cs-CZ" baseline="0" dirty="0" smtClean="0"/>
              <a:t> !</a:t>
            </a:r>
          </a:p>
          <a:p>
            <a:endParaRPr lang="cs-CZ" baseline="0" dirty="0" smtClean="0"/>
          </a:p>
          <a:p>
            <a:r>
              <a:rPr lang="cs-CZ" baseline="0" dirty="0" smtClean="0"/>
              <a:t>Vpravo: </a:t>
            </a:r>
            <a:r>
              <a:rPr lang="cs-CZ" baseline="0" dirty="0" err="1" smtClean="0"/>
              <a:t>Induced</a:t>
            </a:r>
            <a:r>
              <a:rPr lang="cs-CZ" baseline="0" dirty="0" smtClean="0"/>
              <a:t> </a:t>
            </a:r>
            <a:r>
              <a:rPr lang="cs-CZ" baseline="0" dirty="0" err="1" smtClean="0"/>
              <a:t>reentrant</a:t>
            </a:r>
            <a:r>
              <a:rPr lang="cs-CZ" baseline="0" dirty="0" smtClean="0"/>
              <a:t> </a:t>
            </a:r>
            <a:r>
              <a:rPr lang="cs-CZ" baseline="0" dirty="0" err="1" smtClean="0"/>
              <a:t>spiral</a:t>
            </a:r>
            <a:r>
              <a:rPr lang="cs-CZ" baseline="0" dirty="0" smtClean="0"/>
              <a:t> </a:t>
            </a:r>
            <a:r>
              <a:rPr lang="cs-CZ" baseline="0" dirty="0" err="1" smtClean="0"/>
              <a:t>waves</a:t>
            </a:r>
            <a:r>
              <a:rPr lang="cs-CZ" baseline="0" dirty="0" smtClean="0"/>
              <a:t> in 21-mm-diameter </a:t>
            </a:r>
            <a:r>
              <a:rPr lang="cs-CZ" baseline="0" dirty="0" err="1" smtClean="0"/>
              <a:t>monolayers</a:t>
            </a:r>
            <a:r>
              <a:rPr lang="cs-CZ" baseline="0" dirty="0" smtClean="0"/>
              <a:t> </a:t>
            </a:r>
            <a:r>
              <a:rPr lang="cs-CZ" baseline="0" dirty="0" err="1" smtClean="0"/>
              <a:t>with</a:t>
            </a:r>
            <a:r>
              <a:rPr lang="cs-CZ" baseline="0" dirty="0" smtClean="0"/>
              <a:t> inverse </a:t>
            </a:r>
            <a:r>
              <a:rPr lang="cs-CZ" baseline="0" dirty="0" err="1" smtClean="0"/>
              <a:t>pattern</a:t>
            </a:r>
            <a:r>
              <a:rPr lang="cs-CZ" baseline="0" dirty="0" smtClean="0"/>
              <a:t> </a:t>
            </a:r>
            <a:r>
              <a:rPr lang="cs-CZ" baseline="0" dirty="0" err="1" smtClean="0"/>
              <a:t>of</a:t>
            </a:r>
            <a:r>
              <a:rPr lang="cs-CZ" baseline="0" dirty="0" smtClean="0"/>
              <a:t> IK1 </a:t>
            </a:r>
            <a:r>
              <a:rPr lang="cs-CZ" baseline="0" dirty="0" err="1" smtClean="0"/>
              <a:t>heterogeneity</a:t>
            </a:r>
            <a:r>
              <a:rPr lang="cs-CZ" baseline="0" dirty="0" smtClean="0"/>
              <a:t> (in </a:t>
            </a:r>
            <a:r>
              <a:rPr lang="cs-CZ" baseline="0" dirty="0" err="1" smtClean="0"/>
              <a:t>the</a:t>
            </a:r>
            <a:r>
              <a:rPr lang="cs-CZ" baseline="0" dirty="0" smtClean="0"/>
              <a:t> </a:t>
            </a:r>
            <a:r>
              <a:rPr lang="cs-CZ" baseline="0" dirty="0" err="1" smtClean="0"/>
              <a:t>central</a:t>
            </a:r>
            <a:r>
              <a:rPr lang="cs-CZ" baseline="0" dirty="0" smtClean="0"/>
              <a:t> part – </a:t>
            </a:r>
            <a:r>
              <a:rPr lang="cs-CZ" baseline="0" dirty="0" err="1" smtClean="0"/>
              <a:t>nontransduced</a:t>
            </a:r>
            <a:r>
              <a:rPr lang="cs-CZ" baseline="0" dirty="0" smtClean="0"/>
              <a:t> </a:t>
            </a:r>
            <a:r>
              <a:rPr lang="cs-CZ" baseline="0" dirty="0" err="1" smtClean="0"/>
              <a:t>cultured</a:t>
            </a:r>
            <a:r>
              <a:rPr lang="cs-CZ" baseline="0" dirty="0" smtClean="0"/>
              <a:t> </a:t>
            </a:r>
            <a:r>
              <a:rPr lang="cs-CZ" baseline="0" dirty="0" err="1" smtClean="0"/>
              <a:t>neonatal</a:t>
            </a:r>
            <a:r>
              <a:rPr lang="cs-CZ" baseline="0" dirty="0" smtClean="0"/>
              <a:t> </a:t>
            </a:r>
            <a:r>
              <a:rPr lang="cs-CZ" baseline="0" dirty="0" err="1" smtClean="0"/>
              <a:t>rat</a:t>
            </a:r>
            <a:r>
              <a:rPr lang="cs-CZ" baseline="0" dirty="0" smtClean="0"/>
              <a:t> </a:t>
            </a:r>
            <a:r>
              <a:rPr lang="cs-CZ" baseline="0" dirty="0" err="1" smtClean="0"/>
              <a:t>ventricular</a:t>
            </a:r>
            <a:r>
              <a:rPr lang="cs-CZ" baseline="0" dirty="0" smtClean="0"/>
              <a:t> </a:t>
            </a:r>
            <a:r>
              <a:rPr lang="cs-CZ" baseline="0" dirty="0" err="1" smtClean="0"/>
              <a:t>myocytes</a:t>
            </a:r>
            <a:r>
              <a:rPr lang="cs-CZ" baseline="0" dirty="0" smtClean="0"/>
              <a:t>, Kir2.1 gene-</a:t>
            </a:r>
            <a:r>
              <a:rPr lang="cs-CZ" baseline="0" dirty="0" err="1" smtClean="0"/>
              <a:t>modified</a:t>
            </a:r>
            <a:r>
              <a:rPr lang="cs-CZ" baseline="0" dirty="0" smtClean="0"/>
              <a:t> </a:t>
            </a:r>
            <a:r>
              <a:rPr lang="cs-CZ" baseline="0" dirty="0" err="1" smtClean="0"/>
              <a:t>outside</a:t>
            </a:r>
            <a:r>
              <a:rPr lang="cs-CZ" baseline="0" dirty="0" smtClean="0"/>
              <a:t>; </a:t>
            </a:r>
            <a:r>
              <a:rPr lang="cs-CZ" baseline="0" dirty="0" err="1" smtClean="0"/>
              <a:t>tranduced</a:t>
            </a:r>
            <a:r>
              <a:rPr lang="cs-CZ" baseline="0" dirty="0" smtClean="0"/>
              <a:t> by </a:t>
            </a:r>
            <a:r>
              <a:rPr lang="cs-CZ" baseline="0" dirty="0" err="1" smtClean="0"/>
              <a:t>lentiviral</a:t>
            </a:r>
            <a:r>
              <a:rPr lang="cs-CZ" baseline="0" dirty="0" smtClean="0"/>
              <a:t> </a:t>
            </a:r>
            <a:r>
              <a:rPr lang="cs-CZ" baseline="0" dirty="0" err="1" smtClean="0"/>
              <a:t>vectors</a:t>
            </a:r>
            <a:r>
              <a:rPr lang="cs-CZ" baseline="0" dirty="0" smtClean="0"/>
              <a:t> </a:t>
            </a:r>
            <a:r>
              <a:rPr lang="cs-CZ" baseline="0" dirty="0" err="1" smtClean="0"/>
              <a:t>encoding</a:t>
            </a:r>
            <a:r>
              <a:rPr lang="cs-CZ" baseline="0" dirty="0" smtClean="0"/>
              <a:t> Kir2.1 </a:t>
            </a:r>
            <a:r>
              <a:rPr lang="cs-CZ" baseline="0" dirty="0" err="1" smtClean="0"/>
              <a:t>or</a:t>
            </a:r>
            <a:r>
              <a:rPr lang="cs-CZ" baseline="0" dirty="0" smtClean="0"/>
              <a:t> dominant-negative Kir2.1 mutant);  Kir2.1 </a:t>
            </a:r>
            <a:r>
              <a:rPr lang="cs-CZ" baseline="0" dirty="0" err="1" smtClean="0"/>
              <a:t>overexpression</a:t>
            </a:r>
            <a:r>
              <a:rPr lang="cs-CZ" baseline="0" dirty="0" smtClean="0"/>
              <a:t> – </a:t>
            </a:r>
            <a:r>
              <a:rPr lang="cs-CZ" baseline="0" dirty="0" err="1" smtClean="0"/>
              <a:t>reentrant</a:t>
            </a:r>
            <a:r>
              <a:rPr lang="cs-CZ" baseline="0" dirty="0" smtClean="0"/>
              <a:t> </a:t>
            </a:r>
            <a:r>
              <a:rPr lang="cs-CZ" baseline="0" dirty="0" err="1" smtClean="0"/>
              <a:t>spiral</a:t>
            </a:r>
            <a:r>
              <a:rPr lang="cs-CZ" baseline="0" dirty="0" smtClean="0"/>
              <a:t> </a:t>
            </a:r>
            <a:r>
              <a:rPr lang="cs-CZ" baseline="0" dirty="0" err="1" smtClean="0"/>
              <a:t>waves</a:t>
            </a:r>
            <a:r>
              <a:rPr lang="cs-CZ" baseline="0" dirty="0" smtClean="0"/>
              <a:t> </a:t>
            </a:r>
            <a:r>
              <a:rPr lang="cs-CZ" baseline="0" dirty="0" err="1" smtClean="0"/>
              <a:t>stable</a:t>
            </a:r>
            <a:r>
              <a:rPr lang="cs-CZ" baseline="0" dirty="0" smtClean="0"/>
              <a:t>, </a:t>
            </a:r>
            <a:r>
              <a:rPr lang="cs-CZ" baseline="0" dirty="0" err="1" smtClean="0"/>
              <a:t>persistent</a:t>
            </a:r>
            <a:r>
              <a:rPr lang="cs-CZ" baseline="0" dirty="0" smtClean="0"/>
              <a:t> </a:t>
            </a:r>
            <a:r>
              <a:rPr lang="cs-CZ" baseline="0" dirty="0" err="1" smtClean="0"/>
              <a:t>for</a:t>
            </a:r>
            <a:r>
              <a:rPr lang="cs-CZ" baseline="0" dirty="0" smtClean="0"/>
              <a:t> more </a:t>
            </a:r>
            <a:r>
              <a:rPr lang="cs-CZ" baseline="0" dirty="0" err="1" smtClean="0"/>
              <a:t>than</a:t>
            </a:r>
            <a:r>
              <a:rPr lang="cs-CZ" baseline="0" dirty="0" smtClean="0"/>
              <a:t> 2 </a:t>
            </a:r>
            <a:r>
              <a:rPr lang="cs-CZ" baseline="0" dirty="0" err="1" smtClean="0"/>
              <a:t>hours</a:t>
            </a:r>
            <a:r>
              <a:rPr lang="cs-CZ" baseline="0" dirty="0" smtClean="0"/>
              <a:t>, </a:t>
            </a:r>
            <a:r>
              <a:rPr lang="cs-CZ" baseline="0" dirty="0" err="1" smtClean="0"/>
              <a:t>frequency</a:t>
            </a:r>
            <a:r>
              <a:rPr lang="cs-CZ" baseline="0" dirty="0" smtClean="0"/>
              <a:t> 7 Hz (</a:t>
            </a:r>
            <a:r>
              <a:rPr lang="cs-CZ" baseline="0" dirty="0" err="1" smtClean="0"/>
              <a:t>lower</a:t>
            </a:r>
            <a:r>
              <a:rPr lang="cs-CZ" baseline="0" dirty="0" smtClean="0"/>
              <a:t> </a:t>
            </a:r>
            <a:r>
              <a:rPr lang="cs-CZ" baseline="0" dirty="0" err="1" smtClean="0"/>
              <a:t>than</a:t>
            </a:r>
            <a:r>
              <a:rPr lang="cs-CZ" baseline="0" dirty="0" smtClean="0"/>
              <a:t> in </a:t>
            </a:r>
            <a:r>
              <a:rPr lang="cs-CZ" baseline="0" dirty="0" err="1" smtClean="0"/>
              <a:t>the</a:t>
            </a:r>
            <a:r>
              <a:rPr lang="cs-CZ" baseline="0" dirty="0" smtClean="0"/>
              <a:t> </a:t>
            </a:r>
            <a:r>
              <a:rPr lang="cs-CZ" baseline="0" dirty="0" err="1" smtClean="0"/>
              <a:t>monolayers</a:t>
            </a:r>
            <a:r>
              <a:rPr lang="cs-CZ" baseline="0" dirty="0" smtClean="0"/>
              <a:t> </a:t>
            </a:r>
            <a:r>
              <a:rPr lang="cs-CZ" baseline="0" dirty="0" err="1" smtClean="0"/>
              <a:t>with</a:t>
            </a:r>
            <a:r>
              <a:rPr lang="cs-CZ" baseline="0" dirty="0" smtClean="0"/>
              <a:t> </a:t>
            </a:r>
            <a:r>
              <a:rPr lang="cs-CZ" baseline="0" dirty="0" err="1" smtClean="0"/>
              <a:t>the</a:t>
            </a:r>
            <a:r>
              <a:rPr lang="cs-CZ" baseline="0" dirty="0" smtClean="0"/>
              <a:t> </a:t>
            </a:r>
            <a:r>
              <a:rPr lang="cs-CZ" baseline="0" dirty="0" err="1" smtClean="0"/>
              <a:t>central</a:t>
            </a:r>
            <a:r>
              <a:rPr lang="cs-CZ" baseline="0" dirty="0" smtClean="0"/>
              <a:t> </a:t>
            </a:r>
            <a:r>
              <a:rPr lang="cs-CZ" baseline="0" dirty="0" err="1" smtClean="0"/>
              <a:t>overexpression</a:t>
            </a:r>
            <a:r>
              <a:rPr lang="cs-CZ" baseline="0" dirty="0" smtClean="0"/>
              <a:t>); Kir 2.1 </a:t>
            </a:r>
            <a:r>
              <a:rPr lang="cs-CZ" baseline="0" dirty="0" err="1" smtClean="0"/>
              <a:t>suppression</a:t>
            </a:r>
            <a:r>
              <a:rPr lang="cs-CZ" baseline="0" dirty="0" smtClean="0"/>
              <a:t> – </a:t>
            </a:r>
            <a:r>
              <a:rPr lang="cs-CZ" baseline="0" dirty="0" err="1" smtClean="0"/>
              <a:t>the</a:t>
            </a:r>
            <a:r>
              <a:rPr lang="cs-CZ" baseline="0" dirty="0" smtClean="0"/>
              <a:t> </a:t>
            </a:r>
            <a:r>
              <a:rPr lang="cs-CZ" baseline="0" dirty="0" err="1" smtClean="0"/>
              <a:t>induced</a:t>
            </a:r>
            <a:r>
              <a:rPr lang="cs-CZ" baseline="0" dirty="0" smtClean="0"/>
              <a:t> </a:t>
            </a:r>
            <a:r>
              <a:rPr lang="cs-CZ" baseline="0" dirty="0" err="1" smtClean="0"/>
              <a:t>spiral</a:t>
            </a:r>
            <a:r>
              <a:rPr lang="cs-CZ" baseline="0" dirty="0" smtClean="0"/>
              <a:t> </a:t>
            </a:r>
            <a:r>
              <a:rPr lang="cs-CZ" baseline="0" dirty="0" err="1" smtClean="0"/>
              <a:t>reentrant</a:t>
            </a:r>
            <a:r>
              <a:rPr lang="cs-CZ" baseline="0" dirty="0" smtClean="0"/>
              <a:t> </a:t>
            </a:r>
            <a:r>
              <a:rPr lang="cs-CZ" baseline="0" dirty="0" err="1" smtClean="0"/>
              <a:t>waves</a:t>
            </a:r>
            <a:r>
              <a:rPr lang="cs-CZ" baseline="0" dirty="0" smtClean="0"/>
              <a:t> </a:t>
            </a:r>
            <a:r>
              <a:rPr lang="cs-CZ" baseline="0" dirty="0" err="1" smtClean="0"/>
              <a:t>were</a:t>
            </a:r>
            <a:r>
              <a:rPr lang="cs-CZ" baseline="0" dirty="0" smtClean="0"/>
              <a:t> </a:t>
            </a:r>
            <a:r>
              <a:rPr lang="cs-CZ" baseline="0" dirty="0" err="1" smtClean="0"/>
              <a:t>unstable</a:t>
            </a:r>
            <a:r>
              <a:rPr lang="cs-CZ" baseline="0" dirty="0" smtClean="0"/>
              <a:t>, </a:t>
            </a:r>
            <a:r>
              <a:rPr lang="cs-CZ" baseline="0" dirty="0" err="1" smtClean="0"/>
              <a:t>terminated</a:t>
            </a:r>
            <a:r>
              <a:rPr lang="cs-CZ" baseline="0" dirty="0" smtClean="0"/>
              <a:t> </a:t>
            </a:r>
            <a:r>
              <a:rPr lang="cs-CZ" baseline="0" dirty="0" err="1" smtClean="0"/>
              <a:t>within</a:t>
            </a:r>
            <a:r>
              <a:rPr lang="cs-CZ" baseline="0" dirty="0" smtClean="0"/>
              <a:t> 5 min </a:t>
            </a:r>
            <a:r>
              <a:rPr lang="cs-CZ" baseline="0" dirty="0" err="1" smtClean="0"/>
              <a:t>after</a:t>
            </a:r>
            <a:r>
              <a:rPr lang="cs-CZ" baseline="0" dirty="0" smtClean="0"/>
              <a:t> </a:t>
            </a:r>
            <a:r>
              <a:rPr lang="cs-CZ" baseline="0" dirty="0" err="1" smtClean="0"/>
              <a:t>initiation</a:t>
            </a:r>
            <a:endParaRPr lang="cs-CZ" baseline="0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134E17-E1C8-410C-B23E-4825375307DA}" type="slidenum">
              <a:rPr lang="cs-CZ" smtClean="0"/>
              <a:t>19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2195889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baseline="0" dirty="0" smtClean="0"/>
              <a:t>Vlevo: </a:t>
            </a:r>
            <a:r>
              <a:rPr lang="cs-CZ" baseline="0" dirty="0" err="1" smtClean="0"/>
              <a:t>Induced</a:t>
            </a:r>
            <a:r>
              <a:rPr lang="cs-CZ" baseline="0" dirty="0" smtClean="0"/>
              <a:t> </a:t>
            </a:r>
            <a:r>
              <a:rPr lang="cs-CZ" baseline="0" dirty="0" err="1" smtClean="0"/>
              <a:t>reentrant</a:t>
            </a:r>
            <a:r>
              <a:rPr lang="cs-CZ" baseline="0" dirty="0" smtClean="0"/>
              <a:t> </a:t>
            </a:r>
            <a:r>
              <a:rPr lang="cs-CZ" baseline="0" dirty="0" err="1" smtClean="0"/>
              <a:t>spiral</a:t>
            </a:r>
            <a:r>
              <a:rPr lang="cs-CZ" baseline="0" dirty="0" smtClean="0"/>
              <a:t> </a:t>
            </a:r>
            <a:r>
              <a:rPr lang="cs-CZ" baseline="0" dirty="0" err="1" smtClean="0"/>
              <a:t>waves</a:t>
            </a:r>
            <a:r>
              <a:rPr lang="cs-CZ" baseline="0" dirty="0" smtClean="0"/>
              <a:t> in 21-mm-diameter </a:t>
            </a:r>
            <a:r>
              <a:rPr lang="cs-CZ" baseline="0" dirty="0" err="1" smtClean="0"/>
              <a:t>monolayers</a:t>
            </a:r>
            <a:r>
              <a:rPr lang="cs-CZ" baseline="0" dirty="0" smtClean="0"/>
              <a:t> </a:t>
            </a:r>
            <a:r>
              <a:rPr lang="cs-CZ" baseline="0" dirty="0" err="1" smtClean="0"/>
              <a:t>with</a:t>
            </a:r>
            <a:r>
              <a:rPr lang="cs-CZ" baseline="0" dirty="0" smtClean="0"/>
              <a:t> a </a:t>
            </a:r>
            <a:r>
              <a:rPr lang="cs-CZ" baseline="0" dirty="0" err="1" smtClean="0"/>
              <a:t>central</a:t>
            </a:r>
            <a:r>
              <a:rPr lang="cs-CZ" baseline="0" dirty="0" smtClean="0"/>
              <a:t> </a:t>
            </a:r>
            <a:r>
              <a:rPr lang="cs-CZ" baseline="0" dirty="0" err="1" smtClean="0"/>
              <a:t>island</a:t>
            </a:r>
            <a:r>
              <a:rPr lang="cs-CZ" baseline="0" dirty="0" smtClean="0"/>
              <a:t> </a:t>
            </a:r>
            <a:r>
              <a:rPr lang="cs-CZ" baseline="0" dirty="0" err="1" smtClean="0"/>
              <a:t>of</a:t>
            </a:r>
            <a:r>
              <a:rPr lang="cs-CZ" baseline="0" dirty="0" smtClean="0"/>
              <a:t> Kir2.1 </a:t>
            </a:r>
            <a:r>
              <a:rPr lang="cs-CZ" baseline="0" dirty="0" err="1" smtClean="0"/>
              <a:t>overexpression</a:t>
            </a:r>
            <a:r>
              <a:rPr lang="cs-CZ" baseline="0" dirty="0" smtClean="0"/>
              <a:t>; </a:t>
            </a:r>
            <a:r>
              <a:rPr lang="cs-CZ" baseline="0" dirty="0" err="1" smtClean="0"/>
              <a:t>the</a:t>
            </a:r>
            <a:r>
              <a:rPr lang="cs-CZ" baseline="0" dirty="0" smtClean="0"/>
              <a:t> </a:t>
            </a:r>
            <a:r>
              <a:rPr lang="cs-CZ" baseline="0" dirty="0" err="1" smtClean="0"/>
              <a:t>induced</a:t>
            </a:r>
            <a:r>
              <a:rPr lang="cs-CZ" baseline="0" dirty="0" smtClean="0"/>
              <a:t> </a:t>
            </a:r>
            <a:r>
              <a:rPr lang="cs-CZ" baseline="0" dirty="0" err="1" smtClean="0"/>
              <a:t>spiral</a:t>
            </a:r>
            <a:r>
              <a:rPr lang="cs-CZ" baseline="0" dirty="0" smtClean="0"/>
              <a:t> </a:t>
            </a:r>
            <a:r>
              <a:rPr lang="cs-CZ" baseline="0" dirty="0" err="1" smtClean="0"/>
              <a:t>wave</a:t>
            </a:r>
            <a:r>
              <a:rPr lang="cs-CZ" baseline="0" dirty="0" smtClean="0"/>
              <a:t> </a:t>
            </a:r>
            <a:r>
              <a:rPr lang="cs-CZ" baseline="0" dirty="0" err="1" smtClean="0"/>
              <a:t>was</a:t>
            </a:r>
            <a:r>
              <a:rPr lang="cs-CZ" baseline="0" dirty="0" smtClean="0"/>
              <a:t> </a:t>
            </a:r>
            <a:r>
              <a:rPr lang="cs-CZ" baseline="0" dirty="0" err="1" smtClean="0"/>
              <a:t>stable</a:t>
            </a:r>
            <a:r>
              <a:rPr lang="cs-CZ" baseline="0" dirty="0" smtClean="0"/>
              <a:t> </a:t>
            </a:r>
            <a:r>
              <a:rPr lang="cs-CZ" baseline="0" dirty="0" err="1" smtClean="0"/>
              <a:t>for</a:t>
            </a:r>
            <a:r>
              <a:rPr lang="cs-CZ" baseline="0" dirty="0" smtClean="0"/>
              <a:t> a </a:t>
            </a:r>
            <a:r>
              <a:rPr lang="cs-CZ" baseline="0" dirty="0" err="1" smtClean="0"/>
              <a:t>prolonged</a:t>
            </a:r>
            <a:r>
              <a:rPr lang="cs-CZ" baseline="0" dirty="0" smtClean="0"/>
              <a:t> period (more </a:t>
            </a:r>
            <a:r>
              <a:rPr lang="cs-CZ" baseline="0" dirty="0" err="1" smtClean="0"/>
              <a:t>than</a:t>
            </a:r>
            <a:r>
              <a:rPr lang="cs-CZ" baseline="0" dirty="0" smtClean="0"/>
              <a:t> 2 </a:t>
            </a:r>
            <a:r>
              <a:rPr lang="cs-CZ" baseline="0" dirty="0" err="1" smtClean="0"/>
              <a:t>hours</a:t>
            </a:r>
            <a:r>
              <a:rPr lang="cs-CZ" baseline="0" dirty="0" smtClean="0"/>
              <a:t>), </a:t>
            </a:r>
            <a:r>
              <a:rPr lang="cs-CZ" baseline="0" dirty="0" err="1" smtClean="0"/>
              <a:t>frequency</a:t>
            </a:r>
            <a:r>
              <a:rPr lang="cs-CZ" baseline="0" dirty="0" smtClean="0"/>
              <a:t> 9 Hz; </a:t>
            </a:r>
            <a:r>
              <a:rPr lang="cs-CZ" baseline="0" dirty="0" err="1" smtClean="0"/>
              <a:t>after</a:t>
            </a:r>
            <a:r>
              <a:rPr lang="cs-CZ" baseline="0" dirty="0" smtClean="0"/>
              <a:t> 3 min Ba2+ </a:t>
            </a:r>
            <a:r>
              <a:rPr lang="cs-CZ" baseline="0" dirty="0" err="1" smtClean="0"/>
              <a:t>perfusion</a:t>
            </a:r>
            <a:r>
              <a:rPr lang="cs-CZ" baseline="0" dirty="0" smtClean="0"/>
              <a:t>, </a:t>
            </a:r>
            <a:r>
              <a:rPr lang="cs-CZ" baseline="0" dirty="0" err="1" smtClean="0"/>
              <a:t>the</a:t>
            </a:r>
            <a:r>
              <a:rPr lang="cs-CZ" baseline="0" dirty="0" smtClean="0"/>
              <a:t> stability </a:t>
            </a:r>
            <a:r>
              <a:rPr lang="cs-CZ" baseline="0" dirty="0" err="1" smtClean="0"/>
              <a:t>of</a:t>
            </a:r>
            <a:r>
              <a:rPr lang="cs-CZ" baseline="0" dirty="0" smtClean="0"/>
              <a:t> </a:t>
            </a:r>
            <a:r>
              <a:rPr lang="cs-CZ" baseline="0" dirty="0" err="1" smtClean="0"/>
              <a:t>reentry</a:t>
            </a:r>
            <a:r>
              <a:rPr lang="cs-CZ" baseline="0" dirty="0" smtClean="0"/>
              <a:t> </a:t>
            </a:r>
            <a:r>
              <a:rPr lang="cs-CZ" baseline="0" dirty="0" err="1" smtClean="0"/>
              <a:t>was</a:t>
            </a:r>
            <a:r>
              <a:rPr lang="cs-CZ" baseline="0" dirty="0" smtClean="0"/>
              <a:t> </a:t>
            </a:r>
            <a:r>
              <a:rPr lang="cs-CZ" baseline="0" dirty="0" err="1" smtClean="0"/>
              <a:t>lost</a:t>
            </a:r>
            <a:r>
              <a:rPr lang="cs-CZ" baseline="0" dirty="0" smtClean="0"/>
              <a:t>;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baseline="0" dirty="0" smtClean="0"/>
              <a:t>in </a:t>
            </a:r>
            <a:r>
              <a:rPr lang="cs-CZ" baseline="0" dirty="0" err="1" smtClean="0"/>
              <a:t>monolayers</a:t>
            </a:r>
            <a:r>
              <a:rPr lang="cs-CZ" baseline="0" dirty="0" smtClean="0"/>
              <a:t> </a:t>
            </a:r>
            <a:r>
              <a:rPr lang="cs-CZ" baseline="0" dirty="0" err="1" smtClean="0"/>
              <a:t>with</a:t>
            </a:r>
            <a:r>
              <a:rPr lang="cs-CZ" baseline="0" dirty="0" smtClean="0"/>
              <a:t> </a:t>
            </a:r>
            <a:r>
              <a:rPr lang="cs-CZ" baseline="0" dirty="0" err="1" smtClean="0"/>
              <a:t>uniform</a:t>
            </a:r>
            <a:r>
              <a:rPr lang="cs-CZ" baseline="0" dirty="0" smtClean="0"/>
              <a:t> Kir2.1 </a:t>
            </a:r>
            <a:r>
              <a:rPr lang="cs-CZ" baseline="0" dirty="0" err="1" smtClean="0"/>
              <a:t>overexpression</a:t>
            </a:r>
            <a:r>
              <a:rPr lang="cs-CZ" baseline="0" dirty="0" smtClean="0"/>
              <a:t>, no </a:t>
            </a:r>
            <a:r>
              <a:rPr lang="cs-CZ" baseline="0" dirty="0" err="1" smtClean="0"/>
              <a:t>reentry</a:t>
            </a:r>
            <a:r>
              <a:rPr lang="cs-CZ" baseline="0" dirty="0" smtClean="0"/>
              <a:t> </a:t>
            </a:r>
            <a:r>
              <a:rPr lang="cs-CZ" baseline="0" dirty="0" err="1" smtClean="0"/>
              <a:t>could</a:t>
            </a:r>
            <a:r>
              <a:rPr lang="cs-CZ" baseline="0" dirty="0" smtClean="0"/>
              <a:t> </a:t>
            </a:r>
            <a:r>
              <a:rPr lang="cs-CZ" baseline="0" dirty="0" err="1" smtClean="0"/>
              <a:t>be</a:t>
            </a:r>
            <a:r>
              <a:rPr lang="cs-CZ" baseline="0" dirty="0" smtClean="0"/>
              <a:t> </a:t>
            </a:r>
            <a:r>
              <a:rPr lang="cs-CZ" baseline="0" dirty="0" err="1" smtClean="0"/>
              <a:t>induced</a:t>
            </a:r>
            <a:r>
              <a:rPr lang="cs-CZ" baseline="0" dirty="0" smtClean="0"/>
              <a:t> (</a:t>
            </a:r>
            <a:r>
              <a:rPr lang="cs-CZ" baseline="0" dirty="0" err="1" smtClean="0"/>
              <a:t>even</a:t>
            </a:r>
            <a:r>
              <a:rPr lang="cs-CZ" baseline="0" dirty="0" smtClean="0"/>
              <a:t> </a:t>
            </a:r>
            <a:r>
              <a:rPr lang="cs-CZ" baseline="0" dirty="0" err="1" smtClean="0"/>
              <a:t>at</a:t>
            </a:r>
            <a:r>
              <a:rPr lang="cs-CZ" baseline="0" dirty="0" smtClean="0"/>
              <a:t> 9 Hz) – </a:t>
            </a:r>
            <a:r>
              <a:rPr lang="cs-CZ" baseline="0" dirty="0" err="1" smtClean="0"/>
              <a:t>namely</a:t>
            </a:r>
            <a:r>
              <a:rPr lang="cs-CZ" baseline="0" dirty="0" smtClean="0"/>
              <a:t> </a:t>
            </a:r>
            <a:r>
              <a:rPr lang="cs-CZ" baseline="0" dirty="0" err="1" smtClean="0"/>
              <a:t>heterogeneity</a:t>
            </a:r>
            <a:r>
              <a:rPr lang="cs-CZ" baseline="0" dirty="0" smtClean="0"/>
              <a:t> </a:t>
            </a:r>
            <a:r>
              <a:rPr lang="cs-CZ" baseline="0" dirty="0" err="1" smtClean="0"/>
              <a:t>matters</a:t>
            </a:r>
            <a:r>
              <a:rPr lang="cs-CZ" baseline="0" dirty="0" smtClean="0"/>
              <a:t> !</a:t>
            </a:r>
          </a:p>
          <a:p>
            <a:endParaRPr lang="cs-CZ" baseline="0" dirty="0" smtClean="0"/>
          </a:p>
          <a:p>
            <a:r>
              <a:rPr lang="cs-CZ" baseline="0" dirty="0" smtClean="0"/>
              <a:t>Vpravo: </a:t>
            </a:r>
            <a:r>
              <a:rPr lang="cs-CZ" baseline="0" dirty="0" err="1" smtClean="0"/>
              <a:t>Induced</a:t>
            </a:r>
            <a:r>
              <a:rPr lang="cs-CZ" baseline="0" dirty="0" smtClean="0"/>
              <a:t> </a:t>
            </a:r>
            <a:r>
              <a:rPr lang="cs-CZ" baseline="0" dirty="0" err="1" smtClean="0"/>
              <a:t>reentrant</a:t>
            </a:r>
            <a:r>
              <a:rPr lang="cs-CZ" baseline="0" dirty="0" smtClean="0"/>
              <a:t> </a:t>
            </a:r>
            <a:r>
              <a:rPr lang="cs-CZ" baseline="0" dirty="0" err="1" smtClean="0"/>
              <a:t>spiral</a:t>
            </a:r>
            <a:r>
              <a:rPr lang="cs-CZ" baseline="0" dirty="0" smtClean="0"/>
              <a:t> </a:t>
            </a:r>
            <a:r>
              <a:rPr lang="cs-CZ" baseline="0" dirty="0" err="1" smtClean="0"/>
              <a:t>waves</a:t>
            </a:r>
            <a:r>
              <a:rPr lang="cs-CZ" baseline="0" dirty="0" smtClean="0"/>
              <a:t> in 21-mm-diameter </a:t>
            </a:r>
            <a:r>
              <a:rPr lang="cs-CZ" baseline="0" dirty="0" err="1" smtClean="0"/>
              <a:t>monolayers</a:t>
            </a:r>
            <a:r>
              <a:rPr lang="cs-CZ" baseline="0" dirty="0" smtClean="0"/>
              <a:t> </a:t>
            </a:r>
            <a:r>
              <a:rPr lang="cs-CZ" baseline="0" dirty="0" err="1" smtClean="0"/>
              <a:t>with</a:t>
            </a:r>
            <a:r>
              <a:rPr lang="cs-CZ" baseline="0" dirty="0" smtClean="0"/>
              <a:t> inverse </a:t>
            </a:r>
            <a:r>
              <a:rPr lang="cs-CZ" baseline="0" dirty="0" err="1" smtClean="0"/>
              <a:t>pattern</a:t>
            </a:r>
            <a:r>
              <a:rPr lang="cs-CZ" baseline="0" dirty="0" smtClean="0"/>
              <a:t> </a:t>
            </a:r>
            <a:r>
              <a:rPr lang="cs-CZ" baseline="0" dirty="0" err="1" smtClean="0"/>
              <a:t>of</a:t>
            </a:r>
            <a:r>
              <a:rPr lang="cs-CZ" baseline="0" dirty="0" smtClean="0"/>
              <a:t> IK1 </a:t>
            </a:r>
            <a:r>
              <a:rPr lang="cs-CZ" baseline="0" dirty="0" err="1" smtClean="0"/>
              <a:t>heterogeneity</a:t>
            </a:r>
            <a:r>
              <a:rPr lang="cs-CZ" baseline="0" dirty="0" smtClean="0"/>
              <a:t> (in </a:t>
            </a:r>
            <a:r>
              <a:rPr lang="cs-CZ" baseline="0" dirty="0" err="1" smtClean="0"/>
              <a:t>the</a:t>
            </a:r>
            <a:r>
              <a:rPr lang="cs-CZ" baseline="0" dirty="0" smtClean="0"/>
              <a:t> </a:t>
            </a:r>
            <a:r>
              <a:rPr lang="cs-CZ" baseline="0" dirty="0" err="1" smtClean="0"/>
              <a:t>central</a:t>
            </a:r>
            <a:r>
              <a:rPr lang="cs-CZ" baseline="0" dirty="0" smtClean="0"/>
              <a:t> part – </a:t>
            </a:r>
            <a:r>
              <a:rPr lang="cs-CZ" baseline="0" dirty="0" err="1" smtClean="0"/>
              <a:t>nontransduced</a:t>
            </a:r>
            <a:r>
              <a:rPr lang="cs-CZ" baseline="0" dirty="0" smtClean="0"/>
              <a:t> </a:t>
            </a:r>
            <a:r>
              <a:rPr lang="cs-CZ" baseline="0" dirty="0" err="1" smtClean="0"/>
              <a:t>cultured</a:t>
            </a:r>
            <a:r>
              <a:rPr lang="cs-CZ" baseline="0" dirty="0" smtClean="0"/>
              <a:t> </a:t>
            </a:r>
            <a:r>
              <a:rPr lang="cs-CZ" baseline="0" dirty="0" err="1" smtClean="0"/>
              <a:t>neonatal</a:t>
            </a:r>
            <a:r>
              <a:rPr lang="cs-CZ" baseline="0" dirty="0" smtClean="0"/>
              <a:t> </a:t>
            </a:r>
            <a:r>
              <a:rPr lang="cs-CZ" baseline="0" dirty="0" err="1" smtClean="0"/>
              <a:t>rat</a:t>
            </a:r>
            <a:r>
              <a:rPr lang="cs-CZ" baseline="0" dirty="0" smtClean="0"/>
              <a:t> </a:t>
            </a:r>
            <a:r>
              <a:rPr lang="cs-CZ" baseline="0" dirty="0" err="1" smtClean="0"/>
              <a:t>ventricular</a:t>
            </a:r>
            <a:r>
              <a:rPr lang="cs-CZ" baseline="0" dirty="0" smtClean="0"/>
              <a:t> </a:t>
            </a:r>
            <a:r>
              <a:rPr lang="cs-CZ" baseline="0" dirty="0" err="1" smtClean="0"/>
              <a:t>myocytes</a:t>
            </a:r>
            <a:r>
              <a:rPr lang="cs-CZ" baseline="0" dirty="0" smtClean="0"/>
              <a:t>, Kir2.1 gene-</a:t>
            </a:r>
            <a:r>
              <a:rPr lang="cs-CZ" baseline="0" dirty="0" err="1" smtClean="0"/>
              <a:t>modified</a:t>
            </a:r>
            <a:r>
              <a:rPr lang="cs-CZ" baseline="0" dirty="0" smtClean="0"/>
              <a:t> </a:t>
            </a:r>
            <a:r>
              <a:rPr lang="cs-CZ" baseline="0" dirty="0" err="1" smtClean="0"/>
              <a:t>outside</a:t>
            </a:r>
            <a:r>
              <a:rPr lang="cs-CZ" baseline="0" dirty="0" smtClean="0"/>
              <a:t>; </a:t>
            </a:r>
            <a:r>
              <a:rPr lang="cs-CZ" baseline="0" dirty="0" err="1" smtClean="0"/>
              <a:t>tranduced</a:t>
            </a:r>
            <a:r>
              <a:rPr lang="cs-CZ" baseline="0" dirty="0" smtClean="0"/>
              <a:t> by </a:t>
            </a:r>
            <a:r>
              <a:rPr lang="cs-CZ" baseline="0" dirty="0" err="1" smtClean="0"/>
              <a:t>lentiviral</a:t>
            </a:r>
            <a:r>
              <a:rPr lang="cs-CZ" baseline="0" dirty="0" smtClean="0"/>
              <a:t> </a:t>
            </a:r>
            <a:r>
              <a:rPr lang="cs-CZ" baseline="0" dirty="0" err="1" smtClean="0"/>
              <a:t>vectors</a:t>
            </a:r>
            <a:r>
              <a:rPr lang="cs-CZ" baseline="0" dirty="0" smtClean="0"/>
              <a:t> </a:t>
            </a:r>
            <a:r>
              <a:rPr lang="cs-CZ" baseline="0" dirty="0" err="1" smtClean="0"/>
              <a:t>encoding</a:t>
            </a:r>
            <a:r>
              <a:rPr lang="cs-CZ" baseline="0" dirty="0" smtClean="0"/>
              <a:t> Kir2.1 </a:t>
            </a:r>
            <a:r>
              <a:rPr lang="cs-CZ" baseline="0" dirty="0" err="1" smtClean="0"/>
              <a:t>or</a:t>
            </a:r>
            <a:r>
              <a:rPr lang="cs-CZ" baseline="0" dirty="0" smtClean="0"/>
              <a:t> dominant-negative Kir2.1 mutant);  Kir2.1 </a:t>
            </a:r>
            <a:r>
              <a:rPr lang="cs-CZ" baseline="0" dirty="0" err="1" smtClean="0"/>
              <a:t>overexpression</a:t>
            </a:r>
            <a:r>
              <a:rPr lang="cs-CZ" baseline="0" dirty="0" smtClean="0"/>
              <a:t> – </a:t>
            </a:r>
            <a:r>
              <a:rPr lang="cs-CZ" baseline="0" dirty="0" err="1" smtClean="0"/>
              <a:t>reentrant</a:t>
            </a:r>
            <a:r>
              <a:rPr lang="cs-CZ" baseline="0" dirty="0" smtClean="0"/>
              <a:t> </a:t>
            </a:r>
            <a:r>
              <a:rPr lang="cs-CZ" baseline="0" dirty="0" err="1" smtClean="0"/>
              <a:t>spiral</a:t>
            </a:r>
            <a:r>
              <a:rPr lang="cs-CZ" baseline="0" dirty="0" smtClean="0"/>
              <a:t> </a:t>
            </a:r>
            <a:r>
              <a:rPr lang="cs-CZ" baseline="0" dirty="0" err="1" smtClean="0"/>
              <a:t>waves</a:t>
            </a:r>
            <a:r>
              <a:rPr lang="cs-CZ" baseline="0" dirty="0" smtClean="0"/>
              <a:t> </a:t>
            </a:r>
            <a:r>
              <a:rPr lang="cs-CZ" baseline="0" dirty="0" err="1" smtClean="0"/>
              <a:t>stable</a:t>
            </a:r>
            <a:r>
              <a:rPr lang="cs-CZ" baseline="0" dirty="0" smtClean="0"/>
              <a:t>, </a:t>
            </a:r>
            <a:r>
              <a:rPr lang="cs-CZ" baseline="0" dirty="0" err="1" smtClean="0"/>
              <a:t>persistent</a:t>
            </a:r>
            <a:r>
              <a:rPr lang="cs-CZ" baseline="0" dirty="0" smtClean="0"/>
              <a:t> </a:t>
            </a:r>
            <a:r>
              <a:rPr lang="cs-CZ" baseline="0" dirty="0" err="1" smtClean="0"/>
              <a:t>for</a:t>
            </a:r>
            <a:r>
              <a:rPr lang="cs-CZ" baseline="0" dirty="0" smtClean="0"/>
              <a:t> more </a:t>
            </a:r>
            <a:r>
              <a:rPr lang="cs-CZ" baseline="0" dirty="0" err="1" smtClean="0"/>
              <a:t>than</a:t>
            </a:r>
            <a:r>
              <a:rPr lang="cs-CZ" baseline="0" dirty="0" smtClean="0"/>
              <a:t> 2 </a:t>
            </a:r>
            <a:r>
              <a:rPr lang="cs-CZ" baseline="0" dirty="0" err="1" smtClean="0"/>
              <a:t>hours</a:t>
            </a:r>
            <a:r>
              <a:rPr lang="cs-CZ" baseline="0" dirty="0" smtClean="0"/>
              <a:t>, </a:t>
            </a:r>
            <a:r>
              <a:rPr lang="cs-CZ" baseline="0" dirty="0" err="1" smtClean="0"/>
              <a:t>frequency</a:t>
            </a:r>
            <a:r>
              <a:rPr lang="cs-CZ" baseline="0" dirty="0" smtClean="0"/>
              <a:t> 7 Hz (</a:t>
            </a:r>
            <a:r>
              <a:rPr lang="cs-CZ" baseline="0" dirty="0" err="1" smtClean="0"/>
              <a:t>lower</a:t>
            </a:r>
            <a:r>
              <a:rPr lang="cs-CZ" baseline="0" dirty="0" smtClean="0"/>
              <a:t> </a:t>
            </a:r>
            <a:r>
              <a:rPr lang="cs-CZ" baseline="0" dirty="0" err="1" smtClean="0"/>
              <a:t>than</a:t>
            </a:r>
            <a:r>
              <a:rPr lang="cs-CZ" baseline="0" dirty="0" smtClean="0"/>
              <a:t> in </a:t>
            </a:r>
            <a:r>
              <a:rPr lang="cs-CZ" baseline="0" dirty="0" err="1" smtClean="0"/>
              <a:t>the</a:t>
            </a:r>
            <a:r>
              <a:rPr lang="cs-CZ" baseline="0" dirty="0" smtClean="0"/>
              <a:t> </a:t>
            </a:r>
            <a:r>
              <a:rPr lang="cs-CZ" baseline="0" dirty="0" err="1" smtClean="0"/>
              <a:t>monolayers</a:t>
            </a:r>
            <a:r>
              <a:rPr lang="cs-CZ" baseline="0" dirty="0" smtClean="0"/>
              <a:t> </a:t>
            </a:r>
            <a:r>
              <a:rPr lang="cs-CZ" baseline="0" dirty="0" err="1" smtClean="0"/>
              <a:t>with</a:t>
            </a:r>
            <a:r>
              <a:rPr lang="cs-CZ" baseline="0" dirty="0" smtClean="0"/>
              <a:t> </a:t>
            </a:r>
            <a:r>
              <a:rPr lang="cs-CZ" baseline="0" dirty="0" err="1" smtClean="0"/>
              <a:t>the</a:t>
            </a:r>
            <a:r>
              <a:rPr lang="cs-CZ" baseline="0" dirty="0" smtClean="0"/>
              <a:t> </a:t>
            </a:r>
            <a:r>
              <a:rPr lang="cs-CZ" baseline="0" dirty="0" err="1" smtClean="0"/>
              <a:t>central</a:t>
            </a:r>
            <a:r>
              <a:rPr lang="cs-CZ" baseline="0" dirty="0" smtClean="0"/>
              <a:t> </a:t>
            </a:r>
            <a:r>
              <a:rPr lang="cs-CZ" baseline="0" dirty="0" err="1" smtClean="0"/>
              <a:t>overexpression</a:t>
            </a:r>
            <a:r>
              <a:rPr lang="cs-CZ" baseline="0" dirty="0" smtClean="0"/>
              <a:t>); Kir 2.1 </a:t>
            </a:r>
            <a:r>
              <a:rPr lang="cs-CZ" baseline="0" dirty="0" err="1" smtClean="0"/>
              <a:t>suppression</a:t>
            </a:r>
            <a:r>
              <a:rPr lang="cs-CZ" baseline="0" dirty="0" smtClean="0"/>
              <a:t> – </a:t>
            </a:r>
            <a:r>
              <a:rPr lang="cs-CZ" baseline="0" dirty="0" err="1" smtClean="0"/>
              <a:t>the</a:t>
            </a:r>
            <a:r>
              <a:rPr lang="cs-CZ" baseline="0" dirty="0" smtClean="0"/>
              <a:t> </a:t>
            </a:r>
            <a:r>
              <a:rPr lang="cs-CZ" baseline="0" dirty="0" err="1" smtClean="0"/>
              <a:t>induced</a:t>
            </a:r>
            <a:r>
              <a:rPr lang="cs-CZ" baseline="0" dirty="0" smtClean="0"/>
              <a:t> </a:t>
            </a:r>
            <a:r>
              <a:rPr lang="cs-CZ" baseline="0" dirty="0" err="1" smtClean="0"/>
              <a:t>spiral</a:t>
            </a:r>
            <a:r>
              <a:rPr lang="cs-CZ" baseline="0" dirty="0" smtClean="0"/>
              <a:t> </a:t>
            </a:r>
            <a:r>
              <a:rPr lang="cs-CZ" baseline="0" dirty="0" err="1" smtClean="0"/>
              <a:t>reentrant</a:t>
            </a:r>
            <a:r>
              <a:rPr lang="cs-CZ" baseline="0" dirty="0" smtClean="0"/>
              <a:t> </a:t>
            </a:r>
            <a:r>
              <a:rPr lang="cs-CZ" baseline="0" dirty="0" err="1" smtClean="0"/>
              <a:t>waves</a:t>
            </a:r>
            <a:r>
              <a:rPr lang="cs-CZ" baseline="0" dirty="0" smtClean="0"/>
              <a:t> </a:t>
            </a:r>
            <a:r>
              <a:rPr lang="cs-CZ" baseline="0" dirty="0" err="1" smtClean="0"/>
              <a:t>were</a:t>
            </a:r>
            <a:r>
              <a:rPr lang="cs-CZ" baseline="0" dirty="0" smtClean="0"/>
              <a:t> </a:t>
            </a:r>
            <a:r>
              <a:rPr lang="cs-CZ" baseline="0" dirty="0" err="1" smtClean="0"/>
              <a:t>unstable</a:t>
            </a:r>
            <a:r>
              <a:rPr lang="cs-CZ" baseline="0" dirty="0" smtClean="0"/>
              <a:t>, </a:t>
            </a:r>
            <a:r>
              <a:rPr lang="cs-CZ" baseline="0" dirty="0" err="1" smtClean="0"/>
              <a:t>terminated</a:t>
            </a:r>
            <a:r>
              <a:rPr lang="cs-CZ" baseline="0" dirty="0" smtClean="0"/>
              <a:t> </a:t>
            </a:r>
            <a:r>
              <a:rPr lang="cs-CZ" baseline="0" dirty="0" err="1" smtClean="0"/>
              <a:t>within</a:t>
            </a:r>
            <a:r>
              <a:rPr lang="cs-CZ" baseline="0" dirty="0" smtClean="0"/>
              <a:t> 5 min </a:t>
            </a:r>
            <a:r>
              <a:rPr lang="cs-CZ" baseline="0" dirty="0" err="1" smtClean="0"/>
              <a:t>after</a:t>
            </a:r>
            <a:r>
              <a:rPr lang="cs-CZ" baseline="0" dirty="0" smtClean="0"/>
              <a:t> </a:t>
            </a:r>
            <a:r>
              <a:rPr lang="cs-CZ" baseline="0" dirty="0" err="1" smtClean="0"/>
              <a:t>initiation</a:t>
            </a:r>
            <a:endParaRPr lang="cs-CZ" baseline="0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134E17-E1C8-410C-B23E-4825375307DA}" type="slidenum">
              <a:rPr lang="cs-CZ" smtClean="0"/>
              <a:t>20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2195889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i="1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134E17-E1C8-410C-B23E-4825375307DA}" type="slidenum">
              <a:rPr lang="cs-CZ" smtClean="0"/>
              <a:t>22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5762443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i="1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134E17-E1C8-410C-B23E-4825375307DA}" type="slidenum">
              <a:rPr lang="cs-CZ" smtClean="0"/>
              <a:t>23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5762443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i="1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134E17-E1C8-410C-B23E-4825375307DA}" type="slidenum">
              <a:rPr lang="cs-CZ" smtClean="0"/>
              <a:t>24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5762443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baseline="0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134E17-E1C8-410C-B23E-4825375307DA}" type="slidenum">
              <a:rPr lang="cs-CZ" smtClean="0"/>
              <a:t>25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2195889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Acetaldehyd vykazoval v celém spektru testovaných koncentrací v rozmezí 0,3 až 300 </a:t>
            </a:r>
            <a:r>
              <a:rPr lang="el-GR" dirty="0" smtClean="0"/>
              <a:t>μ</a:t>
            </a:r>
            <a:r>
              <a:rPr lang="cs-CZ" dirty="0" smtClean="0"/>
              <a:t>M inhibici proudu IK1. Inhibice byla reverzibilní i při opakovaných</a:t>
            </a:r>
            <a:r>
              <a:rPr lang="cs-CZ" baseline="0" dirty="0" smtClean="0"/>
              <a:t> aplikacích a vysokých aplikovaných koncentracích acetaldehydu, zde např. 30 a 100 </a:t>
            </a:r>
            <a:r>
              <a:rPr lang="el-GR" dirty="0" smtClean="0"/>
              <a:t>μ</a:t>
            </a:r>
            <a:r>
              <a:rPr lang="cs-CZ" dirty="0" smtClean="0"/>
              <a:t>M</a:t>
            </a:r>
            <a:r>
              <a:rPr lang="cs-CZ" baseline="0" dirty="0" smtClean="0"/>
              <a:t>. Červeně je zde naznačen vliv specifického inhibitoru IK1, </a:t>
            </a:r>
            <a:r>
              <a:rPr lang="cs-CZ" baseline="0" dirty="0" err="1" smtClean="0"/>
              <a:t>baria</a:t>
            </a:r>
            <a:r>
              <a:rPr lang="cs-CZ" baseline="0" dirty="0" smtClean="0"/>
              <a:t>. </a:t>
            </a:r>
            <a:r>
              <a:rPr lang="cs-CZ" dirty="0" smtClean="0"/>
              <a:t>Signifikantní vliv byl pozorován již v klinicky relevantních koncentracích</a:t>
            </a:r>
            <a:r>
              <a:rPr lang="cs-CZ" baseline="0" dirty="0" smtClean="0"/>
              <a:t>. </a:t>
            </a:r>
            <a:r>
              <a:rPr lang="cs-CZ" i="1" dirty="0" smtClean="0"/>
              <a:t>Koncentrace působící 50</a:t>
            </a:r>
            <a:r>
              <a:rPr lang="cs-CZ" i="1" dirty="0" smtClean="0">
                <a:sym typeface="Symbol"/>
              </a:rPr>
              <a:t>-ní </a:t>
            </a:r>
            <a:r>
              <a:rPr lang="cs-CZ" i="1" dirty="0" smtClean="0"/>
              <a:t>inhibici IK1 byla stanovena na 51,4 </a:t>
            </a:r>
            <a:r>
              <a:rPr lang="el-GR" i="1" dirty="0" smtClean="0"/>
              <a:t>μ</a:t>
            </a:r>
            <a:r>
              <a:rPr lang="cs-CZ" i="1" dirty="0" smtClean="0"/>
              <a:t>M, </a:t>
            </a:r>
            <a:r>
              <a:rPr lang="cs-CZ" i="1" dirty="0" err="1" smtClean="0"/>
              <a:t>Hillův</a:t>
            </a:r>
            <a:r>
              <a:rPr lang="cs-CZ" i="1" dirty="0" smtClean="0"/>
              <a:t> koeficient </a:t>
            </a:r>
            <a:r>
              <a:rPr lang="cs-CZ" i="1" dirty="0" err="1" smtClean="0"/>
              <a:t>nH</a:t>
            </a:r>
            <a:r>
              <a:rPr lang="cs-CZ" i="1" dirty="0" smtClean="0"/>
              <a:t> charakterizující sklon proložené</a:t>
            </a:r>
            <a:r>
              <a:rPr lang="cs-CZ" i="1" baseline="0" dirty="0" smtClean="0"/>
              <a:t> křivky </a:t>
            </a:r>
            <a:r>
              <a:rPr lang="cs-CZ" i="1" dirty="0" smtClean="0"/>
              <a:t>byl 0,71. 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134E17-E1C8-410C-B23E-4825375307DA}" type="slidenum">
              <a:rPr lang="cs-CZ" smtClean="0"/>
              <a:t>26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5762443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i="1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134E17-E1C8-410C-B23E-4825375307DA}" type="slidenum">
              <a:rPr lang="cs-CZ" smtClean="0"/>
              <a:t>27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5762443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sz="1200" b="0" dirty="0" err="1" smtClean="0">
                <a:solidFill>
                  <a:schemeClr val="tx1"/>
                </a:solidFill>
                <a:cs typeface="Arial" pitchFamily="34" charset="0"/>
              </a:rPr>
              <a:t>Ethanol</a:t>
            </a:r>
            <a:r>
              <a:rPr lang="cs-CZ" sz="1200" b="0" dirty="0" smtClean="0">
                <a:solidFill>
                  <a:schemeClr val="tx1"/>
                </a:solidFill>
                <a:cs typeface="Arial" pitchFamily="34" charset="0"/>
              </a:rPr>
              <a:t> i acetaldehyd vykazují v klinicky relevantních koncentracích významný, reverzibilní vliv na srdeční proud </a:t>
            </a:r>
            <a:r>
              <a:rPr lang="cs-CZ" sz="1200" b="0" i="1" dirty="0" smtClean="0">
                <a:solidFill>
                  <a:schemeClr val="tx1"/>
                </a:solidFill>
                <a:cs typeface="Arial" pitchFamily="34" charset="0"/>
              </a:rPr>
              <a:t>I</a:t>
            </a:r>
            <a:r>
              <a:rPr lang="cs-CZ" sz="1200" b="0" i="1" baseline="-25000" dirty="0" smtClean="0">
                <a:solidFill>
                  <a:schemeClr val="tx1"/>
                </a:solidFill>
                <a:cs typeface="Arial" pitchFamily="34" charset="0"/>
              </a:rPr>
              <a:t>K1</a:t>
            </a:r>
            <a:r>
              <a:rPr lang="cs-CZ" sz="1200" b="0" i="0" baseline="0" dirty="0" smtClean="0">
                <a:solidFill>
                  <a:schemeClr val="tx1"/>
                </a:solidFill>
                <a:cs typeface="Arial" pitchFamily="34" charset="0"/>
              </a:rPr>
              <a:t> u izolovaných komorových buněk. </a:t>
            </a:r>
          </a:p>
          <a:p>
            <a:r>
              <a:rPr lang="cs-CZ" sz="1200" b="0" i="0" baseline="0" dirty="0" err="1" smtClean="0">
                <a:solidFill>
                  <a:schemeClr val="tx1"/>
                </a:solidFill>
                <a:cs typeface="Arial" pitchFamily="34" charset="0"/>
              </a:rPr>
              <a:t>Ethanol</a:t>
            </a:r>
            <a:r>
              <a:rPr lang="cs-CZ" sz="1200" b="0" i="0" baseline="0" dirty="0" smtClean="0">
                <a:solidFill>
                  <a:schemeClr val="tx1"/>
                </a:solidFill>
                <a:cs typeface="Arial" pitchFamily="34" charset="0"/>
              </a:rPr>
              <a:t> v závislosti na aplikované koncentraci IK1 inhiboval či stimuloval. Proud Ik1 byl ovlivňován již v koncentracích, které nepůsobí významné změny jiných doposud měřených srdečních proudů, např. v naší předchozí studii. </a:t>
            </a:r>
          </a:p>
          <a:p>
            <a:r>
              <a:rPr lang="cs-CZ" sz="1200" b="0" i="0" baseline="0" dirty="0" smtClean="0">
                <a:solidFill>
                  <a:schemeClr val="tx1"/>
                </a:solidFill>
                <a:cs typeface="Arial" pitchFamily="34" charset="0"/>
              </a:rPr>
              <a:t>V některých koncentracích jsme mohli pozorovat u různých buněk obojí efekt, tedy jak inhibici, tak stimulaci IK1. Tento rozptyl změn IK1 v jedné koncentraci </a:t>
            </a:r>
            <a:r>
              <a:rPr lang="cs-CZ" sz="1200" b="0" i="0" baseline="0" dirty="0" err="1" smtClean="0">
                <a:solidFill>
                  <a:schemeClr val="tx1"/>
                </a:solidFill>
                <a:cs typeface="Arial" pitchFamily="34" charset="0"/>
              </a:rPr>
              <a:t>ethanolu</a:t>
            </a:r>
            <a:r>
              <a:rPr lang="cs-CZ" sz="1200" b="0" i="0" baseline="0" dirty="0" smtClean="0">
                <a:solidFill>
                  <a:schemeClr val="tx1"/>
                </a:solidFill>
                <a:cs typeface="Arial" pitchFamily="34" charset="0"/>
              </a:rPr>
              <a:t> by mohl vyústit v </a:t>
            </a:r>
            <a:r>
              <a:rPr lang="cs-CZ" sz="1200" b="0" i="0" baseline="0" dirty="0" err="1" smtClean="0">
                <a:solidFill>
                  <a:schemeClr val="tx1"/>
                </a:solidFill>
                <a:cs typeface="Arial" pitchFamily="34" charset="0"/>
              </a:rPr>
              <a:t>proarytmogenní</a:t>
            </a:r>
            <a:r>
              <a:rPr lang="cs-CZ" sz="1200" b="0" i="0" baseline="0" dirty="0" smtClean="0">
                <a:solidFill>
                  <a:schemeClr val="tx1"/>
                </a:solidFill>
                <a:cs typeface="Arial" pitchFamily="34" charset="0"/>
              </a:rPr>
              <a:t> stav. Poukazují na to matematické simulace vlivu pozorovaných mezních změn IK1 pod vlivem 8 </a:t>
            </a:r>
            <a:r>
              <a:rPr lang="cs-CZ" sz="1200" b="0" i="0" baseline="0" dirty="0" err="1" smtClean="0">
                <a:solidFill>
                  <a:schemeClr val="tx1"/>
                </a:solidFill>
                <a:cs typeface="Arial" pitchFamily="34" charset="0"/>
              </a:rPr>
              <a:t>mM</a:t>
            </a:r>
            <a:r>
              <a:rPr lang="cs-CZ" sz="1200" b="0" i="0" baseline="0" dirty="0" smtClean="0">
                <a:solidFill>
                  <a:schemeClr val="tx1"/>
                </a:solidFill>
                <a:cs typeface="Arial" pitchFamily="34" charset="0"/>
              </a:rPr>
              <a:t>, tj. 20</a:t>
            </a:r>
            <a:r>
              <a:rPr lang="en-US" baseline="0" dirty="0" smtClean="0"/>
              <a:t>%</a:t>
            </a:r>
            <a:r>
              <a:rPr lang="cs-CZ" baseline="0" dirty="0" smtClean="0"/>
              <a:t>-ní inhibice</a:t>
            </a:r>
            <a:r>
              <a:rPr lang="cs-CZ" sz="1200" b="0" i="0" baseline="0" dirty="0" smtClean="0">
                <a:solidFill>
                  <a:schemeClr val="tx1"/>
                </a:solidFill>
                <a:cs typeface="Arial" pitchFamily="34" charset="0"/>
              </a:rPr>
              <a:t> a 65</a:t>
            </a:r>
            <a:r>
              <a:rPr lang="en-US" baseline="0" dirty="0" smtClean="0"/>
              <a:t>%</a:t>
            </a:r>
            <a:r>
              <a:rPr lang="cs-CZ" baseline="0" dirty="0" smtClean="0"/>
              <a:t>-ní</a:t>
            </a:r>
            <a:r>
              <a:rPr lang="cs-CZ" sz="1200" b="0" i="0" baseline="0" dirty="0" smtClean="0">
                <a:solidFill>
                  <a:schemeClr val="tx1"/>
                </a:solidFill>
                <a:cs typeface="Arial" pitchFamily="34" charset="0"/>
              </a:rPr>
              <a:t> nárůst proudu IK1, na konfiguraci akčního napětí lidských komorových srdečních buněk. Zejména to bylo patrné při výskytu extrasystoly spadající do období, kdy je akční napětí v přítomnosti navýšeného proudu IK1 (zelená čára) již plně </a:t>
            </a:r>
            <a:r>
              <a:rPr lang="cs-CZ" sz="1200" b="0" i="0" baseline="0" dirty="0" err="1" smtClean="0">
                <a:solidFill>
                  <a:schemeClr val="tx1"/>
                </a:solidFill>
                <a:cs typeface="Arial" pitchFamily="34" charset="0"/>
              </a:rPr>
              <a:t>repolarizováno</a:t>
            </a:r>
            <a:r>
              <a:rPr lang="cs-CZ" sz="1200" b="0" i="0" baseline="0" dirty="0" smtClean="0">
                <a:solidFill>
                  <a:schemeClr val="tx1"/>
                </a:solidFill>
                <a:cs typeface="Arial" pitchFamily="34" charset="0"/>
              </a:rPr>
              <a:t>, zatímco akční napětí v buňkách beze změny IK1 (modrá čára) či buňky vykazující jeho inhibici (červená čára) teprve procházejí finální </a:t>
            </a:r>
            <a:r>
              <a:rPr lang="cs-CZ" sz="1200" b="0" i="0" baseline="0" dirty="0" err="1" smtClean="0">
                <a:solidFill>
                  <a:schemeClr val="tx1"/>
                </a:solidFill>
                <a:cs typeface="Arial" pitchFamily="34" charset="0"/>
              </a:rPr>
              <a:t>repolarizací</a:t>
            </a:r>
            <a:r>
              <a:rPr lang="cs-CZ" sz="1200" b="0" i="0" baseline="0" dirty="0" smtClean="0">
                <a:solidFill>
                  <a:schemeClr val="tx1"/>
                </a:solidFill>
                <a:cs typeface="Arial" pitchFamily="34" charset="0"/>
              </a:rPr>
              <a:t>. Výsledná heterogenita úrovně membránového napětí během předčasného akčního napětí je velká a mohla by být podkladem arytmie vzniklé na podkladě difúzních proudů mezi oblastmi s různou úrovní membránového napětí.</a:t>
            </a:r>
            <a:endParaRPr lang="cs-CZ" b="0" i="0" baseline="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134E17-E1C8-410C-B23E-4825375307DA}" type="slidenum">
              <a:rPr lang="cs-CZ" smtClean="0"/>
              <a:t>28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5762443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V této koncentraci jsme provedli podrobný rozbor včetně proměření napěťové závislosti velikosti proudu IK1 v kontrole i v </a:t>
            </a:r>
            <a:r>
              <a:rPr lang="cs-CZ" dirty="0" err="1" smtClean="0"/>
              <a:t>ethanolu</a:t>
            </a:r>
            <a:r>
              <a:rPr lang="cs-CZ" dirty="0" smtClean="0"/>
              <a:t>. V případě stimulace jsme opět pozorovali nejdříve přechodný pokles proudu. Proud IK1 byl signifikantně navýšen jak v oblasti </a:t>
            </a:r>
            <a:r>
              <a:rPr lang="cs-CZ" dirty="0" err="1" smtClean="0"/>
              <a:t>hyperpolarizačních</a:t>
            </a:r>
            <a:r>
              <a:rPr lang="cs-CZ" dirty="0" smtClean="0"/>
              <a:t> impulsů, kdy jde o proud tekoucí do buňky, tak v oblasti depolarizačních impulsů v rozmezí -60 až -10 </a:t>
            </a:r>
            <a:r>
              <a:rPr lang="cs-CZ" dirty="0" err="1" smtClean="0"/>
              <a:t>mV</a:t>
            </a:r>
            <a:r>
              <a:rPr lang="cs-CZ" dirty="0" smtClean="0"/>
              <a:t>, kdy proud teče z buňky a může přispívat ke konečné fázi</a:t>
            </a:r>
            <a:r>
              <a:rPr lang="cs-CZ" baseline="0" dirty="0" smtClean="0"/>
              <a:t> </a:t>
            </a:r>
            <a:r>
              <a:rPr lang="cs-CZ" baseline="0" dirty="0" err="1" smtClean="0"/>
              <a:t>repolarizace</a:t>
            </a:r>
            <a:r>
              <a:rPr lang="cs-CZ" baseline="0" dirty="0" smtClean="0"/>
              <a:t> akčního napětí.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134E17-E1C8-410C-B23E-4825375307DA}" type="slidenum">
              <a:rPr lang="cs-CZ" smtClean="0"/>
              <a:t>29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932073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44CC3-DAAF-4099-ADCC-ED880398C83E}" type="datetimeFigureOut">
              <a:rPr lang="cs-CZ" smtClean="0"/>
              <a:t>20.8.2015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BB97B-D35C-47E7-94F0-E5EB7764F95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926745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44CC3-DAAF-4099-ADCC-ED880398C83E}" type="datetimeFigureOut">
              <a:rPr lang="cs-CZ" smtClean="0"/>
              <a:t>20.8.2015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BB97B-D35C-47E7-94F0-E5EB7764F95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047400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44CC3-DAAF-4099-ADCC-ED880398C83E}" type="datetimeFigureOut">
              <a:rPr lang="cs-CZ" smtClean="0"/>
              <a:t>20.8.2015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BB97B-D35C-47E7-94F0-E5EB7764F95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504776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44CC3-DAAF-4099-ADCC-ED880398C83E}" type="datetimeFigureOut">
              <a:rPr lang="cs-CZ" smtClean="0"/>
              <a:t>20.8.2015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BB97B-D35C-47E7-94F0-E5EB7764F95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669476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44CC3-DAAF-4099-ADCC-ED880398C83E}" type="datetimeFigureOut">
              <a:rPr lang="cs-CZ" smtClean="0"/>
              <a:t>20.8.2015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BB97B-D35C-47E7-94F0-E5EB7764F95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76584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44CC3-DAAF-4099-ADCC-ED880398C83E}" type="datetimeFigureOut">
              <a:rPr lang="cs-CZ" smtClean="0"/>
              <a:t>20.8.2015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BB97B-D35C-47E7-94F0-E5EB7764F95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914696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44CC3-DAAF-4099-ADCC-ED880398C83E}" type="datetimeFigureOut">
              <a:rPr lang="cs-CZ" smtClean="0"/>
              <a:t>20.8.2015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BB97B-D35C-47E7-94F0-E5EB7764F95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464019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44CC3-DAAF-4099-ADCC-ED880398C83E}" type="datetimeFigureOut">
              <a:rPr lang="cs-CZ" smtClean="0"/>
              <a:t>20.8.2015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BB97B-D35C-47E7-94F0-E5EB7764F95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98894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44CC3-DAAF-4099-ADCC-ED880398C83E}" type="datetimeFigureOut">
              <a:rPr lang="cs-CZ" smtClean="0"/>
              <a:t>20.8.2015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BB97B-D35C-47E7-94F0-E5EB7764F95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01582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44CC3-DAAF-4099-ADCC-ED880398C83E}" type="datetimeFigureOut">
              <a:rPr lang="cs-CZ" smtClean="0"/>
              <a:t>20.8.2015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BB97B-D35C-47E7-94F0-E5EB7764F95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616844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44CC3-DAAF-4099-ADCC-ED880398C83E}" type="datetimeFigureOut">
              <a:rPr lang="cs-CZ" smtClean="0"/>
              <a:t>20.8.2015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BB97B-D35C-47E7-94F0-E5EB7764F95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98001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644CC3-DAAF-4099-ADCC-ED880398C83E}" type="datetimeFigureOut">
              <a:rPr lang="cs-CZ" smtClean="0"/>
              <a:t>20.8.2015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6BB97B-D35C-47E7-94F0-E5EB7764F95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60672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emf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emf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emf"/><Relationship Id="rId5" Type="http://schemas.openxmlformats.org/officeDocument/2006/relationships/image" Target="../media/image1.jpe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4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6.emf"/><Relationship Id="rId10" Type="http://schemas.openxmlformats.org/officeDocument/2006/relationships/image" Target="../media/image19.png"/><Relationship Id="rId4" Type="http://schemas.openxmlformats.org/officeDocument/2006/relationships/image" Target="../media/image1.jpeg"/><Relationship Id="rId9" Type="http://schemas.openxmlformats.org/officeDocument/2006/relationships/image" Target="../media/image18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emf"/><Relationship Id="rId3" Type="http://schemas.openxmlformats.org/officeDocument/2006/relationships/notesSlide" Target="../notesSlides/notesSlide12.xml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0.jpeg"/><Relationship Id="rId5" Type="http://schemas.openxmlformats.org/officeDocument/2006/relationships/image" Target="../media/image6.emf"/><Relationship Id="rId4" Type="http://schemas.openxmlformats.org/officeDocument/2006/relationships/image" Target="../media/image1.jpeg"/><Relationship Id="rId9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6.emf"/><Relationship Id="rId4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6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emf"/><Relationship Id="rId5" Type="http://schemas.openxmlformats.org/officeDocument/2006/relationships/image" Target="../media/image1.jpeg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1.jpe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6.emf"/><Relationship Id="rId4" Type="http://schemas.openxmlformats.org/officeDocument/2006/relationships/image" Target="../media/image29.png"/><Relationship Id="rId9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emf"/><Relationship Id="rId5" Type="http://schemas.openxmlformats.org/officeDocument/2006/relationships/image" Target="../media/image1.jpeg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2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emf"/><Relationship Id="rId5" Type="http://schemas.openxmlformats.org/officeDocument/2006/relationships/image" Target="../media/image1.jpeg"/><Relationship Id="rId10" Type="http://schemas.openxmlformats.org/officeDocument/2006/relationships/image" Target="../media/image38.png"/><Relationship Id="rId4" Type="http://schemas.openxmlformats.org/officeDocument/2006/relationships/image" Target="../media/image33.png"/><Relationship Id="rId9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21.png"/><Relationship Id="rId4" Type="http://schemas.openxmlformats.org/officeDocument/2006/relationships/image" Target="../media/image6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6.emf"/><Relationship Id="rId4" Type="http://schemas.openxmlformats.org/officeDocument/2006/relationships/image" Target="../media/image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6.emf"/><Relationship Id="rId4" Type="http://schemas.openxmlformats.org/officeDocument/2006/relationships/image" Target="../media/image1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43.wmf"/><Relationship Id="rId3" Type="http://schemas.openxmlformats.org/officeDocument/2006/relationships/notesSlide" Target="../notesSlides/notesSlide24.xml"/><Relationship Id="rId7" Type="http://schemas.openxmlformats.org/officeDocument/2006/relationships/image" Target="../media/image40.wmf"/><Relationship Id="rId12" Type="http://schemas.openxmlformats.org/officeDocument/2006/relationships/oleObject" Target="../embeddings/oleObject5.bin"/><Relationship Id="rId17" Type="http://schemas.openxmlformats.org/officeDocument/2006/relationships/image" Target="../media/image45.wmf"/><Relationship Id="rId2" Type="http://schemas.openxmlformats.org/officeDocument/2006/relationships/slideLayout" Target="../slideLayouts/slideLayout1.xml"/><Relationship Id="rId16" Type="http://schemas.openxmlformats.org/officeDocument/2006/relationships/oleObject" Target="../embeddings/oleObject7.bin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42.wmf"/><Relationship Id="rId5" Type="http://schemas.openxmlformats.org/officeDocument/2006/relationships/image" Target="../media/image6.emf"/><Relationship Id="rId15" Type="http://schemas.openxmlformats.org/officeDocument/2006/relationships/image" Target="../media/image44.wmf"/><Relationship Id="rId10" Type="http://schemas.openxmlformats.org/officeDocument/2006/relationships/oleObject" Target="../embeddings/oleObject4.bin"/><Relationship Id="rId4" Type="http://schemas.openxmlformats.org/officeDocument/2006/relationships/image" Target="../media/image1.jpeg"/><Relationship Id="rId9" Type="http://schemas.openxmlformats.org/officeDocument/2006/relationships/image" Target="../media/image41.wmf"/><Relationship Id="rId14" Type="http://schemas.openxmlformats.org/officeDocument/2006/relationships/oleObject" Target="../embeddings/oleObject6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emf"/><Relationship Id="rId5" Type="http://schemas.openxmlformats.org/officeDocument/2006/relationships/image" Target="../media/image13.png"/><Relationship Id="rId4" Type="http://schemas.openxmlformats.org/officeDocument/2006/relationships/image" Target="../media/image4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8.jpg"/><Relationship Id="rId4" Type="http://schemas.openxmlformats.org/officeDocument/2006/relationships/image" Target="../media/image6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emf"/><Relationship Id="rId5" Type="http://schemas.openxmlformats.org/officeDocument/2006/relationships/image" Target="../media/image50.jpg"/><Relationship Id="rId4" Type="http://schemas.openxmlformats.org/officeDocument/2006/relationships/image" Target="../media/image1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51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3" descr="C:\Users\Markéta\AppData\Local\Microsoft\Windows\Temporary Internet Files\Content.IE5\K0O7W0UI\MP900438559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383"/>
            <a:ext cx="9144000" cy="3096343"/>
          </a:xfrm>
          <a:prstGeom prst="rect">
            <a:avLst/>
          </a:prstGeom>
          <a:noFill/>
          <a:effectLst>
            <a:reflection stA="50000" endPos="90000" dist="508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94252" y="882020"/>
            <a:ext cx="8955496" cy="2088232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cs-CZ" sz="4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Alcohol</a:t>
            </a:r>
            <a:r>
              <a:rPr lang="cs-CZ" sz="4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sz="4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Intoxication</a:t>
            </a:r>
            <a:r>
              <a:rPr lang="cs-CZ" sz="4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cs-CZ" sz="4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Arrhythmias</a:t>
            </a:r>
            <a:r>
              <a:rPr lang="cs-CZ" sz="4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cs-CZ" sz="4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Inward</a:t>
            </a:r>
            <a:r>
              <a:rPr lang="cs-CZ" sz="4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sz="46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Rectifiers</a:t>
            </a:r>
            <a:endParaRPr lang="cs-CZ" sz="4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25" name="Podnadpis 2"/>
          <p:cNvSpPr txBox="1">
            <a:spLocks/>
          </p:cNvSpPr>
          <p:nvPr/>
        </p:nvSpPr>
        <p:spPr>
          <a:xfrm>
            <a:off x="94252" y="6470087"/>
            <a:ext cx="8953872" cy="476672"/>
          </a:xfrm>
          <a:prstGeom prst="rect">
            <a:avLst/>
          </a:prstGeom>
        </p:spPr>
        <p:txBody>
          <a:bodyPr tIns="0">
            <a:noAutofit/>
          </a:bodyPr>
          <a:lstStyle>
            <a:lvl1pPr marL="27432" indent="0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 kumimoji="0" sz="2600" kern="1200">
                <a:solidFill>
                  <a:schemeClr val="tx2">
                    <a:shade val="30000"/>
                    <a:satMod val="1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None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cs-CZ" sz="1800" i="1" dirty="0" smtClean="0">
                <a:solidFill>
                  <a:schemeClr val="tx1"/>
                </a:solidFill>
              </a:rPr>
              <a:t>4</a:t>
            </a:r>
            <a:r>
              <a:rPr lang="cs-CZ" sz="1800" i="1" baseline="30000" dirty="0" smtClean="0">
                <a:solidFill>
                  <a:schemeClr val="tx1"/>
                </a:solidFill>
              </a:rPr>
              <a:t>th</a:t>
            </a:r>
            <a:r>
              <a:rPr lang="cs-CZ" sz="1800" i="1" dirty="0" smtClean="0">
                <a:solidFill>
                  <a:schemeClr val="tx1"/>
                </a:solidFill>
              </a:rPr>
              <a:t> </a:t>
            </a:r>
            <a:r>
              <a:rPr lang="cs-CZ" sz="1800" i="1" dirty="0" err="1" smtClean="0">
                <a:solidFill>
                  <a:schemeClr val="tx1"/>
                </a:solidFill>
              </a:rPr>
              <a:t>Global</a:t>
            </a:r>
            <a:r>
              <a:rPr lang="cs-CZ" sz="1800" i="1" dirty="0" smtClean="0">
                <a:solidFill>
                  <a:schemeClr val="tx1"/>
                </a:solidFill>
              </a:rPr>
              <a:t> Summit on </a:t>
            </a:r>
            <a:r>
              <a:rPr lang="cs-CZ" sz="1800" i="1" dirty="0" err="1" smtClean="0">
                <a:solidFill>
                  <a:schemeClr val="tx1"/>
                </a:solidFill>
              </a:rPr>
              <a:t>Toxicology</a:t>
            </a:r>
            <a:r>
              <a:rPr lang="cs-CZ" sz="1800" i="1" dirty="0" smtClean="0">
                <a:solidFill>
                  <a:schemeClr val="tx1"/>
                </a:solidFill>
              </a:rPr>
              <a:t>, Philadelphia (USA), 26. 8. 2015</a:t>
            </a:r>
            <a:endParaRPr lang="cs-CZ" sz="1800" i="1" dirty="0">
              <a:solidFill>
                <a:schemeClr val="tx1"/>
              </a:solidFill>
            </a:endParaRPr>
          </a:p>
        </p:txBody>
      </p:sp>
      <p:sp>
        <p:nvSpPr>
          <p:cNvPr id="10" name="Podnadpis 2"/>
          <p:cNvSpPr txBox="1">
            <a:spLocks/>
          </p:cNvSpPr>
          <p:nvPr/>
        </p:nvSpPr>
        <p:spPr>
          <a:xfrm>
            <a:off x="1115616" y="3375835"/>
            <a:ext cx="6768752" cy="7920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cs-CZ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Markéta </a:t>
            </a:r>
            <a:r>
              <a:rPr lang="cs-CZ" sz="4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Bébarová</a:t>
            </a:r>
            <a:endParaRPr lang="cs-CZ" sz="4000" baseline="300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11" name="Podnadpis 2"/>
          <p:cNvSpPr txBox="1">
            <a:spLocks/>
          </p:cNvSpPr>
          <p:nvPr/>
        </p:nvSpPr>
        <p:spPr>
          <a:xfrm>
            <a:off x="336907" y="4383947"/>
            <a:ext cx="8594254" cy="6731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cs-CZ" sz="2400" i="1" dirty="0" smtClean="0">
                <a:solidFill>
                  <a:schemeClr val="tx1"/>
                </a:solidFill>
                <a:cs typeface="Arial" pitchFamily="34" charset="0"/>
              </a:rPr>
              <a:t>Department </a:t>
            </a:r>
            <a:r>
              <a:rPr lang="cs-CZ" sz="2400" i="1" dirty="0" err="1" smtClean="0">
                <a:solidFill>
                  <a:schemeClr val="tx1"/>
                </a:solidFill>
                <a:cs typeface="Arial" pitchFamily="34" charset="0"/>
              </a:rPr>
              <a:t>of</a:t>
            </a:r>
            <a:r>
              <a:rPr lang="cs-CZ" sz="2400" i="1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cs-CZ" sz="2400" i="1" dirty="0" err="1" smtClean="0">
                <a:solidFill>
                  <a:schemeClr val="tx1"/>
                </a:solidFill>
                <a:cs typeface="Arial" pitchFamily="34" charset="0"/>
              </a:rPr>
              <a:t>Physiology</a:t>
            </a:r>
            <a:r>
              <a:rPr lang="cs-CZ" sz="2400" i="1" dirty="0" smtClean="0">
                <a:solidFill>
                  <a:schemeClr val="tx1"/>
                </a:solidFill>
                <a:cs typeface="Arial" pitchFamily="34" charset="0"/>
              </a:rPr>
              <a:t>, </a:t>
            </a:r>
            <a:r>
              <a:rPr lang="cs-CZ" sz="2400" i="1" dirty="0" err="1" smtClean="0">
                <a:solidFill>
                  <a:schemeClr val="tx1"/>
                </a:solidFill>
                <a:cs typeface="Arial" pitchFamily="34" charset="0"/>
              </a:rPr>
              <a:t>Faculty</a:t>
            </a:r>
            <a:r>
              <a:rPr lang="cs-CZ" sz="2400" i="1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cs-CZ" sz="2400" i="1" dirty="0" err="1" smtClean="0">
                <a:solidFill>
                  <a:schemeClr val="tx1"/>
                </a:solidFill>
                <a:cs typeface="Arial" pitchFamily="34" charset="0"/>
              </a:rPr>
              <a:t>of</a:t>
            </a:r>
            <a:r>
              <a:rPr lang="cs-CZ" sz="2400" i="1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cs-CZ" sz="2400" i="1" dirty="0" err="1" smtClean="0">
                <a:solidFill>
                  <a:schemeClr val="tx1"/>
                </a:solidFill>
                <a:cs typeface="Arial" pitchFamily="34" charset="0"/>
              </a:rPr>
              <a:t>Medicine</a:t>
            </a:r>
            <a:r>
              <a:rPr lang="cs-CZ" sz="2400" i="1" dirty="0" smtClean="0">
                <a:solidFill>
                  <a:schemeClr val="tx1"/>
                </a:solidFill>
                <a:cs typeface="Arial" pitchFamily="34" charset="0"/>
              </a:rPr>
              <a:t>, Masaryk University, </a:t>
            </a:r>
            <a:r>
              <a:rPr lang="cs-CZ" sz="2400" i="1" dirty="0">
                <a:solidFill>
                  <a:schemeClr val="tx1"/>
                </a:solidFill>
                <a:cs typeface="Arial" pitchFamily="34" charset="0"/>
              </a:rPr>
              <a:t>B</a:t>
            </a:r>
            <a:r>
              <a:rPr lang="cs-CZ" sz="2400" i="1" dirty="0" smtClean="0">
                <a:solidFill>
                  <a:schemeClr val="tx1"/>
                </a:solidFill>
                <a:cs typeface="Arial" pitchFamily="34" charset="0"/>
              </a:rPr>
              <a:t>rno, Czech Republic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5139691"/>
            <a:ext cx="1080120" cy="1066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1" y="5139691"/>
            <a:ext cx="1080120" cy="1046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3437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/>
          <p:cNvSpPr/>
          <p:nvPr/>
        </p:nvSpPr>
        <p:spPr>
          <a:xfrm>
            <a:off x="249640" y="2010106"/>
            <a:ext cx="8786856" cy="192295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26" name="Picture 3" descr="C:\Users\Markéta\AppData\Local\Microsoft\Windows\Temporary Internet Files\Content.IE5\K0O7W0UI\MP900438559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383"/>
            <a:ext cx="9144000" cy="576063"/>
          </a:xfrm>
          <a:prstGeom prst="rect">
            <a:avLst/>
          </a:prstGeom>
          <a:noFill/>
          <a:effectLst>
            <a:reflection stA="50000" dist="508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Nadpis 1"/>
          <p:cNvSpPr txBox="1">
            <a:spLocks/>
          </p:cNvSpPr>
          <p:nvPr/>
        </p:nvSpPr>
        <p:spPr>
          <a:xfrm>
            <a:off x="249640" y="642700"/>
            <a:ext cx="8640960" cy="7350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cs-CZ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Proarrhythmogenic</a:t>
            </a:r>
            <a:r>
              <a:rPr lang="cs-CZ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Effect</a:t>
            </a:r>
            <a:r>
              <a:rPr lang="cs-CZ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</a:t>
            </a:r>
            <a:r>
              <a:rPr lang="cs-CZ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Alcohol</a:t>
            </a:r>
            <a:r>
              <a:rPr lang="cs-CZ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Consumption</a:t>
            </a:r>
            <a:endParaRPr lang="cs-CZ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grpSp>
        <p:nvGrpSpPr>
          <p:cNvPr id="2" name="Skupina 1"/>
          <p:cNvGrpSpPr/>
          <p:nvPr/>
        </p:nvGrpSpPr>
        <p:grpSpPr>
          <a:xfrm>
            <a:off x="260756" y="2010106"/>
            <a:ext cx="8775740" cy="1808708"/>
            <a:chOff x="260756" y="1412776"/>
            <a:chExt cx="8775740" cy="1808708"/>
          </a:xfrm>
        </p:grpSpPr>
        <p:sp>
          <p:nvSpPr>
            <p:cNvPr id="29" name="Podnadpis 2"/>
            <p:cNvSpPr txBox="1">
              <a:spLocks/>
            </p:cNvSpPr>
            <p:nvPr/>
          </p:nvSpPr>
          <p:spPr>
            <a:xfrm>
              <a:off x="260756" y="1412776"/>
              <a:ext cx="8775740" cy="576064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42900" indent="-342900" algn="l">
                <a:buClr>
                  <a:srgbClr val="BB2305"/>
                </a:buClr>
                <a:buSzPct val="100000"/>
                <a:buFont typeface="Arial" pitchFamily="34" charset="0"/>
                <a:buChar char="•"/>
              </a:pPr>
              <a:r>
                <a:rPr lang="cs-CZ" sz="2500" b="1" dirty="0" err="1" smtClean="0">
                  <a:solidFill>
                    <a:schemeClr val="tx1"/>
                  </a:solidFill>
                  <a:cs typeface="Arial" pitchFamily="34" charset="0"/>
                </a:rPr>
                <a:t>supraventricular</a:t>
              </a:r>
              <a:r>
                <a:rPr lang="cs-CZ" sz="2500" b="1" dirty="0" smtClean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cs-CZ" sz="2500" b="1" dirty="0" err="1" smtClean="0">
                  <a:solidFill>
                    <a:schemeClr val="tx1"/>
                  </a:solidFill>
                  <a:cs typeface="Arial" pitchFamily="34" charset="0"/>
                </a:rPr>
                <a:t>arrhythmias</a:t>
              </a:r>
              <a:r>
                <a:rPr lang="cs-CZ" sz="2500" b="1" dirty="0" smtClean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cs-CZ" sz="2500" dirty="0" smtClean="0">
                  <a:solidFill>
                    <a:schemeClr val="tx1"/>
                  </a:solidFill>
                  <a:cs typeface="Arial" pitchFamily="34" charset="0"/>
                </a:rPr>
                <a:t>- </a:t>
              </a:r>
              <a:r>
                <a:rPr lang="cs-CZ" sz="2500" b="1" dirty="0" err="1" smtClean="0">
                  <a:solidFill>
                    <a:srgbClr val="BB2305"/>
                  </a:solidFill>
                  <a:cs typeface="Arial" pitchFamily="34" charset="0"/>
                </a:rPr>
                <a:t>atrial</a:t>
              </a:r>
              <a:r>
                <a:rPr lang="cs-CZ" sz="2500" b="1" dirty="0" smtClean="0">
                  <a:solidFill>
                    <a:srgbClr val="BB2305"/>
                  </a:solidFill>
                  <a:cs typeface="Arial" pitchFamily="34" charset="0"/>
                </a:rPr>
                <a:t> </a:t>
              </a:r>
              <a:r>
                <a:rPr lang="cs-CZ" sz="2500" b="1" dirty="0" err="1" smtClean="0">
                  <a:solidFill>
                    <a:srgbClr val="BB2305"/>
                  </a:solidFill>
                  <a:cs typeface="Arial" pitchFamily="34" charset="0"/>
                </a:rPr>
                <a:t>fibrillation</a:t>
              </a:r>
              <a:r>
                <a:rPr lang="cs-CZ" sz="2500" b="1" dirty="0" smtClean="0">
                  <a:solidFill>
                    <a:srgbClr val="BB2305"/>
                  </a:solidFill>
                  <a:cs typeface="Arial" pitchFamily="34" charset="0"/>
                </a:rPr>
                <a:t> </a:t>
              </a:r>
              <a:r>
                <a:rPr lang="cs-CZ" sz="2200" dirty="0" smtClean="0">
                  <a:solidFill>
                    <a:schemeClr val="tx1"/>
                  </a:solidFill>
                  <a:cs typeface="Arial" pitchFamily="34" charset="0"/>
                </a:rPr>
                <a:t>(</a:t>
              </a:r>
              <a:r>
                <a:rPr lang="cs-CZ" sz="2200" i="1" dirty="0" err="1" smtClean="0">
                  <a:solidFill>
                    <a:schemeClr val="tx1"/>
                  </a:solidFill>
                  <a:cs typeface="Arial" pitchFamily="34" charset="0"/>
                </a:rPr>
                <a:t>holiday</a:t>
              </a:r>
              <a:r>
                <a:rPr lang="cs-CZ" sz="2200" i="1" dirty="0" smtClean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cs-CZ" sz="2200" i="1" dirty="0" err="1" smtClean="0">
                  <a:solidFill>
                    <a:schemeClr val="tx1"/>
                  </a:solidFill>
                  <a:cs typeface="Arial" pitchFamily="34" charset="0"/>
                </a:rPr>
                <a:t>heart</a:t>
              </a:r>
              <a:r>
                <a:rPr lang="cs-CZ" sz="2200" i="1" dirty="0" smtClean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cs-CZ" sz="2200" dirty="0" err="1" smtClean="0">
                  <a:solidFill>
                    <a:schemeClr val="tx1"/>
                  </a:solidFill>
                  <a:cs typeface="Arial" pitchFamily="34" charset="0"/>
                </a:rPr>
                <a:t>sy</a:t>
              </a:r>
              <a:r>
                <a:rPr lang="cs-CZ" sz="2200" dirty="0" smtClean="0">
                  <a:solidFill>
                    <a:schemeClr val="tx1"/>
                  </a:solidFill>
                  <a:cs typeface="Arial" pitchFamily="34" charset="0"/>
                </a:rPr>
                <a:t>)</a:t>
              </a:r>
              <a:endParaRPr lang="cs-CZ" sz="2200" baseline="30000" dirty="0" smtClean="0">
                <a:solidFill>
                  <a:schemeClr val="tx1"/>
                </a:solidFill>
                <a:cs typeface="Arial" pitchFamily="34" charset="0"/>
              </a:endParaRPr>
            </a:p>
          </p:txBody>
        </p:sp>
        <p:grpSp>
          <p:nvGrpSpPr>
            <p:cNvPr id="5" name="Skupina 4"/>
            <p:cNvGrpSpPr/>
            <p:nvPr/>
          </p:nvGrpSpPr>
          <p:grpSpPr>
            <a:xfrm>
              <a:off x="1365919" y="1801013"/>
              <a:ext cx="6302425" cy="1420471"/>
              <a:chOff x="1365919" y="1864513"/>
              <a:chExt cx="6302425" cy="1420471"/>
            </a:xfrm>
          </p:grpSpPr>
          <p:pic>
            <p:nvPicPr>
              <p:cNvPr id="4" name="Obrázek 3"/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29" t="45229" b="19882"/>
              <a:stretch/>
            </p:blipFill>
            <p:spPr>
              <a:xfrm>
                <a:off x="1691681" y="1864513"/>
                <a:ext cx="5617036" cy="1209314"/>
              </a:xfrm>
              <a:prstGeom prst="rect">
                <a:avLst/>
              </a:prstGeom>
            </p:spPr>
          </p:pic>
          <p:sp>
            <p:nvSpPr>
              <p:cNvPr id="32" name="Podnadpis 2"/>
              <p:cNvSpPr txBox="1">
                <a:spLocks/>
              </p:cNvSpPr>
              <p:nvPr/>
            </p:nvSpPr>
            <p:spPr>
              <a:xfrm>
                <a:off x="1365919" y="2920752"/>
                <a:ext cx="6302425" cy="364232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buClr>
                    <a:srgbClr val="BB2305"/>
                  </a:buClr>
                  <a:buSzPct val="100000"/>
                </a:pPr>
                <a:r>
                  <a:rPr lang="cs-CZ" sz="1600" u="sng" dirty="0" smtClean="0">
                    <a:solidFill>
                      <a:srgbClr val="BB2305"/>
                    </a:solidFill>
                    <a:cs typeface="Arial" pitchFamily="34" charset="0"/>
                  </a:rPr>
                  <a:t>http</a:t>
                </a:r>
                <a:r>
                  <a:rPr lang="cs-CZ" sz="1600" u="sng" dirty="0">
                    <a:solidFill>
                      <a:srgbClr val="BB2305"/>
                    </a:solidFill>
                    <a:cs typeface="Arial" pitchFamily="34" charset="0"/>
                  </a:rPr>
                  <a:t>://</a:t>
                </a:r>
                <a:r>
                  <a:rPr lang="cs-CZ" sz="1600" u="sng" dirty="0" smtClean="0">
                    <a:solidFill>
                      <a:srgbClr val="BB2305"/>
                    </a:solidFill>
                    <a:cs typeface="Arial" pitchFamily="34" charset="0"/>
                  </a:rPr>
                  <a:t>chilternhillsheartclinic.com/content-images/image-chhc-IWpyt.jpg</a:t>
                </a:r>
                <a:endParaRPr lang="cs-CZ" sz="1600" dirty="0" smtClean="0">
                  <a:solidFill>
                    <a:schemeClr val="tx1"/>
                  </a:solidFill>
                  <a:cs typeface="Arial" pitchFamily="34" charset="0"/>
                </a:endParaRPr>
              </a:p>
            </p:txBody>
          </p:sp>
        </p:grpSp>
      </p:grpSp>
      <p:grpSp>
        <p:nvGrpSpPr>
          <p:cNvPr id="7" name="Skupina 6"/>
          <p:cNvGrpSpPr/>
          <p:nvPr/>
        </p:nvGrpSpPr>
        <p:grpSpPr>
          <a:xfrm>
            <a:off x="260756" y="3976835"/>
            <a:ext cx="8622488" cy="2548509"/>
            <a:chOff x="260756" y="3272284"/>
            <a:chExt cx="8622488" cy="2548509"/>
          </a:xfrm>
        </p:grpSpPr>
        <p:grpSp>
          <p:nvGrpSpPr>
            <p:cNvPr id="3" name="Skupina 2"/>
            <p:cNvGrpSpPr/>
            <p:nvPr/>
          </p:nvGrpSpPr>
          <p:grpSpPr>
            <a:xfrm>
              <a:off x="260756" y="3272284"/>
              <a:ext cx="8622488" cy="1260775"/>
              <a:chOff x="260756" y="3272284"/>
              <a:chExt cx="8622488" cy="1260775"/>
            </a:xfrm>
          </p:grpSpPr>
          <p:sp>
            <p:nvSpPr>
              <p:cNvPr id="30" name="Podnadpis 2"/>
              <p:cNvSpPr txBox="1">
                <a:spLocks/>
              </p:cNvSpPr>
              <p:nvPr/>
            </p:nvSpPr>
            <p:spPr>
              <a:xfrm>
                <a:off x="260756" y="3272284"/>
                <a:ext cx="8622488" cy="43204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342900" indent="-342900" algn="l">
                  <a:buClr>
                    <a:srgbClr val="BB2305"/>
                  </a:buClr>
                  <a:buSzPct val="100000"/>
                  <a:buFont typeface="Arial" pitchFamily="34" charset="0"/>
                  <a:buChar char="•"/>
                </a:pPr>
                <a:r>
                  <a:rPr lang="cs-CZ" sz="2500" b="1" dirty="0" err="1">
                    <a:solidFill>
                      <a:schemeClr val="tx1"/>
                    </a:solidFill>
                    <a:cs typeface="Arial" pitchFamily="34" charset="0"/>
                  </a:rPr>
                  <a:t>ventricular</a:t>
                </a:r>
                <a:r>
                  <a:rPr lang="cs-CZ" sz="2500" b="1" dirty="0">
                    <a:solidFill>
                      <a:schemeClr val="tx1"/>
                    </a:solidFill>
                    <a:cs typeface="Arial" pitchFamily="34" charset="0"/>
                  </a:rPr>
                  <a:t> </a:t>
                </a:r>
                <a:r>
                  <a:rPr lang="cs-CZ" sz="2500" b="1" dirty="0" err="1">
                    <a:solidFill>
                      <a:schemeClr val="tx1"/>
                    </a:solidFill>
                    <a:cs typeface="Arial" pitchFamily="34" charset="0"/>
                  </a:rPr>
                  <a:t>arrhythmias</a:t>
                </a:r>
                <a:endParaRPr lang="cs-CZ" sz="2500" b="1" baseline="30000" dirty="0" smtClean="0">
                  <a:solidFill>
                    <a:schemeClr val="tx1"/>
                  </a:solidFill>
                  <a:cs typeface="Arial" pitchFamily="34" charset="0"/>
                </a:endParaRPr>
              </a:p>
            </p:txBody>
          </p:sp>
          <p:sp>
            <p:nvSpPr>
              <p:cNvPr id="33" name="Podnadpis 2"/>
              <p:cNvSpPr txBox="1">
                <a:spLocks/>
              </p:cNvSpPr>
              <p:nvPr/>
            </p:nvSpPr>
            <p:spPr>
              <a:xfrm>
                <a:off x="593088" y="3632324"/>
                <a:ext cx="8271684" cy="507311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buClr>
                    <a:srgbClr val="BB2305"/>
                  </a:buClr>
                  <a:buSzPct val="100000"/>
                </a:pPr>
                <a:r>
                  <a:rPr lang="cs-CZ" sz="2500" dirty="0" smtClean="0">
                    <a:solidFill>
                      <a:schemeClr val="tx1"/>
                    </a:solidFill>
                    <a:cs typeface="Arial" pitchFamily="34" charset="0"/>
                  </a:rPr>
                  <a:t>- </a:t>
                </a:r>
                <a:r>
                  <a:rPr lang="cs-CZ" sz="2500" dirty="0" err="1" smtClean="0">
                    <a:solidFill>
                      <a:schemeClr val="tx1"/>
                    </a:solidFill>
                    <a:cs typeface="Arial" pitchFamily="34" charset="0"/>
                  </a:rPr>
                  <a:t>ventricular</a:t>
                </a:r>
                <a:r>
                  <a:rPr lang="cs-CZ" sz="2500" dirty="0" smtClean="0">
                    <a:solidFill>
                      <a:schemeClr val="tx1"/>
                    </a:solidFill>
                    <a:cs typeface="Arial" pitchFamily="34" charset="0"/>
                  </a:rPr>
                  <a:t> </a:t>
                </a:r>
                <a:r>
                  <a:rPr lang="cs-CZ" sz="2500" dirty="0" err="1" smtClean="0">
                    <a:solidFill>
                      <a:schemeClr val="tx1"/>
                    </a:solidFill>
                    <a:cs typeface="Arial" pitchFamily="34" charset="0"/>
                  </a:rPr>
                  <a:t>extrasystoles</a:t>
                </a:r>
                <a:r>
                  <a:rPr lang="cs-CZ" sz="2500" dirty="0" smtClean="0">
                    <a:solidFill>
                      <a:schemeClr val="tx1"/>
                    </a:solidFill>
                    <a:cs typeface="Arial" pitchFamily="34" charset="0"/>
                  </a:rPr>
                  <a:t> </a:t>
                </a:r>
              </a:p>
            </p:txBody>
          </p:sp>
          <p:sp>
            <p:nvSpPr>
              <p:cNvPr id="11" name="Podnadpis 2"/>
              <p:cNvSpPr txBox="1">
                <a:spLocks/>
              </p:cNvSpPr>
              <p:nvPr/>
            </p:nvSpPr>
            <p:spPr>
              <a:xfrm>
                <a:off x="595396" y="4005064"/>
                <a:ext cx="8271684" cy="527995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buClr>
                    <a:srgbClr val="BB2305"/>
                  </a:buClr>
                  <a:buSzPct val="100000"/>
                </a:pPr>
                <a:r>
                  <a:rPr lang="cs-CZ" sz="2500" dirty="0" smtClean="0">
                    <a:solidFill>
                      <a:schemeClr val="tx1"/>
                    </a:solidFill>
                    <a:cs typeface="Arial" pitchFamily="34" charset="0"/>
                  </a:rPr>
                  <a:t>- </a:t>
                </a:r>
                <a:r>
                  <a:rPr lang="cs-CZ" sz="2500" dirty="0" err="1">
                    <a:solidFill>
                      <a:schemeClr val="tx1"/>
                    </a:solidFill>
                    <a:cs typeface="Arial" pitchFamily="34" charset="0"/>
                  </a:rPr>
                  <a:t>ventricular</a:t>
                </a:r>
                <a:r>
                  <a:rPr lang="cs-CZ" sz="2500" dirty="0">
                    <a:solidFill>
                      <a:schemeClr val="tx1"/>
                    </a:solidFill>
                    <a:cs typeface="Arial" pitchFamily="34" charset="0"/>
                  </a:rPr>
                  <a:t> </a:t>
                </a:r>
                <a:r>
                  <a:rPr lang="cs-CZ" sz="2500" dirty="0" err="1" smtClean="0">
                    <a:solidFill>
                      <a:schemeClr val="tx1"/>
                    </a:solidFill>
                    <a:cs typeface="Arial" pitchFamily="34" charset="0"/>
                  </a:rPr>
                  <a:t>arrhythmias</a:t>
                </a:r>
                <a:r>
                  <a:rPr lang="cs-CZ" sz="2500" dirty="0" smtClean="0">
                    <a:solidFill>
                      <a:schemeClr val="tx1"/>
                    </a:solidFill>
                    <a:cs typeface="Arial" pitchFamily="34" charset="0"/>
                  </a:rPr>
                  <a:t> - </a:t>
                </a:r>
                <a:r>
                  <a:rPr lang="cs-CZ" sz="2500" b="1" i="1" dirty="0" err="1" smtClean="0">
                    <a:solidFill>
                      <a:srgbClr val="BB2305"/>
                    </a:solidFill>
                    <a:cs typeface="Arial" pitchFamily="34" charset="0"/>
                  </a:rPr>
                  <a:t>torsades</a:t>
                </a:r>
                <a:r>
                  <a:rPr lang="cs-CZ" sz="2500" b="1" i="1" dirty="0" smtClean="0">
                    <a:solidFill>
                      <a:srgbClr val="BB2305"/>
                    </a:solidFill>
                    <a:cs typeface="Arial" pitchFamily="34" charset="0"/>
                  </a:rPr>
                  <a:t> </a:t>
                </a:r>
                <a:r>
                  <a:rPr lang="cs-CZ" sz="2500" b="1" i="1" dirty="0">
                    <a:solidFill>
                      <a:srgbClr val="BB2305"/>
                    </a:solidFill>
                    <a:cs typeface="Arial" pitchFamily="34" charset="0"/>
                  </a:rPr>
                  <a:t>de </a:t>
                </a:r>
                <a:r>
                  <a:rPr lang="cs-CZ" sz="2500" b="1" i="1" dirty="0" err="1" smtClean="0">
                    <a:solidFill>
                      <a:srgbClr val="BB2305"/>
                    </a:solidFill>
                    <a:cs typeface="Arial" pitchFamily="34" charset="0"/>
                  </a:rPr>
                  <a:t>pointes</a:t>
                </a:r>
                <a:r>
                  <a:rPr lang="cs-CZ" sz="2500" b="1" i="1" dirty="0" smtClean="0">
                    <a:solidFill>
                      <a:srgbClr val="BB2305"/>
                    </a:solidFill>
                    <a:cs typeface="Arial" pitchFamily="34" charset="0"/>
                  </a:rPr>
                  <a:t> </a:t>
                </a:r>
              </a:p>
            </p:txBody>
          </p:sp>
        </p:grpSp>
        <p:grpSp>
          <p:nvGrpSpPr>
            <p:cNvPr id="6" name="Skupina 5"/>
            <p:cNvGrpSpPr/>
            <p:nvPr/>
          </p:nvGrpSpPr>
          <p:grpSpPr>
            <a:xfrm>
              <a:off x="1810296" y="4525075"/>
              <a:ext cx="5438222" cy="1295718"/>
              <a:chOff x="1810296" y="5170318"/>
              <a:chExt cx="5438222" cy="1295718"/>
            </a:xfrm>
          </p:grpSpPr>
          <p:pic>
            <p:nvPicPr>
              <p:cNvPr id="15" name="Obrázek 14"/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243" t="7308" b="26157"/>
              <a:stretch/>
            </p:blipFill>
            <p:spPr>
              <a:xfrm>
                <a:off x="2056556" y="5170318"/>
                <a:ext cx="4836485" cy="986478"/>
              </a:xfrm>
              <a:prstGeom prst="rect">
                <a:avLst/>
              </a:prstGeom>
            </p:spPr>
          </p:pic>
          <p:sp>
            <p:nvSpPr>
              <p:cNvPr id="14" name="Podnadpis 2"/>
              <p:cNvSpPr txBox="1">
                <a:spLocks/>
              </p:cNvSpPr>
              <p:nvPr/>
            </p:nvSpPr>
            <p:spPr>
              <a:xfrm>
                <a:off x="1810296" y="6101804"/>
                <a:ext cx="5438222" cy="364232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buClr>
                    <a:srgbClr val="BB2305"/>
                  </a:buClr>
                  <a:buSzPct val="100000"/>
                </a:pPr>
                <a:r>
                  <a:rPr lang="cs-CZ" sz="1600" u="sng" dirty="0">
                    <a:solidFill>
                      <a:srgbClr val="BB2305"/>
                    </a:solidFill>
                  </a:rPr>
                  <a:t>http://img.medscape.com/pi/emed/ckb/emergency_medicine/756148-756734-760963-1575961.jpg</a:t>
                </a:r>
                <a:endParaRPr lang="cs-CZ" sz="1600" dirty="0" smtClean="0">
                  <a:solidFill>
                    <a:srgbClr val="BB2305"/>
                  </a:solidFill>
                  <a:cs typeface="Arial" pitchFamily="34" charset="0"/>
                </a:endParaRPr>
              </a:p>
            </p:txBody>
          </p:sp>
        </p:grpSp>
      </p:grpSp>
      <p:sp>
        <p:nvSpPr>
          <p:cNvPr id="18" name="Podnadpis 2"/>
          <p:cNvSpPr txBox="1">
            <a:spLocks/>
          </p:cNvSpPr>
          <p:nvPr/>
        </p:nvSpPr>
        <p:spPr>
          <a:xfrm>
            <a:off x="260028" y="1412776"/>
            <a:ext cx="8622488" cy="4320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Clr>
                <a:srgbClr val="BB2305"/>
              </a:buClr>
              <a:buSzPct val="100000"/>
              <a:buFont typeface="Arial" pitchFamily="34" charset="0"/>
              <a:buChar char="•"/>
            </a:pPr>
            <a:r>
              <a:rPr lang="cs-CZ" sz="2500" b="1" dirty="0" err="1">
                <a:solidFill>
                  <a:schemeClr val="tx1"/>
                </a:solidFill>
                <a:cs typeface="Arial" pitchFamily="34" charset="0"/>
              </a:rPr>
              <a:t>p</a:t>
            </a:r>
            <a:r>
              <a:rPr lang="cs-CZ" sz="2500" b="1" dirty="0" err="1" smtClean="0">
                <a:solidFill>
                  <a:schemeClr val="tx1"/>
                </a:solidFill>
                <a:cs typeface="Arial" pitchFamily="34" charset="0"/>
              </a:rPr>
              <a:t>rolongation</a:t>
            </a:r>
            <a:r>
              <a:rPr lang="cs-CZ" sz="2500" b="1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cs-CZ" sz="2500" b="1" dirty="0" err="1" smtClean="0">
                <a:solidFill>
                  <a:schemeClr val="tx1"/>
                </a:solidFill>
                <a:cs typeface="Arial" pitchFamily="34" charset="0"/>
              </a:rPr>
              <a:t>of</a:t>
            </a:r>
            <a:r>
              <a:rPr lang="cs-CZ" sz="2500" b="1" dirty="0" smtClean="0">
                <a:solidFill>
                  <a:schemeClr val="tx1"/>
                </a:solidFill>
                <a:cs typeface="Arial" pitchFamily="34" charset="0"/>
              </a:rPr>
              <a:t> P </a:t>
            </a:r>
            <a:r>
              <a:rPr lang="cs-CZ" sz="2500" b="1" dirty="0" err="1" smtClean="0">
                <a:solidFill>
                  <a:schemeClr val="tx1"/>
                </a:solidFill>
                <a:cs typeface="Arial" pitchFamily="34" charset="0"/>
              </a:rPr>
              <a:t>wave</a:t>
            </a:r>
            <a:r>
              <a:rPr lang="cs-CZ" sz="2500" b="1" dirty="0" smtClean="0">
                <a:solidFill>
                  <a:schemeClr val="tx1"/>
                </a:solidFill>
                <a:cs typeface="Arial" pitchFamily="34" charset="0"/>
              </a:rPr>
              <a:t>, QRS </a:t>
            </a:r>
            <a:r>
              <a:rPr lang="cs-CZ" sz="2500" b="1" dirty="0" err="1" smtClean="0">
                <a:solidFill>
                  <a:schemeClr val="tx1"/>
                </a:solidFill>
                <a:cs typeface="Arial" pitchFamily="34" charset="0"/>
              </a:rPr>
              <a:t>complex</a:t>
            </a:r>
            <a:r>
              <a:rPr lang="cs-CZ" sz="2500" b="1" dirty="0" smtClean="0">
                <a:solidFill>
                  <a:schemeClr val="tx1"/>
                </a:solidFill>
                <a:cs typeface="Arial" pitchFamily="34" charset="0"/>
              </a:rPr>
              <a:t>, PR and </a:t>
            </a:r>
            <a:r>
              <a:rPr lang="cs-CZ" sz="2500" b="1" dirty="0" err="1" smtClean="0">
                <a:solidFill>
                  <a:schemeClr val="tx1"/>
                </a:solidFill>
                <a:cs typeface="Arial" pitchFamily="34" charset="0"/>
              </a:rPr>
              <a:t>QTc</a:t>
            </a:r>
            <a:r>
              <a:rPr lang="cs-CZ" sz="2500" b="1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cs-CZ" sz="2500" b="1" dirty="0" err="1" smtClean="0">
                <a:solidFill>
                  <a:schemeClr val="tx1"/>
                </a:solidFill>
                <a:cs typeface="Arial" pitchFamily="34" charset="0"/>
              </a:rPr>
              <a:t>intervals</a:t>
            </a:r>
            <a:endParaRPr lang="cs-CZ" sz="2500" b="1" baseline="300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pic>
        <p:nvPicPr>
          <p:cNvPr id="19" name="Obrázek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304" y="6165304"/>
            <a:ext cx="692696" cy="692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402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3" grpId="0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3" descr="C:\Users\Markéta\AppData\Local\Microsoft\Windows\Temporary Internet Files\Content.IE5\K0O7W0UI\MP900438559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383"/>
            <a:ext cx="9144000" cy="576063"/>
          </a:xfrm>
          <a:prstGeom prst="rect">
            <a:avLst/>
          </a:prstGeom>
          <a:noFill/>
          <a:effectLst>
            <a:reflection stA="50000" dist="508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85" y="692697"/>
            <a:ext cx="7128503" cy="3173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284984"/>
            <a:ext cx="6100419" cy="32266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Obrázek 3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304" y="6165304"/>
            <a:ext cx="692696" cy="692696"/>
          </a:xfrm>
          <a:prstGeom prst="rect">
            <a:avLst/>
          </a:prstGeom>
        </p:spPr>
      </p:pic>
      <p:cxnSp>
        <p:nvCxnSpPr>
          <p:cNvPr id="15" name="Přímá spojnice 14"/>
          <p:cNvCxnSpPr/>
          <p:nvPr/>
        </p:nvCxnSpPr>
        <p:spPr>
          <a:xfrm>
            <a:off x="6969530" y="5229200"/>
            <a:ext cx="1573543" cy="0"/>
          </a:xfrm>
          <a:prstGeom prst="line">
            <a:avLst/>
          </a:prstGeom>
          <a:ln w="19050">
            <a:solidFill>
              <a:srgbClr val="BB23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Přímá spojnice 16"/>
          <p:cNvCxnSpPr/>
          <p:nvPr/>
        </p:nvCxnSpPr>
        <p:spPr>
          <a:xfrm>
            <a:off x="2594380" y="5536075"/>
            <a:ext cx="5895528" cy="0"/>
          </a:xfrm>
          <a:prstGeom prst="line">
            <a:avLst/>
          </a:prstGeom>
          <a:ln w="19050">
            <a:solidFill>
              <a:srgbClr val="BB23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Přímá spojnice 17"/>
          <p:cNvCxnSpPr/>
          <p:nvPr/>
        </p:nvCxnSpPr>
        <p:spPr>
          <a:xfrm>
            <a:off x="2594380" y="5834740"/>
            <a:ext cx="4375150" cy="0"/>
          </a:xfrm>
          <a:prstGeom prst="line">
            <a:avLst/>
          </a:prstGeom>
          <a:ln w="19050">
            <a:solidFill>
              <a:srgbClr val="BB23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0836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3" descr="C:\Users\Markéta\AppData\Local\Microsoft\Windows\Temporary Internet Files\Content.IE5\K0O7W0UI\MP900438559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383"/>
            <a:ext cx="9144000" cy="576063"/>
          </a:xfrm>
          <a:prstGeom prst="rect">
            <a:avLst/>
          </a:prstGeom>
          <a:noFill/>
          <a:effectLst>
            <a:reflection stA="50000" dist="508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Podnadpis 2"/>
          <p:cNvSpPr txBox="1">
            <a:spLocks/>
          </p:cNvSpPr>
          <p:nvPr/>
        </p:nvSpPr>
        <p:spPr>
          <a:xfrm>
            <a:off x="260756" y="3356992"/>
            <a:ext cx="8775740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Clr>
                <a:srgbClr val="BB2305"/>
              </a:buClr>
              <a:buSzPct val="100000"/>
              <a:buFont typeface="Arial" pitchFamily="34" charset="0"/>
              <a:buChar char="•"/>
            </a:pPr>
            <a:r>
              <a:rPr lang="cs-CZ" sz="2800" b="1" dirty="0" smtClean="0">
                <a:solidFill>
                  <a:schemeClr val="tx1"/>
                </a:solidFill>
                <a:cs typeface="Arial" pitchFamily="34" charset="0"/>
              </a:rPr>
              <a:t>direct </a:t>
            </a:r>
            <a:r>
              <a:rPr lang="cs-CZ" sz="2800" b="1" dirty="0" err="1" smtClean="0">
                <a:solidFill>
                  <a:schemeClr val="tx1"/>
                </a:solidFill>
                <a:cs typeface="Arial" pitchFamily="34" charset="0"/>
              </a:rPr>
              <a:t>effects</a:t>
            </a:r>
            <a:r>
              <a:rPr lang="cs-CZ" sz="2800" b="1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cs-CZ" sz="2800" dirty="0" smtClean="0">
                <a:solidFill>
                  <a:schemeClr val="tx1"/>
                </a:solidFill>
                <a:cs typeface="Arial" pitchFamily="34" charset="0"/>
              </a:rPr>
              <a:t>on </a:t>
            </a:r>
            <a:r>
              <a:rPr lang="cs-CZ" sz="2800" dirty="0" err="1" smtClean="0">
                <a:solidFill>
                  <a:schemeClr val="tx1"/>
                </a:solidFill>
                <a:cs typeface="Arial" pitchFamily="34" charset="0"/>
              </a:rPr>
              <a:t>ionic</a:t>
            </a:r>
            <a:r>
              <a:rPr lang="cs-CZ" sz="2800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cs-CZ" sz="2800" dirty="0" err="1" smtClean="0">
                <a:solidFill>
                  <a:schemeClr val="tx1"/>
                </a:solidFill>
                <a:cs typeface="Arial" pitchFamily="34" charset="0"/>
              </a:rPr>
              <a:t>channels</a:t>
            </a:r>
            <a:r>
              <a:rPr lang="cs-CZ" sz="2800" dirty="0" smtClean="0">
                <a:solidFill>
                  <a:schemeClr val="tx1"/>
                </a:solidFill>
                <a:cs typeface="Arial" pitchFamily="34" charset="0"/>
              </a:rPr>
              <a:t> and </a:t>
            </a:r>
            <a:r>
              <a:rPr lang="cs-CZ" sz="2800" dirty="0" err="1" smtClean="0">
                <a:solidFill>
                  <a:schemeClr val="tx1"/>
                </a:solidFill>
                <a:cs typeface="Arial" pitchFamily="34" charset="0"/>
              </a:rPr>
              <a:t>transporters</a:t>
            </a:r>
            <a:endParaRPr lang="cs-CZ" sz="2800" baseline="300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grpSp>
        <p:nvGrpSpPr>
          <p:cNvPr id="2" name="Skupina 1"/>
          <p:cNvGrpSpPr/>
          <p:nvPr/>
        </p:nvGrpSpPr>
        <p:grpSpPr>
          <a:xfrm>
            <a:off x="260756" y="1872589"/>
            <a:ext cx="8775740" cy="1393552"/>
            <a:chOff x="260756" y="1412776"/>
            <a:chExt cx="8775740" cy="1393552"/>
          </a:xfrm>
        </p:grpSpPr>
        <p:sp>
          <p:nvSpPr>
            <p:cNvPr id="29" name="Podnadpis 2"/>
            <p:cNvSpPr txBox="1">
              <a:spLocks/>
            </p:cNvSpPr>
            <p:nvPr/>
          </p:nvSpPr>
          <p:spPr>
            <a:xfrm>
              <a:off x="260756" y="1412776"/>
              <a:ext cx="8775740" cy="576064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42900" indent="-342900" algn="l">
                <a:buClr>
                  <a:srgbClr val="BB2305"/>
                </a:buClr>
                <a:buSzPct val="100000"/>
                <a:buFont typeface="Arial" pitchFamily="34" charset="0"/>
                <a:buChar char="•"/>
              </a:pPr>
              <a:r>
                <a:rPr lang="cs-CZ" sz="2800" b="1" dirty="0" err="1" smtClean="0">
                  <a:solidFill>
                    <a:schemeClr val="tx1"/>
                  </a:solidFill>
                  <a:cs typeface="Arial" pitchFamily="34" charset="0"/>
                </a:rPr>
                <a:t>indirect</a:t>
              </a:r>
              <a:r>
                <a:rPr lang="cs-CZ" sz="2800" b="1" dirty="0" smtClean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cs-CZ" sz="2800" b="1" dirty="0" err="1" smtClean="0">
                  <a:solidFill>
                    <a:schemeClr val="tx1"/>
                  </a:solidFill>
                  <a:cs typeface="Arial" pitchFamily="34" charset="0"/>
                </a:rPr>
                <a:t>effects</a:t>
              </a:r>
              <a:r>
                <a:rPr lang="cs-CZ" sz="2800" b="1" dirty="0" smtClean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cs-CZ" sz="2800" dirty="0" smtClean="0">
                  <a:solidFill>
                    <a:schemeClr val="tx1"/>
                  </a:solidFill>
                  <a:cs typeface="Arial" pitchFamily="34" charset="0"/>
                </a:rPr>
                <a:t>on </a:t>
              </a:r>
              <a:r>
                <a:rPr lang="cs-CZ" sz="2800" dirty="0" err="1" smtClean="0">
                  <a:solidFill>
                    <a:schemeClr val="tx1"/>
                  </a:solidFill>
                  <a:cs typeface="Arial" pitchFamily="34" charset="0"/>
                </a:rPr>
                <a:t>the</a:t>
              </a:r>
              <a:r>
                <a:rPr lang="cs-CZ" sz="2800" dirty="0" smtClean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cs-CZ" sz="2800" dirty="0" err="1" smtClean="0">
                  <a:solidFill>
                    <a:schemeClr val="tx1"/>
                  </a:solidFill>
                  <a:cs typeface="Arial" pitchFamily="34" charset="0"/>
                </a:rPr>
                <a:t>cardiac</a:t>
              </a:r>
              <a:r>
                <a:rPr lang="cs-CZ" sz="2800" dirty="0" smtClean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cs-CZ" sz="2800" dirty="0" err="1" smtClean="0">
                  <a:solidFill>
                    <a:schemeClr val="tx1"/>
                  </a:solidFill>
                  <a:cs typeface="Arial" pitchFamily="34" charset="0"/>
                </a:rPr>
                <a:t>electrophysiology</a:t>
              </a:r>
              <a:endParaRPr lang="cs-CZ" sz="2800" baseline="30000" dirty="0" smtClean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17" name="Podnadpis 2"/>
            <p:cNvSpPr txBox="1">
              <a:spLocks/>
            </p:cNvSpPr>
            <p:nvPr/>
          </p:nvSpPr>
          <p:spPr>
            <a:xfrm>
              <a:off x="598860" y="1798216"/>
              <a:ext cx="8271684" cy="1008112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buClr>
                  <a:srgbClr val="BB2305"/>
                </a:buClr>
                <a:buSzPct val="100000"/>
              </a:pPr>
              <a:r>
                <a:rPr lang="cs-CZ" sz="2000" dirty="0" smtClean="0">
                  <a:solidFill>
                    <a:schemeClr val="tx1"/>
                  </a:solidFill>
                  <a:cs typeface="Arial" pitchFamily="34" charset="0"/>
                </a:rPr>
                <a:t>(</a:t>
              </a:r>
              <a:r>
                <a:rPr lang="cs-CZ" sz="2000" i="1" dirty="0" err="1" smtClean="0">
                  <a:solidFill>
                    <a:schemeClr val="tx1"/>
                  </a:solidFill>
                  <a:cs typeface="Arial" pitchFamily="34" charset="0"/>
                </a:rPr>
                <a:t>e.g</a:t>
              </a:r>
              <a:r>
                <a:rPr lang="cs-CZ" sz="2000" i="1" dirty="0" smtClean="0">
                  <a:solidFill>
                    <a:schemeClr val="tx1"/>
                  </a:solidFill>
                  <a:cs typeface="Arial" pitchFamily="34" charset="0"/>
                </a:rPr>
                <a:t>. </a:t>
              </a:r>
              <a:r>
                <a:rPr lang="cs-CZ" sz="2000" dirty="0" err="1" smtClean="0">
                  <a:solidFill>
                    <a:schemeClr val="tx1"/>
                  </a:solidFill>
                  <a:cs typeface="Arial" pitchFamily="34" charset="0"/>
                </a:rPr>
                <a:t>changes</a:t>
              </a:r>
              <a:r>
                <a:rPr lang="cs-CZ" sz="2000" dirty="0" smtClean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cs-CZ" sz="2000" dirty="0" err="1" smtClean="0">
                  <a:solidFill>
                    <a:schemeClr val="tx1"/>
                  </a:solidFill>
                  <a:cs typeface="Arial" pitchFamily="34" charset="0"/>
                </a:rPr>
                <a:t>of</a:t>
              </a:r>
              <a:r>
                <a:rPr lang="cs-CZ" sz="2000" dirty="0" smtClean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cs-CZ" sz="2000" dirty="0" err="1" smtClean="0">
                  <a:solidFill>
                    <a:schemeClr val="tx1"/>
                  </a:solidFill>
                  <a:cs typeface="Arial" pitchFamily="34" charset="0"/>
                </a:rPr>
                <a:t>membrane</a:t>
              </a:r>
              <a:r>
                <a:rPr lang="cs-CZ" sz="2000" dirty="0" smtClean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cs-CZ" sz="2000" dirty="0" err="1" smtClean="0">
                  <a:solidFill>
                    <a:schemeClr val="tx1"/>
                  </a:solidFill>
                  <a:cs typeface="Arial" pitchFamily="34" charset="0"/>
                </a:rPr>
                <a:t>phospholipids</a:t>
              </a:r>
              <a:r>
                <a:rPr lang="cs-CZ" sz="2000" dirty="0" smtClean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cs-CZ" sz="2000" dirty="0" err="1" smtClean="0">
                  <a:solidFill>
                    <a:schemeClr val="tx1"/>
                  </a:solidFill>
                  <a:cs typeface="Arial" pitchFamily="34" charset="0"/>
                </a:rPr>
                <a:t>under</a:t>
              </a:r>
              <a:r>
                <a:rPr lang="cs-CZ" sz="2000" dirty="0" smtClean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cs-CZ" sz="2000" dirty="0" err="1" smtClean="0">
                  <a:solidFill>
                    <a:schemeClr val="tx1"/>
                  </a:solidFill>
                  <a:cs typeface="Arial" pitchFamily="34" charset="0"/>
                </a:rPr>
                <a:t>ethanol</a:t>
              </a:r>
              <a:r>
                <a:rPr lang="cs-CZ" sz="2000" dirty="0" smtClean="0">
                  <a:solidFill>
                    <a:schemeClr val="tx1"/>
                  </a:solidFill>
                  <a:cs typeface="Arial" pitchFamily="34" charset="0"/>
                </a:rPr>
                <a:t>,  </a:t>
              </a:r>
              <a:r>
                <a:rPr lang="cs-CZ" sz="2000" dirty="0" err="1" smtClean="0">
                  <a:solidFill>
                    <a:schemeClr val="tx1"/>
                  </a:solidFill>
                  <a:cs typeface="Arial" pitchFamily="34" charset="0"/>
                </a:rPr>
                <a:t>catecholamine</a:t>
              </a:r>
              <a:r>
                <a:rPr lang="cs-CZ" sz="2000" dirty="0" smtClean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cs-CZ" sz="2000" dirty="0" err="1" smtClean="0">
                  <a:solidFill>
                    <a:schemeClr val="tx1"/>
                  </a:solidFill>
                  <a:cs typeface="Arial" pitchFamily="34" charset="0"/>
                </a:rPr>
                <a:t>release</a:t>
              </a:r>
              <a:r>
                <a:rPr lang="cs-CZ" sz="2000" dirty="0" smtClean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cs-CZ" sz="2000" dirty="0" err="1" smtClean="0">
                  <a:solidFill>
                    <a:schemeClr val="tx1"/>
                  </a:solidFill>
                  <a:cs typeface="Arial" pitchFamily="34" charset="0"/>
                </a:rPr>
                <a:t>caused</a:t>
              </a:r>
              <a:r>
                <a:rPr lang="cs-CZ" sz="2000" dirty="0" smtClean="0">
                  <a:solidFill>
                    <a:schemeClr val="tx1"/>
                  </a:solidFill>
                  <a:cs typeface="Arial" pitchFamily="34" charset="0"/>
                </a:rPr>
                <a:t> by </a:t>
              </a:r>
              <a:r>
                <a:rPr lang="cs-CZ" sz="2000" dirty="0" err="1" smtClean="0">
                  <a:solidFill>
                    <a:schemeClr val="tx1"/>
                  </a:solidFill>
                  <a:cs typeface="Arial" pitchFamily="34" charset="0"/>
                </a:rPr>
                <a:t>ethanol</a:t>
              </a:r>
              <a:r>
                <a:rPr lang="cs-CZ" sz="2000" dirty="0" smtClean="0">
                  <a:solidFill>
                    <a:schemeClr val="tx1"/>
                  </a:solidFill>
                  <a:cs typeface="Arial" pitchFamily="34" charset="0"/>
                </a:rPr>
                <a:t> and acetaldehyde</a:t>
              </a:r>
              <a:r>
                <a:rPr lang="cs-CZ" sz="2000" dirty="0" smtClean="0">
                  <a:solidFill>
                    <a:schemeClr val="tx1"/>
                  </a:solidFill>
                </a:rPr>
                <a:t>, </a:t>
              </a:r>
              <a:r>
                <a:rPr lang="cs-CZ" sz="2000" dirty="0" err="1" smtClean="0">
                  <a:solidFill>
                    <a:schemeClr val="tx1"/>
                  </a:solidFill>
                </a:rPr>
                <a:t>electrolyte</a:t>
              </a:r>
              <a:r>
                <a:rPr lang="cs-CZ" sz="2000" dirty="0" smtClean="0">
                  <a:solidFill>
                    <a:schemeClr val="tx1"/>
                  </a:solidFill>
                </a:rPr>
                <a:t> </a:t>
              </a:r>
              <a:r>
                <a:rPr lang="cs-CZ" sz="2000" dirty="0" err="1" smtClean="0">
                  <a:solidFill>
                    <a:schemeClr val="tx1"/>
                  </a:solidFill>
                </a:rPr>
                <a:t>dysbalance</a:t>
              </a:r>
              <a:r>
                <a:rPr lang="cs-CZ" sz="2000" dirty="0" smtClean="0">
                  <a:solidFill>
                    <a:schemeClr val="tx1"/>
                  </a:solidFill>
                </a:rPr>
                <a:t>, pH </a:t>
              </a:r>
              <a:r>
                <a:rPr lang="cs-CZ" sz="2000" dirty="0" err="1" smtClean="0">
                  <a:solidFill>
                    <a:schemeClr val="tx1"/>
                  </a:solidFill>
                </a:rPr>
                <a:t>changes</a:t>
              </a:r>
              <a:r>
                <a:rPr lang="cs-CZ" sz="2000" dirty="0" smtClean="0">
                  <a:solidFill>
                    <a:schemeClr val="tx1"/>
                  </a:solidFill>
                </a:rPr>
                <a:t>)</a:t>
              </a:r>
              <a:endParaRPr lang="cs-CZ" sz="2000" dirty="0" smtClean="0">
                <a:solidFill>
                  <a:schemeClr val="tx1"/>
                </a:solidFill>
                <a:cs typeface="Arial" pitchFamily="34" charset="0"/>
              </a:endParaRPr>
            </a:p>
          </p:txBody>
        </p:sp>
      </p:grpSp>
      <p:pic>
        <p:nvPicPr>
          <p:cNvPr id="32" name="Obrázek 3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304" y="6165304"/>
            <a:ext cx="692696" cy="692696"/>
          </a:xfrm>
          <a:prstGeom prst="rect">
            <a:avLst/>
          </a:prstGeom>
        </p:spPr>
      </p:pic>
      <p:sp>
        <p:nvSpPr>
          <p:cNvPr id="34" name="Nadpis 1"/>
          <p:cNvSpPr txBox="1">
            <a:spLocks/>
          </p:cNvSpPr>
          <p:nvPr/>
        </p:nvSpPr>
        <p:spPr>
          <a:xfrm>
            <a:off x="249640" y="642700"/>
            <a:ext cx="8640960" cy="7350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cs-CZ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Proarrhythmogenic</a:t>
            </a:r>
            <a:r>
              <a:rPr lang="cs-CZ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Effect</a:t>
            </a:r>
            <a:r>
              <a:rPr lang="cs-CZ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</a:t>
            </a:r>
            <a:r>
              <a:rPr lang="cs-CZ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Alcohol</a:t>
            </a:r>
            <a:r>
              <a:rPr lang="cs-CZ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Consumption</a:t>
            </a:r>
            <a:endParaRPr lang="cs-CZ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42" name="Nadpis 1"/>
          <p:cNvSpPr txBox="1">
            <a:spLocks/>
          </p:cNvSpPr>
          <p:nvPr/>
        </p:nvSpPr>
        <p:spPr>
          <a:xfrm>
            <a:off x="251520" y="1181820"/>
            <a:ext cx="8640960" cy="7350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cs-CZ" sz="3200" b="1" dirty="0" err="1" smtClean="0">
                <a:solidFill>
                  <a:srgbClr val="BB23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Mechanisms</a:t>
            </a:r>
            <a:endParaRPr lang="cs-CZ" sz="3200" b="1" dirty="0">
              <a:solidFill>
                <a:srgbClr val="BB230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43" name="Podnadpis 2"/>
          <p:cNvSpPr txBox="1">
            <a:spLocks/>
          </p:cNvSpPr>
          <p:nvPr/>
        </p:nvSpPr>
        <p:spPr>
          <a:xfrm>
            <a:off x="604035" y="3882314"/>
            <a:ext cx="1591701" cy="5073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BB2305"/>
              </a:buClr>
              <a:buSzPct val="100000"/>
            </a:pPr>
            <a:r>
              <a:rPr lang="cs-CZ" b="1" dirty="0" err="1" smtClean="0">
                <a:solidFill>
                  <a:srgbClr val="BB23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Ethanol</a:t>
            </a:r>
            <a:endParaRPr lang="cs-CZ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grpSp>
        <p:nvGrpSpPr>
          <p:cNvPr id="44" name="Skupina 43"/>
          <p:cNvGrpSpPr/>
          <p:nvPr/>
        </p:nvGrpSpPr>
        <p:grpSpPr>
          <a:xfrm>
            <a:off x="587871" y="4869160"/>
            <a:ext cx="8468865" cy="864096"/>
            <a:chOff x="260756" y="3573016"/>
            <a:chExt cx="8775740" cy="864096"/>
          </a:xfrm>
        </p:grpSpPr>
        <p:sp>
          <p:nvSpPr>
            <p:cNvPr id="45" name="Podnadpis 2"/>
            <p:cNvSpPr txBox="1">
              <a:spLocks/>
            </p:cNvSpPr>
            <p:nvPr/>
          </p:nvSpPr>
          <p:spPr>
            <a:xfrm>
              <a:off x="260756" y="3573016"/>
              <a:ext cx="8622488" cy="432048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42900" indent="-342900" algn="l">
                <a:buClr>
                  <a:srgbClr val="BB2305"/>
                </a:buClr>
                <a:buSzPct val="100000"/>
                <a:buFont typeface="Arial" pitchFamily="34" charset="0"/>
                <a:buChar char="•"/>
              </a:pPr>
              <a:r>
                <a:rPr lang="cs-CZ" sz="2500" dirty="0" err="1" smtClean="0">
                  <a:solidFill>
                    <a:schemeClr val="tx1"/>
                  </a:solidFill>
                  <a:cs typeface="Arial" pitchFamily="34" charset="0"/>
                </a:rPr>
                <a:t>depolarizing</a:t>
              </a:r>
              <a:r>
                <a:rPr lang="cs-CZ" sz="2500" dirty="0" smtClean="0">
                  <a:solidFill>
                    <a:schemeClr val="tx1"/>
                  </a:solidFill>
                  <a:cs typeface="Arial" pitchFamily="34" charset="0"/>
                </a:rPr>
                <a:t>: </a:t>
              </a:r>
              <a:r>
                <a:rPr lang="cs-CZ" sz="2500" i="1" dirty="0" err="1" smtClean="0">
                  <a:solidFill>
                    <a:schemeClr val="tx1"/>
                  </a:solidFill>
                  <a:cs typeface="Arial" pitchFamily="34" charset="0"/>
                </a:rPr>
                <a:t>I</a:t>
              </a:r>
              <a:r>
                <a:rPr lang="cs-CZ" sz="2500" i="1" baseline="-25000" dirty="0" err="1" smtClean="0">
                  <a:solidFill>
                    <a:schemeClr val="tx1"/>
                  </a:solidFill>
                  <a:cs typeface="Arial" pitchFamily="34" charset="0"/>
                </a:rPr>
                <a:t>Na</a:t>
              </a:r>
              <a:r>
                <a:rPr lang="cs-CZ" sz="2500" dirty="0" smtClean="0">
                  <a:solidFill>
                    <a:schemeClr val="tx1"/>
                  </a:solidFill>
                  <a:cs typeface="Arial" pitchFamily="34" charset="0"/>
                </a:rPr>
                <a:t> and </a:t>
              </a:r>
              <a:r>
                <a:rPr lang="cs-CZ" sz="2500" i="1" dirty="0" err="1">
                  <a:solidFill>
                    <a:schemeClr val="tx1"/>
                  </a:solidFill>
                  <a:cs typeface="Arial" pitchFamily="34" charset="0"/>
                </a:rPr>
                <a:t>I</a:t>
              </a:r>
              <a:r>
                <a:rPr lang="cs-CZ" sz="2500" i="1" baseline="-25000" dirty="0" err="1">
                  <a:solidFill>
                    <a:schemeClr val="tx1"/>
                  </a:solidFill>
                  <a:cs typeface="Arial" pitchFamily="34" charset="0"/>
                </a:rPr>
                <a:t>Ca</a:t>
              </a:r>
              <a:r>
                <a:rPr lang="cs-CZ" sz="2500" dirty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cs-CZ" sz="1600" dirty="0" smtClean="0">
                  <a:solidFill>
                    <a:schemeClr val="tx1"/>
                  </a:solidFill>
                  <a:cs typeface="Arial" pitchFamily="34" charset="0"/>
                </a:rPr>
                <a:t>(</a:t>
              </a:r>
              <a:r>
                <a:rPr lang="cs-CZ" sz="1600" i="1" dirty="0" err="1" smtClean="0">
                  <a:solidFill>
                    <a:schemeClr val="tx1"/>
                  </a:solidFill>
                  <a:cs typeface="Arial" pitchFamily="34" charset="0"/>
                </a:rPr>
                <a:t>e.g</a:t>
              </a:r>
              <a:r>
                <a:rPr lang="cs-CZ" sz="1600" i="1" dirty="0" smtClean="0">
                  <a:solidFill>
                    <a:schemeClr val="tx1"/>
                  </a:solidFill>
                  <a:cs typeface="Arial" pitchFamily="34" charset="0"/>
                </a:rPr>
                <a:t>.</a:t>
              </a:r>
              <a:r>
                <a:rPr lang="cs-CZ" sz="1600" dirty="0" smtClean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cs-CZ" sz="1600" dirty="0" err="1" smtClean="0">
                  <a:solidFill>
                    <a:schemeClr val="tx1"/>
                  </a:solidFill>
                  <a:cs typeface="Arial" pitchFamily="34" charset="0"/>
                </a:rPr>
                <a:t>Habuchi</a:t>
              </a:r>
              <a:r>
                <a:rPr lang="cs-CZ" sz="1600" dirty="0" smtClean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cs-CZ" sz="1600" i="1" dirty="0" smtClean="0">
                  <a:solidFill>
                    <a:schemeClr val="tx1"/>
                  </a:solidFill>
                  <a:cs typeface="Arial" pitchFamily="34" charset="0"/>
                </a:rPr>
                <a:t>et al. </a:t>
              </a:r>
              <a:r>
                <a:rPr lang="cs-CZ" sz="1600" dirty="0" smtClean="0">
                  <a:solidFill>
                    <a:schemeClr val="tx1"/>
                  </a:solidFill>
                  <a:cs typeface="Arial" pitchFamily="34" charset="0"/>
                </a:rPr>
                <a:t>1995, </a:t>
              </a:r>
              <a:r>
                <a:rPr lang="cs-CZ" sz="1600" dirty="0" err="1" smtClean="0">
                  <a:solidFill>
                    <a:schemeClr val="tx1"/>
                  </a:solidFill>
                  <a:cs typeface="Arial" pitchFamily="34" charset="0"/>
                </a:rPr>
                <a:t>Bébarová</a:t>
              </a:r>
              <a:r>
                <a:rPr lang="cs-CZ" sz="1600" dirty="0" smtClean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cs-CZ" sz="1600" i="1" dirty="0" smtClean="0">
                  <a:solidFill>
                    <a:schemeClr val="tx1"/>
                  </a:solidFill>
                  <a:cs typeface="Arial" pitchFamily="34" charset="0"/>
                </a:rPr>
                <a:t>et al. </a:t>
              </a:r>
              <a:r>
                <a:rPr lang="cs-CZ" sz="1600" dirty="0" smtClean="0">
                  <a:solidFill>
                    <a:schemeClr val="tx1"/>
                  </a:solidFill>
                  <a:cs typeface="Arial" pitchFamily="34" charset="0"/>
                </a:rPr>
                <a:t>2010)</a:t>
              </a:r>
              <a:endParaRPr lang="cs-CZ" sz="1600" baseline="30000" dirty="0" smtClean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46" name="Podnadpis 2"/>
            <p:cNvSpPr txBox="1">
              <a:spLocks/>
            </p:cNvSpPr>
            <p:nvPr/>
          </p:nvSpPr>
          <p:spPr>
            <a:xfrm>
              <a:off x="264220" y="4005064"/>
              <a:ext cx="8772276" cy="432048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42900" indent="-342900" algn="l">
                <a:buClr>
                  <a:srgbClr val="BB2305"/>
                </a:buClr>
                <a:buSzPct val="100000"/>
                <a:buFont typeface="Arial" pitchFamily="34" charset="0"/>
                <a:buChar char="•"/>
              </a:pPr>
              <a:r>
                <a:rPr lang="cs-CZ" sz="2500" dirty="0" err="1" smtClean="0">
                  <a:solidFill>
                    <a:schemeClr val="tx1"/>
                  </a:solidFill>
                  <a:cs typeface="Arial" pitchFamily="34" charset="0"/>
                </a:rPr>
                <a:t>repolarizing</a:t>
              </a:r>
              <a:r>
                <a:rPr lang="cs-CZ" sz="2500" dirty="0" smtClean="0">
                  <a:solidFill>
                    <a:schemeClr val="tx1"/>
                  </a:solidFill>
                  <a:cs typeface="Arial" pitchFamily="34" charset="0"/>
                </a:rPr>
                <a:t>: </a:t>
              </a:r>
              <a:r>
                <a:rPr lang="cs-CZ" sz="2500" i="1" dirty="0" err="1" smtClean="0">
                  <a:solidFill>
                    <a:schemeClr val="tx1"/>
                  </a:solidFill>
                  <a:cs typeface="Arial" pitchFamily="34" charset="0"/>
                </a:rPr>
                <a:t>I</a:t>
              </a:r>
              <a:r>
                <a:rPr lang="cs-CZ" sz="2500" i="1" baseline="-25000" dirty="0" err="1" smtClean="0">
                  <a:solidFill>
                    <a:schemeClr val="tx1"/>
                  </a:solidFill>
                  <a:cs typeface="Arial" pitchFamily="34" charset="0"/>
                </a:rPr>
                <a:t>Kr</a:t>
              </a:r>
              <a:r>
                <a:rPr lang="cs-CZ" sz="2500" dirty="0" smtClean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cs-CZ" sz="1600" dirty="0" smtClean="0">
                  <a:solidFill>
                    <a:schemeClr val="tx1"/>
                  </a:solidFill>
                  <a:cs typeface="Arial" pitchFamily="34" charset="0"/>
                </a:rPr>
                <a:t>(</a:t>
              </a:r>
              <a:r>
                <a:rPr lang="cs-CZ" sz="1600" dirty="0" err="1" smtClean="0">
                  <a:solidFill>
                    <a:schemeClr val="tx1"/>
                  </a:solidFill>
                  <a:cs typeface="Arial" pitchFamily="34" charset="0"/>
                </a:rPr>
                <a:t>O´Leary</a:t>
              </a:r>
              <a:r>
                <a:rPr lang="cs-CZ" sz="1600" dirty="0" smtClean="0">
                  <a:solidFill>
                    <a:schemeClr val="tx1"/>
                  </a:solidFill>
                  <a:cs typeface="Arial" pitchFamily="34" charset="0"/>
                </a:rPr>
                <a:t> 2002, </a:t>
              </a:r>
              <a:r>
                <a:rPr lang="cs-CZ" sz="1600" dirty="0" err="1" smtClean="0">
                  <a:solidFill>
                    <a:schemeClr val="tx1"/>
                  </a:solidFill>
                  <a:cs typeface="Arial" pitchFamily="34" charset="0"/>
                </a:rPr>
                <a:t>Himmel</a:t>
              </a:r>
              <a:r>
                <a:rPr lang="cs-CZ" sz="1600" dirty="0" smtClean="0">
                  <a:solidFill>
                    <a:schemeClr val="tx1"/>
                  </a:solidFill>
                  <a:cs typeface="Arial" pitchFamily="34" charset="0"/>
                </a:rPr>
                <a:t> 2007)</a:t>
              </a:r>
              <a:r>
                <a:rPr lang="cs-CZ" sz="2500" dirty="0" smtClean="0">
                  <a:solidFill>
                    <a:schemeClr val="tx1"/>
                  </a:solidFill>
                  <a:cs typeface="Arial" pitchFamily="34" charset="0"/>
                </a:rPr>
                <a:t> and </a:t>
              </a:r>
              <a:r>
                <a:rPr lang="cs-CZ" sz="2500" i="1" dirty="0" err="1" smtClean="0">
                  <a:solidFill>
                    <a:schemeClr val="tx1"/>
                  </a:solidFill>
                  <a:cs typeface="Arial" pitchFamily="34" charset="0"/>
                </a:rPr>
                <a:t>I</a:t>
              </a:r>
              <a:r>
                <a:rPr lang="cs-CZ" sz="2500" i="1" baseline="-25000" dirty="0" err="1" smtClean="0">
                  <a:solidFill>
                    <a:schemeClr val="tx1"/>
                  </a:solidFill>
                  <a:cs typeface="Arial" pitchFamily="34" charset="0"/>
                </a:rPr>
                <a:t>to</a:t>
              </a:r>
              <a:r>
                <a:rPr lang="cs-CZ" sz="2500" dirty="0" smtClean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cs-CZ" sz="1600" dirty="0" smtClean="0">
                  <a:solidFill>
                    <a:schemeClr val="tx1"/>
                  </a:solidFill>
                  <a:cs typeface="Arial" pitchFamily="34" charset="0"/>
                </a:rPr>
                <a:t>(</a:t>
              </a:r>
              <a:r>
                <a:rPr lang="cs-CZ" sz="1600" dirty="0" err="1">
                  <a:solidFill>
                    <a:schemeClr val="tx1"/>
                  </a:solidFill>
                  <a:cs typeface="Arial" pitchFamily="34" charset="0"/>
                </a:rPr>
                <a:t>Bébarová</a:t>
              </a:r>
              <a:r>
                <a:rPr lang="cs-CZ" sz="1600" dirty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cs-CZ" sz="1600" i="1" dirty="0">
                  <a:solidFill>
                    <a:schemeClr val="tx1"/>
                  </a:solidFill>
                  <a:cs typeface="Arial" pitchFamily="34" charset="0"/>
                </a:rPr>
                <a:t>et al. </a:t>
              </a:r>
              <a:r>
                <a:rPr lang="cs-CZ" sz="1600" dirty="0">
                  <a:solidFill>
                    <a:schemeClr val="tx1"/>
                  </a:solidFill>
                  <a:cs typeface="Arial" pitchFamily="34" charset="0"/>
                </a:rPr>
                <a:t>2010</a:t>
              </a:r>
              <a:r>
                <a:rPr lang="cs-CZ" sz="1600" dirty="0" smtClean="0">
                  <a:solidFill>
                    <a:schemeClr val="tx1"/>
                  </a:solidFill>
                  <a:cs typeface="Arial" pitchFamily="34" charset="0"/>
                </a:rPr>
                <a:t>) </a:t>
              </a:r>
              <a:endParaRPr lang="cs-CZ" sz="1600" baseline="30000" dirty="0" smtClean="0">
                <a:solidFill>
                  <a:schemeClr val="tx1"/>
                </a:solidFill>
                <a:cs typeface="Arial" pitchFamily="34" charset="0"/>
              </a:endParaRPr>
            </a:p>
          </p:txBody>
        </p:sp>
      </p:grpSp>
      <p:sp>
        <p:nvSpPr>
          <p:cNvPr id="47" name="Podnadpis 2"/>
          <p:cNvSpPr txBox="1">
            <a:spLocks/>
          </p:cNvSpPr>
          <p:nvPr/>
        </p:nvSpPr>
        <p:spPr>
          <a:xfrm>
            <a:off x="2015862" y="3913416"/>
            <a:ext cx="7267036" cy="5473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BB2305"/>
              </a:buClr>
              <a:buSzPct val="100000"/>
            </a:pPr>
            <a:r>
              <a:rPr lang="cs-CZ" sz="2800" dirty="0">
                <a:solidFill>
                  <a:schemeClr val="tx1"/>
                </a:solidFill>
                <a:cs typeface="Arial" pitchFamily="34" charset="0"/>
                <a:sym typeface="Symbol"/>
              </a:rPr>
              <a:t></a:t>
            </a:r>
            <a:r>
              <a:rPr lang="cs-CZ" sz="2800" dirty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cs-CZ" sz="2800" dirty="0" err="1" smtClean="0">
                <a:solidFill>
                  <a:schemeClr val="tx1"/>
                </a:solidFill>
                <a:cs typeface="Arial" pitchFamily="34" charset="0"/>
              </a:rPr>
              <a:t>inhibition</a:t>
            </a:r>
            <a:r>
              <a:rPr lang="cs-CZ" sz="2800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cs-CZ" sz="2800" dirty="0" err="1" smtClean="0">
                <a:solidFill>
                  <a:schemeClr val="tx1"/>
                </a:solidFill>
                <a:cs typeface="Arial" pitchFamily="34" charset="0"/>
              </a:rPr>
              <a:t>of</a:t>
            </a:r>
            <a:r>
              <a:rPr lang="cs-CZ" sz="2800" dirty="0" smtClean="0">
                <a:solidFill>
                  <a:schemeClr val="tx1"/>
                </a:solidFill>
                <a:cs typeface="Arial" pitchFamily="34" charset="0"/>
              </a:rPr>
              <a:t> Na</a:t>
            </a:r>
            <a:r>
              <a:rPr lang="cs-CZ" sz="2800" baseline="30000" dirty="0" smtClean="0">
                <a:solidFill>
                  <a:schemeClr val="tx1"/>
                </a:solidFill>
                <a:cs typeface="Arial" pitchFamily="34" charset="0"/>
              </a:rPr>
              <a:t>+</a:t>
            </a:r>
            <a:r>
              <a:rPr lang="cs-CZ" sz="2800" dirty="0" smtClean="0">
                <a:solidFill>
                  <a:schemeClr val="tx1"/>
                </a:solidFill>
                <a:cs typeface="Arial" pitchFamily="34" charset="0"/>
              </a:rPr>
              <a:t>/K</a:t>
            </a:r>
            <a:r>
              <a:rPr lang="cs-CZ" sz="2800" baseline="30000" dirty="0" smtClean="0">
                <a:solidFill>
                  <a:schemeClr val="tx1"/>
                </a:solidFill>
                <a:cs typeface="Arial" pitchFamily="34" charset="0"/>
              </a:rPr>
              <a:t>+</a:t>
            </a:r>
            <a:r>
              <a:rPr lang="cs-CZ" sz="2800" dirty="0" smtClean="0">
                <a:solidFill>
                  <a:schemeClr val="tx1"/>
                </a:solidFill>
                <a:cs typeface="Arial" pitchFamily="34" charset="0"/>
              </a:rPr>
              <a:t>-</a:t>
            </a:r>
            <a:r>
              <a:rPr lang="cs-CZ" sz="2800" dirty="0" err="1" smtClean="0">
                <a:solidFill>
                  <a:schemeClr val="tx1"/>
                </a:solidFill>
                <a:cs typeface="Arial" pitchFamily="34" charset="0"/>
              </a:rPr>
              <a:t>ATPase</a:t>
            </a:r>
            <a:r>
              <a:rPr lang="cs-CZ" sz="2500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cs-CZ" sz="1600" dirty="0" smtClean="0">
                <a:solidFill>
                  <a:schemeClr val="tx1"/>
                </a:solidFill>
                <a:cs typeface="Arial" pitchFamily="34" charset="0"/>
              </a:rPr>
              <a:t>(</a:t>
            </a:r>
            <a:r>
              <a:rPr lang="cs-CZ" sz="1600" dirty="0" err="1" smtClean="0">
                <a:solidFill>
                  <a:schemeClr val="tx1"/>
                </a:solidFill>
                <a:cs typeface="Arial" pitchFamily="34" charset="0"/>
              </a:rPr>
              <a:t>McCall</a:t>
            </a:r>
            <a:r>
              <a:rPr lang="cs-CZ" sz="1600" dirty="0" smtClean="0">
                <a:solidFill>
                  <a:schemeClr val="tx1"/>
                </a:solidFill>
                <a:cs typeface="Arial" pitchFamily="34" charset="0"/>
              </a:rPr>
              <a:t> and Ryan 1987)</a:t>
            </a:r>
            <a:endParaRPr lang="cs-CZ" sz="1600" baseline="300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48" name="Podnadpis 2"/>
          <p:cNvSpPr txBox="1">
            <a:spLocks/>
          </p:cNvSpPr>
          <p:nvPr/>
        </p:nvSpPr>
        <p:spPr>
          <a:xfrm>
            <a:off x="3614630" y="4864159"/>
            <a:ext cx="576064" cy="4320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BB2305"/>
              </a:buClr>
              <a:buSzPct val="100000"/>
            </a:pPr>
            <a:r>
              <a:rPr lang="cs-CZ" sz="2500" b="1" i="1" dirty="0" err="1" smtClean="0">
                <a:solidFill>
                  <a:srgbClr val="BB2305"/>
                </a:solidFill>
                <a:cs typeface="Arial" pitchFamily="34" charset="0"/>
              </a:rPr>
              <a:t>I</a:t>
            </a:r>
            <a:r>
              <a:rPr lang="cs-CZ" sz="2500" b="1" i="1" baseline="-25000" dirty="0" err="1" smtClean="0">
                <a:solidFill>
                  <a:srgbClr val="BB2305"/>
                </a:solidFill>
                <a:cs typeface="Arial" pitchFamily="34" charset="0"/>
              </a:rPr>
              <a:t>Ca</a:t>
            </a:r>
            <a:endParaRPr lang="cs-CZ" sz="1600" baseline="300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49" name="Podnadpis 2"/>
          <p:cNvSpPr txBox="1">
            <a:spLocks/>
          </p:cNvSpPr>
          <p:nvPr/>
        </p:nvSpPr>
        <p:spPr>
          <a:xfrm>
            <a:off x="2606518" y="5295421"/>
            <a:ext cx="482972" cy="4320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BB2305"/>
              </a:buClr>
              <a:buSzPct val="100000"/>
            </a:pPr>
            <a:r>
              <a:rPr lang="cs-CZ" sz="2500" b="1" i="1" dirty="0" err="1" smtClean="0">
                <a:solidFill>
                  <a:srgbClr val="BB2305"/>
                </a:solidFill>
                <a:cs typeface="Arial" pitchFamily="34" charset="0"/>
              </a:rPr>
              <a:t>I</a:t>
            </a:r>
            <a:r>
              <a:rPr lang="cs-CZ" sz="2500" b="1" i="1" baseline="-25000" dirty="0" err="1" smtClean="0">
                <a:solidFill>
                  <a:srgbClr val="BB2305"/>
                </a:solidFill>
                <a:cs typeface="Arial" pitchFamily="34" charset="0"/>
              </a:rPr>
              <a:t>Kr</a:t>
            </a:r>
            <a:endParaRPr lang="cs-CZ" sz="1600" baseline="300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50" name="Podnadpis 2"/>
          <p:cNvSpPr txBox="1">
            <a:spLocks/>
          </p:cNvSpPr>
          <p:nvPr/>
        </p:nvSpPr>
        <p:spPr>
          <a:xfrm>
            <a:off x="2005113" y="4388793"/>
            <a:ext cx="7535439" cy="5073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BB2305"/>
              </a:buClr>
              <a:buSzPct val="100000"/>
            </a:pPr>
            <a:r>
              <a:rPr lang="cs-CZ" sz="2800" dirty="0" smtClean="0">
                <a:solidFill>
                  <a:schemeClr val="tx1"/>
                </a:solidFill>
                <a:cs typeface="Arial" pitchFamily="34" charset="0"/>
                <a:sym typeface="Symbol"/>
              </a:rPr>
              <a:t></a:t>
            </a:r>
            <a:r>
              <a:rPr lang="cs-CZ" sz="2800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cs-CZ" sz="2800" dirty="0" err="1" smtClean="0">
                <a:solidFill>
                  <a:schemeClr val="tx1"/>
                </a:solidFill>
                <a:cs typeface="Arial" pitchFamily="34" charset="0"/>
              </a:rPr>
              <a:t>inhibition</a:t>
            </a:r>
            <a:r>
              <a:rPr lang="cs-CZ" sz="2800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cs-CZ" sz="2800" dirty="0" err="1" smtClean="0">
                <a:solidFill>
                  <a:schemeClr val="tx1"/>
                </a:solidFill>
                <a:cs typeface="Arial" pitchFamily="34" charset="0"/>
              </a:rPr>
              <a:t>of</a:t>
            </a:r>
            <a:r>
              <a:rPr lang="cs-CZ" sz="2800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cs-CZ" sz="2800" dirty="0" err="1" smtClean="0">
                <a:solidFill>
                  <a:schemeClr val="tx1"/>
                </a:solidFill>
                <a:cs typeface="Arial" pitchFamily="34" charset="0"/>
              </a:rPr>
              <a:t>ionic</a:t>
            </a:r>
            <a:r>
              <a:rPr lang="cs-CZ" sz="2800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cs-CZ" sz="2800" dirty="0" err="1" smtClean="0">
                <a:solidFill>
                  <a:schemeClr val="tx1"/>
                </a:solidFill>
                <a:cs typeface="Arial" pitchFamily="34" charset="0"/>
              </a:rPr>
              <a:t>currents</a:t>
            </a:r>
            <a:r>
              <a:rPr lang="cs-CZ" sz="2800" dirty="0" smtClean="0">
                <a:solidFill>
                  <a:schemeClr val="tx1"/>
                </a:solidFill>
                <a:cs typeface="Arial" pitchFamily="34" charset="0"/>
              </a:rPr>
              <a:t>:</a:t>
            </a:r>
          </a:p>
        </p:txBody>
      </p:sp>
      <p:sp>
        <p:nvSpPr>
          <p:cNvPr id="51" name="Podnadpis 2"/>
          <p:cNvSpPr txBox="1">
            <a:spLocks/>
          </p:cNvSpPr>
          <p:nvPr/>
        </p:nvSpPr>
        <p:spPr>
          <a:xfrm>
            <a:off x="630403" y="5935392"/>
            <a:ext cx="2530913" cy="5073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BB2305"/>
              </a:buClr>
              <a:buSzPct val="100000"/>
            </a:pPr>
            <a:r>
              <a:rPr lang="cs-CZ" b="1" dirty="0" smtClean="0">
                <a:solidFill>
                  <a:srgbClr val="BB23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Acetaldehyde</a:t>
            </a:r>
            <a:endParaRPr lang="cs-CZ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52" name="Podnadpis 2"/>
          <p:cNvSpPr txBox="1">
            <a:spLocks/>
          </p:cNvSpPr>
          <p:nvPr/>
        </p:nvSpPr>
        <p:spPr>
          <a:xfrm>
            <a:off x="3059832" y="5946025"/>
            <a:ext cx="6213023" cy="5073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BB2305"/>
              </a:buClr>
              <a:buSzPct val="100000"/>
            </a:pPr>
            <a:r>
              <a:rPr lang="cs-CZ" sz="2800" dirty="0" smtClean="0">
                <a:solidFill>
                  <a:schemeClr val="tx1"/>
                </a:solidFill>
                <a:cs typeface="Arial" pitchFamily="34" charset="0"/>
                <a:sym typeface="Symbol"/>
              </a:rPr>
              <a:t></a:t>
            </a:r>
            <a:r>
              <a:rPr lang="cs-CZ" sz="2800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cs-CZ" sz="2800" i="1" dirty="0" err="1">
                <a:solidFill>
                  <a:schemeClr val="tx1"/>
                </a:solidFill>
                <a:cs typeface="Arial" pitchFamily="34" charset="0"/>
              </a:rPr>
              <a:t>I</a:t>
            </a:r>
            <a:r>
              <a:rPr lang="cs-CZ" sz="2800" i="1" baseline="-25000" dirty="0" err="1">
                <a:solidFill>
                  <a:schemeClr val="tx1"/>
                </a:solidFill>
                <a:cs typeface="Arial" pitchFamily="34" charset="0"/>
              </a:rPr>
              <a:t>Ca</a:t>
            </a:r>
            <a:r>
              <a:rPr lang="cs-CZ" sz="2800" i="1" baseline="-25000" dirty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cs-CZ" sz="2800" dirty="0" err="1" smtClean="0">
                <a:solidFill>
                  <a:schemeClr val="tx1"/>
                </a:solidFill>
                <a:cs typeface="Arial" pitchFamily="34" charset="0"/>
              </a:rPr>
              <a:t>activation</a:t>
            </a:r>
            <a:r>
              <a:rPr lang="cs-CZ" sz="2800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cs-CZ" sz="1600" dirty="0">
                <a:solidFill>
                  <a:schemeClr val="tx1"/>
                </a:solidFill>
                <a:cs typeface="Arial" pitchFamily="34" charset="0"/>
              </a:rPr>
              <a:t>(</a:t>
            </a:r>
            <a:r>
              <a:rPr lang="cs-CZ" sz="1600" dirty="0" err="1">
                <a:solidFill>
                  <a:schemeClr val="tx1"/>
                </a:solidFill>
                <a:cs typeface="Arial" pitchFamily="34" charset="0"/>
              </a:rPr>
              <a:t>Chen</a:t>
            </a:r>
            <a:r>
              <a:rPr lang="cs-CZ" sz="1600" dirty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cs-CZ" sz="1600" i="1" dirty="0">
                <a:solidFill>
                  <a:schemeClr val="tx1"/>
                </a:solidFill>
                <a:cs typeface="Arial" pitchFamily="34" charset="0"/>
              </a:rPr>
              <a:t>et al. </a:t>
            </a:r>
            <a:r>
              <a:rPr lang="cs-CZ" sz="1600" dirty="0">
                <a:solidFill>
                  <a:schemeClr val="tx1"/>
                </a:solidFill>
                <a:cs typeface="Arial" pitchFamily="34" charset="0"/>
              </a:rPr>
              <a:t>1999 and 2012)</a:t>
            </a:r>
          </a:p>
          <a:p>
            <a:pPr algn="l">
              <a:buClr>
                <a:srgbClr val="BB2305"/>
              </a:buClr>
              <a:buSzPct val="100000"/>
            </a:pPr>
            <a:endParaRPr lang="cs-CZ" sz="2400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8780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42" grpId="0"/>
      <p:bldP spid="43" grpId="0"/>
      <p:bldP spid="47" grpId="0"/>
      <p:bldP spid="48" grpId="0"/>
      <p:bldP spid="49" grpId="0"/>
      <p:bldP spid="50" grpId="0"/>
      <p:bldP spid="51" grpId="0"/>
      <p:bldP spid="5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3" descr="C:\Users\Markéta\AppData\Local\Microsoft\Windows\Temporary Internet Files\Content.IE5\K0O7W0UI\MP900438559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383"/>
            <a:ext cx="9144000" cy="576063"/>
          </a:xfrm>
          <a:prstGeom prst="rect">
            <a:avLst/>
          </a:prstGeom>
          <a:noFill/>
          <a:effectLst>
            <a:reflection stA="50000" dist="508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Podnadpis 2"/>
          <p:cNvSpPr txBox="1">
            <a:spLocks/>
          </p:cNvSpPr>
          <p:nvPr/>
        </p:nvSpPr>
        <p:spPr>
          <a:xfrm>
            <a:off x="260756" y="3356992"/>
            <a:ext cx="8775740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Clr>
                <a:srgbClr val="BB2305"/>
              </a:buClr>
              <a:buSzPct val="100000"/>
              <a:buFont typeface="Arial" pitchFamily="34" charset="0"/>
              <a:buChar char="•"/>
            </a:pPr>
            <a:r>
              <a:rPr lang="cs-CZ" sz="2800" b="1" dirty="0" smtClean="0">
                <a:solidFill>
                  <a:schemeClr val="tx1"/>
                </a:solidFill>
                <a:cs typeface="Arial" pitchFamily="34" charset="0"/>
              </a:rPr>
              <a:t>direct </a:t>
            </a:r>
            <a:r>
              <a:rPr lang="cs-CZ" sz="2800" b="1" dirty="0" err="1" smtClean="0">
                <a:solidFill>
                  <a:schemeClr val="tx1"/>
                </a:solidFill>
                <a:cs typeface="Arial" pitchFamily="34" charset="0"/>
              </a:rPr>
              <a:t>effects</a:t>
            </a:r>
            <a:r>
              <a:rPr lang="cs-CZ" sz="2800" b="1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cs-CZ" sz="2800" dirty="0" smtClean="0">
                <a:solidFill>
                  <a:schemeClr val="tx1"/>
                </a:solidFill>
                <a:cs typeface="Arial" pitchFamily="34" charset="0"/>
              </a:rPr>
              <a:t>on </a:t>
            </a:r>
            <a:r>
              <a:rPr lang="cs-CZ" sz="2800" dirty="0" err="1" smtClean="0">
                <a:solidFill>
                  <a:schemeClr val="tx1"/>
                </a:solidFill>
                <a:cs typeface="Arial" pitchFamily="34" charset="0"/>
              </a:rPr>
              <a:t>ionic</a:t>
            </a:r>
            <a:r>
              <a:rPr lang="cs-CZ" sz="2800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cs-CZ" sz="2800" dirty="0" err="1" smtClean="0">
                <a:solidFill>
                  <a:schemeClr val="tx1"/>
                </a:solidFill>
                <a:cs typeface="Arial" pitchFamily="34" charset="0"/>
              </a:rPr>
              <a:t>channels</a:t>
            </a:r>
            <a:r>
              <a:rPr lang="cs-CZ" sz="2800" dirty="0" smtClean="0">
                <a:solidFill>
                  <a:schemeClr val="tx1"/>
                </a:solidFill>
                <a:cs typeface="Arial" pitchFamily="34" charset="0"/>
              </a:rPr>
              <a:t> and </a:t>
            </a:r>
            <a:r>
              <a:rPr lang="cs-CZ" sz="2800" dirty="0" err="1" smtClean="0">
                <a:solidFill>
                  <a:schemeClr val="tx1"/>
                </a:solidFill>
                <a:cs typeface="Arial" pitchFamily="34" charset="0"/>
              </a:rPr>
              <a:t>transporters</a:t>
            </a:r>
            <a:endParaRPr lang="cs-CZ" sz="2800" baseline="300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grpSp>
        <p:nvGrpSpPr>
          <p:cNvPr id="2" name="Skupina 1"/>
          <p:cNvGrpSpPr/>
          <p:nvPr/>
        </p:nvGrpSpPr>
        <p:grpSpPr>
          <a:xfrm>
            <a:off x="260756" y="1872589"/>
            <a:ext cx="8775740" cy="1393552"/>
            <a:chOff x="260756" y="1412776"/>
            <a:chExt cx="8775740" cy="1393552"/>
          </a:xfrm>
        </p:grpSpPr>
        <p:sp>
          <p:nvSpPr>
            <p:cNvPr id="29" name="Podnadpis 2"/>
            <p:cNvSpPr txBox="1">
              <a:spLocks/>
            </p:cNvSpPr>
            <p:nvPr/>
          </p:nvSpPr>
          <p:spPr>
            <a:xfrm>
              <a:off x="260756" y="1412776"/>
              <a:ext cx="8775740" cy="576064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42900" indent="-342900" algn="l">
                <a:buClr>
                  <a:srgbClr val="BB2305"/>
                </a:buClr>
                <a:buSzPct val="100000"/>
                <a:buFont typeface="Arial" pitchFamily="34" charset="0"/>
                <a:buChar char="•"/>
              </a:pPr>
              <a:r>
                <a:rPr lang="cs-CZ" sz="2800" b="1" dirty="0" err="1" smtClean="0">
                  <a:solidFill>
                    <a:schemeClr val="tx1"/>
                  </a:solidFill>
                  <a:cs typeface="Arial" pitchFamily="34" charset="0"/>
                </a:rPr>
                <a:t>indirect</a:t>
              </a:r>
              <a:r>
                <a:rPr lang="cs-CZ" sz="2800" b="1" dirty="0" smtClean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cs-CZ" sz="2800" b="1" dirty="0" err="1" smtClean="0">
                  <a:solidFill>
                    <a:schemeClr val="tx1"/>
                  </a:solidFill>
                  <a:cs typeface="Arial" pitchFamily="34" charset="0"/>
                </a:rPr>
                <a:t>effects</a:t>
              </a:r>
              <a:r>
                <a:rPr lang="cs-CZ" sz="2800" b="1" dirty="0" smtClean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cs-CZ" sz="2800" dirty="0" smtClean="0">
                  <a:solidFill>
                    <a:schemeClr val="tx1"/>
                  </a:solidFill>
                  <a:cs typeface="Arial" pitchFamily="34" charset="0"/>
                </a:rPr>
                <a:t>on </a:t>
              </a:r>
              <a:r>
                <a:rPr lang="cs-CZ" sz="2800" dirty="0" err="1" smtClean="0">
                  <a:solidFill>
                    <a:schemeClr val="tx1"/>
                  </a:solidFill>
                  <a:cs typeface="Arial" pitchFamily="34" charset="0"/>
                </a:rPr>
                <a:t>the</a:t>
              </a:r>
              <a:r>
                <a:rPr lang="cs-CZ" sz="2800" dirty="0" smtClean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cs-CZ" sz="2800" dirty="0" err="1" smtClean="0">
                  <a:solidFill>
                    <a:schemeClr val="tx1"/>
                  </a:solidFill>
                  <a:cs typeface="Arial" pitchFamily="34" charset="0"/>
                </a:rPr>
                <a:t>cardiac</a:t>
              </a:r>
              <a:r>
                <a:rPr lang="cs-CZ" sz="2800" dirty="0" smtClean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cs-CZ" sz="2800" dirty="0" err="1" smtClean="0">
                  <a:solidFill>
                    <a:schemeClr val="tx1"/>
                  </a:solidFill>
                  <a:cs typeface="Arial" pitchFamily="34" charset="0"/>
                </a:rPr>
                <a:t>electrophysiology</a:t>
              </a:r>
              <a:endParaRPr lang="cs-CZ" sz="2800" baseline="30000" dirty="0" smtClean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17" name="Podnadpis 2"/>
            <p:cNvSpPr txBox="1">
              <a:spLocks/>
            </p:cNvSpPr>
            <p:nvPr/>
          </p:nvSpPr>
          <p:spPr>
            <a:xfrm>
              <a:off x="598860" y="1798216"/>
              <a:ext cx="8271684" cy="1008112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buClr>
                  <a:srgbClr val="BB2305"/>
                </a:buClr>
                <a:buSzPct val="100000"/>
              </a:pPr>
              <a:r>
                <a:rPr lang="cs-CZ" sz="2000" dirty="0" smtClean="0">
                  <a:solidFill>
                    <a:schemeClr val="tx1"/>
                  </a:solidFill>
                  <a:cs typeface="Arial" pitchFamily="34" charset="0"/>
                </a:rPr>
                <a:t>(</a:t>
              </a:r>
              <a:r>
                <a:rPr lang="cs-CZ" sz="2000" i="1" dirty="0" err="1" smtClean="0">
                  <a:solidFill>
                    <a:schemeClr val="tx1"/>
                  </a:solidFill>
                  <a:cs typeface="Arial" pitchFamily="34" charset="0"/>
                </a:rPr>
                <a:t>e.g</a:t>
              </a:r>
              <a:r>
                <a:rPr lang="cs-CZ" sz="2000" i="1" dirty="0" smtClean="0">
                  <a:solidFill>
                    <a:schemeClr val="tx1"/>
                  </a:solidFill>
                  <a:cs typeface="Arial" pitchFamily="34" charset="0"/>
                </a:rPr>
                <a:t>. </a:t>
              </a:r>
              <a:r>
                <a:rPr lang="cs-CZ" sz="2000" dirty="0" err="1" smtClean="0">
                  <a:solidFill>
                    <a:schemeClr val="tx1"/>
                  </a:solidFill>
                  <a:cs typeface="Arial" pitchFamily="34" charset="0"/>
                </a:rPr>
                <a:t>changes</a:t>
              </a:r>
              <a:r>
                <a:rPr lang="cs-CZ" sz="2000" dirty="0" smtClean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cs-CZ" sz="2000" dirty="0" err="1" smtClean="0">
                  <a:solidFill>
                    <a:schemeClr val="tx1"/>
                  </a:solidFill>
                  <a:cs typeface="Arial" pitchFamily="34" charset="0"/>
                </a:rPr>
                <a:t>of</a:t>
              </a:r>
              <a:r>
                <a:rPr lang="cs-CZ" sz="2000" dirty="0" smtClean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cs-CZ" sz="2000" dirty="0" err="1" smtClean="0">
                  <a:solidFill>
                    <a:schemeClr val="tx1"/>
                  </a:solidFill>
                  <a:cs typeface="Arial" pitchFamily="34" charset="0"/>
                </a:rPr>
                <a:t>membrane</a:t>
              </a:r>
              <a:r>
                <a:rPr lang="cs-CZ" sz="2000" dirty="0" smtClean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cs-CZ" sz="2000" dirty="0" err="1" smtClean="0">
                  <a:solidFill>
                    <a:schemeClr val="tx1"/>
                  </a:solidFill>
                  <a:cs typeface="Arial" pitchFamily="34" charset="0"/>
                </a:rPr>
                <a:t>phospholipids</a:t>
              </a:r>
              <a:r>
                <a:rPr lang="cs-CZ" sz="2000" dirty="0" smtClean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cs-CZ" sz="2000" dirty="0" err="1" smtClean="0">
                  <a:solidFill>
                    <a:schemeClr val="tx1"/>
                  </a:solidFill>
                  <a:cs typeface="Arial" pitchFamily="34" charset="0"/>
                </a:rPr>
                <a:t>under</a:t>
              </a:r>
              <a:r>
                <a:rPr lang="cs-CZ" sz="2000" dirty="0" smtClean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cs-CZ" sz="2000" dirty="0" err="1" smtClean="0">
                  <a:solidFill>
                    <a:schemeClr val="tx1"/>
                  </a:solidFill>
                  <a:cs typeface="Arial" pitchFamily="34" charset="0"/>
                </a:rPr>
                <a:t>ethanol</a:t>
              </a:r>
              <a:r>
                <a:rPr lang="cs-CZ" sz="2000" dirty="0" smtClean="0">
                  <a:solidFill>
                    <a:schemeClr val="tx1"/>
                  </a:solidFill>
                  <a:cs typeface="Arial" pitchFamily="34" charset="0"/>
                </a:rPr>
                <a:t>,  </a:t>
              </a:r>
              <a:r>
                <a:rPr lang="cs-CZ" sz="2000" dirty="0" err="1" smtClean="0">
                  <a:solidFill>
                    <a:schemeClr val="tx1"/>
                  </a:solidFill>
                  <a:cs typeface="Arial" pitchFamily="34" charset="0"/>
                </a:rPr>
                <a:t>catecholamine</a:t>
              </a:r>
              <a:r>
                <a:rPr lang="cs-CZ" sz="2000" dirty="0" smtClean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cs-CZ" sz="2000" dirty="0" err="1" smtClean="0">
                  <a:solidFill>
                    <a:schemeClr val="tx1"/>
                  </a:solidFill>
                  <a:cs typeface="Arial" pitchFamily="34" charset="0"/>
                </a:rPr>
                <a:t>release</a:t>
              </a:r>
              <a:r>
                <a:rPr lang="cs-CZ" sz="2000" dirty="0" smtClean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cs-CZ" sz="2000" dirty="0" err="1" smtClean="0">
                  <a:solidFill>
                    <a:schemeClr val="tx1"/>
                  </a:solidFill>
                  <a:cs typeface="Arial" pitchFamily="34" charset="0"/>
                </a:rPr>
                <a:t>caused</a:t>
              </a:r>
              <a:r>
                <a:rPr lang="cs-CZ" sz="2000" dirty="0" smtClean="0">
                  <a:solidFill>
                    <a:schemeClr val="tx1"/>
                  </a:solidFill>
                  <a:cs typeface="Arial" pitchFamily="34" charset="0"/>
                </a:rPr>
                <a:t> by </a:t>
              </a:r>
              <a:r>
                <a:rPr lang="cs-CZ" sz="2000" dirty="0" err="1" smtClean="0">
                  <a:solidFill>
                    <a:schemeClr val="tx1"/>
                  </a:solidFill>
                  <a:cs typeface="Arial" pitchFamily="34" charset="0"/>
                </a:rPr>
                <a:t>ethanol</a:t>
              </a:r>
              <a:r>
                <a:rPr lang="cs-CZ" sz="2000" dirty="0" smtClean="0">
                  <a:solidFill>
                    <a:schemeClr val="tx1"/>
                  </a:solidFill>
                  <a:cs typeface="Arial" pitchFamily="34" charset="0"/>
                </a:rPr>
                <a:t> and acetaldehyde</a:t>
              </a:r>
              <a:r>
                <a:rPr lang="cs-CZ" sz="2000" dirty="0" smtClean="0">
                  <a:solidFill>
                    <a:schemeClr val="tx1"/>
                  </a:solidFill>
                </a:rPr>
                <a:t>, </a:t>
              </a:r>
              <a:r>
                <a:rPr lang="cs-CZ" sz="2000" dirty="0" err="1" smtClean="0">
                  <a:solidFill>
                    <a:schemeClr val="tx1"/>
                  </a:solidFill>
                </a:rPr>
                <a:t>electrolyte</a:t>
              </a:r>
              <a:r>
                <a:rPr lang="cs-CZ" sz="2000" dirty="0" smtClean="0">
                  <a:solidFill>
                    <a:schemeClr val="tx1"/>
                  </a:solidFill>
                </a:rPr>
                <a:t> </a:t>
              </a:r>
              <a:r>
                <a:rPr lang="cs-CZ" sz="2000" dirty="0" err="1" smtClean="0">
                  <a:solidFill>
                    <a:schemeClr val="tx1"/>
                  </a:solidFill>
                </a:rPr>
                <a:t>dysbalance</a:t>
              </a:r>
              <a:r>
                <a:rPr lang="cs-CZ" sz="2000" dirty="0" smtClean="0">
                  <a:solidFill>
                    <a:schemeClr val="tx1"/>
                  </a:solidFill>
                </a:rPr>
                <a:t>, pH </a:t>
              </a:r>
              <a:r>
                <a:rPr lang="cs-CZ" sz="2000" dirty="0" err="1" smtClean="0">
                  <a:solidFill>
                    <a:schemeClr val="tx1"/>
                  </a:solidFill>
                </a:rPr>
                <a:t>changes</a:t>
              </a:r>
              <a:r>
                <a:rPr lang="cs-CZ" sz="2000" dirty="0" smtClean="0">
                  <a:solidFill>
                    <a:schemeClr val="tx1"/>
                  </a:solidFill>
                </a:rPr>
                <a:t>)</a:t>
              </a:r>
              <a:endParaRPr lang="cs-CZ" sz="2000" dirty="0" smtClean="0">
                <a:solidFill>
                  <a:schemeClr val="tx1"/>
                </a:solidFill>
                <a:cs typeface="Arial" pitchFamily="34" charset="0"/>
              </a:endParaRPr>
            </a:p>
          </p:txBody>
        </p:sp>
      </p:grpSp>
      <p:pic>
        <p:nvPicPr>
          <p:cNvPr id="32" name="Obrázek 3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304" y="6165304"/>
            <a:ext cx="692696" cy="692696"/>
          </a:xfrm>
          <a:prstGeom prst="rect">
            <a:avLst/>
          </a:prstGeom>
        </p:spPr>
      </p:pic>
      <p:sp>
        <p:nvSpPr>
          <p:cNvPr id="34" name="Nadpis 1"/>
          <p:cNvSpPr txBox="1">
            <a:spLocks/>
          </p:cNvSpPr>
          <p:nvPr/>
        </p:nvSpPr>
        <p:spPr>
          <a:xfrm>
            <a:off x="249640" y="642700"/>
            <a:ext cx="8640960" cy="7350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cs-CZ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Proarrhythmogenic</a:t>
            </a:r>
            <a:r>
              <a:rPr lang="cs-CZ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Effect</a:t>
            </a:r>
            <a:r>
              <a:rPr lang="cs-CZ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</a:t>
            </a:r>
            <a:r>
              <a:rPr lang="cs-CZ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Alcohol</a:t>
            </a:r>
            <a:r>
              <a:rPr lang="cs-CZ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Consumption</a:t>
            </a:r>
            <a:endParaRPr lang="cs-CZ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42" name="Nadpis 1"/>
          <p:cNvSpPr txBox="1">
            <a:spLocks/>
          </p:cNvSpPr>
          <p:nvPr/>
        </p:nvSpPr>
        <p:spPr>
          <a:xfrm>
            <a:off x="251520" y="1181820"/>
            <a:ext cx="8640960" cy="7350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cs-CZ" sz="3200" b="1" dirty="0" err="1" smtClean="0">
                <a:solidFill>
                  <a:srgbClr val="BB23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Mechanisms</a:t>
            </a:r>
            <a:endParaRPr lang="cs-CZ" sz="3200" b="1" dirty="0">
              <a:solidFill>
                <a:srgbClr val="BB230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43" name="Podnadpis 2"/>
          <p:cNvSpPr txBox="1">
            <a:spLocks/>
          </p:cNvSpPr>
          <p:nvPr/>
        </p:nvSpPr>
        <p:spPr>
          <a:xfrm>
            <a:off x="604035" y="3882314"/>
            <a:ext cx="1591701" cy="5073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BB2305"/>
              </a:buClr>
              <a:buSzPct val="100000"/>
            </a:pPr>
            <a:r>
              <a:rPr lang="cs-CZ" b="1" dirty="0" err="1" smtClean="0">
                <a:solidFill>
                  <a:srgbClr val="BB23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Ethanol</a:t>
            </a:r>
            <a:endParaRPr lang="cs-CZ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grpSp>
        <p:nvGrpSpPr>
          <p:cNvPr id="44" name="Skupina 43"/>
          <p:cNvGrpSpPr/>
          <p:nvPr/>
        </p:nvGrpSpPr>
        <p:grpSpPr>
          <a:xfrm>
            <a:off x="587871" y="4869160"/>
            <a:ext cx="8468865" cy="864096"/>
            <a:chOff x="260756" y="3573016"/>
            <a:chExt cx="8775740" cy="864096"/>
          </a:xfrm>
        </p:grpSpPr>
        <p:sp>
          <p:nvSpPr>
            <p:cNvPr id="45" name="Podnadpis 2"/>
            <p:cNvSpPr txBox="1">
              <a:spLocks/>
            </p:cNvSpPr>
            <p:nvPr/>
          </p:nvSpPr>
          <p:spPr>
            <a:xfrm>
              <a:off x="260756" y="3573016"/>
              <a:ext cx="8622488" cy="432048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42900" indent="-342900" algn="l">
                <a:buClr>
                  <a:srgbClr val="BB2305"/>
                </a:buClr>
                <a:buSzPct val="100000"/>
                <a:buFont typeface="Arial" pitchFamily="34" charset="0"/>
                <a:buChar char="•"/>
              </a:pPr>
              <a:r>
                <a:rPr lang="cs-CZ" sz="2500" dirty="0" err="1" smtClean="0">
                  <a:solidFill>
                    <a:schemeClr val="tx1"/>
                  </a:solidFill>
                  <a:cs typeface="Arial" pitchFamily="34" charset="0"/>
                </a:rPr>
                <a:t>depolarizing</a:t>
              </a:r>
              <a:r>
                <a:rPr lang="cs-CZ" sz="2500" dirty="0" smtClean="0">
                  <a:solidFill>
                    <a:schemeClr val="tx1"/>
                  </a:solidFill>
                  <a:cs typeface="Arial" pitchFamily="34" charset="0"/>
                </a:rPr>
                <a:t>: </a:t>
              </a:r>
              <a:r>
                <a:rPr lang="cs-CZ" sz="2500" i="1" dirty="0" err="1" smtClean="0">
                  <a:solidFill>
                    <a:schemeClr val="tx1"/>
                  </a:solidFill>
                  <a:cs typeface="Arial" pitchFamily="34" charset="0"/>
                </a:rPr>
                <a:t>I</a:t>
              </a:r>
              <a:r>
                <a:rPr lang="cs-CZ" sz="2500" i="1" baseline="-25000" dirty="0" err="1" smtClean="0">
                  <a:solidFill>
                    <a:schemeClr val="tx1"/>
                  </a:solidFill>
                  <a:cs typeface="Arial" pitchFamily="34" charset="0"/>
                </a:rPr>
                <a:t>Na</a:t>
              </a:r>
              <a:r>
                <a:rPr lang="cs-CZ" sz="2500" dirty="0" smtClean="0">
                  <a:solidFill>
                    <a:schemeClr val="tx1"/>
                  </a:solidFill>
                  <a:cs typeface="Arial" pitchFamily="34" charset="0"/>
                </a:rPr>
                <a:t> and </a:t>
              </a:r>
              <a:r>
                <a:rPr lang="cs-CZ" sz="2500" i="1" dirty="0" err="1">
                  <a:solidFill>
                    <a:schemeClr val="tx1"/>
                  </a:solidFill>
                  <a:cs typeface="Arial" pitchFamily="34" charset="0"/>
                </a:rPr>
                <a:t>I</a:t>
              </a:r>
              <a:r>
                <a:rPr lang="cs-CZ" sz="2500" i="1" baseline="-25000" dirty="0" err="1">
                  <a:solidFill>
                    <a:schemeClr val="tx1"/>
                  </a:solidFill>
                  <a:cs typeface="Arial" pitchFamily="34" charset="0"/>
                </a:rPr>
                <a:t>Ca</a:t>
              </a:r>
              <a:r>
                <a:rPr lang="cs-CZ" sz="2500" dirty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cs-CZ" sz="1600" dirty="0" smtClean="0">
                  <a:solidFill>
                    <a:schemeClr val="tx1"/>
                  </a:solidFill>
                  <a:cs typeface="Arial" pitchFamily="34" charset="0"/>
                </a:rPr>
                <a:t>(</a:t>
              </a:r>
              <a:r>
                <a:rPr lang="cs-CZ" sz="1600" i="1" dirty="0" err="1" smtClean="0">
                  <a:solidFill>
                    <a:schemeClr val="tx1"/>
                  </a:solidFill>
                  <a:cs typeface="Arial" pitchFamily="34" charset="0"/>
                </a:rPr>
                <a:t>e.g</a:t>
              </a:r>
              <a:r>
                <a:rPr lang="cs-CZ" sz="1600" i="1" dirty="0" smtClean="0">
                  <a:solidFill>
                    <a:schemeClr val="tx1"/>
                  </a:solidFill>
                  <a:cs typeface="Arial" pitchFamily="34" charset="0"/>
                </a:rPr>
                <a:t>.</a:t>
              </a:r>
              <a:r>
                <a:rPr lang="cs-CZ" sz="1600" dirty="0" smtClean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cs-CZ" sz="1600" dirty="0" err="1" smtClean="0">
                  <a:solidFill>
                    <a:schemeClr val="tx1"/>
                  </a:solidFill>
                  <a:cs typeface="Arial" pitchFamily="34" charset="0"/>
                </a:rPr>
                <a:t>Habuchi</a:t>
              </a:r>
              <a:r>
                <a:rPr lang="cs-CZ" sz="1600" dirty="0" smtClean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cs-CZ" sz="1600" i="1" dirty="0" smtClean="0">
                  <a:solidFill>
                    <a:schemeClr val="tx1"/>
                  </a:solidFill>
                  <a:cs typeface="Arial" pitchFamily="34" charset="0"/>
                </a:rPr>
                <a:t>et al. </a:t>
              </a:r>
              <a:r>
                <a:rPr lang="cs-CZ" sz="1600" dirty="0" smtClean="0">
                  <a:solidFill>
                    <a:schemeClr val="tx1"/>
                  </a:solidFill>
                  <a:cs typeface="Arial" pitchFamily="34" charset="0"/>
                </a:rPr>
                <a:t>1995, </a:t>
              </a:r>
              <a:r>
                <a:rPr lang="cs-CZ" sz="1600" dirty="0" err="1" smtClean="0">
                  <a:solidFill>
                    <a:schemeClr val="tx1"/>
                  </a:solidFill>
                  <a:cs typeface="Arial" pitchFamily="34" charset="0"/>
                </a:rPr>
                <a:t>Bébarová</a:t>
              </a:r>
              <a:r>
                <a:rPr lang="cs-CZ" sz="1600" dirty="0" smtClean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cs-CZ" sz="1600" i="1" dirty="0" smtClean="0">
                  <a:solidFill>
                    <a:schemeClr val="tx1"/>
                  </a:solidFill>
                  <a:cs typeface="Arial" pitchFamily="34" charset="0"/>
                </a:rPr>
                <a:t>et al. </a:t>
              </a:r>
              <a:r>
                <a:rPr lang="cs-CZ" sz="1600" dirty="0" smtClean="0">
                  <a:solidFill>
                    <a:schemeClr val="tx1"/>
                  </a:solidFill>
                  <a:cs typeface="Arial" pitchFamily="34" charset="0"/>
                </a:rPr>
                <a:t>2010)</a:t>
              </a:r>
              <a:endParaRPr lang="cs-CZ" sz="1600" baseline="30000" dirty="0" smtClean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46" name="Podnadpis 2"/>
            <p:cNvSpPr txBox="1">
              <a:spLocks/>
            </p:cNvSpPr>
            <p:nvPr/>
          </p:nvSpPr>
          <p:spPr>
            <a:xfrm>
              <a:off x="264220" y="4005064"/>
              <a:ext cx="8772276" cy="432048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42900" indent="-342900" algn="l">
                <a:buClr>
                  <a:srgbClr val="BB2305"/>
                </a:buClr>
                <a:buSzPct val="100000"/>
                <a:buFont typeface="Arial" pitchFamily="34" charset="0"/>
                <a:buChar char="•"/>
              </a:pPr>
              <a:r>
                <a:rPr lang="cs-CZ" sz="2500" dirty="0" err="1" smtClean="0">
                  <a:solidFill>
                    <a:schemeClr val="tx1"/>
                  </a:solidFill>
                  <a:cs typeface="Arial" pitchFamily="34" charset="0"/>
                </a:rPr>
                <a:t>repolarizing</a:t>
              </a:r>
              <a:r>
                <a:rPr lang="cs-CZ" sz="2500" dirty="0" smtClean="0">
                  <a:solidFill>
                    <a:schemeClr val="tx1"/>
                  </a:solidFill>
                  <a:cs typeface="Arial" pitchFamily="34" charset="0"/>
                </a:rPr>
                <a:t>: </a:t>
              </a:r>
              <a:r>
                <a:rPr lang="cs-CZ" sz="2500" i="1" dirty="0" err="1" smtClean="0">
                  <a:solidFill>
                    <a:schemeClr val="tx1"/>
                  </a:solidFill>
                  <a:cs typeface="Arial" pitchFamily="34" charset="0"/>
                </a:rPr>
                <a:t>I</a:t>
              </a:r>
              <a:r>
                <a:rPr lang="cs-CZ" sz="2500" i="1" baseline="-25000" dirty="0" err="1" smtClean="0">
                  <a:solidFill>
                    <a:schemeClr val="tx1"/>
                  </a:solidFill>
                  <a:cs typeface="Arial" pitchFamily="34" charset="0"/>
                </a:rPr>
                <a:t>Kr</a:t>
              </a:r>
              <a:r>
                <a:rPr lang="cs-CZ" sz="2500" dirty="0" smtClean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cs-CZ" sz="1600" dirty="0" smtClean="0">
                  <a:solidFill>
                    <a:schemeClr val="tx1"/>
                  </a:solidFill>
                  <a:cs typeface="Arial" pitchFamily="34" charset="0"/>
                </a:rPr>
                <a:t>(</a:t>
              </a:r>
              <a:r>
                <a:rPr lang="cs-CZ" sz="1600" dirty="0" err="1" smtClean="0">
                  <a:solidFill>
                    <a:schemeClr val="tx1"/>
                  </a:solidFill>
                  <a:cs typeface="Arial" pitchFamily="34" charset="0"/>
                </a:rPr>
                <a:t>O´Leary</a:t>
              </a:r>
              <a:r>
                <a:rPr lang="cs-CZ" sz="1600" dirty="0" smtClean="0">
                  <a:solidFill>
                    <a:schemeClr val="tx1"/>
                  </a:solidFill>
                  <a:cs typeface="Arial" pitchFamily="34" charset="0"/>
                </a:rPr>
                <a:t> 2002, </a:t>
              </a:r>
              <a:r>
                <a:rPr lang="cs-CZ" sz="1600" dirty="0" err="1" smtClean="0">
                  <a:solidFill>
                    <a:schemeClr val="tx1"/>
                  </a:solidFill>
                  <a:cs typeface="Arial" pitchFamily="34" charset="0"/>
                </a:rPr>
                <a:t>Himmel</a:t>
              </a:r>
              <a:r>
                <a:rPr lang="cs-CZ" sz="1600" dirty="0" smtClean="0">
                  <a:solidFill>
                    <a:schemeClr val="tx1"/>
                  </a:solidFill>
                  <a:cs typeface="Arial" pitchFamily="34" charset="0"/>
                </a:rPr>
                <a:t> 2007)</a:t>
              </a:r>
              <a:r>
                <a:rPr lang="cs-CZ" sz="2500" dirty="0" smtClean="0">
                  <a:solidFill>
                    <a:schemeClr val="tx1"/>
                  </a:solidFill>
                  <a:cs typeface="Arial" pitchFamily="34" charset="0"/>
                </a:rPr>
                <a:t> and </a:t>
              </a:r>
              <a:r>
                <a:rPr lang="cs-CZ" sz="2500" i="1" dirty="0" err="1" smtClean="0">
                  <a:solidFill>
                    <a:schemeClr val="tx1"/>
                  </a:solidFill>
                  <a:cs typeface="Arial" pitchFamily="34" charset="0"/>
                </a:rPr>
                <a:t>I</a:t>
              </a:r>
              <a:r>
                <a:rPr lang="cs-CZ" sz="2500" i="1" baseline="-25000" dirty="0" err="1" smtClean="0">
                  <a:solidFill>
                    <a:schemeClr val="tx1"/>
                  </a:solidFill>
                  <a:cs typeface="Arial" pitchFamily="34" charset="0"/>
                </a:rPr>
                <a:t>to</a:t>
              </a:r>
              <a:r>
                <a:rPr lang="cs-CZ" sz="2500" dirty="0" smtClean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cs-CZ" sz="1600" dirty="0" smtClean="0">
                  <a:solidFill>
                    <a:schemeClr val="tx1"/>
                  </a:solidFill>
                  <a:cs typeface="Arial" pitchFamily="34" charset="0"/>
                </a:rPr>
                <a:t>(</a:t>
              </a:r>
              <a:r>
                <a:rPr lang="cs-CZ" sz="1600" dirty="0" err="1">
                  <a:solidFill>
                    <a:schemeClr val="tx1"/>
                  </a:solidFill>
                  <a:cs typeface="Arial" pitchFamily="34" charset="0"/>
                </a:rPr>
                <a:t>Bébarová</a:t>
              </a:r>
              <a:r>
                <a:rPr lang="cs-CZ" sz="1600" dirty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cs-CZ" sz="1600" i="1" dirty="0">
                  <a:solidFill>
                    <a:schemeClr val="tx1"/>
                  </a:solidFill>
                  <a:cs typeface="Arial" pitchFamily="34" charset="0"/>
                </a:rPr>
                <a:t>et al. </a:t>
              </a:r>
              <a:r>
                <a:rPr lang="cs-CZ" sz="1600" dirty="0">
                  <a:solidFill>
                    <a:schemeClr val="tx1"/>
                  </a:solidFill>
                  <a:cs typeface="Arial" pitchFamily="34" charset="0"/>
                </a:rPr>
                <a:t>2010</a:t>
              </a:r>
              <a:r>
                <a:rPr lang="cs-CZ" sz="1600" dirty="0" smtClean="0">
                  <a:solidFill>
                    <a:schemeClr val="tx1"/>
                  </a:solidFill>
                  <a:cs typeface="Arial" pitchFamily="34" charset="0"/>
                </a:rPr>
                <a:t>) </a:t>
              </a:r>
              <a:endParaRPr lang="cs-CZ" sz="1600" baseline="30000" dirty="0" smtClean="0">
                <a:solidFill>
                  <a:schemeClr val="tx1"/>
                </a:solidFill>
                <a:cs typeface="Arial" pitchFamily="34" charset="0"/>
              </a:endParaRPr>
            </a:p>
          </p:txBody>
        </p:sp>
      </p:grpSp>
      <p:sp>
        <p:nvSpPr>
          <p:cNvPr id="47" name="Podnadpis 2"/>
          <p:cNvSpPr txBox="1">
            <a:spLocks/>
          </p:cNvSpPr>
          <p:nvPr/>
        </p:nvSpPr>
        <p:spPr>
          <a:xfrm>
            <a:off x="2015862" y="3913416"/>
            <a:ext cx="7267036" cy="5473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BB2305"/>
              </a:buClr>
              <a:buSzPct val="100000"/>
            </a:pPr>
            <a:r>
              <a:rPr lang="cs-CZ" sz="2800" dirty="0">
                <a:solidFill>
                  <a:schemeClr val="tx1"/>
                </a:solidFill>
                <a:cs typeface="Arial" pitchFamily="34" charset="0"/>
                <a:sym typeface="Symbol"/>
              </a:rPr>
              <a:t></a:t>
            </a:r>
            <a:r>
              <a:rPr lang="cs-CZ" sz="2800" dirty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cs-CZ" sz="2800" dirty="0" err="1" smtClean="0">
                <a:solidFill>
                  <a:schemeClr val="tx1"/>
                </a:solidFill>
                <a:cs typeface="Arial" pitchFamily="34" charset="0"/>
              </a:rPr>
              <a:t>inhibition</a:t>
            </a:r>
            <a:r>
              <a:rPr lang="cs-CZ" sz="2800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cs-CZ" sz="2800" dirty="0" err="1" smtClean="0">
                <a:solidFill>
                  <a:schemeClr val="tx1"/>
                </a:solidFill>
                <a:cs typeface="Arial" pitchFamily="34" charset="0"/>
              </a:rPr>
              <a:t>of</a:t>
            </a:r>
            <a:r>
              <a:rPr lang="cs-CZ" sz="2800" dirty="0" smtClean="0">
                <a:solidFill>
                  <a:schemeClr val="tx1"/>
                </a:solidFill>
                <a:cs typeface="Arial" pitchFamily="34" charset="0"/>
              </a:rPr>
              <a:t> Na</a:t>
            </a:r>
            <a:r>
              <a:rPr lang="cs-CZ" sz="2800" baseline="30000" dirty="0" smtClean="0">
                <a:solidFill>
                  <a:schemeClr val="tx1"/>
                </a:solidFill>
                <a:cs typeface="Arial" pitchFamily="34" charset="0"/>
              </a:rPr>
              <a:t>+</a:t>
            </a:r>
            <a:r>
              <a:rPr lang="cs-CZ" sz="2800" dirty="0" smtClean="0">
                <a:solidFill>
                  <a:schemeClr val="tx1"/>
                </a:solidFill>
                <a:cs typeface="Arial" pitchFamily="34" charset="0"/>
              </a:rPr>
              <a:t>/K</a:t>
            </a:r>
            <a:r>
              <a:rPr lang="cs-CZ" sz="2800" baseline="30000" dirty="0" smtClean="0">
                <a:solidFill>
                  <a:schemeClr val="tx1"/>
                </a:solidFill>
                <a:cs typeface="Arial" pitchFamily="34" charset="0"/>
              </a:rPr>
              <a:t>+</a:t>
            </a:r>
            <a:r>
              <a:rPr lang="cs-CZ" sz="2800" dirty="0" smtClean="0">
                <a:solidFill>
                  <a:schemeClr val="tx1"/>
                </a:solidFill>
                <a:cs typeface="Arial" pitchFamily="34" charset="0"/>
              </a:rPr>
              <a:t>-</a:t>
            </a:r>
            <a:r>
              <a:rPr lang="cs-CZ" sz="2800" dirty="0" err="1" smtClean="0">
                <a:solidFill>
                  <a:schemeClr val="tx1"/>
                </a:solidFill>
                <a:cs typeface="Arial" pitchFamily="34" charset="0"/>
              </a:rPr>
              <a:t>ATPase</a:t>
            </a:r>
            <a:r>
              <a:rPr lang="cs-CZ" sz="2500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cs-CZ" sz="1600" dirty="0" smtClean="0">
                <a:solidFill>
                  <a:schemeClr val="tx1"/>
                </a:solidFill>
                <a:cs typeface="Arial" pitchFamily="34" charset="0"/>
              </a:rPr>
              <a:t>(</a:t>
            </a:r>
            <a:r>
              <a:rPr lang="cs-CZ" sz="1600" dirty="0" err="1" smtClean="0">
                <a:solidFill>
                  <a:schemeClr val="tx1"/>
                </a:solidFill>
                <a:cs typeface="Arial" pitchFamily="34" charset="0"/>
              </a:rPr>
              <a:t>McCall</a:t>
            </a:r>
            <a:r>
              <a:rPr lang="cs-CZ" sz="1600" dirty="0" smtClean="0">
                <a:solidFill>
                  <a:schemeClr val="tx1"/>
                </a:solidFill>
                <a:cs typeface="Arial" pitchFamily="34" charset="0"/>
              </a:rPr>
              <a:t> and Ryan 1987)</a:t>
            </a:r>
            <a:endParaRPr lang="cs-CZ" sz="1600" baseline="300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48" name="Podnadpis 2"/>
          <p:cNvSpPr txBox="1">
            <a:spLocks/>
          </p:cNvSpPr>
          <p:nvPr/>
        </p:nvSpPr>
        <p:spPr>
          <a:xfrm>
            <a:off x="3614630" y="4864159"/>
            <a:ext cx="576064" cy="4320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BB2305"/>
              </a:buClr>
              <a:buSzPct val="100000"/>
            </a:pPr>
            <a:r>
              <a:rPr lang="cs-CZ" sz="2500" b="1" i="1" dirty="0" err="1" smtClean="0">
                <a:solidFill>
                  <a:srgbClr val="BB2305"/>
                </a:solidFill>
                <a:cs typeface="Arial" pitchFamily="34" charset="0"/>
              </a:rPr>
              <a:t>I</a:t>
            </a:r>
            <a:r>
              <a:rPr lang="cs-CZ" sz="2500" b="1" i="1" baseline="-25000" dirty="0" err="1" smtClean="0">
                <a:solidFill>
                  <a:srgbClr val="BB2305"/>
                </a:solidFill>
                <a:cs typeface="Arial" pitchFamily="34" charset="0"/>
              </a:rPr>
              <a:t>Ca</a:t>
            </a:r>
            <a:endParaRPr lang="cs-CZ" sz="1600" baseline="300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49" name="Podnadpis 2"/>
          <p:cNvSpPr txBox="1">
            <a:spLocks/>
          </p:cNvSpPr>
          <p:nvPr/>
        </p:nvSpPr>
        <p:spPr>
          <a:xfrm>
            <a:off x="2606518" y="5295421"/>
            <a:ext cx="482972" cy="4320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BB2305"/>
              </a:buClr>
              <a:buSzPct val="100000"/>
            </a:pPr>
            <a:r>
              <a:rPr lang="cs-CZ" sz="2500" b="1" i="1" dirty="0" err="1" smtClean="0">
                <a:solidFill>
                  <a:srgbClr val="BB2305"/>
                </a:solidFill>
                <a:cs typeface="Arial" pitchFamily="34" charset="0"/>
              </a:rPr>
              <a:t>I</a:t>
            </a:r>
            <a:r>
              <a:rPr lang="cs-CZ" sz="2500" b="1" i="1" baseline="-25000" dirty="0" err="1" smtClean="0">
                <a:solidFill>
                  <a:srgbClr val="BB2305"/>
                </a:solidFill>
                <a:cs typeface="Arial" pitchFamily="34" charset="0"/>
              </a:rPr>
              <a:t>Kr</a:t>
            </a:r>
            <a:endParaRPr lang="cs-CZ" sz="1600" baseline="300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50" name="Podnadpis 2"/>
          <p:cNvSpPr txBox="1">
            <a:spLocks/>
          </p:cNvSpPr>
          <p:nvPr/>
        </p:nvSpPr>
        <p:spPr>
          <a:xfrm>
            <a:off x="2005113" y="4388793"/>
            <a:ext cx="7535439" cy="5073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BB2305"/>
              </a:buClr>
              <a:buSzPct val="100000"/>
            </a:pPr>
            <a:r>
              <a:rPr lang="cs-CZ" sz="2800" dirty="0" smtClean="0">
                <a:solidFill>
                  <a:schemeClr val="tx1"/>
                </a:solidFill>
                <a:cs typeface="Arial" pitchFamily="34" charset="0"/>
                <a:sym typeface="Symbol"/>
              </a:rPr>
              <a:t></a:t>
            </a:r>
            <a:r>
              <a:rPr lang="cs-CZ" sz="2800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cs-CZ" sz="2800" dirty="0" err="1" smtClean="0">
                <a:solidFill>
                  <a:schemeClr val="tx1"/>
                </a:solidFill>
                <a:cs typeface="Arial" pitchFamily="34" charset="0"/>
              </a:rPr>
              <a:t>inhibition</a:t>
            </a:r>
            <a:r>
              <a:rPr lang="cs-CZ" sz="2800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cs-CZ" sz="2800" dirty="0" err="1" smtClean="0">
                <a:solidFill>
                  <a:schemeClr val="tx1"/>
                </a:solidFill>
                <a:cs typeface="Arial" pitchFamily="34" charset="0"/>
              </a:rPr>
              <a:t>of</a:t>
            </a:r>
            <a:r>
              <a:rPr lang="cs-CZ" sz="2800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cs-CZ" sz="2800" dirty="0" err="1" smtClean="0">
                <a:solidFill>
                  <a:schemeClr val="tx1"/>
                </a:solidFill>
                <a:cs typeface="Arial" pitchFamily="34" charset="0"/>
              </a:rPr>
              <a:t>ionic</a:t>
            </a:r>
            <a:r>
              <a:rPr lang="cs-CZ" sz="2800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cs-CZ" sz="2800" dirty="0" err="1" smtClean="0">
                <a:solidFill>
                  <a:schemeClr val="tx1"/>
                </a:solidFill>
                <a:cs typeface="Arial" pitchFamily="34" charset="0"/>
              </a:rPr>
              <a:t>currents</a:t>
            </a:r>
            <a:r>
              <a:rPr lang="cs-CZ" sz="2800" dirty="0" smtClean="0">
                <a:solidFill>
                  <a:schemeClr val="tx1"/>
                </a:solidFill>
                <a:cs typeface="Arial" pitchFamily="34" charset="0"/>
              </a:rPr>
              <a:t>:</a:t>
            </a:r>
          </a:p>
        </p:txBody>
      </p:sp>
      <p:sp>
        <p:nvSpPr>
          <p:cNvPr id="51" name="Podnadpis 2"/>
          <p:cNvSpPr txBox="1">
            <a:spLocks/>
          </p:cNvSpPr>
          <p:nvPr/>
        </p:nvSpPr>
        <p:spPr>
          <a:xfrm>
            <a:off x="630403" y="5935392"/>
            <a:ext cx="2530913" cy="5073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BB2305"/>
              </a:buClr>
              <a:buSzPct val="100000"/>
            </a:pPr>
            <a:r>
              <a:rPr lang="cs-CZ" b="1" dirty="0" smtClean="0">
                <a:solidFill>
                  <a:srgbClr val="BB23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Acetaldehyde</a:t>
            </a:r>
            <a:endParaRPr lang="cs-CZ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52" name="Podnadpis 2"/>
          <p:cNvSpPr txBox="1">
            <a:spLocks/>
          </p:cNvSpPr>
          <p:nvPr/>
        </p:nvSpPr>
        <p:spPr>
          <a:xfrm>
            <a:off x="3059832" y="5946025"/>
            <a:ext cx="6213023" cy="5073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BB2305"/>
              </a:buClr>
              <a:buSzPct val="100000"/>
            </a:pPr>
            <a:r>
              <a:rPr lang="cs-CZ" sz="2800" dirty="0" smtClean="0">
                <a:solidFill>
                  <a:schemeClr val="tx1"/>
                </a:solidFill>
                <a:cs typeface="Arial" pitchFamily="34" charset="0"/>
                <a:sym typeface="Symbol"/>
              </a:rPr>
              <a:t></a:t>
            </a:r>
            <a:r>
              <a:rPr lang="cs-CZ" sz="2800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cs-CZ" sz="2800" i="1" dirty="0" err="1">
                <a:solidFill>
                  <a:schemeClr val="tx1"/>
                </a:solidFill>
                <a:cs typeface="Arial" pitchFamily="34" charset="0"/>
              </a:rPr>
              <a:t>I</a:t>
            </a:r>
            <a:r>
              <a:rPr lang="cs-CZ" sz="2800" i="1" baseline="-25000" dirty="0" err="1">
                <a:solidFill>
                  <a:schemeClr val="tx1"/>
                </a:solidFill>
                <a:cs typeface="Arial" pitchFamily="34" charset="0"/>
              </a:rPr>
              <a:t>Ca</a:t>
            </a:r>
            <a:r>
              <a:rPr lang="cs-CZ" sz="2800" i="1" baseline="-25000" dirty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cs-CZ" sz="2800" dirty="0" err="1" smtClean="0">
                <a:solidFill>
                  <a:schemeClr val="tx1"/>
                </a:solidFill>
                <a:cs typeface="Arial" pitchFamily="34" charset="0"/>
              </a:rPr>
              <a:t>activation</a:t>
            </a:r>
            <a:r>
              <a:rPr lang="cs-CZ" sz="2800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cs-CZ" sz="1600" dirty="0">
                <a:solidFill>
                  <a:schemeClr val="tx1"/>
                </a:solidFill>
                <a:cs typeface="Arial" pitchFamily="34" charset="0"/>
              </a:rPr>
              <a:t>(</a:t>
            </a:r>
            <a:r>
              <a:rPr lang="cs-CZ" sz="1600" dirty="0" err="1">
                <a:solidFill>
                  <a:schemeClr val="tx1"/>
                </a:solidFill>
                <a:cs typeface="Arial" pitchFamily="34" charset="0"/>
              </a:rPr>
              <a:t>Chen</a:t>
            </a:r>
            <a:r>
              <a:rPr lang="cs-CZ" sz="1600" dirty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cs-CZ" sz="1600" i="1" dirty="0">
                <a:solidFill>
                  <a:schemeClr val="tx1"/>
                </a:solidFill>
                <a:cs typeface="Arial" pitchFamily="34" charset="0"/>
              </a:rPr>
              <a:t>et al. </a:t>
            </a:r>
            <a:r>
              <a:rPr lang="cs-CZ" sz="1600" dirty="0">
                <a:solidFill>
                  <a:schemeClr val="tx1"/>
                </a:solidFill>
                <a:cs typeface="Arial" pitchFamily="34" charset="0"/>
              </a:rPr>
              <a:t>1999 and 2012)</a:t>
            </a:r>
          </a:p>
          <a:p>
            <a:pPr algn="l">
              <a:buClr>
                <a:srgbClr val="BB2305"/>
              </a:buClr>
              <a:buSzPct val="100000"/>
            </a:pPr>
            <a:endParaRPr lang="cs-CZ" sz="24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grpSp>
        <p:nvGrpSpPr>
          <p:cNvPr id="5" name="Skupina 4"/>
          <p:cNvGrpSpPr/>
          <p:nvPr/>
        </p:nvGrpSpPr>
        <p:grpSpPr>
          <a:xfrm>
            <a:off x="4731495" y="2969102"/>
            <a:ext cx="4163212" cy="3036581"/>
            <a:chOff x="4731495" y="2969102"/>
            <a:chExt cx="4163212" cy="3036581"/>
          </a:xfrm>
        </p:grpSpPr>
        <p:grpSp>
          <p:nvGrpSpPr>
            <p:cNvPr id="20" name="Skupina 19"/>
            <p:cNvGrpSpPr/>
            <p:nvPr/>
          </p:nvGrpSpPr>
          <p:grpSpPr>
            <a:xfrm>
              <a:off x="4731495" y="2969102"/>
              <a:ext cx="4163212" cy="3036581"/>
              <a:chOff x="4572000" y="3054166"/>
              <a:chExt cx="4163212" cy="3036581"/>
            </a:xfrm>
          </p:grpSpPr>
          <p:grpSp>
            <p:nvGrpSpPr>
              <p:cNvPr id="21" name="Skupina 20"/>
              <p:cNvGrpSpPr/>
              <p:nvPr/>
            </p:nvGrpSpPr>
            <p:grpSpPr>
              <a:xfrm>
                <a:off x="4572000" y="3054166"/>
                <a:ext cx="4163212" cy="3036581"/>
                <a:chOff x="3684534" y="2369489"/>
                <a:chExt cx="4163212" cy="3036581"/>
              </a:xfrm>
            </p:grpSpPr>
            <p:sp>
              <p:nvSpPr>
                <p:cNvPr id="23" name="Obdélník 22"/>
                <p:cNvSpPr/>
                <p:nvPr/>
              </p:nvSpPr>
              <p:spPr>
                <a:xfrm>
                  <a:off x="3684534" y="4882850"/>
                  <a:ext cx="4163212" cy="523220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r>
                    <a:rPr lang="cs-CZ" sz="1400" u="sng" dirty="0">
                      <a:solidFill>
                        <a:srgbClr val="BB2305"/>
                      </a:solidFill>
                    </a:rPr>
                    <a:t>http://tmedweb.tulane.edu/tmedwiki/doku.php/intro_to_the_heart_cardiac_electrophysiology</a:t>
                  </a:r>
                </a:p>
              </p:txBody>
            </p:sp>
            <p:grpSp>
              <p:nvGrpSpPr>
                <p:cNvPr id="24" name="Skupina 23"/>
                <p:cNvGrpSpPr/>
                <p:nvPr/>
              </p:nvGrpSpPr>
              <p:grpSpPr>
                <a:xfrm>
                  <a:off x="3758706" y="2369489"/>
                  <a:ext cx="4062536" cy="2562132"/>
                  <a:chOff x="3758706" y="2369489"/>
                  <a:chExt cx="4062536" cy="2562132"/>
                </a:xfrm>
              </p:grpSpPr>
              <p:sp>
                <p:nvSpPr>
                  <p:cNvPr id="25" name="Obdélník 24"/>
                  <p:cNvSpPr/>
                  <p:nvPr/>
                </p:nvSpPr>
                <p:spPr>
                  <a:xfrm>
                    <a:off x="3758706" y="2369489"/>
                    <a:ext cx="4062536" cy="2562132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rgbClr val="BB2305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cs-CZ"/>
                  </a:p>
                </p:txBody>
              </p:sp>
              <p:grpSp>
                <p:nvGrpSpPr>
                  <p:cNvPr id="27" name="Skupina 26"/>
                  <p:cNvGrpSpPr/>
                  <p:nvPr/>
                </p:nvGrpSpPr>
                <p:grpSpPr>
                  <a:xfrm>
                    <a:off x="3807844" y="2414934"/>
                    <a:ext cx="3805486" cy="2198468"/>
                    <a:chOff x="3807844" y="2414934"/>
                    <a:chExt cx="3805486" cy="2198468"/>
                  </a:xfrm>
                </p:grpSpPr>
                <p:pic>
                  <p:nvPicPr>
                    <p:cNvPr id="28" name="Obrázek 27"/>
                    <p:cNvPicPr>
                      <a:picLocks noChangeAspect="1"/>
                    </p:cNvPicPr>
                    <p:nvPr/>
                  </p:nvPicPr>
                  <p:blipFill rotWithShape="1">
                    <a:blip r:embed="rId5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t="23837" r="4667" b="7739"/>
                    <a:stretch/>
                  </p:blipFill>
                  <p:spPr>
                    <a:xfrm>
                      <a:off x="3807844" y="2492897"/>
                      <a:ext cx="3805486" cy="2048497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30" name="Obdélník 29"/>
                    <p:cNvSpPr/>
                    <p:nvPr/>
                  </p:nvSpPr>
                  <p:spPr>
                    <a:xfrm>
                      <a:off x="4724898" y="4482087"/>
                      <a:ext cx="2592288" cy="131315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cs-CZ" dirty="0"/>
                    </a:p>
                  </p:txBody>
                </p:sp>
                <p:sp>
                  <p:nvSpPr>
                    <p:cNvPr id="31" name="Obdélník 30"/>
                    <p:cNvSpPr/>
                    <p:nvPr/>
                  </p:nvSpPr>
                  <p:spPr>
                    <a:xfrm>
                      <a:off x="4095876" y="2414934"/>
                      <a:ext cx="3280904" cy="10063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cs-CZ"/>
                    </a:p>
                  </p:txBody>
                </p:sp>
                <p:sp>
                  <p:nvSpPr>
                    <p:cNvPr id="33" name="Obdélník 32"/>
                    <p:cNvSpPr/>
                    <p:nvPr/>
                  </p:nvSpPr>
                  <p:spPr>
                    <a:xfrm>
                      <a:off x="6802731" y="2453951"/>
                      <a:ext cx="440432" cy="17537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cs-CZ"/>
                    </a:p>
                  </p:txBody>
                </p:sp>
              </p:grpSp>
            </p:grpSp>
          </p:grpSp>
          <p:sp>
            <p:nvSpPr>
              <p:cNvPr id="22" name="TextovéPole 21"/>
              <p:cNvSpPr txBox="1"/>
              <p:nvPr/>
            </p:nvSpPr>
            <p:spPr>
              <a:xfrm>
                <a:off x="8003494" y="4736608"/>
                <a:ext cx="71846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cs-CZ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I</a:t>
                </a:r>
                <a:r>
                  <a:rPr lang="cs-CZ" baseline="-25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K(Ach)</a:t>
                </a:r>
                <a:endParaRPr lang="cs-CZ" baseline="-25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4" name="Přímá spojnice se šipkou 3"/>
            <p:cNvCxnSpPr/>
            <p:nvPr/>
          </p:nvCxnSpPr>
          <p:spPr>
            <a:xfrm flipH="1">
              <a:off x="7740352" y="4651544"/>
              <a:ext cx="422637" cy="73600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Zaoblený obdélník 34"/>
          <p:cNvSpPr/>
          <p:nvPr/>
        </p:nvSpPr>
        <p:spPr>
          <a:xfrm>
            <a:off x="7682786" y="4389625"/>
            <a:ext cx="1153518" cy="742819"/>
          </a:xfrm>
          <a:prstGeom prst="roundRect">
            <a:avLst/>
          </a:prstGeom>
          <a:noFill/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49528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3" descr="C:\Users\Markéta\AppData\Local\Microsoft\Windows\Temporary Internet Files\Content.IE5\K0O7W0UI\MP900438559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383"/>
            <a:ext cx="9144000" cy="576063"/>
          </a:xfrm>
          <a:prstGeom prst="rect">
            <a:avLst/>
          </a:prstGeom>
          <a:noFill/>
          <a:effectLst>
            <a:reflection stA="50000" dist="508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Obrázek 3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304" y="6165304"/>
            <a:ext cx="692696" cy="692696"/>
          </a:xfrm>
          <a:prstGeom prst="rect">
            <a:avLst/>
          </a:prstGeom>
        </p:spPr>
      </p:pic>
      <p:sp>
        <p:nvSpPr>
          <p:cNvPr id="34" name="Nadpis 1"/>
          <p:cNvSpPr txBox="1">
            <a:spLocks/>
          </p:cNvSpPr>
          <p:nvPr/>
        </p:nvSpPr>
        <p:spPr>
          <a:xfrm>
            <a:off x="249640" y="642700"/>
            <a:ext cx="8640960" cy="7350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cs-CZ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Proarrhythmogenic</a:t>
            </a:r>
            <a:r>
              <a:rPr lang="cs-CZ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Effect</a:t>
            </a:r>
            <a:r>
              <a:rPr lang="cs-CZ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</a:t>
            </a:r>
            <a:r>
              <a:rPr lang="cs-CZ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Alcohol</a:t>
            </a:r>
            <a:r>
              <a:rPr lang="cs-CZ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Consumption</a:t>
            </a:r>
            <a:endParaRPr lang="cs-CZ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42" name="Nadpis 1"/>
          <p:cNvSpPr txBox="1">
            <a:spLocks/>
          </p:cNvSpPr>
          <p:nvPr/>
        </p:nvSpPr>
        <p:spPr>
          <a:xfrm>
            <a:off x="251520" y="1181820"/>
            <a:ext cx="8640960" cy="7350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cs-CZ" sz="3200" b="1" dirty="0" err="1" smtClean="0">
                <a:solidFill>
                  <a:srgbClr val="BB23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Mechanisms</a:t>
            </a:r>
            <a:endParaRPr lang="cs-CZ" sz="3200" b="1" dirty="0">
              <a:solidFill>
                <a:srgbClr val="BB230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grpSp>
        <p:nvGrpSpPr>
          <p:cNvPr id="41" name="Skupina 40"/>
          <p:cNvGrpSpPr/>
          <p:nvPr/>
        </p:nvGrpSpPr>
        <p:grpSpPr>
          <a:xfrm>
            <a:off x="264772" y="1844823"/>
            <a:ext cx="8879228" cy="1253811"/>
            <a:chOff x="264772" y="1412776"/>
            <a:chExt cx="8879228" cy="1253811"/>
          </a:xfrm>
        </p:grpSpPr>
        <p:sp>
          <p:nvSpPr>
            <p:cNvPr id="43" name="Podnadpis 2"/>
            <p:cNvSpPr txBox="1">
              <a:spLocks/>
            </p:cNvSpPr>
            <p:nvPr/>
          </p:nvSpPr>
          <p:spPr>
            <a:xfrm>
              <a:off x="264772" y="1412776"/>
              <a:ext cx="8775740" cy="576064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buClr>
                  <a:srgbClr val="BB2305"/>
                </a:buClr>
                <a:buSzPct val="100000"/>
              </a:pPr>
              <a:r>
                <a:rPr lang="cs-CZ" sz="2700" b="1" dirty="0" err="1" smtClean="0">
                  <a:solidFill>
                    <a:schemeClr val="tx1"/>
                  </a:solidFill>
                  <a:cs typeface="Arial" pitchFamily="34" charset="0"/>
                </a:rPr>
                <a:t>Cardiac</a:t>
              </a:r>
              <a:r>
                <a:rPr lang="cs-CZ" sz="2700" b="1" dirty="0" smtClean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cs-CZ" sz="2700" b="1" dirty="0" err="1" smtClean="0">
                  <a:solidFill>
                    <a:schemeClr val="tx1"/>
                  </a:solidFill>
                  <a:cs typeface="Arial" pitchFamily="34" charset="0"/>
                </a:rPr>
                <a:t>inward</a:t>
              </a:r>
              <a:r>
                <a:rPr lang="cs-CZ" sz="2700" b="1" dirty="0" smtClean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cs-CZ" sz="2700" b="1" dirty="0" err="1" smtClean="0">
                  <a:solidFill>
                    <a:schemeClr val="tx1"/>
                  </a:solidFill>
                  <a:cs typeface="Arial" pitchFamily="34" charset="0"/>
                </a:rPr>
                <a:t>rectifiers</a:t>
              </a:r>
              <a:r>
                <a:rPr lang="cs-CZ" sz="2700" b="1" dirty="0" smtClean="0">
                  <a:solidFill>
                    <a:schemeClr val="tx1"/>
                  </a:solidFill>
                  <a:cs typeface="Arial" pitchFamily="34" charset="0"/>
                </a:rPr>
                <a:t> (</a:t>
              </a:r>
              <a:r>
                <a:rPr lang="cs-CZ" sz="2700" b="1" dirty="0" err="1" smtClean="0">
                  <a:solidFill>
                    <a:schemeClr val="tx1"/>
                  </a:solidFill>
                  <a:cs typeface="Arial" pitchFamily="34" charset="0"/>
                </a:rPr>
                <a:t>both</a:t>
              </a:r>
              <a:r>
                <a:rPr lang="cs-CZ" sz="2700" b="1" dirty="0" smtClean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cs-CZ" sz="2700" b="1" i="1" dirty="0" smtClean="0">
                  <a:solidFill>
                    <a:schemeClr val="tx1"/>
                  </a:solidFill>
                  <a:cs typeface="Arial" pitchFamily="34" charset="0"/>
                </a:rPr>
                <a:t>I</a:t>
              </a:r>
              <a:r>
                <a:rPr lang="cs-CZ" sz="2700" b="1" i="1" baseline="-25000" dirty="0" smtClean="0">
                  <a:solidFill>
                    <a:schemeClr val="tx1"/>
                  </a:solidFill>
                  <a:cs typeface="Arial" pitchFamily="34" charset="0"/>
                </a:rPr>
                <a:t>K1</a:t>
              </a:r>
              <a:r>
                <a:rPr lang="cs-CZ" sz="2700" b="1" dirty="0" smtClean="0">
                  <a:solidFill>
                    <a:schemeClr val="tx1"/>
                  </a:solidFill>
                  <a:cs typeface="Arial" pitchFamily="34" charset="0"/>
                </a:rPr>
                <a:t> and </a:t>
              </a:r>
              <a:r>
                <a:rPr lang="cs-CZ" sz="2700" b="1" i="1" dirty="0">
                  <a:solidFill>
                    <a:schemeClr val="tx1"/>
                  </a:solidFill>
                  <a:cs typeface="Arial" pitchFamily="34" charset="0"/>
                </a:rPr>
                <a:t>I</a:t>
              </a:r>
              <a:r>
                <a:rPr lang="cs-CZ" sz="2700" b="1" i="1" baseline="-25000" dirty="0">
                  <a:solidFill>
                    <a:schemeClr val="tx1"/>
                  </a:solidFill>
                  <a:cs typeface="Arial" pitchFamily="34" charset="0"/>
                </a:rPr>
                <a:t>K(Ach</a:t>
              </a:r>
              <a:r>
                <a:rPr lang="cs-CZ" sz="2700" b="1" i="1" baseline="-25000" dirty="0" smtClean="0">
                  <a:solidFill>
                    <a:schemeClr val="tx1"/>
                  </a:solidFill>
                  <a:cs typeface="Arial" pitchFamily="34" charset="0"/>
                </a:rPr>
                <a:t>)</a:t>
              </a:r>
              <a:r>
                <a:rPr lang="cs-CZ" sz="2700" b="1" dirty="0" smtClean="0">
                  <a:solidFill>
                    <a:schemeClr val="tx1"/>
                  </a:solidFill>
                  <a:cs typeface="Arial" pitchFamily="34" charset="0"/>
                </a:rPr>
                <a:t>) are </a:t>
              </a:r>
              <a:r>
                <a:rPr lang="cs-CZ" sz="2700" b="1" dirty="0" err="1" smtClean="0">
                  <a:solidFill>
                    <a:schemeClr val="tx1"/>
                  </a:solidFill>
                  <a:cs typeface="Arial" pitchFamily="34" charset="0"/>
                </a:rPr>
                <a:t>known</a:t>
              </a:r>
              <a:r>
                <a:rPr lang="cs-CZ" sz="2700" b="1" dirty="0" smtClean="0">
                  <a:solidFill>
                    <a:schemeClr val="tx1"/>
                  </a:solidFill>
                  <a:cs typeface="Arial" pitchFamily="34" charset="0"/>
                </a:rPr>
                <a:t> to play </a:t>
              </a:r>
              <a:r>
                <a:rPr lang="cs-CZ" sz="2700" b="1" dirty="0" err="1" smtClean="0">
                  <a:solidFill>
                    <a:schemeClr val="tx1"/>
                  </a:solidFill>
                  <a:cs typeface="Arial" pitchFamily="34" charset="0"/>
                </a:rPr>
                <a:t>an</a:t>
              </a:r>
              <a:r>
                <a:rPr lang="cs-CZ" sz="2700" b="1" dirty="0" smtClean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cs-CZ" sz="2700" b="1" dirty="0" err="1" smtClean="0">
                  <a:solidFill>
                    <a:schemeClr val="tx1"/>
                  </a:solidFill>
                  <a:cs typeface="Arial" pitchFamily="34" charset="0"/>
                </a:rPr>
                <a:t>important</a:t>
              </a:r>
              <a:r>
                <a:rPr lang="cs-CZ" sz="2700" b="1" dirty="0" smtClean="0">
                  <a:solidFill>
                    <a:schemeClr val="tx1"/>
                  </a:solidFill>
                  <a:cs typeface="Arial" pitchFamily="34" charset="0"/>
                </a:rPr>
                <a:t> role in </a:t>
              </a:r>
              <a:r>
                <a:rPr lang="cs-CZ" sz="2700" b="1" dirty="0" err="1" smtClean="0">
                  <a:solidFill>
                    <a:schemeClr val="tx1"/>
                  </a:solidFill>
                  <a:cs typeface="Arial" pitchFamily="34" charset="0"/>
                </a:rPr>
                <a:t>arrhythmogenesis</a:t>
              </a:r>
              <a:r>
                <a:rPr lang="cs-CZ" sz="2700" b="1" dirty="0" smtClean="0">
                  <a:solidFill>
                    <a:schemeClr val="tx1"/>
                  </a:solidFill>
                  <a:cs typeface="Arial" pitchFamily="34" charset="0"/>
                </a:rPr>
                <a:t>!</a:t>
              </a:r>
              <a:endParaRPr lang="cs-CZ" sz="2700" baseline="30000" dirty="0" smtClean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44" name="Podnadpis 2"/>
            <p:cNvSpPr txBox="1">
              <a:spLocks/>
            </p:cNvSpPr>
            <p:nvPr/>
          </p:nvSpPr>
          <p:spPr>
            <a:xfrm>
              <a:off x="268454" y="2276873"/>
              <a:ext cx="8875546" cy="389714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buClr>
                  <a:srgbClr val="BB2305"/>
                </a:buClr>
                <a:buSzPct val="100000"/>
              </a:pPr>
              <a:r>
                <a:rPr lang="cs-CZ" sz="1600" dirty="0" smtClean="0">
                  <a:solidFill>
                    <a:schemeClr val="tx1"/>
                  </a:solidFill>
                  <a:cs typeface="Arial" pitchFamily="34" charset="0"/>
                </a:rPr>
                <a:t>(</a:t>
              </a:r>
              <a:r>
                <a:rPr lang="cs-CZ" sz="1600" i="1" dirty="0" err="1" smtClean="0">
                  <a:solidFill>
                    <a:schemeClr val="tx1"/>
                  </a:solidFill>
                  <a:cs typeface="Arial" pitchFamily="34" charset="0"/>
                </a:rPr>
                <a:t>e.g</a:t>
              </a:r>
              <a:r>
                <a:rPr lang="cs-CZ" sz="1600" i="1" dirty="0" smtClean="0">
                  <a:solidFill>
                    <a:schemeClr val="tx1"/>
                  </a:solidFill>
                  <a:cs typeface="Arial" pitchFamily="34" charset="0"/>
                </a:rPr>
                <a:t>.</a:t>
              </a:r>
              <a:r>
                <a:rPr lang="cs-CZ" sz="1600" dirty="0" smtClean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cs-CZ" sz="1600" dirty="0" err="1">
                  <a:solidFill>
                    <a:schemeClr val="tx1"/>
                  </a:solidFill>
                  <a:cs typeface="Arial" pitchFamily="34" charset="0"/>
                </a:rPr>
                <a:t>Dhamoon</a:t>
              </a:r>
              <a:r>
                <a:rPr lang="cs-CZ" sz="1600" dirty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cs-CZ" sz="1600" dirty="0" smtClean="0">
                  <a:solidFill>
                    <a:schemeClr val="tx1"/>
                  </a:solidFill>
                  <a:cs typeface="Arial" pitchFamily="34" charset="0"/>
                </a:rPr>
                <a:t>and </a:t>
              </a:r>
              <a:r>
                <a:rPr lang="cs-CZ" sz="1600" dirty="0" err="1">
                  <a:solidFill>
                    <a:schemeClr val="tx1"/>
                  </a:solidFill>
                  <a:cs typeface="Arial" pitchFamily="34" charset="0"/>
                </a:rPr>
                <a:t>Jalife</a:t>
              </a:r>
              <a:r>
                <a:rPr lang="cs-CZ" sz="1600" dirty="0">
                  <a:solidFill>
                    <a:schemeClr val="tx1"/>
                  </a:solidFill>
                  <a:cs typeface="Arial" pitchFamily="34" charset="0"/>
                </a:rPr>
                <a:t> 2005, </a:t>
              </a:r>
              <a:r>
                <a:rPr lang="cs-CZ" sz="1600" dirty="0" err="1">
                  <a:solidFill>
                    <a:schemeClr val="tx1"/>
                  </a:solidFill>
                  <a:cs typeface="Arial" pitchFamily="34" charset="0"/>
                </a:rPr>
                <a:t>Piao</a:t>
              </a:r>
              <a:r>
                <a:rPr lang="cs-CZ" sz="1600" dirty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cs-CZ" sz="1600" i="1" dirty="0">
                  <a:solidFill>
                    <a:schemeClr val="tx1"/>
                  </a:solidFill>
                  <a:cs typeface="Arial" pitchFamily="34" charset="0"/>
                </a:rPr>
                <a:t>et al. </a:t>
              </a:r>
              <a:r>
                <a:rPr lang="cs-CZ" sz="1600" dirty="0">
                  <a:solidFill>
                    <a:schemeClr val="tx1"/>
                  </a:solidFill>
                  <a:cs typeface="Arial" pitchFamily="34" charset="0"/>
                </a:rPr>
                <a:t>2007, </a:t>
              </a:r>
              <a:r>
                <a:rPr lang="cs-CZ" sz="1600" dirty="0" err="1">
                  <a:solidFill>
                    <a:schemeClr val="tx1"/>
                  </a:solidFill>
                  <a:cs typeface="Arial" pitchFamily="34" charset="0"/>
                </a:rPr>
                <a:t>Schimpf</a:t>
              </a:r>
              <a:r>
                <a:rPr lang="cs-CZ" sz="1600" dirty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cs-CZ" sz="1600" i="1" dirty="0">
                  <a:solidFill>
                    <a:schemeClr val="tx1"/>
                  </a:solidFill>
                  <a:cs typeface="Arial" pitchFamily="34" charset="0"/>
                </a:rPr>
                <a:t>et al. </a:t>
              </a:r>
              <a:r>
                <a:rPr lang="cs-CZ" sz="1600" dirty="0">
                  <a:solidFill>
                    <a:schemeClr val="tx1"/>
                  </a:solidFill>
                  <a:cs typeface="Arial" pitchFamily="34" charset="0"/>
                </a:rPr>
                <a:t>2008, </a:t>
              </a:r>
              <a:r>
                <a:rPr lang="cs-CZ" sz="1600" dirty="0" err="1">
                  <a:solidFill>
                    <a:schemeClr val="tx1"/>
                  </a:solidFill>
                  <a:cs typeface="Arial" pitchFamily="34" charset="0"/>
                </a:rPr>
                <a:t>Sekar</a:t>
              </a:r>
              <a:r>
                <a:rPr lang="cs-CZ" sz="1600" dirty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cs-CZ" sz="1600" i="1" dirty="0">
                  <a:solidFill>
                    <a:schemeClr val="tx1"/>
                  </a:solidFill>
                  <a:cs typeface="Arial" pitchFamily="34" charset="0"/>
                </a:rPr>
                <a:t>et al. </a:t>
              </a:r>
              <a:r>
                <a:rPr lang="cs-CZ" sz="1600" dirty="0">
                  <a:solidFill>
                    <a:schemeClr val="tx1"/>
                  </a:solidFill>
                  <a:cs typeface="Arial" pitchFamily="34" charset="0"/>
                </a:rPr>
                <a:t>2009, </a:t>
              </a:r>
              <a:r>
                <a:rPr lang="cs-CZ" sz="1600" dirty="0" err="1">
                  <a:solidFill>
                    <a:schemeClr val="tx1"/>
                  </a:solidFill>
                  <a:cs typeface="Arial" pitchFamily="34" charset="0"/>
                </a:rPr>
                <a:t>Wakili</a:t>
              </a:r>
              <a:r>
                <a:rPr lang="cs-CZ" sz="1600" dirty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cs-CZ" sz="1600" i="1" dirty="0">
                  <a:solidFill>
                    <a:schemeClr val="tx1"/>
                  </a:solidFill>
                  <a:cs typeface="Arial" pitchFamily="34" charset="0"/>
                </a:rPr>
                <a:t>et al. </a:t>
              </a:r>
              <a:r>
                <a:rPr lang="cs-CZ" sz="1600" dirty="0">
                  <a:solidFill>
                    <a:schemeClr val="tx1"/>
                  </a:solidFill>
                  <a:cs typeface="Arial" pitchFamily="34" charset="0"/>
                </a:rPr>
                <a:t>2011) </a:t>
              </a:r>
              <a:endParaRPr lang="cs-CZ" sz="1600" baseline="30000" dirty="0" smtClean="0">
                <a:solidFill>
                  <a:schemeClr val="tx1"/>
                </a:solidFill>
                <a:cs typeface="Arial" pitchFamily="34" charset="0"/>
              </a:endParaRPr>
            </a:p>
          </p:txBody>
        </p:sp>
      </p:grpSp>
      <p:sp>
        <p:nvSpPr>
          <p:cNvPr id="46" name="Podnadpis 2"/>
          <p:cNvSpPr txBox="1">
            <a:spLocks/>
          </p:cNvSpPr>
          <p:nvPr/>
        </p:nvSpPr>
        <p:spPr>
          <a:xfrm>
            <a:off x="264220" y="3573016"/>
            <a:ext cx="8772276" cy="4320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Clr>
                <a:srgbClr val="BB2305"/>
              </a:buClr>
              <a:buSzPct val="100000"/>
              <a:buFont typeface="Arial" pitchFamily="34" charset="0"/>
              <a:buChar char="•"/>
            </a:pPr>
            <a:r>
              <a:rPr lang="cs-CZ" sz="2200" b="1" i="1" dirty="0" smtClean="0">
                <a:solidFill>
                  <a:srgbClr val="BB2305"/>
                </a:solidFill>
                <a:cs typeface="Arial" pitchFamily="34" charset="0"/>
              </a:rPr>
              <a:t>I</a:t>
            </a:r>
            <a:r>
              <a:rPr lang="cs-CZ" sz="2200" b="1" i="1" baseline="-25000" dirty="0" smtClean="0">
                <a:solidFill>
                  <a:srgbClr val="BB2305"/>
                </a:solidFill>
                <a:cs typeface="Arial" pitchFamily="34" charset="0"/>
              </a:rPr>
              <a:t>K1</a:t>
            </a:r>
            <a:r>
              <a:rPr lang="cs-CZ" sz="2200" dirty="0" smtClean="0">
                <a:solidFill>
                  <a:srgbClr val="BB2305"/>
                </a:solidFill>
                <a:cs typeface="Arial" pitchFamily="34" charset="0"/>
              </a:rPr>
              <a:t>:</a:t>
            </a:r>
            <a:r>
              <a:rPr lang="cs-CZ" sz="2200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cs-CZ" sz="2200" dirty="0" err="1" smtClean="0">
                <a:solidFill>
                  <a:schemeClr val="tx1"/>
                </a:solidFill>
                <a:cs typeface="Arial" pitchFamily="34" charset="0"/>
              </a:rPr>
              <a:t>Lazslo</a:t>
            </a:r>
            <a:r>
              <a:rPr lang="cs-CZ" sz="2200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cs-CZ" sz="2200" i="1" dirty="0">
                <a:solidFill>
                  <a:schemeClr val="tx1"/>
                </a:solidFill>
                <a:cs typeface="Arial" pitchFamily="34" charset="0"/>
              </a:rPr>
              <a:t>et al. </a:t>
            </a:r>
            <a:r>
              <a:rPr lang="cs-CZ" sz="2200" dirty="0">
                <a:solidFill>
                  <a:schemeClr val="tx1"/>
                </a:solidFill>
                <a:cs typeface="Arial" pitchFamily="34" charset="0"/>
              </a:rPr>
              <a:t>(</a:t>
            </a:r>
            <a:r>
              <a:rPr lang="cs-CZ" sz="2200" dirty="0" smtClean="0">
                <a:solidFill>
                  <a:schemeClr val="tx1"/>
                </a:solidFill>
                <a:cs typeface="Arial" pitchFamily="34" charset="0"/>
              </a:rPr>
              <a:t>2009) </a:t>
            </a:r>
            <a:r>
              <a:rPr lang="cs-CZ" sz="2200" dirty="0" smtClean="0">
                <a:solidFill>
                  <a:schemeClr val="tx1"/>
                </a:solidFill>
                <a:cs typeface="Arial" pitchFamily="34" charset="0"/>
                <a:sym typeface="Symbol"/>
              </a:rPr>
              <a:t> </a:t>
            </a:r>
            <a:r>
              <a:rPr lang="en-US" sz="2200" dirty="0" smtClean="0">
                <a:solidFill>
                  <a:schemeClr val="tx1"/>
                </a:solidFill>
                <a:cs typeface="Arial" pitchFamily="34" charset="0"/>
                <a:sym typeface="Symbol"/>
              </a:rPr>
              <a:t>statistic</a:t>
            </a:r>
            <a:r>
              <a:rPr lang="cs-CZ" sz="2200" dirty="0" err="1" smtClean="0">
                <a:solidFill>
                  <a:schemeClr val="tx1"/>
                </a:solidFill>
                <a:cs typeface="Arial" pitchFamily="34" charset="0"/>
                <a:sym typeface="Symbol"/>
              </a:rPr>
              <a:t>ally</a:t>
            </a:r>
            <a:r>
              <a:rPr lang="cs-CZ" sz="2200" dirty="0" smtClean="0">
                <a:solidFill>
                  <a:schemeClr val="tx1"/>
                </a:solidFill>
                <a:cs typeface="Arial" pitchFamily="34" charset="0"/>
                <a:sym typeface="Symbol"/>
              </a:rPr>
              <a:t> </a:t>
            </a:r>
            <a:r>
              <a:rPr lang="cs-CZ" sz="2200" dirty="0" err="1" smtClean="0">
                <a:solidFill>
                  <a:schemeClr val="tx1"/>
                </a:solidFill>
                <a:cs typeface="Arial" pitchFamily="34" charset="0"/>
                <a:sym typeface="Symbol"/>
              </a:rPr>
              <a:t>insignificant</a:t>
            </a:r>
            <a:r>
              <a:rPr lang="cs-CZ" sz="2200" dirty="0" smtClean="0">
                <a:solidFill>
                  <a:schemeClr val="tx1"/>
                </a:solidFill>
                <a:cs typeface="Arial" pitchFamily="34" charset="0"/>
                <a:sym typeface="Symbol"/>
              </a:rPr>
              <a:t> </a:t>
            </a:r>
            <a:r>
              <a:rPr lang="cs-CZ" sz="2200" dirty="0" err="1" smtClean="0">
                <a:solidFill>
                  <a:schemeClr val="tx1"/>
                </a:solidFill>
                <a:cs typeface="Arial" pitchFamily="34" charset="0"/>
                <a:sym typeface="Symbol"/>
              </a:rPr>
              <a:t>activation</a:t>
            </a:r>
            <a:r>
              <a:rPr lang="cs-CZ" sz="2200" dirty="0" smtClean="0">
                <a:solidFill>
                  <a:schemeClr val="tx1"/>
                </a:solidFill>
                <a:cs typeface="Arial" pitchFamily="34" charset="0"/>
                <a:sym typeface="Symbol"/>
              </a:rPr>
              <a:t> </a:t>
            </a:r>
            <a:r>
              <a:rPr lang="cs-CZ" sz="1800" dirty="0" smtClean="0">
                <a:solidFill>
                  <a:schemeClr val="tx1"/>
                </a:solidFill>
                <a:cs typeface="Arial" pitchFamily="34" charset="0"/>
                <a:sym typeface="Symbol"/>
              </a:rPr>
              <a:t>(by 25</a:t>
            </a:r>
            <a:r>
              <a:rPr lang="en-US" sz="1800" dirty="0" smtClean="0">
                <a:solidFill>
                  <a:schemeClr val="tx1"/>
                </a:solidFill>
                <a:cs typeface="Arial" pitchFamily="34" charset="0"/>
                <a:sym typeface="Symbol"/>
              </a:rPr>
              <a:t>%</a:t>
            </a:r>
            <a:r>
              <a:rPr lang="cs-CZ" sz="1800" dirty="0" smtClean="0">
                <a:solidFill>
                  <a:schemeClr val="tx1"/>
                </a:solidFill>
                <a:cs typeface="Arial" pitchFamily="34" charset="0"/>
                <a:sym typeface="Symbol"/>
              </a:rPr>
              <a:t>)</a:t>
            </a:r>
            <a:endParaRPr lang="cs-CZ" sz="1800" dirty="0">
              <a:solidFill>
                <a:schemeClr val="tx1"/>
              </a:solidFill>
              <a:cs typeface="Arial" pitchFamily="34" charset="0"/>
            </a:endParaRPr>
          </a:p>
        </p:txBody>
      </p:sp>
      <p:grpSp>
        <p:nvGrpSpPr>
          <p:cNvPr id="47" name="Skupina 46"/>
          <p:cNvGrpSpPr/>
          <p:nvPr/>
        </p:nvGrpSpPr>
        <p:grpSpPr>
          <a:xfrm>
            <a:off x="260756" y="3962472"/>
            <a:ext cx="8685260" cy="432048"/>
            <a:chOff x="260756" y="4149080"/>
            <a:chExt cx="8685260" cy="432048"/>
          </a:xfrm>
        </p:grpSpPr>
        <p:sp>
          <p:nvSpPr>
            <p:cNvPr id="48" name="Podnadpis 2"/>
            <p:cNvSpPr txBox="1">
              <a:spLocks/>
            </p:cNvSpPr>
            <p:nvPr/>
          </p:nvSpPr>
          <p:spPr>
            <a:xfrm>
              <a:off x="260756" y="4149080"/>
              <a:ext cx="1358916" cy="432048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42900" indent="-342900" algn="l">
                <a:buClr>
                  <a:srgbClr val="BB2305"/>
                </a:buClr>
                <a:buSzPct val="100000"/>
                <a:buFont typeface="Arial" pitchFamily="34" charset="0"/>
                <a:buChar char="•"/>
              </a:pPr>
              <a:r>
                <a:rPr lang="cs-CZ" sz="2200" b="1" i="1" dirty="0" smtClean="0">
                  <a:solidFill>
                    <a:srgbClr val="BB2305"/>
                  </a:solidFill>
                  <a:cs typeface="Arial" pitchFamily="34" charset="0"/>
                </a:rPr>
                <a:t>Kir2.1</a:t>
              </a:r>
              <a:r>
                <a:rPr lang="cs-CZ" sz="2200" dirty="0" smtClean="0">
                  <a:solidFill>
                    <a:srgbClr val="BB2305"/>
                  </a:solidFill>
                  <a:cs typeface="Arial" pitchFamily="34" charset="0"/>
                </a:rPr>
                <a:t>:</a:t>
              </a:r>
              <a:endParaRPr lang="cs-CZ" sz="2200" baseline="30000" dirty="0" smtClean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49" name="Podnadpis 2"/>
            <p:cNvSpPr txBox="1">
              <a:spLocks/>
            </p:cNvSpPr>
            <p:nvPr/>
          </p:nvSpPr>
          <p:spPr>
            <a:xfrm>
              <a:off x="1547664" y="4149080"/>
              <a:ext cx="7398352" cy="432048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buClr>
                  <a:srgbClr val="BB2305"/>
                </a:buClr>
                <a:buSzPct val="100000"/>
              </a:pPr>
              <a:r>
                <a:rPr lang="cs-CZ" sz="2200" dirty="0" err="1" smtClean="0">
                  <a:solidFill>
                    <a:schemeClr val="tx1"/>
                  </a:solidFill>
                  <a:cs typeface="Arial" pitchFamily="34" charset="0"/>
                </a:rPr>
                <a:t>Yakamura</a:t>
              </a:r>
              <a:r>
                <a:rPr lang="cs-CZ" sz="2200" dirty="0" smtClean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cs-CZ" sz="2200" i="1" dirty="0" smtClean="0">
                  <a:solidFill>
                    <a:schemeClr val="tx1"/>
                  </a:solidFill>
                  <a:cs typeface="Arial" pitchFamily="34" charset="0"/>
                </a:rPr>
                <a:t>et al. </a:t>
              </a:r>
              <a:r>
                <a:rPr lang="cs-CZ" sz="2200" dirty="0" smtClean="0">
                  <a:solidFill>
                    <a:schemeClr val="tx1"/>
                  </a:solidFill>
                  <a:cs typeface="Arial" pitchFamily="34" charset="0"/>
                </a:rPr>
                <a:t>(2001</a:t>
              </a:r>
              <a:r>
                <a:rPr lang="cs-CZ" sz="2200" dirty="0">
                  <a:solidFill>
                    <a:schemeClr val="tx1"/>
                  </a:solidFill>
                  <a:cs typeface="Arial" pitchFamily="34" charset="0"/>
                </a:rPr>
                <a:t>), </a:t>
              </a:r>
              <a:r>
                <a:rPr lang="cs-CZ" sz="2200" dirty="0" err="1">
                  <a:solidFill>
                    <a:schemeClr val="tx1"/>
                  </a:solidFill>
                  <a:cs typeface="Arial" pitchFamily="34" charset="0"/>
                </a:rPr>
                <a:t>Aryal</a:t>
              </a:r>
              <a:r>
                <a:rPr lang="cs-CZ" sz="2200" dirty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cs-CZ" sz="2200" i="1" dirty="0">
                  <a:solidFill>
                    <a:schemeClr val="tx1"/>
                  </a:solidFill>
                  <a:cs typeface="Arial" pitchFamily="34" charset="0"/>
                </a:rPr>
                <a:t>et al. </a:t>
              </a:r>
              <a:r>
                <a:rPr lang="cs-CZ" sz="2200" dirty="0">
                  <a:solidFill>
                    <a:schemeClr val="tx1"/>
                  </a:solidFill>
                  <a:cs typeface="Arial" pitchFamily="34" charset="0"/>
                </a:rPr>
                <a:t>(2009) </a:t>
              </a:r>
              <a:r>
                <a:rPr lang="cs-CZ" sz="2200" dirty="0" smtClean="0">
                  <a:solidFill>
                    <a:schemeClr val="tx1"/>
                  </a:solidFill>
                  <a:cs typeface="Arial" pitchFamily="34" charset="0"/>
                  <a:sym typeface="Symbol"/>
                </a:rPr>
                <a:t></a:t>
              </a:r>
              <a:r>
                <a:rPr lang="cs-CZ" sz="2200" dirty="0" smtClean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cs-CZ" sz="2200" dirty="0" err="1" smtClean="0">
                  <a:solidFill>
                    <a:schemeClr val="tx1"/>
                  </a:solidFill>
                  <a:cs typeface="Arial" pitchFamily="34" charset="0"/>
                </a:rPr>
                <a:t>inhibition</a:t>
              </a:r>
              <a:endParaRPr lang="cs-CZ" sz="2200" baseline="30000" dirty="0" smtClean="0">
                <a:solidFill>
                  <a:schemeClr val="tx1"/>
                </a:solidFill>
                <a:cs typeface="Arial" pitchFamily="34" charset="0"/>
              </a:endParaRPr>
            </a:p>
          </p:txBody>
        </p:sp>
      </p:grpSp>
      <p:sp>
        <p:nvSpPr>
          <p:cNvPr id="50" name="Podnadpis 2"/>
          <p:cNvSpPr txBox="1">
            <a:spLocks/>
          </p:cNvSpPr>
          <p:nvPr/>
        </p:nvSpPr>
        <p:spPr>
          <a:xfrm>
            <a:off x="262153" y="4725144"/>
            <a:ext cx="8772276" cy="4320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Clr>
                <a:srgbClr val="BB2305"/>
              </a:buClr>
              <a:buSzPct val="100000"/>
              <a:buFont typeface="Arial" pitchFamily="34" charset="0"/>
              <a:buChar char="•"/>
            </a:pPr>
            <a:r>
              <a:rPr lang="cs-CZ" sz="2200" b="1" i="1" dirty="0" smtClean="0">
                <a:solidFill>
                  <a:srgbClr val="BB2305"/>
                </a:solidFill>
                <a:cs typeface="Arial" pitchFamily="34" charset="0"/>
              </a:rPr>
              <a:t>Kir3.</a:t>
            </a:r>
            <a:r>
              <a:rPr lang="en-US" sz="2200" b="1" i="1" dirty="0" smtClean="0">
                <a:solidFill>
                  <a:srgbClr val="BB2305"/>
                </a:solidFill>
                <a:cs typeface="Arial" pitchFamily="34" charset="0"/>
              </a:rPr>
              <a:t>1/</a:t>
            </a:r>
            <a:r>
              <a:rPr lang="cs-CZ" sz="2200" b="1" i="1" dirty="0" smtClean="0">
                <a:solidFill>
                  <a:srgbClr val="BB2305"/>
                </a:solidFill>
                <a:cs typeface="Arial" pitchFamily="34" charset="0"/>
              </a:rPr>
              <a:t>3.</a:t>
            </a:r>
            <a:r>
              <a:rPr lang="en-US" sz="2200" b="1" i="1" dirty="0" smtClean="0">
                <a:solidFill>
                  <a:srgbClr val="BB2305"/>
                </a:solidFill>
                <a:cs typeface="Arial" pitchFamily="34" charset="0"/>
              </a:rPr>
              <a:t>4</a:t>
            </a:r>
            <a:r>
              <a:rPr lang="cs-CZ" sz="2200" dirty="0" smtClean="0">
                <a:solidFill>
                  <a:srgbClr val="BB2305"/>
                </a:solidFill>
                <a:cs typeface="Arial" pitchFamily="34" charset="0"/>
              </a:rPr>
              <a:t>:</a:t>
            </a:r>
            <a:r>
              <a:rPr lang="cs-CZ" sz="2200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cs-CZ" sz="2200" dirty="0" err="1" smtClean="0">
                <a:solidFill>
                  <a:schemeClr val="tx1"/>
                </a:solidFill>
                <a:cs typeface="Arial" pitchFamily="34" charset="0"/>
              </a:rPr>
              <a:t>Kobayashi</a:t>
            </a:r>
            <a:r>
              <a:rPr lang="cs-CZ" sz="2200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cs-CZ" sz="2200" i="1" dirty="0">
                <a:solidFill>
                  <a:schemeClr val="tx1"/>
                </a:solidFill>
                <a:cs typeface="Arial" pitchFamily="34" charset="0"/>
              </a:rPr>
              <a:t>et al. </a:t>
            </a:r>
            <a:r>
              <a:rPr lang="cs-CZ" sz="2200" dirty="0">
                <a:solidFill>
                  <a:schemeClr val="tx1"/>
                </a:solidFill>
                <a:cs typeface="Arial" pitchFamily="34" charset="0"/>
              </a:rPr>
              <a:t>(</a:t>
            </a:r>
            <a:r>
              <a:rPr lang="cs-CZ" sz="2200" dirty="0" smtClean="0">
                <a:solidFill>
                  <a:schemeClr val="tx1"/>
                </a:solidFill>
                <a:cs typeface="Arial" pitchFamily="34" charset="0"/>
              </a:rPr>
              <a:t>2009</a:t>
            </a:r>
            <a:r>
              <a:rPr lang="cs-CZ" sz="2200" dirty="0">
                <a:solidFill>
                  <a:schemeClr val="tx1"/>
                </a:solidFill>
                <a:cs typeface="Arial" pitchFamily="34" charset="0"/>
              </a:rPr>
              <a:t>), </a:t>
            </a:r>
            <a:r>
              <a:rPr lang="cs-CZ" sz="2200" dirty="0" err="1">
                <a:solidFill>
                  <a:schemeClr val="tx1"/>
                </a:solidFill>
                <a:cs typeface="Arial" pitchFamily="34" charset="0"/>
              </a:rPr>
              <a:t>Yakamura</a:t>
            </a:r>
            <a:r>
              <a:rPr lang="cs-CZ" sz="2200" dirty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cs-CZ" sz="2200" i="1" dirty="0">
                <a:solidFill>
                  <a:schemeClr val="tx1"/>
                </a:solidFill>
                <a:cs typeface="Arial" pitchFamily="34" charset="0"/>
              </a:rPr>
              <a:t>et al. </a:t>
            </a:r>
            <a:r>
              <a:rPr lang="cs-CZ" sz="2200" dirty="0">
                <a:solidFill>
                  <a:schemeClr val="tx1"/>
                </a:solidFill>
                <a:cs typeface="Arial" pitchFamily="34" charset="0"/>
              </a:rPr>
              <a:t>(2001</a:t>
            </a:r>
            <a:r>
              <a:rPr lang="cs-CZ" sz="2200" dirty="0" smtClean="0">
                <a:solidFill>
                  <a:schemeClr val="tx1"/>
                </a:solidFill>
                <a:cs typeface="Arial" pitchFamily="34" charset="0"/>
              </a:rPr>
              <a:t>), </a:t>
            </a:r>
            <a:r>
              <a:rPr lang="cs-CZ" sz="2200" dirty="0" err="1">
                <a:solidFill>
                  <a:schemeClr val="tx1"/>
                </a:solidFill>
                <a:cs typeface="Arial" pitchFamily="34" charset="0"/>
              </a:rPr>
              <a:t>Aryal</a:t>
            </a:r>
            <a:r>
              <a:rPr lang="cs-CZ" sz="2200" dirty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cs-CZ" sz="2200" i="1" dirty="0">
                <a:solidFill>
                  <a:schemeClr val="tx1"/>
                </a:solidFill>
                <a:cs typeface="Arial" pitchFamily="34" charset="0"/>
              </a:rPr>
              <a:t>et al. </a:t>
            </a:r>
            <a:r>
              <a:rPr lang="cs-CZ" sz="2200" dirty="0">
                <a:solidFill>
                  <a:schemeClr val="tx1"/>
                </a:solidFill>
                <a:cs typeface="Arial" pitchFamily="34" charset="0"/>
              </a:rPr>
              <a:t>(2009)</a:t>
            </a:r>
            <a:r>
              <a:rPr lang="cs-CZ" sz="2200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cs-CZ" sz="2200" dirty="0" smtClean="0">
                <a:solidFill>
                  <a:schemeClr val="tx1"/>
                </a:solidFill>
                <a:cs typeface="Arial" pitchFamily="34" charset="0"/>
                <a:sym typeface="Symbol"/>
              </a:rPr>
              <a:t> </a:t>
            </a:r>
            <a:r>
              <a:rPr lang="cs-CZ" sz="2200" dirty="0" err="1" smtClean="0">
                <a:solidFill>
                  <a:schemeClr val="tx1"/>
                </a:solidFill>
                <a:cs typeface="Arial" pitchFamily="34" charset="0"/>
                <a:sym typeface="Symbol"/>
              </a:rPr>
              <a:t>significant</a:t>
            </a:r>
            <a:r>
              <a:rPr lang="cs-CZ" sz="2200" dirty="0" smtClean="0">
                <a:solidFill>
                  <a:schemeClr val="tx1"/>
                </a:solidFill>
                <a:cs typeface="Arial" pitchFamily="34" charset="0"/>
                <a:sym typeface="Symbol"/>
              </a:rPr>
              <a:t> </a:t>
            </a:r>
            <a:r>
              <a:rPr lang="cs-CZ" sz="2200" dirty="0" err="1" smtClean="0">
                <a:solidFill>
                  <a:schemeClr val="tx1"/>
                </a:solidFill>
                <a:cs typeface="Arial" pitchFamily="34" charset="0"/>
                <a:sym typeface="Symbol"/>
              </a:rPr>
              <a:t>activation</a:t>
            </a:r>
            <a:endParaRPr lang="cs-CZ" sz="2200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51" name="Podnadpis 2"/>
          <p:cNvSpPr txBox="1">
            <a:spLocks/>
          </p:cNvSpPr>
          <p:nvPr/>
        </p:nvSpPr>
        <p:spPr>
          <a:xfrm>
            <a:off x="262153" y="4333205"/>
            <a:ext cx="8772276" cy="4320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Clr>
                <a:srgbClr val="BB2305"/>
              </a:buClr>
              <a:buSzPct val="100000"/>
              <a:buFont typeface="Arial" pitchFamily="34" charset="0"/>
              <a:buChar char="•"/>
            </a:pPr>
            <a:r>
              <a:rPr lang="cs-CZ" sz="2200" b="1" i="1" dirty="0" smtClean="0">
                <a:solidFill>
                  <a:srgbClr val="BB2305"/>
                </a:solidFill>
                <a:cs typeface="Arial" pitchFamily="34" charset="0"/>
              </a:rPr>
              <a:t>I</a:t>
            </a:r>
            <a:r>
              <a:rPr lang="cs-CZ" sz="2200" b="1" i="1" baseline="-25000" dirty="0" smtClean="0">
                <a:solidFill>
                  <a:srgbClr val="BB2305"/>
                </a:solidFill>
                <a:cs typeface="Arial" pitchFamily="34" charset="0"/>
              </a:rPr>
              <a:t>K</a:t>
            </a:r>
            <a:r>
              <a:rPr lang="cs-CZ" sz="2200" b="1" i="1" baseline="-25000" dirty="0">
                <a:solidFill>
                  <a:srgbClr val="BB2305"/>
                </a:solidFill>
                <a:cs typeface="Arial" pitchFamily="34" charset="0"/>
              </a:rPr>
              <a:t>(</a:t>
            </a:r>
            <a:r>
              <a:rPr lang="en-US" sz="2200" b="1" i="1" baseline="-25000" dirty="0" smtClean="0">
                <a:solidFill>
                  <a:srgbClr val="BB2305"/>
                </a:solidFill>
                <a:cs typeface="Arial" pitchFamily="34" charset="0"/>
              </a:rPr>
              <a:t>Ach</a:t>
            </a:r>
            <a:r>
              <a:rPr lang="cs-CZ" sz="2200" b="1" i="1" baseline="-25000" dirty="0" smtClean="0">
                <a:solidFill>
                  <a:srgbClr val="BB2305"/>
                </a:solidFill>
                <a:cs typeface="Arial" pitchFamily="34" charset="0"/>
              </a:rPr>
              <a:t>)</a:t>
            </a:r>
            <a:r>
              <a:rPr lang="cs-CZ" sz="2200" dirty="0" smtClean="0">
                <a:solidFill>
                  <a:srgbClr val="BB2305"/>
                </a:solidFill>
                <a:cs typeface="Arial" pitchFamily="34" charset="0"/>
              </a:rPr>
              <a:t>:</a:t>
            </a:r>
            <a:r>
              <a:rPr lang="cs-CZ" sz="2200" dirty="0" smtClean="0">
                <a:solidFill>
                  <a:schemeClr val="tx1"/>
                </a:solidFill>
                <a:cs typeface="Arial" pitchFamily="34" charset="0"/>
              </a:rPr>
              <a:t> ?</a:t>
            </a:r>
            <a:endParaRPr lang="cs-CZ" sz="2200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52" name="Podnadpis 2"/>
          <p:cNvSpPr txBox="1">
            <a:spLocks/>
          </p:cNvSpPr>
          <p:nvPr/>
        </p:nvSpPr>
        <p:spPr>
          <a:xfrm>
            <a:off x="240887" y="3068960"/>
            <a:ext cx="8271684" cy="5073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BB2305"/>
              </a:buClr>
              <a:buSzPct val="100000"/>
            </a:pPr>
            <a:r>
              <a:rPr lang="cs-CZ" b="1" dirty="0" err="1" smtClean="0">
                <a:solidFill>
                  <a:srgbClr val="BB23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Ethanol</a:t>
            </a:r>
            <a:endParaRPr lang="cs-CZ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5999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50" grpId="0"/>
      <p:bldP spid="51" grpId="0"/>
      <p:bldP spid="5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Skupina 2"/>
          <p:cNvGrpSpPr/>
          <p:nvPr/>
        </p:nvGrpSpPr>
        <p:grpSpPr>
          <a:xfrm>
            <a:off x="1867595" y="3564751"/>
            <a:ext cx="7075627" cy="3112710"/>
            <a:chOff x="1867595" y="3415889"/>
            <a:chExt cx="7075627" cy="3112710"/>
          </a:xfrm>
        </p:grpSpPr>
        <p:grpSp>
          <p:nvGrpSpPr>
            <p:cNvPr id="2" name="Skupina 1"/>
            <p:cNvGrpSpPr/>
            <p:nvPr/>
          </p:nvGrpSpPr>
          <p:grpSpPr>
            <a:xfrm>
              <a:off x="1867595" y="3415889"/>
              <a:ext cx="7075627" cy="3112710"/>
              <a:chOff x="1600829" y="3415889"/>
              <a:chExt cx="7075627" cy="3112710"/>
            </a:xfrm>
          </p:grpSpPr>
          <p:pic>
            <p:nvPicPr>
              <p:cNvPr id="18" name="Obrázek 17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75402" y="3415889"/>
                <a:ext cx="3701054" cy="2588611"/>
              </a:xfrm>
              <a:prstGeom prst="rect">
                <a:avLst/>
              </a:prstGeom>
            </p:spPr>
          </p:pic>
          <p:sp>
            <p:nvSpPr>
              <p:cNvPr id="22" name="Podnadpis 2"/>
              <p:cNvSpPr txBox="1">
                <a:spLocks/>
              </p:cNvSpPr>
              <p:nvPr/>
            </p:nvSpPr>
            <p:spPr>
              <a:xfrm>
                <a:off x="1600829" y="6165304"/>
                <a:ext cx="5754767" cy="363295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buClr>
                    <a:srgbClr val="BB2305"/>
                  </a:buClr>
                  <a:buSzPct val="100000"/>
                </a:pPr>
                <a:r>
                  <a:rPr lang="cs-CZ" sz="1600" dirty="0" err="1" smtClean="0">
                    <a:solidFill>
                      <a:srgbClr val="C00000"/>
                    </a:solidFill>
                    <a:cs typeface="Arial" pitchFamily="34" charset="0"/>
                  </a:rPr>
                  <a:t>Bébarová</a:t>
                </a:r>
                <a:r>
                  <a:rPr lang="cs-CZ" sz="1600" dirty="0" smtClean="0">
                    <a:solidFill>
                      <a:srgbClr val="C00000"/>
                    </a:solidFill>
                    <a:cs typeface="Arial" pitchFamily="34" charset="0"/>
                  </a:rPr>
                  <a:t> </a:t>
                </a:r>
                <a:r>
                  <a:rPr lang="cs-CZ" sz="1600" i="1" dirty="0" smtClean="0">
                    <a:solidFill>
                      <a:srgbClr val="C00000"/>
                    </a:solidFill>
                    <a:cs typeface="Arial" pitchFamily="34" charset="0"/>
                  </a:rPr>
                  <a:t>et al.</a:t>
                </a:r>
                <a:r>
                  <a:rPr lang="cs-CZ" sz="1600" dirty="0" smtClean="0">
                    <a:solidFill>
                      <a:srgbClr val="C00000"/>
                    </a:solidFill>
                    <a:cs typeface="Arial" pitchFamily="34" charset="0"/>
                  </a:rPr>
                  <a:t>, </a:t>
                </a:r>
                <a:r>
                  <a:rPr lang="cs-CZ" sz="1600" i="1" dirty="0" smtClean="0">
                    <a:solidFill>
                      <a:srgbClr val="C00000"/>
                    </a:solidFill>
                    <a:cs typeface="Arial" pitchFamily="34" charset="0"/>
                  </a:rPr>
                  <a:t>J </a:t>
                </a:r>
                <a:r>
                  <a:rPr lang="cs-CZ" sz="1600" i="1" dirty="0" err="1" smtClean="0">
                    <a:solidFill>
                      <a:srgbClr val="C00000"/>
                    </a:solidFill>
                    <a:cs typeface="Arial" pitchFamily="34" charset="0"/>
                  </a:rPr>
                  <a:t>Physiol</a:t>
                </a:r>
                <a:r>
                  <a:rPr lang="cs-CZ" sz="1600" i="1" dirty="0" smtClean="0">
                    <a:solidFill>
                      <a:srgbClr val="C00000"/>
                    </a:solidFill>
                    <a:cs typeface="Arial" pitchFamily="34" charset="0"/>
                  </a:rPr>
                  <a:t> </a:t>
                </a:r>
                <a:r>
                  <a:rPr lang="cs-CZ" sz="1600" i="1" dirty="0" err="1" smtClean="0">
                    <a:solidFill>
                      <a:srgbClr val="C00000"/>
                    </a:solidFill>
                    <a:cs typeface="Arial" pitchFamily="34" charset="0"/>
                  </a:rPr>
                  <a:t>Pharmacol</a:t>
                </a:r>
                <a:r>
                  <a:rPr lang="cs-CZ" sz="1600" i="1" dirty="0" smtClean="0">
                    <a:solidFill>
                      <a:srgbClr val="C00000"/>
                    </a:solidFill>
                    <a:cs typeface="Arial" pitchFamily="34" charset="0"/>
                  </a:rPr>
                  <a:t> </a:t>
                </a:r>
                <a:r>
                  <a:rPr lang="cs-CZ" sz="1600" dirty="0" smtClean="0">
                    <a:solidFill>
                      <a:srgbClr val="C00000"/>
                    </a:solidFill>
                    <a:cs typeface="Arial" pitchFamily="34" charset="0"/>
                  </a:rPr>
                  <a:t>2014;65(4):497-509</a:t>
                </a:r>
                <a:endParaRPr lang="cs-CZ" sz="1600" i="1" baseline="-25000" dirty="0" smtClean="0">
                  <a:solidFill>
                    <a:srgbClr val="C00000"/>
                  </a:solidFill>
                  <a:cs typeface="Arial" pitchFamily="34" charset="0"/>
                </a:endParaRPr>
              </a:p>
            </p:txBody>
          </p:sp>
        </p:grpSp>
        <p:pic>
          <p:nvPicPr>
            <p:cNvPr id="2099" name="Picture 51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10932" y="3454278"/>
              <a:ext cx="3197023" cy="21349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26" name="Picture 3" descr="C:\Users\Markéta\AppData\Local\Microsoft\Windows\Temporary Internet Files\Content.IE5\K0O7W0UI\MP900438559[1]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383"/>
            <a:ext cx="9144000" cy="576063"/>
          </a:xfrm>
          <a:prstGeom prst="rect">
            <a:avLst/>
          </a:prstGeom>
          <a:noFill/>
          <a:effectLst>
            <a:reflection stA="50000" dist="508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Obrázek 3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304" y="6165304"/>
            <a:ext cx="692696" cy="692696"/>
          </a:xfrm>
          <a:prstGeom prst="rect">
            <a:avLst/>
          </a:prstGeom>
        </p:spPr>
      </p:pic>
      <p:sp>
        <p:nvSpPr>
          <p:cNvPr id="34" name="Nadpis 1"/>
          <p:cNvSpPr txBox="1">
            <a:spLocks/>
          </p:cNvSpPr>
          <p:nvPr/>
        </p:nvSpPr>
        <p:spPr>
          <a:xfrm>
            <a:off x="249640" y="642700"/>
            <a:ext cx="8640960" cy="7350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cs-CZ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Proarrhythmogenic</a:t>
            </a:r>
            <a:r>
              <a:rPr lang="cs-CZ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Effect</a:t>
            </a:r>
            <a:r>
              <a:rPr lang="cs-CZ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</a:t>
            </a:r>
            <a:r>
              <a:rPr lang="cs-CZ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Alcohol</a:t>
            </a:r>
            <a:r>
              <a:rPr lang="cs-CZ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Consumption</a:t>
            </a:r>
            <a:endParaRPr lang="cs-CZ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42" name="Nadpis 1"/>
          <p:cNvSpPr txBox="1">
            <a:spLocks/>
          </p:cNvSpPr>
          <p:nvPr/>
        </p:nvSpPr>
        <p:spPr>
          <a:xfrm>
            <a:off x="251520" y="1181820"/>
            <a:ext cx="8640960" cy="7350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cs-CZ" sz="3200" b="1" dirty="0" err="1" smtClean="0">
                <a:solidFill>
                  <a:srgbClr val="BB23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Mechanisms</a:t>
            </a:r>
            <a:endParaRPr lang="cs-CZ" sz="3200" b="1" dirty="0">
              <a:solidFill>
                <a:srgbClr val="BB230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grpSp>
        <p:nvGrpSpPr>
          <p:cNvPr id="41" name="Skupina 40"/>
          <p:cNvGrpSpPr/>
          <p:nvPr/>
        </p:nvGrpSpPr>
        <p:grpSpPr>
          <a:xfrm>
            <a:off x="264772" y="1844823"/>
            <a:ext cx="8879228" cy="1253811"/>
            <a:chOff x="264772" y="1412776"/>
            <a:chExt cx="8879228" cy="1253811"/>
          </a:xfrm>
        </p:grpSpPr>
        <p:sp>
          <p:nvSpPr>
            <p:cNvPr id="43" name="Podnadpis 2"/>
            <p:cNvSpPr txBox="1">
              <a:spLocks/>
            </p:cNvSpPr>
            <p:nvPr/>
          </p:nvSpPr>
          <p:spPr>
            <a:xfrm>
              <a:off x="264772" y="1412776"/>
              <a:ext cx="8775740" cy="576064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buClr>
                  <a:srgbClr val="BB2305"/>
                </a:buClr>
                <a:buSzPct val="100000"/>
              </a:pPr>
              <a:r>
                <a:rPr lang="cs-CZ" sz="2700" b="1" dirty="0" err="1" smtClean="0">
                  <a:solidFill>
                    <a:schemeClr val="tx1"/>
                  </a:solidFill>
                  <a:cs typeface="Arial" pitchFamily="34" charset="0"/>
                </a:rPr>
                <a:t>Cardiac</a:t>
              </a:r>
              <a:r>
                <a:rPr lang="cs-CZ" sz="2700" b="1" dirty="0" smtClean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cs-CZ" sz="2700" b="1" dirty="0" err="1" smtClean="0">
                  <a:solidFill>
                    <a:schemeClr val="tx1"/>
                  </a:solidFill>
                  <a:cs typeface="Arial" pitchFamily="34" charset="0"/>
                </a:rPr>
                <a:t>inward</a:t>
              </a:r>
              <a:r>
                <a:rPr lang="cs-CZ" sz="2700" b="1" dirty="0" smtClean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cs-CZ" sz="2700" b="1" dirty="0" err="1" smtClean="0">
                  <a:solidFill>
                    <a:schemeClr val="tx1"/>
                  </a:solidFill>
                  <a:cs typeface="Arial" pitchFamily="34" charset="0"/>
                </a:rPr>
                <a:t>rectifiers</a:t>
              </a:r>
              <a:r>
                <a:rPr lang="cs-CZ" sz="2700" b="1" dirty="0" smtClean="0">
                  <a:solidFill>
                    <a:schemeClr val="tx1"/>
                  </a:solidFill>
                  <a:cs typeface="Arial" pitchFamily="34" charset="0"/>
                </a:rPr>
                <a:t> (</a:t>
              </a:r>
              <a:r>
                <a:rPr lang="cs-CZ" sz="2700" b="1" dirty="0" err="1" smtClean="0">
                  <a:solidFill>
                    <a:schemeClr val="tx1"/>
                  </a:solidFill>
                  <a:cs typeface="Arial" pitchFamily="34" charset="0"/>
                </a:rPr>
                <a:t>both</a:t>
              </a:r>
              <a:r>
                <a:rPr lang="cs-CZ" sz="2700" b="1" dirty="0" smtClean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cs-CZ" sz="2700" b="1" i="1" dirty="0" smtClean="0">
                  <a:solidFill>
                    <a:schemeClr val="tx1"/>
                  </a:solidFill>
                  <a:cs typeface="Arial" pitchFamily="34" charset="0"/>
                </a:rPr>
                <a:t>I</a:t>
              </a:r>
              <a:r>
                <a:rPr lang="cs-CZ" sz="2700" b="1" i="1" baseline="-25000" dirty="0" smtClean="0">
                  <a:solidFill>
                    <a:schemeClr val="tx1"/>
                  </a:solidFill>
                  <a:cs typeface="Arial" pitchFamily="34" charset="0"/>
                </a:rPr>
                <a:t>K1</a:t>
              </a:r>
              <a:r>
                <a:rPr lang="cs-CZ" sz="2700" b="1" dirty="0" smtClean="0">
                  <a:solidFill>
                    <a:schemeClr val="tx1"/>
                  </a:solidFill>
                  <a:cs typeface="Arial" pitchFamily="34" charset="0"/>
                </a:rPr>
                <a:t> and </a:t>
              </a:r>
              <a:r>
                <a:rPr lang="cs-CZ" sz="2700" b="1" i="1" dirty="0">
                  <a:solidFill>
                    <a:schemeClr val="tx1"/>
                  </a:solidFill>
                  <a:cs typeface="Arial" pitchFamily="34" charset="0"/>
                </a:rPr>
                <a:t>I</a:t>
              </a:r>
              <a:r>
                <a:rPr lang="cs-CZ" sz="2700" b="1" i="1" baseline="-25000" dirty="0">
                  <a:solidFill>
                    <a:schemeClr val="tx1"/>
                  </a:solidFill>
                  <a:cs typeface="Arial" pitchFamily="34" charset="0"/>
                </a:rPr>
                <a:t>K(Ach</a:t>
              </a:r>
              <a:r>
                <a:rPr lang="cs-CZ" sz="2700" b="1" i="1" baseline="-25000" dirty="0" smtClean="0">
                  <a:solidFill>
                    <a:schemeClr val="tx1"/>
                  </a:solidFill>
                  <a:cs typeface="Arial" pitchFamily="34" charset="0"/>
                </a:rPr>
                <a:t>)</a:t>
              </a:r>
              <a:r>
                <a:rPr lang="cs-CZ" sz="2700" b="1" dirty="0" smtClean="0">
                  <a:solidFill>
                    <a:schemeClr val="tx1"/>
                  </a:solidFill>
                  <a:cs typeface="Arial" pitchFamily="34" charset="0"/>
                </a:rPr>
                <a:t>) are </a:t>
              </a:r>
              <a:r>
                <a:rPr lang="cs-CZ" sz="2700" b="1" dirty="0" err="1" smtClean="0">
                  <a:solidFill>
                    <a:schemeClr val="tx1"/>
                  </a:solidFill>
                  <a:cs typeface="Arial" pitchFamily="34" charset="0"/>
                </a:rPr>
                <a:t>known</a:t>
              </a:r>
              <a:r>
                <a:rPr lang="cs-CZ" sz="2700" b="1" dirty="0" smtClean="0">
                  <a:solidFill>
                    <a:schemeClr val="tx1"/>
                  </a:solidFill>
                  <a:cs typeface="Arial" pitchFamily="34" charset="0"/>
                </a:rPr>
                <a:t> to play </a:t>
              </a:r>
              <a:r>
                <a:rPr lang="cs-CZ" sz="2700" b="1" dirty="0" err="1" smtClean="0">
                  <a:solidFill>
                    <a:schemeClr val="tx1"/>
                  </a:solidFill>
                  <a:cs typeface="Arial" pitchFamily="34" charset="0"/>
                </a:rPr>
                <a:t>an</a:t>
              </a:r>
              <a:r>
                <a:rPr lang="cs-CZ" sz="2700" b="1" dirty="0" smtClean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cs-CZ" sz="2700" b="1" dirty="0" err="1" smtClean="0">
                  <a:solidFill>
                    <a:schemeClr val="tx1"/>
                  </a:solidFill>
                  <a:cs typeface="Arial" pitchFamily="34" charset="0"/>
                </a:rPr>
                <a:t>important</a:t>
              </a:r>
              <a:r>
                <a:rPr lang="cs-CZ" sz="2700" b="1" dirty="0" smtClean="0">
                  <a:solidFill>
                    <a:schemeClr val="tx1"/>
                  </a:solidFill>
                  <a:cs typeface="Arial" pitchFamily="34" charset="0"/>
                </a:rPr>
                <a:t> role in </a:t>
              </a:r>
              <a:r>
                <a:rPr lang="cs-CZ" sz="2700" b="1" dirty="0" err="1" smtClean="0">
                  <a:solidFill>
                    <a:schemeClr val="tx1"/>
                  </a:solidFill>
                  <a:cs typeface="Arial" pitchFamily="34" charset="0"/>
                </a:rPr>
                <a:t>arrhythmogenesis</a:t>
              </a:r>
              <a:r>
                <a:rPr lang="cs-CZ" sz="2700" b="1" dirty="0" smtClean="0">
                  <a:solidFill>
                    <a:schemeClr val="tx1"/>
                  </a:solidFill>
                  <a:cs typeface="Arial" pitchFamily="34" charset="0"/>
                </a:rPr>
                <a:t>!</a:t>
              </a:r>
              <a:endParaRPr lang="cs-CZ" sz="2700" baseline="30000" dirty="0" smtClean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44" name="Podnadpis 2"/>
            <p:cNvSpPr txBox="1">
              <a:spLocks/>
            </p:cNvSpPr>
            <p:nvPr/>
          </p:nvSpPr>
          <p:spPr>
            <a:xfrm>
              <a:off x="268454" y="2276873"/>
              <a:ext cx="8875546" cy="389714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buClr>
                  <a:srgbClr val="BB2305"/>
                </a:buClr>
                <a:buSzPct val="100000"/>
              </a:pPr>
              <a:r>
                <a:rPr lang="cs-CZ" sz="1600" dirty="0" smtClean="0">
                  <a:solidFill>
                    <a:schemeClr val="tx1"/>
                  </a:solidFill>
                  <a:cs typeface="Arial" pitchFamily="34" charset="0"/>
                </a:rPr>
                <a:t>(</a:t>
              </a:r>
              <a:r>
                <a:rPr lang="cs-CZ" sz="1600" i="1" dirty="0" err="1" smtClean="0">
                  <a:solidFill>
                    <a:schemeClr val="tx1"/>
                  </a:solidFill>
                  <a:cs typeface="Arial" pitchFamily="34" charset="0"/>
                </a:rPr>
                <a:t>e.g</a:t>
              </a:r>
              <a:r>
                <a:rPr lang="cs-CZ" sz="1600" i="1" dirty="0" smtClean="0">
                  <a:solidFill>
                    <a:schemeClr val="tx1"/>
                  </a:solidFill>
                  <a:cs typeface="Arial" pitchFamily="34" charset="0"/>
                </a:rPr>
                <a:t>.</a:t>
              </a:r>
              <a:r>
                <a:rPr lang="cs-CZ" sz="1600" dirty="0" smtClean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cs-CZ" sz="1600" dirty="0" err="1">
                  <a:solidFill>
                    <a:schemeClr val="tx1"/>
                  </a:solidFill>
                  <a:cs typeface="Arial" pitchFamily="34" charset="0"/>
                </a:rPr>
                <a:t>Dhamoon</a:t>
              </a:r>
              <a:r>
                <a:rPr lang="cs-CZ" sz="1600" dirty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cs-CZ" sz="1600" dirty="0" smtClean="0">
                  <a:solidFill>
                    <a:schemeClr val="tx1"/>
                  </a:solidFill>
                  <a:cs typeface="Arial" pitchFamily="34" charset="0"/>
                </a:rPr>
                <a:t>and </a:t>
              </a:r>
              <a:r>
                <a:rPr lang="cs-CZ" sz="1600" dirty="0" err="1">
                  <a:solidFill>
                    <a:schemeClr val="tx1"/>
                  </a:solidFill>
                  <a:cs typeface="Arial" pitchFamily="34" charset="0"/>
                </a:rPr>
                <a:t>Jalife</a:t>
              </a:r>
              <a:r>
                <a:rPr lang="cs-CZ" sz="1600" dirty="0">
                  <a:solidFill>
                    <a:schemeClr val="tx1"/>
                  </a:solidFill>
                  <a:cs typeface="Arial" pitchFamily="34" charset="0"/>
                </a:rPr>
                <a:t> 2005, </a:t>
              </a:r>
              <a:r>
                <a:rPr lang="cs-CZ" sz="1600" dirty="0" err="1">
                  <a:solidFill>
                    <a:schemeClr val="tx1"/>
                  </a:solidFill>
                  <a:cs typeface="Arial" pitchFamily="34" charset="0"/>
                </a:rPr>
                <a:t>Piao</a:t>
              </a:r>
              <a:r>
                <a:rPr lang="cs-CZ" sz="1600" dirty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cs-CZ" sz="1600" i="1" dirty="0">
                  <a:solidFill>
                    <a:schemeClr val="tx1"/>
                  </a:solidFill>
                  <a:cs typeface="Arial" pitchFamily="34" charset="0"/>
                </a:rPr>
                <a:t>et al. </a:t>
              </a:r>
              <a:r>
                <a:rPr lang="cs-CZ" sz="1600" dirty="0">
                  <a:solidFill>
                    <a:schemeClr val="tx1"/>
                  </a:solidFill>
                  <a:cs typeface="Arial" pitchFamily="34" charset="0"/>
                </a:rPr>
                <a:t>2007, </a:t>
              </a:r>
              <a:r>
                <a:rPr lang="cs-CZ" sz="1600" dirty="0" err="1">
                  <a:solidFill>
                    <a:schemeClr val="tx1"/>
                  </a:solidFill>
                  <a:cs typeface="Arial" pitchFamily="34" charset="0"/>
                </a:rPr>
                <a:t>Schimpf</a:t>
              </a:r>
              <a:r>
                <a:rPr lang="cs-CZ" sz="1600" dirty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cs-CZ" sz="1600" i="1" dirty="0">
                  <a:solidFill>
                    <a:schemeClr val="tx1"/>
                  </a:solidFill>
                  <a:cs typeface="Arial" pitchFamily="34" charset="0"/>
                </a:rPr>
                <a:t>et al. </a:t>
              </a:r>
              <a:r>
                <a:rPr lang="cs-CZ" sz="1600" dirty="0">
                  <a:solidFill>
                    <a:schemeClr val="tx1"/>
                  </a:solidFill>
                  <a:cs typeface="Arial" pitchFamily="34" charset="0"/>
                </a:rPr>
                <a:t>2008, </a:t>
              </a:r>
              <a:r>
                <a:rPr lang="cs-CZ" sz="1600" dirty="0" err="1">
                  <a:solidFill>
                    <a:schemeClr val="tx1"/>
                  </a:solidFill>
                  <a:cs typeface="Arial" pitchFamily="34" charset="0"/>
                </a:rPr>
                <a:t>Sekar</a:t>
              </a:r>
              <a:r>
                <a:rPr lang="cs-CZ" sz="1600" dirty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cs-CZ" sz="1600" i="1" dirty="0">
                  <a:solidFill>
                    <a:schemeClr val="tx1"/>
                  </a:solidFill>
                  <a:cs typeface="Arial" pitchFamily="34" charset="0"/>
                </a:rPr>
                <a:t>et al. </a:t>
              </a:r>
              <a:r>
                <a:rPr lang="cs-CZ" sz="1600" dirty="0">
                  <a:solidFill>
                    <a:schemeClr val="tx1"/>
                  </a:solidFill>
                  <a:cs typeface="Arial" pitchFamily="34" charset="0"/>
                </a:rPr>
                <a:t>2009, </a:t>
              </a:r>
              <a:r>
                <a:rPr lang="cs-CZ" sz="1600" dirty="0" err="1">
                  <a:solidFill>
                    <a:schemeClr val="tx1"/>
                  </a:solidFill>
                  <a:cs typeface="Arial" pitchFamily="34" charset="0"/>
                </a:rPr>
                <a:t>Wakili</a:t>
              </a:r>
              <a:r>
                <a:rPr lang="cs-CZ" sz="1600" dirty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cs-CZ" sz="1600" i="1" dirty="0">
                  <a:solidFill>
                    <a:schemeClr val="tx1"/>
                  </a:solidFill>
                  <a:cs typeface="Arial" pitchFamily="34" charset="0"/>
                </a:rPr>
                <a:t>et al. </a:t>
              </a:r>
              <a:r>
                <a:rPr lang="cs-CZ" sz="1600" dirty="0">
                  <a:solidFill>
                    <a:schemeClr val="tx1"/>
                  </a:solidFill>
                  <a:cs typeface="Arial" pitchFamily="34" charset="0"/>
                </a:rPr>
                <a:t>2011) </a:t>
              </a:r>
              <a:endParaRPr lang="cs-CZ" sz="1600" baseline="30000" dirty="0" smtClean="0">
                <a:solidFill>
                  <a:schemeClr val="tx1"/>
                </a:solidFill>
                <a:cs typeface="Arial" pitchFamily="34" charset="0"/>
              </a:endParaRPr>
            </a:p>
          </p:txBody>
        </p:sp>
      </p:grpSp>
      <p:sp>
        <p:nvSpPr>
          <p:cNvPr id="52" name="Podnadpis 2"/>
          <p:cNvSpPr txBox="1">
            <a:spLocks/>
          </p:cNvSpPr>
          <p:nvPr/>
        </p:nvSpPr>
        <p:spPr>
          <a:xfrm>
            <a:off x="240887" y="3068960"/>
            <a:ext cx="8271684" cy="5073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BB2305"/>
              </a:buClr>
              <a:buSzPct val="100000"/>
            </a:pPr>
            <a:r>
              <a:rPr lang="cs-CZ" b="1" dirty="0" err="1" smtClean="0">
                <a:solidFill>
                  <a:srgbClr val="BB23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Ethanol</a:t>
            </a:r>
            <a:endParaRPr lang="cs-CZ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24" name="Podnadpis 2"/>
          <p:cNvSpPr txBox="1">
            <a:spLocks/>
          </p:cNvSpPr>
          <p:nvPr/>
        </p:nvSpPr>
        <p:spPr>
          <a:xfrm>
            <a:off x="264220" y="3573016"/>
            <a:ext cx="1512626" cy="4320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Clr>
                <a:srgbClr val="BB2305"/>
              </a:buClr>
              <a:buSzPct val="100000"/>
              <a:buFont typeface="Arial" pitchFamily="34" charset="0"/>
              <a:buChar char="•"/>
            </a:pPr>
            <a:r>
              <a:rPr lang="cs-CZ" sz="2200" b="1" i="1" dirty="0" smtClean="0">
                <a:solidFill>
                  <a:srgbClr val="BB2305"/>
                </a:solidFill>
                <a:cs typeface="Arial" pitchFamily="34" charset="0"/>
              </a:rPr>
              <a:t>I</a:t>
            </a:r>
            <a:r>
              <a:rPr lang="cs-CZ" sz="2200" b="1" i="1" baseline="-25000" dirty="0" smtClean="0">
                <a:solidFill>
                  <a:srgbClr val="BB2305"/>
                </a:solidFill>
                <a:cs typeface="Arial" pitchFamily="34" charset="0"/>
              </a:rPr>
              <a:t>K1</a:t>
            </a:r>
            <a:endParaRPr lang="cs-CZ" sz="1800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25" name="Podnadpis 2"/>
          <p:cNvSpPr txBox="1">
            <a:spLocks/>
          </p:cNvSpPr>
          <p:nvPr/>
        </p:nvSpPr>
        <p:spPr>
          <a:xfrm>
            <a:off x="589836" y="4005064"/>
            <a:ext cx="1512626" cy="8195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BB2305"/>
              </a:buClr>
              <a:buSzPct val="100000"/>
            </a:pPr>
            <a:r>
              <a:rPr lang="cs-CZ" sz="2200" b="1" dirty="0" err="1" smtClean="0">
                <a:solidFill>
                  <a:schemeClr val="tx1"/>
                </a:solidFill>
                <a:cs typeface="Arial" pitchFamily="34" charset="0"/>
              </a:rPr>
              <a:t>rat</a:t>
            </a:r>
            <a:r>
              <a:rPr lang="cs-CZ" sz="2200" b="1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cs-CZ" sz="2200" b="1" dirty="0" err="1" smtClean="0">
                <a:solidFill>
                  <a:schemeClr val="tx1"/>
                </a:solidFill>
                <a:cs typeface="Arial" pitchFamily="34" charset="0"/>
              </a:rPr>
              <a:t>ventricles</a:t>
            </a:r>
            <a:endParaRPr lang="cs-CZ" sz="1800" dirty="0">
              <a:solidFill>
                <a:schemeClr val="tx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5999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3" descr="C:\Users\Markéta\AppData\Local\Microsoft\Windows\Temporary Internet Files\Content.IE5\K0O7W0UI\MP900438559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383"/>
            <a:ext cx="9144000" cy="576063"/>
          </a:xfrm>
          <a:prstGeom prst="rect">
            <a:avLst/>
          </a:prstGeom>
          <a:noFill/>
          <a:effectLst>
            <a:reflection stA="50000" dist="508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Obrázek 3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304" y="6165304"/>
            <a:ext cx="692696" cy="692696"/>
          </a:xfrm>
          <a:prstGeom prst="rect">
            <a:avLst/>
          </a:prstGeom>
        </p:spPr>
      </p:pic>
      <p:sp>
        <p:nvSpPr>
          <p:cNvPr id="34" name="Nadpis 1"/>
          <p:cNvSpPr txBox="1">
            <a:spLocks/>
          </p:cNvSpPr>
          <p:nvPr/>
        </p:nvSpPr>
        <p:spPr>
          <a:xfrm>
            <a:off x="249640" y="642700"/>
            <a:ext cx="8640960" cy="7350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cs-CZ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Proarrhythmogenic</a:t>
            </a:r>
            <a:r>
              <a:rPr lang="cs-CZ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Effect</a:t>
            </a:r>
            <a:r>
              <a:rPr lang="cs-CZ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</a:t>
            </a:r>
            <a:r>
              <a:rPr lang="cs-CZ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Alcohol</a:t>
            </a:r>
            <a:r>
              <a:rPr lang="cs-CZ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Consumption</a:t>
            </a:r>
            <a:endParaRPr lang="cs-CZ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42" name="Nadpis 1"/>
          <p:cNvSpPr txBox="1">
            <a:spLocks/>
          </p:cNvSpPr>
          <p:nvPr/>
        </p:nvSpPr>
        <p:spPr>
          <a:xfrm>
            <a:off x="251520" y="1181820"/>
            <a:ext cx="8640960" cy="7350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cs-CZ" sz="3200" b="1" dirty="0" err="1" smtClean="0">
                <a:solidFill>
                  <a:srgbClr val="BB23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Mechanisms</a:t>
            </a:r>
            <a:endParaRPr lang="cs-CZ" sz="3200" b="1" dirty="0">
              <a:solidFill>
                <a:srgbClr val="BB230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53" name="Podnadpis 2"/>
          <p:cNvSpPr txBox="1">
            <a:spLocks/>
          </p:cNvSpPr>
          <p:nvPr/>
        </p:nvSpPr>
        <p:spPr>
          <a:xfrm>
            <a:off x="267255" y="3068960"/>
            <a:ext cx="8271684" cy="5073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BB2305"/>
              </a:buClr>
              <a:buSzPct val="100000"/>
            </a:pPr>
            <a:r>
              <a:rPr lang="cs-CZ" b="1" dirty="0" smtClean="0">
                <a:solidFill>
                  <a:srgbClr val="BB23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Acetaldehyde</a:t>
            </a:r>
            <a:endParaRPr lang="cs-CZ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54" name="Podnadpis 2"/>
          <p:cNvSpPr txBox="1">
            <a:spLocks/>
          </p:cNvSpPr>
          <p:nvPr/>
        </p:nvSpPr>
        <p:spPr>
          <a:xfrm>
            <a:off x="259730" y="3576271"/>
            <a:ext cx="8772276" cy="4320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Clr>
                <a:srgbClr val="BB2305"/>
              </a:buClr>
              <a:buSzPct val="100000"/>
              <a:buFont typeface="Arial" pitchFamily="34" charset="0"/>
              <a:buChar char="•"/>
            </a:pPr>
            <a:r>
              <a:rPr lang="cs-CZ" sz="2200" b="1" i="1" dirty="0" smtClean="0">
                <a:solidFill>
                  <a:srgbClr val="BB2305"/>
                </a:solidFill>
                <a:cs typeface="Arial" pitchFamily="34" charset="0"/>
              </a:rPr>
              <a:t>I</a:t>
            </a:r>
            <a:r>
              <a:rPr lang="cs-CZ" sz="2200" b="1" i="1" baseline="-25000" dirty="0" smtClean="0">
                <a:solidFill>
                  <a:srgbClr val="BB2305"/>
                </a:solidFill>
                <a:cs typeface="Arial" pitchFamily="34" charset="0"/>
              </a:rPr>
              <a:t>K1</a:t>
            </a:r>
            <a:r>
              <a:rPr lang="cs-CZ" sz="2200" dirty="0" smtClean="0">
                <a:solidFill>
                  <a:srgbClr val="BB2305"/>
                </a:solidFill>
                <a:cs typeface="Arial" pitchFamily="34" charset="0"/>
              </a:rPr>
              <a:t>:</a:t>
            </a:r>
            <a:r>
              <a:rPr lang="cs-CZ" sz="2200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en-US" sz="2200" dirty="0" smtClean="0">
                <a:solidFill>
                  <a:schemeClr val="tx1"/>
                </a:solidFill>
                <a:cs typeface="Arial" pitchFamily="34" charset="0"/>
              </a:rPr>
              <a:t>Chen</a:t>
            </a:r>
            <a:r>
              <a:rPr lang="cs-CZ" sz="2200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cs-CZ" sz="2200" i="1" dirty="0">
                <a:solidFill>
                  <a:schemeClr val="tx1"/>
                </a:solidFill>
                <a:cs typeface="Arial" pitchFamily="34" charset="0"/>
              </a:rPr>
              <a:t>et al. </a:t>
            </a:r>
            <a:r>
              <a:rPr lang="cs-CZ" sz="2200" dirty="0" smtClean="0">
                <a:solidFill>
                  <a:schemeClr val="tx1"/>
                </a:solidFill>
                <a:cs typeface="Arial" pitchFamily="34" charset="0"/>
              </a:rPr>
              <a:t>(1999) </a:t>
            </a:r>
            <a:r>
              <a:rPr lang="cs-CZ" sz="2200" dirty="0" smtClean="0">
                <a:solidFill>
                  <a:schemeClr val="tx1"/>
                </a:solidFill>
                <a:cs typeface="Arial" pitchFamily="34" charset="0"/>
                <a:sym typeface="Symbol"/>
              </a:rPr>
              <a:t> </a:t>
            </a:r>
            <a:r>
              <a:rPr lang="cs-CZ" sz="2200" dirty="0" smtClean="0">
                <a:solidFill>
                  <a:schemeClr val="tx1"/>
                </a:solidFill>
                <a:cs typeface="Arial" pitchFamily="34" charset="0"/>
              </a:rPr>
              <a:t>no </a:t>
            </a:r>
            <a:r>
              <a:rPr lang="cs-CZ" sz="2200" dirty="0" err="1" smtClean="0">
                <a:solidFill>
                  <a:schemeClr val="tx1"/>
                </a:solidFill>
                <a:cs typeface="Arial" pitchFamily="34" charset="0"/>
              </a:rPr>
              <a:t>effect</a:t>
            </a:r>
            <a:r>
              <a:rPr lang="cs-CZ" sz="2200" dirty="0" smtClean="0">
                <a:solidFill>
                  <a:schemeClr val="tx1"/>
                </a:solidFill>
                <a:cs typeface="Arial" pitchFamily="34" charset="0"/>
              </a:rPr>
              <a:t> on </a:t>
            </a:r>
            <a:r>
              <a:rPr lang="cs-CZ" sz="2200" dirty="0" err="1" smtClean="0">
                <a:solidFill>
                  <a:schemeClr val="tx1"/>
                </a:solidFill>
                <a:cs typeface="Arial" pitchFamily="34" charset="0"/>
              </a:rPr>
              <a:t>the</a:t>
            </a:r>
            <a:r>
              <a:rPr lang="cs-CZ" sz="2200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cs-CZ" sz="2200" dirty="0" err="1" smtClean="0">
                <a:solidFill>
                  <a:schemeClr val="tx1"/>
                </a:solidFill>
                <a:cs typeface="Arial" pitchFamily="34" charset="0"/>
              </a:rPr>
              <a:t>inward</a:t>
            </a:r>
            <a:r>
              <a:rPr lang="cs-CZ" sz="2200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cs-CZ" sz="2200" dirty="0" err="1" smtClean="0">
                <a:solidFill>
                  <a:schemeClr val="tx1"/>
                </a:solidFill>
                <a:cs typeface="Arial" pitchFamily="34" charset="0"/>
              </a:rPr>
              <a:t>component</a:t>
            </a:r>
            <a:r>
              <a:rPr lang="cs-CZ" sz="2200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cs-CZ" sz="2200" dirty="0" err="1" smtClean="0">
                <a:solidFill>
                  <a:schemeClr val="tx1"/>
                </a:solidFill>
                <a:cs typeface="Arial" pitchFamily="34" charset="0"/>
              </a:rPr>
              <a:t>at</a:t>
            </a:r>
            <a:r>
              <a:rPr lang="cs-CZ" sz="2200" dirty="0" smtClean="0">
                <a:solidFill>
                  <a:schemeClr val="tx1"/>
                </a:solidFill>
                <a:cs typeface="Arial" pitchFamily="34" charset="0"/>
              </a:rPr>
              <a:t> 1 </a:t>
            </a:r>
            <a:r>
              <a:rPr lang="cs-CZ" sz="2200" dirty="0" err="1" smtClean="0">
                <a:solidFill>
                  <a:schemeClr val="tx1"/>
                </a:solidFill>
                <a:cs typeface="Arial" pitchFamily="34" charset="0"/>
              </a:rPr>
              <a:t>mM</a:t>
            </a:r>
            <a:endParaRPr lang="cs-CZ" sz="1800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55" name="Podnadpis 2"/>
          <p:cNvSpPr txBox="1">
            <a:spLocks/>
          </p:cNvSpPr>
          <p:nvPr/>
        </p:nvSpPr>
        <p:spPr>
          <a:xfrm>
            <a:off x="262153" y="3936311"/>
            <a:ext cx="8772276" cy="4320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Clr>
                <a:srgbClr val="BB2305"/>
              </a:buClr>
              <a:buSzPct val="100000"/>
              <a:buFont typeface="Arial" pitchFamily="34" charset="0"/>
              <a:buChar char="•"/>
            </a:pPr>
            <a:r>
              <a:rPr lang="cs-CZ" sz="2200" b="1" i="1" dirty="0" smtClean="0">
                <a:solidFill>
                  <a:srgbClr val="BB2305"/>
                </a:solidFill>
                <a:cs typeface="Arial" pitchFamily="34" charset="0"/>
              </a:rPr>
              <a:t>I</a:t>
            </a:r>
            <a:r>
              <a:rPr lang="cs-CZ" sz="2200" b="1" i="1" baseline="-25000" dirty="0" smtClean="0">
                <a:solidFill>
                  <a:srgbClr val="BB2305"/>
                </a:solidFill>
                <a:cs typeface="Arial" pitchFamily="34" charset="0"/>
              </a:rPr>
              <a:t>K</a:t>
            </a:r>
            <a:r>
              <a:rPr lang="cs-CZ" sz="2200" b="1" i="1" baseline="-25000" dirty="0">
                <a:solidFill>
                  <a:srgbClr val="BB2305"/>
                </a:solidFill>
                <a:cs typeface="Arial" pitchFamily="34" charset="0"/>
              </a:rPr>
              <a:t>(</a:t>
            </a:r>
            <a:r>
              <a:rPr lang="en-US" sz="2200" b="1" i="1" baseline="-25000" dirty="0" smtClean="0">
                <a:solidFill>
                  <a:srgbClr val="BB2305"/>
                </a:solidFill>
                <a:cs typeface="Arial" pitchFamily="34" charset="0"/>
              </a:rPr>
              <a:t>Ach</a:t>
            </a:r>
            <a:r>
              <a:rPr lang="cs-CZ" sz="2200" b="1" i="1" baseline="-25000" dirty="0" smtClean="0">
                <a:solidFill>
                  <a:srgbClr val="BB2305"/>
                </a:solidFill>
                <a:cs typeface="Arial" pitchFamily="34" charset="0"/>
              </a:rPr>
              <a:t>)</a:t>
            </a:r>
            <a:r>
              <a:rPr lang="cs-CZ" sz="2200" dirty="0" smtClean="0">
                <a:solidFill>
                  <a:srgbClr val="BB2305"/>
                </a:solidFill>
                <a:cs typeface="Arial" pitchFamily="34" charset="0"/>
              </a:rPr>
              <a:t>:</a:t>
            </a:r>
            <a:r>
              <a:rPr lang="cs-CZ" sz="2200" dirty="0" smtClean="0">
                <a:solidFill>
                  <a:schemeClr val="tx1"/>
                </a:solidFill>
                <a:cs typeface="Arial" pitchFamily="34" charset="0"/>
              </a:rPr>
              <a:t> ?</a:t>
            </a:r>
            <a:endParaRPr lang="cs-CZ" sz="2200" dirty="0">
              <a:solidFill>
                <a:schemeClr val="tx1"/>
              </a:solidFill>
              <a:cs typeface="Arial" pitchFamily="34" charset="0"/>
            </a:endParaRPr>
          </a:p>
        </p:txBody>
      </p:sp>
      <p:grpSp>
        <p:nvGrpSpPr>
          <p:cNvPr id="29" name="Skupina 28"/>
          <p:cNvGrpSpPr/>
          <p:nvPr/>
        </p:nvGrpSpPr>
        <p:grpSpPr>
          <a:xfrm>
            <a:off x="264772" y="1844823"/>
            <a:ext cx="8879228" cy="1253811"/>
            <a:chOff x="264772" y="1412776"/>
            <a:chExt cx="8879228" cy="1253811"/>
          </a:xfrm>
        </p:grpSpPr>
        <p:sp>
          <p:nvSpPr>
            <p:cNvPr id="30" name="Podnadpis 2"/>
            <p:cNvSpPr txBox="1">
              <a:spLocks/>
            </p:cNvSpPr>
            <p:nvPr/>
          </p:nvSpPr>
          <p:spPr>
            <a:xfrm>
              <a:off x="264772" y="1412776"/>
              <a:ext cx="8775740" cy="576064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buClr>
                  <a:srgbClr val="BB2305"/>
                </a:buClr>
                <a:buSzPct val="100000"/>
              </a:pPr>
              <a:r>
                <a:rPr lang="cs-CZ" sz="2700" b="1" dirty="0" err="1" smtClean="0">
                  <a:solidFill>
                    <a:schemeClr val="tx1"/>
                  </a:solidFill>
                  <a:cs typeface="Arial" pitchFamily="34" charset="0"/>
                </a:rPr>
                <a:t>Cardiac</a:t>
              </a:r>
              <a:r>
                <a:rPr lang="cs-CZ" sz="2700" b="1" dirty="0" smtClean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cs-CZ" sz="2700" b="1" dirty="0" err="1" smtClean="0">
                  <a:solidFill>
                    <a:schemeClr val="tx1"/>
                  </a:solidFill>
                  <a:cs typeface="Arial" pitchFamily="34" charset="0"/>
                </a:rPr>
                <a:t>inward</a:t>
              </a:r>
              <a:r>
                <a:rPr lang="cs-CZ" sz="2700" b="1" dirty="0" smtClean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cs-CZ" sz="2700" b="1" dirty="0" err="1" smtClean="0">
                  <a:solidFill>
                    <a:schemeClr val="tx1"/>
                  </a:solidFill>
                  <a:cs typeface="Arial" pitchFamily="34" charset="0"/>
                </a:rPr>
                <a:t>rectifiers</a:t>
              </a:r>
              <a:r>
                <a:rPr lang="cs-CZ" sz="2700" b="1" dirty="0" smtClean="0">
                  <a:solidFill>
                    <a:schemeClr val="tx1"/>
                  </a:solidFill>
                  <a:cs typeface="Arial" pitchFamily="34" charset="0"/>
                </a:rPr>
                <a:t> (</a:t>
              </a:r>
              <a:r>
                <a:rPr lang="cs-CZ" sz="2700" b="1" dirty="0" err="1" smtClean="0">
                  <a:solidFill>
                    <a:schemeClr val="tx1"/>
                  </a:solidFill>
                  <a:cs typeface="Arial" pitchFamily="34" charset="0"/>
                </a:rPr>
                <a:t>both</a:t>
              </a:r>
              <a:r>
                <a:rPr lang="cs-CZ" sz="2700" b="1" dirty="0" smtClean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cs-CZ" sz="2700" b="1" i="1" dirty="0" smtClean="0">
                  <a:solidFill>
                    <a:schemeClr val="tx1"/>
                  </a:solidFill>
                  <a:cs typeface="Arial" pitchFamily="34" charset="0"/>
                </a:rPr>
                <a:t>I</a:t>
              </a:r>
              <a:r>
                <a:rPr lang="cs-CZ" sz="2700" b="1" i="1" baseline="-25000" dirty="0" smtClean="0">
                  <a:solidFill>
                    <a:schemeClr val="tx1"/>
                  </a:solidFill>
                  <a:cs typeface="Arial" pitchFamily="34" charset="0"/>
                </a:rPr>
                <a:t>K1</a:t>
              </a:r>
              <a:r>
                <a:rPr lang="cs-CZ" sz="2700" b="1" dirty="0" smtClean="0">
                  <a:solidFill>
                    <a:schemeClr val="tx1"/>
                  </a:solidFill>
                  <a:cs typeface="Arial" pitchFamily="34" charset="0"/>
                </a:rPr>
                <a:t> and </a:t>
              </a:r>
              <a:r>
                <a:rPr lang="cs-CZ" sz="2700" b="1" i="1" dirty="0">
                  <a:solidFill>
                    <a:schemeClr val="tx1"/>
                  </a:solidFill>
                  <a:cs typeface="Arial" pitchFamily="34" charset="0"/>
                </a:rPr>
                <a:t>I</a:t>
              </a:r>
              <a:r>
                <a:rPr lang="cs-CZ" sz="2700" b="1" i="1" baseline="-25000" dirty="0">
                  <a:solidFill>
                    <a:schemeClr val="tx1"/>
                  </a:solidFill>
                  <a:cs typeface="Arial" pitchFamily="34" charset="0"/>
                </a:rPr>
                <a:t>K(Ach</a:t>
              </a:r>
              <a:r>
                <a:rPr lang="cs-CZ" sz="2700" b="1" i="1" baseline="-25000" dirty="0" smtClean="0">
                  <a:solidFill>
                    <a:schemeClr val="tx1"/>
                  </a:solidFill>
                  <a:cs typeface="Arial" pitchFamily="34" charset="0"/>
                </a:rPr>
                <a:t>)</a:t>
              </a:r>
              <a:r>
                <a:rPr lang="cs-CZ" sz="2700" b="1" dirty="0" smtClean="0">
                  <a:solidFill>
                    <a:schemeClr val="tx1"/>
                  </a:solidFill>
                  <a:cs typeface="Arial" pitchFamily="34" charset="0"/>
                </a:rPr>
                <a:t>) are </a:t>
              </a:r>
              <a:r>
                <a:rPr lang="cs-CZ" sz="2700" b="1" dirty="0" err="1" smtClean="0">
                  <a:solidFill>
                    <a:schemeClr val="tx1"/>
                  </a:solidFill>
                  <a:cs typeface="Arial" pitchFamily="34" charset="0"/>
                </a:rPr>
                <a:t>known</a:t>
              </a:r>
              <a:r>
                <a:rPr lang="cs-CZ" sz="2700" b="1" dirty="0" smtClean="0">
                  <a:solidFill>
                    <a:schemeClr val="tx1"/>
                  </a:solidFill>
                  <a:cs typeface="Arial" pitchFamily="34" charset="0"/>
                </a:rPr>
                <a:t> to play </a:t>
              </a:r>
              <a:r>
                <a:rPr lang="cs-CZ" sz="2700" b="1" dirty="0" err="1" smtClean="0">
                  <a:solidFill>
                    <a:schemeClr val="tx1"/>
                  </a:solidFill>
                  <a:cs typeface="Arial" pitchFamily="34" charset="0"/>
                </a:rPr>
                <a:t>an</a:t>
              </a:r>
              <a:r>
                <a:rPr lang="cs-CZ" sz="2700" b="1" dirty="0" smtClean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cs-CZ" sz="2700" b="1" dirty="0" err="1" smtClean="0">
                  <a:solidFill>
                    <a:schemeClr val="tx1"/>
                  </a:solidFill>
                  <a:cs typeface="Arial" pitchFamily="34" charset="0"/>
                </a:rPr>
                <a:t>important</a:t>
              </a:r>
              <a:r>
                <a:rPr lang="cs-CZ" sz="2700" b="1" dirty="0" smtClean="0">
                  <a:solidFill>
                    <a:schemeClr val="tx1"/>
                  </a:solidFill>
                  <a:cs typeface="Arial" pitchFamily="34" charset="0"/>
                </a:rPr>
                <a:t> role in </a:t>
              </a:r>
              <a:r>
                <a:rPr lang="cs-CZ" sz="2700" b="1" dirty="0" err="1" smtClean="0">
                  <a:solidFill>
                    <a:schemeClr val="tx1"/>
                  </a:solidFill>
                  <a:cs typeface="Arial" pitchFamily="34" charset="0"/>
                </a:rPr>
                <a:t>arrhythmogenesis</a:t>
              </a:r>
              <a:r>
                <a:rPr lang="cs-CZ" sz="2700" b="1" dirty="0" smtClean="0">
                  <a:solidFill>
                    <a:schemeClr val="tx1"/>
                  </a:solidFill>
                  <a:cs typeface="Arial" pitchFamily="34" charset="0"/>
                </a:rPr>
                <a:t>!</a:t>
              </a:r>
              <a:endParaRPr lang="cs-CZ" sz="2700" baseline="30000" dirty="0" smtClean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31" name="Podnadpis 2"/>
            <p:cNvSpPr txBox="1">
              <a:spLocks/>
            </p:cNvSpPr>
            <p:nvPr/>
          </p:nvSpPr>
          <p:spPr>
            <a:xfrm>
              <a:off x="268454" y="2276873"/>
              <a:ext cx="8875546" cy="389714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buClr>
                  <a:srgbClr val="BB2305"/>
                </a:buClr>
                <a:buSzPct val="100000"/>
              </a:pPr>
              <a:r>
                <a:rPr lang="cs-CZ" sz="1600" dirty="0" smtClean="0">
                  <a:solidFill>
                    <a:schemeClr val="tx1"/>
                  </a:solidFill>
                  <a:cs typeface="Arial" pitchFamily="34" charset="0"/>
                </a:rPr>
                <a:t>(</a:t>
              </a:r>
              <a:r>
                <a:rPr lang="cs-CZ" sz="1600" i="1" dirty="0" err="1" smtClean="0">
                  <a:solidFill>
                    <a:schemeClr val="tx1"/>
                  </a:solidFill>
                  <a:cs typeface="Arial" pitchFamily="34" charset="0"/>
                </a:rPr>
                <a:t>e.g</a:t>
              </a:r>
              <a:r>
                <a:rPr lang="cs-CZ" sz="1600" i="1" dirty="0" smtClean="0">
                  <a:solidFill>
                    <a:schemeClr val="tx1"/>
                  </a:solidFill>
                  <a:cs typeface="Arial" pitchFamily="34" charset="0"/>
                </a:rPr>
                <a:t>.</a:t>
              </a:r>
              <a:r>
                <a:rPr lang="cs-CZ" sz="1600" dirty="0" smtClean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cs-CZ" sz="1600" dirty="0" err="1">
                  <a:solidFill>
                    <a:schemeClr val="tx1"/>
                  </a:solidFill>
                  <a:cs typeface="Arial" pitchFamily="34" charset="0"/>
                </a:rPr>
                <a:t>Dhamoon</a:t>
              </a:r>
              <a:r>
                <a:rPr lang="cs-CZ" sz="1600" dirty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cs-CZ" sz="1600" dirty="0" smtClean="0">
                  <a:solidFill>
                    <a:schemeClr val="tx1"/>
                  </a:solidFill>
                  <a:cs typeface="Arial" pitchFamily="34" charset="0"/>
                </a:rPr>
                <a:t>and </a:t>
              </a:r>
              <a:r>
                <a:rPr lang="cs-CZ" sz="1600" dirty="0" err="1">
                  <a:solidFill>
                    <a:schemeClr val="tx1"/>
                  </a:solidFill>
                  <a:cs typeface="Arial" pitchFamily="34" charset="0"/>
                </a:rPr>
                <a:t>Jalife</a:t>
              </a:r>
              <a:r>
                <a:rPr lang="cs-CZ" sz="1600" dirty="0">
                  <a:solidFill>
                    <a:schemeClr val="tx1"/>
                  </a:solidFill>
                  <a:cs typeface="Arial" pitchFamily="34" charset="0"/>
                </a:rPr>
                <a:t> 2005, </a:t>
              </a:r>
              <a:r>
                <a:rPr lang="cs-CZ" sz="1600" dirty="0" err="1">
                  <a:solidFill>
                    <a:schemeClr val="tx1"/>
                  </a:solidFill>
                  <a:cs typeface="Arial" pitchFamily="34" charset="0"/>
                </a:rPr>
                <a:t>Piao</a:t>
              </a:r>
              <a:r>
                <a:rPr lang="cs-CZ" sz="1600" dirty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cs-CZ" sz="1600" i="1" dirty="0">
                  <a:solidFill>
                    <a:schemeClr val="tx1"/>
                  </a:solidFill>
                  <a:cs typeface="Arial" pitchFamily="34" charset="0"/>
                </a:rPr>
                <a:t>et al. </a:t>
              </a:r>
              <a:r>
                <a:rPr lang="cs-CZ" sz="1600" dirty="0">
                  <a:solidFill>
                    <a:schemeClr val="tx1"/>
                  </a:solidFill>
                  <a:cs typeface="Arial" pitchFamily="34" charset="0"/>
                </a:rPr>
                <a:t>2007, </a:t>
              </a:r>
              <a:r>
                <a:rPr lang="cs-CZ" sz="1600" dirty="0" err="1">
                  <a:solidFill>
                    <a:schemeClr val="tx1"/>
                  </a:solidFill>
                  <a:cs typeface="Arial" pitchFamily="34" charset="0"/>
                </a:rPr>
                <a:t>Schimpf</a:t>
              </a:r>
              <a:r>
                <a:rPr lang="cs-CZ" sz="1600" dirty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cs-CZ" sz="1600" i="1" dirty="0">
                  <a:solidFill>
                    <a:schemeClr val="tx1"/>
                  </a:solidFill>
                  <a:cs typeface="Arial" pitchFamily="34" charset="0"/>
                </a:rPr>
                <a:t>et al. </a:t>
              </a:r>
              <a:r>
                <a:rPr lang="cs-CZ" sz="1600" dirty="0">
                  <a:solidFill>
                    <a:schemeClr val="tx1"/>
                  </a:solidFill>
                  <a:cs typeface="Arial" pitchFamily="34" charset="0"/>
                </a:rPr>
                <a:t>2008, </a:t>
              </a:r>
              <a:r>
                <a:rPr lang="cs-CZ" sz="1600" dirty="0" err="1">
                  <a:solidFill>
                    <a:schemeClr val="tx1"/>
                  </a:solidFill>
                  <a:cs typeface="Arial" pitchFamily="34" charset="0"/>
                </a:rPr>
                <a:t>Sekar</a:t>
              </a:r>
              <a:r>
                <a:rPr lang="cs-CZ" sz="1600" dirty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cs-CZ" sz="1600" i="1" dirty="0">
                  <a:solidFill>
                    <a:schemeClr val="tx1"/>
                  </a:solidFill>
                  <a:cs typeface="Arial" pitchFamily="34" charset="0"/>
                </a:rPr>
                <a:t>et al. </a:t>
              </a:r>
              <a:r>
                <a:rPr lang="cs-CZ" sz="1600" dirty="0">
                  <a:solidFill>
                    <a:schemeClr val="tx1"/>
                  </a:solidFill>
                  <a:cs typeface="Arial" pitchFamily="34" charset="0"/>
                </a:rPr>
                <a:t>2009, </a:t>
              </a:r>
              <a:r>
                <a:rPr lang="cs-CZ" sz="1600" dirty="0" err="1">
                  <a:solidFill>
                    <a:schemeClr val="tx1"/>
                  </a:solidFill>
                  <a:cs typeface="Arial" pitchFamily="34" charset="0"/>
                </a:rPr>
                <a:t>Wakili</a:t>
              </a:r>
              <a:r>
                <a:rPr lang="cs-CZ" sz="1600" dirty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cs-CZ" sz="1600" i="1" dirty="0">
                  <a:solidFill>
                    <a:schemeClr val="tx1"/>
                  </a:solidFill>
                  <a:cs typeface="Arial" pitchFamily="34" charset="0"/>
                </a:rPr>
                <a:t>et al. </a:t>
              </a:r>
              <a:r>
                <a:rPr lang="cs-CZ" sz="1600" dirty="0">
                  <a:solidFill>
                    <a:schemeClr val="tx1"/>
                  </a:solidFill>
                  <a:cs typeface="Arial" pitchFamily="34" charset="0"/>
                </a:rPr>
                <a:t>2011) </a:t>
              </a:r>
              <a:endParaRPr lang="cs-CZ" sz="1600" baseline="30000" dirty="0" smtClean="0">
                <a:solidFill>
                  <a:schemeClr val="tx1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5825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3" descr="C:\Users\Markéta\AppData\Local\Microsoft\Windows\Temporary Internet Files\Content.IE5\K0O7W0UI\MP900438559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383"/>
            <a:ext cx="9144000" cy="576063"/>
          </a:xfrm>
          <a:prstGeom prst="rect">
            <a:avLst/>
          </a:prstGeom>
          <a:noFill/>
          <a:effectLst>
            <a:reflection stA="50000" dist="508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Obrázek 3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304" y="6165304"/>
            <a:ext cx="692696" cy="692696"/>
          </a:xfrm>
          <a:prstGeom prst="rect">
            <a:avLst/>
          </a:prstGeom>
        </p:spPr>
      </p:pic>
      <p:sp>
        <p:nvSpPr>
          <p:cNvPr id="34" name="Nadpis 1"/>
          <p:cNvSpPr txBox="1">
            <a:spLocks/>
          </p:cNvSpPr>
          <p:nvPr/>
        </p:nvSpPr>
        <p:spPr>
          <a:xfrm>
            <a:off x="249640" y="642700"/>
            <a:ext cx="8640960" cy="7350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cs-CZ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Proarrhythmogenic</a:t>
            </a:r>
            <a:r>
              <a:rPr lang="cs-CZ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Effect</a:t>
            </a:r>
            <a:r>
              <a:rPr lang="cs-CZ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</a:t>
            </a:r>
            <a:r>
              <a:rPr lang="cs-CZ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Alcohol</a:t>
            </a:r>
            <a:r>
              <a:rPr lang="cs-CZ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Consumption</a:t>
            </a:r>
            <a:endParaRPr lang="cs-CZ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42" name="Nadpis 1"/>
          <p:cNvSpPr txBox="1">
            <a:spLocks/>
          </p:cNvSpPr>
          <p:nvPr/>
        </p:nvSpPr>
        <p:spPr>
          <a:xfrm>
            <a:off x="251520" y="1181820"/>
            <a:ext cx="8640960" cy="7350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cs-CZ" sz="3200" b="1" dirty="0" err="1" smtClean="0">
                <a:solidFill>
                  <a:srgbClr val="BB23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Mechanisms</a:t>
            </a:r>
            <a:endParaRPr lang="cs-CZ" sz="3200" b="1" dirty="0">
              <a:solidFill>
                <a:srgbClr val="BB230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53" name="Podnadpis 2"/>
          <p:cNvSpPr txBox="1">
            <a:spLocks/>
          </p:cNvSpPr>
          <p:nvPr/>
        </p:nvSpPr>
        <p:spPr>
          <a:xfrm>
            <a:off x="267255" y="3068960"/>
            <a:ext cx="8271684" cy="5073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BB2305"/>
              </a:buClr>
              <a:buSzPct val="100000"/>
            </a:pPr>
            <a:r>
              <a:rPr lang="cs-CZ" b="1" dirty="0" smtClean="0">
                <a:solidFill>
                  <a:srgbClr val="BB23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Acetaldehyde</a:t>
            </a:r>
            <a:endParaRPr lang="cs-CZ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grpSp>
        <p:nvGrpSpPr>
          <p:cNvPr id="29" name="Skupina 28"/>
          <p:cNvGrpSpPr/>
          <p:nvPr/>
        </p:nvGrpSpPr>
        <p:grpSpPr>
          <a:xfrm>
            <a:off x="264772" y="1844823"/>
            <a:ext cx="8879228" cy="1253811"/>
            <a:chOff x="264772" y="1412776"/>
            <a:chExt cx="8879228" cy="1253811"/>
          </a:xfrm>
        </p:grpSpPr>
        <p:sp>
          <p:nvSpPr>
            <p:cNvPr id="30" name="Podnadpis 2"/>
            <p:cNvSpPr txBox="1">
              <a:spLocks/>
            </p:cNvSpPr>
            <p:nvPr/>
          </p:nvSpPr>
          <p:spPr>
            <a:xfrm>
              <a:off x="264772" y="1412776"/>
              <a:ext cx="8775740" cy="576064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buClr>
                  <a:srgbClr val="BB2305"/>
                </a:buClr>
                <a:buSzPct val="100000"/>
              </a:pPr>
              <a:r>
                <a:rPr lang="cs-CZ" sz="2700" b="1" dirty="0" err="1" smtClean="0">
                  <a:solidFill>
                    <a:schemeClr val="tx1"/>
                  </a:solidFill>
                  <a:cs typeface="Arial" pitchFamily="34" charset="0"/>
                </a:rPr>
                <a:t>Cardiac</a:t>
              </a:r>
              <a:r>
                <a:rPr lang="cs-CZ" sz="2700" b="1" dirty="0" smtClean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cs-CZ" sz="2700" b="1" dirty="0" err="1" smtClean="0">
                  <a:solidFill>
                    <a:schemeClr val="tx1"/>
                  </a:solidFill>
                  <a:cs typeface="Arial" pitchFamily="34" charset="0"/>
                </a:rPr>
                <a:t>inward</a:t>
              </a:r>
              <a:r>
                <a:rPr lang="cs-CZ" sz="2700" b="1" dirty="0" smtClean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cs-CZ" sz="2700" b="1" dirty="0" err="1" smtClean="0">
                  <a:solidFill>
                    <a:schemeClr val="tx1"/>
                  </a:solidFill>
                  <a:cs typeface="Arial" pitchFamily="34" charset="0"/>
                </a:rPr>
                <a:t>rectifiers</a:t>
              </a:r>
              <a:r>
                <a:rPr lang="cs-CZ" sz="2700" b="1" dirty="0" smtClean="0">
                  <a:solidFill>
                    <a:schemeClr val="tx1"/>
                  </a:solidFill>
                  <a:cs typeface="Arial" pitchFamily="34" charset="0"/>
                </a:rPr>
                <a:t> (</a:t>
              </a:r>
              <a:r>
                <a:rPr lang="cs-CZ" sz="2700" b="1" dirty="0" err="1" smtClean="0">
                  <a:solidFill>
                    <a:schemeClr val="tx1"/>
                  </a:solidFill>
                  <a:cs typeface="Arial" pitchFamily="34" charset="0"/>
                </a:rPr>
                <a:t>both</a:t>
              </a:r>
              <a:r>
                <a:rPr lang="cs-CZ" sz="2700" b="1" dirty="0" smtClean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cs-CZ" sz="2700" b="1" i="1" dirty="0" smtClean="0">
                  <a:solidFill>
                    <a:schemeClr val="tx1"/>
                  </a:solidFill>
                  <a:cs typeface="Arial" pitchFamily="34" charset="0"/>
                </a:rPr>
                <a:t>I</a:t>
              </a:r>
              <a:r>
                <a:rPr lang="cs-CZ" sz="2700" b="1" i="1" baseline="-25000" dirty="0" smtClean="0">
                  <a:solidFill>
                    <a:schemeClr val="tx1"/>
                  </a:solidFill>
                  <a:cs typeface="Arial" pitchFamily="34" charset="0"/>
                </a:rPr>
                <a:t>K1</a:t>
              </a:r>
              <a:r>
                <a:rPr lang="cs-CZ" sz="2700" b="1" dirty="0" smtClean="0">
                  <a:solidFill>
                    <a:schemeClr val="tx1"/>
                  </a:solidFill>
                  <a:cs typeface="Arial" pitchFamily="34" charset="0"/>
                </a:rPr>
                <a:t> and </a:t>
              </a:r>
              <a:r>
                <a:rPr lang="cs-CZ" sz="2700" b="1" i="1" dirty="0">
                  <a:solidFill>
                    <a:schemeClr val="tx1"/>
                  </a:solidFill>
                  <a:cs typeface="Arial" pitchFamily="34" charset="0"/>
                </a:rPr>
                <a:t>I</a:t>
              </a:r>
              <a:r>
                <a:rPr lang="cs-CZ" sz="2700" b="1" i="1" baseline="-25000" dirty="0">
                  <a:solidFill>
                    <a:schemeClr val="tx1"/>
                  </a:solidFill>
                  <a:cs typeface="Arial" pitchFamily="34" charset="0"/>
                </a:rPr>
                <a:t>K(Ach</a:t>
              </a:r>
              <a:r>
                <a:rPr lang="cs-CZ" sz="2700" b="1" i="1" baseline="-25000" dirty="0" smtClean="0">
                  <a:solidFill>
                    <a:schemeClr val="tx1"/>
                  </a:solidFill>
                  <a:cs typeface="Arial" pitchFamily="34" charset="0"/>
                </a:rPr>
                <a:t>)</a:t>
              </a:r>
              <a:r>
                <a:rPr lang="cs-CZ" sz="2700" b="1" dirty="0" smtClean="0">
                  <a:solidFill>
                    <a:schemeClr val="tx1"/>
                  </a:solidFill>
                  <a:cs typeface="Arial" pitchFamily="34" charset="0"/>
                </a:rPr>
                <a:t>) are </a:t>
              </a:r>
              <a:r>
                <a:rPr lang="cs-CZ" sz="2700" b="1" dirty="0" err="1" smtClean="0">
                  <a:solidFill>
                    <a:schemeClr val="tx1"/>
                  </a:solidFill>
                  <a:cs typeface="Arial" pitchFamily="34" charset="0"/>
                </a:rPr>
                <a:t>known</a:t>
              </a:r>
              <a:r>
                <a:rPr lang="cs-CZ" sz="2700" b="1" dirty="0" smtClean="0">
                  <a:solidFill>
                    <a:schemeClr val="tx1"/>
                  </a:solidFill>
                  <a:cs typeface="Arial" pitchFamily="34" charset="0"/>
                </a:rPr>
                <a:t> to play </a:t>
              </a:r>
              <a:r>
                <a:rPr lang="cs-CZ" sz="2700" b="1" dirty="0" err="1" smtClean="0">
                  <a:solidFill>
                    <a:schemeClr val="tx1"/>
                  </a:solidFill>
                  <a:cs typeface="Arial" pitchFamily="34" charset="0"/>
                </a:rPr>
                <a:t>an</a:t>
              </a:r>
              <a:r>
                <a:rPr lang="cs-CZ" sz="2700" b="1" dirty="0" smtClean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cs-CZ" sz="2700" b="1" dirty="0" err="1" smtClean="0">
                  <a:solidFill>
                    <a:schemeClr val="tx1"/>
                  </a:solidFill>
                  <a:cs typeface="Arial" pitchFamily="34" charset="0"/>
                </a:rPr>
                <a:t>important</a:t>
              </a:r>
              <a:r>
                <a:rPr lang="cs-CZ" sz="2700" b="1" dirty="0" smtClean="0">
                  <a:solidFill>
                    <a:schemeClr val="tx1"/>
                  </a:solidFill>
                  <a:cs typeface="Arial" pitchFamily="34" charset="0"/>
                </a:rPr>
                <a:t> role in </a:t>
              </a:r>
              <a:r>
                <a:rPr lang="cs-CZ" sz="2700" b="1" dirty="0" err="1" smtClean="0">
                  <a:solidFill>
                    <a:schemeClr val="tx1"/>
                  </a:solidFill>
                  <a:cs typeface="Arial" pitchFamily="34" charset="0"/>
                </a:rPr>
                <a:t>arrhythmogenesis</a:t>
              </a:r>
              <a:r>
                <a:rPr lang="cs-CZ" sz="2700" b="1" dirty="0" smtClean="0">
                  <a:solidFill>
                    <a:schemeClr val="tx1"/>
                  </a:solidFill>
                  <a:cs typeface="Arial" pitchFamily="34" charset="0"/>
                </a:rPr>
                <a:t>!</a:t>
              </a:r>
              <a:endParaRPr lang="cs-CZ" sz="2700" baseline="30000" dirty="0" smtClean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31" name="Podnadpis 2"/>
            <p:cNvSpPr txBox="1">
              <a:spLocks/>
            </p:cNvSpPr>
            <p:nvPr/>
          </p:nvSpPr>
          <p:spPr>
            <a:xfrm>
              <a:off x="268454" y="2276873"/>
              <a:ext cx="8875546" cy="389714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buClr>
                  <a:srgbClr val="BB2305"/>
                </a:buClr>
                <a:buSzPct val="100000"/>
              </a:pPr>
              <a:r>
                <a:rPr lang="cs-CZ" sz="1600" dirty="0" smtClean="0">
                  <a:solidFill>
                    <a:schemeClr val="tx1"/>
                  </a:solidFill>
                  <a:cs typeface="Arial" pitchFamily="34" charset="0"/>
                </a:rPr>
                <a:t>(</a:t>
              </a:r>
              <a:r>
                <a:rPr lang="cs-CZ" sz="1600" i="1" dirty="0" err="1" smtClean="0">
                  <a:solidFill>
                    <a:schemeClr val="tx1"/>
                  </a:solidFill>
                  <a:cs typeface="Arial" pitchFamily="34" charset="0"/>
                </a:rPr>
                <a:t>e.g</a:t>
              </a:r>
              <a:r>
                <a:rPr lang="cs-CZ" sz="1600" i="1" dirty="0" smtClean="0">
                  <a:solidFill>
                    <a:schemeClr val="tx1"/>
                  </a:solidFill>
                  <a:cs typeface="Arial" pitchFamily="34" charset="0"/>
                </a:rPr>
                <a:t>.</a:t>
              </a:r>
              <a:r>
                <a:rPr lang="cs-CZ" sz="1600" dirty="0" smtClean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cs-CZ" sz="1600" dirty="0" err="1">
                  <a:solidFill>
                    <a:schemeClr val="tx1"/>
                  </a:solidFill>
                  <a:cs typeface="Arial" pitchFamily="34" charset="0"/>
                </a:rPr>
                <a:t>Dhamoon</a:t>
              </a:r>
              <a:r>
                <a:rPr lang="cs-CZ" sz="1600" dirty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cs-CZ" sz="1600" dirty="0" smtClean="0">
                  <a:solidFill>
                    <a:schemeClr val="tx1"/>
                  </a:solidFill>
                  <a:cs typeface="Arial" pitchFamily="34" charset="0"/>
                </a:rPr>
                <a:t>and </a:t>
              </a:r>
              <a:r>
                <a:rPr lang="cs-CZ" sz="1600" dirty="0" err="1">
                  <a:solidFill>
                    <a:schemeClr val="tx1"/>
                  </a:solidFill>
                  <a:cs typeface="Arial" pitchFamily="34" charset="0"/>
                </a:rPr>
                <a:t>Jalife</a:t>
              </a:r>
              <a:r>
                <a:rPr lang="cs-CZ" sz="1600" dirty="0">
                  <a:solidFill>
                    <a:schemeClr val="tx1"/>
                  </a:solidFill>
                  <a:cs typeface="Arial" pitchFamily="34" charset="0"/>
                </a:rPr>
                <a:t> 2005, </a:t>
              </a:r>
              <a:r>
                <a:rPr lang="cs-CZ" sz="1600" dirty="0" err="1">
                  <a:solidFill>
                    <a:schemeClr val="tx1"/>
                  </a:solidFill>
                  <a:cs typeface="Arial" pitchFamily="34" charset="0"/>
                </a:rPr>
                <a:t>Piao</a:t>
              </a:r>
              <a:r>
                <a:rPr lang="cs-CZ" sz="1600" dirty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cs-CZ" sz="1600" i="1" dirty="0">
                  <a:solidFill>
                    <a:schemeClr val="tx1"/>
                  </a:solidFill>
                  <a:cs typeface="Arial" pitchFamily="34" charset="0"/>
                </a:rPr>
                <a:t>et al. </a:t>
              </a:r>
              <a:r>
                <a:rPr lang="cs-CZ" sz="1600" dirty="0">
                  <a:solidFill>
                    <a:schemeClr val="tx1"/>
                  </a:solidFill>
                  <a:cs typeface="Arial" pitchFamily="34" charset="0"/>
                </a:rPr>
                <a:t>2007, </a:t>
              </a:r>
              <a:r>
                <a:rPr lang="cs-CZ" sz="1600" dirty="0" err="1">
                  <a:solidFill>
                    <a:schemeClr val="tx1"/>
                  </a:solidFill>
                  <a:cs typeface="Arial" pitchFamily="34" charset="0"/>
                </a:rPr>
                <a:t>Schimpf</a:t>
              </a:r>
              <a:r>
                <a:rPr lang="cs-CZ" sz="1600" dirty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cs-CZ" sz="1600" i="1" dirty="0">
                  <a:solidFill>
                    <a:schemeClr val="tx1"/>
                  </a:solidFill>
                  <a:cs typeface="Arial" pitchFamily="34" charset="0"/>
                </a:rPr>
                <a:t>et al. </a:t>
              </a:r>
              <a:r>
                <a:rPr lang="cs-CZ" sz="1600" dirty="0">
                  <a:solidFill>
                    <a:schemeClr val="tx1"/>
                  </a:solidFill>
                  <a:cs typeface="Arial" pitchFamily="34" charset="0"/>
                </a:rPr>
                <a:t>2008, </a:t>
              </a:r>
              <a:r>
                <a:rPr lang="cs-CZ" sz="1600" dirty="0" err="1">
                  <a:solidFill>
                    <a:schemeClr val="tx1"/>
                  </a:solidFill>
                  <a:cs typeface="Arial" pitchFamily="34" charset="0"/>
                </a:rPr>
                <a:t>Sekar</a:t>
              </a:r>
              <a:r>
                <a:rPr lang="cs-CZ" sz="1600" dirty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cs-CZ" sz="1600" i="1" dirty="0">
                  <a:solidFill>
                    <a:schemeClr val="tx1"/>
                  </a:solidFill>
                  <a:cs typeface="Arial" pitchFamily="34" charset="0"/>
                </a:rPr>
                <a:t>et al. </a:t>
              </a:r>
              <a:r>
                <a:rPr lang="cs-CZ" sz="1600" dirty="0">
                  <a:solidFill>
                    <a:schemeClr val="tx1"/>
                  </a:solidFill>
                  <a:cs typeface="Arial" pitchFamily="34" charset="0"/>
                </a:rPr>
                <a:t>2009, </a:t>
              </a:r>
              <a:r>
                <a:rPr lang="cs-CZ" sz="1600" dirty="0" err="1">
                  <a:solidFill>
                    <a:schemeClr val="tx1"/>
                  </a:solidFill>
                  <a:cs typeface="Arial" pitchFamily="34" charset="0"/>
                </a:rPr>
                <a:t>Wakili</a:t>
              </a:r>
              <a:r>
                <a:rPr lang="cs-CZ" sz="1600" dirty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cs-CZ" sz="1600" i="1" dirty="0">
                  <a:solidFill>
                    <a:schemeClr val="tx1"/>
                  </a:solidFill>
                  <a:cs typeface="Arial" pitchFamily="34" charset="0"/>
                </a:rPr>
                <a:t>et al. </a:t>
              </a:r>
              <a:r>
                <a:rPr lang="cs-CZ" sz="1600" dirty="0">
                  <a:solidFill>
                    <a:schemeClr val="tx1"/>
                  </a:solidFill>
                  <a:cs typeface="Arial" pitchFamily="34" charset="0"/>
                </a:rPr>
                <a:t>2011) </a:t>
              </a:r>
              <a:endParaRPr lang="cs-CZ" sz="1600" baseline="30000" dirty="0" smtClean="0">
                <a:solidFill>
                  <a:schemeClr val="tx1"/>
                </a:solidFill>
                <a:cs typeface="Arial" pitchFamily="34" charset="0"/>
              </a:endParaRPr>
            </a:p>
          </p:txBody>
        </p:sp>
      </p:grpSp>
      <p:sp>
        <p:nvSpPr>
          <p:cNvPr id="12" name="Podnadpis 2"/>
          <p:cNvSpPr txBox="1">
            <a:spLocks/>
          </p:cNvSpPr>
          <p:nvPr/>
        </p:nvSpPr>
        <p:spPr>
          <a:xfrm>
            <a:off x="264220" y="3573016"/>
            <a:ext cx="1512626" cy="4320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Clr>
                <a:srgbClr val="BB2305"/>
              </a:buClr>
              <a:buSzPct val="100000"/>
              <a:buFont typeface="Arial" pitchFamily="34" charset="0"/>
              <a:buChar char="•"/>
            </a:pPr>
            <a:r>
              <a:rPr lang="cs-CZ" sz="2200" b="1" i="1" dirty="0" smtClean="0">
                <a:solidFill>
                  <a:srgbClr val="BB2305"/>
                </a:solidFill>
                <a:cs typeface="Arial" pitchFamily="34" charset="0"/>
              </a:rPr>
              <a:t>I</a:t>
            </a:r>
            <a:r>
              <a:rPr lang="cs-CZ" sz="2200" b="1" i="1" baseline="-25000" dirty="0" smtClean="0">
                <a:solidFill>
                  <a:srgbClr val="BB2305"/>
                </a:solidFill>
                <a:cs typeface="Arial" pitchFamily="34" charset="0"/>
              </a:rPr>
              <a:t>K1</a:t>
            </a:r>
            <a:endParaRPr lang="cs-CZ" sz="1800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3" name="Podnadpis 2"/>
          <p:cNvSpPr txBox="1">
            <a:spLocks/>
          </p:cNvSpPr>
          <p:nvPr/>
        </p:nvSpPr>
        <p:spPr>
          <a:xfrm>
            <a:off x="589836" y="4005064"/>
            <a:ext cx="1512626" cy="8195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BB2305"/>
              </a:buClr>
              <a:buSzPct val="100000"/>
            </a:pPr>
            <a:r>
              <a:rPr lang="cs-CZ" sz="2200" b="1" dirty="0" err="1" smtClean="0">
                <a:solidFill>
                  <a:schemeClr val="tx1"/>
                </a:solidFill>
                <a:cs typeface="Arial" pitchFamily="34" charset="0"/>
              </a:rPr>
              <a:t>rat</a:t>
            </a:r>
            <a:r>
              <a:rPr lang="cs-CZ" sz="2200" b="1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cs-CZ" sz="2200" b="1" dirty="0" err="1" smtClean="0">
                <a:solidFill>
                  <a:schemeClr val="tx1"/>
                </a:solidFill>
                <a:cs typeface="Arial" pitchFamily="34" charset="0"/>
              </a:rPr>
              <a:t>ventricles</a:t>
            </a:r>
            <a:endParaRPr lang="cs-CZ" sz="1800" dirty="0">
              <a:solidFill>
                <a:schemeClr val="tx1"/>
              </a:solidFill>
              <a:cs typeface="Arial" pitchFamily="34" charset="0"/>
            </a:endParaRPr>
          </a:p>
        </p:txBody>
      </p:sp>
      <p:grpSp>
        <p:nvGrpSpPr>
          <p:cNvPr id="5" name="Skupina 4"/>
          <p:cNvGrpSpPr/>
          <p:nvPr/>
        </p:nvGrpSpPr>
        <p:grpSpPr>
          <a:xfrm>
            <a:off x="1929997" y="3726425"/>
            <a:ext cx="7028460" cy="3001887"/>
            <a:chOff x="1929997" y="3726425"/>
            <a:chExt cx="7028460" cy="3001887"/>
          </a:xfrm>
        </p:grpSpPr>
        <p:pic>
          <p:nvPicPr>
            <p:cNvPr id="17" name="Picture 3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97113" y="3769122"/>
              <a:ext cx="3661344" cy="24790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5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76334" y="3726425"/>
              <a:ext cx="3065400" cy="25217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Podnadpis 2"/>
            <p:cNvSpPr txBox="1">
              <a:spLocks/>
            </p:cNvSpPr>
            <p:nvPr/>
          </p:nvSpPr>
          <p:spPr>
            <a:xfrm>
              <a:off x="1929997" y="6365017"/>
              <a:ext cx="5754767" cy="363295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buClr>
                  <a:srgbClr val="BB2305"/>
                </a:buClr>
                <a:buSzPct val="100000"/>
              </a:pPr>
              <a:r>
                <a:rPr lang="cs-CZ" sz="1600" dirty="0" err="1" smtClean="0">
                  <a:solidFill>
                    <a:srgbClr val="C00000"/>
                  </a:solidFill>
                  <a:cs typeface="Arial" pitchFamily="34" charset="0"/>
                </a:rPr>
                <a:t>Bébarová</a:t>
              </a:r>
              <a:r>
                <a:rPr lang="cs-CZ" sz="1600" dirty="0" smtClean="0">
                  <a:solidFill>
                    <a:srgbClr val="C00000"/>
                  </a:solidFill>
                  <a:cs typeface="Arial" pitchFamily="34" charset="0"/>
                </a:rPr>
                <a:t> </a:t>
              </a:r>
              <a:r>
                <a:rPr lang="cs-CZ" sz="1600" i="1" dirty="0" smtClean="0">
                  <a:solidFill>
                    <a:srgbClr val="C00000"/>
                  </a:solidFill>
                  <a:cs typeface="Arial" pitchFamily="34" charset="0"/>
                </a:rPr>
                <a:t>et al.</a:t>
              </a:r>
              <a:r>
                <a:rPr lang="cs-CZ" sz="1600" dirty="0" smtClean="0">
                  <a:solidFill>
                    <a:srgbClr val="C00000"/>
                  </a:solidFill>
                  <a:cs typeface="Arial" pitchFamily="34" charset="0"/>
                </a:rPr>
                <a:t>, </a:t>
              </a:r>
              <a:r>
                <a:rPr lang="cs-CZ" sz="1600" i="1" dirty="0" err="1" smtClean="0">
                  <a:solidFill>
                    <a:srgbClr val="C00000"/>
                  </a:solidFill>
                  <a:cs typeface="Arial" pitchFamily="34" charset="0"/>
                </a:rPr>
                <a:t>Physiol</a:t>
              </a:r>
              <a:r>
                <a:rPr lang="cs-CZ" sz="1600" i="1" dirty="0" smtClean="0">
                  <a:solidFill>
                    <a:srgbClr val="C00000"/>
                  </a:solidFill>
                  <a:cs typeface="Arial" pitchFamily="34" charset="0"/>
                </a:rPr>
                <a:t> Res </a:t>
              </a:r>
              <a:r>
                <a:rPr lang="cs-CZ" sz="1600" dirty="0" smtClean="0">
                  <a:solidFill>
                    <a:srgbClr val="C00000"/>
                  </a:solidFill>
                  <a:cs typeface="Arial" pitchFamily="34" charset="0"/>
                </a:rPr>
                <a:t>2015 (in </a:t>
              </a:r>
              <a:r>
                <a:rPr lang="cs-CZ" sz="1600" dirty="0" err="1" smtClean="0">
                  <a:solidFill>
                    <a:srgbClr val="C00000"/>
                  </a:solidFill>
                  <a:cs typeface="Arial" pitchFamily="34" charset="0"/>
                </a:rPr>
                <a:t>press</a:t>
              </a:r>
              <a:r>
                <a:rPr lang="cs-CZ" sz="1600" dirty="0" smtClean="0">
                  <a:solidFill>
                    <a:srgbClr val="C00000"/>
                  </a:solidFill>
                  <a:cs typeface="Arial" pitchFamily="34" charset="0"/>
                </a:rPr>
                <a:t>)</a:t>
              </a:r>
              <a:endParaRPr lang="cs-CZ" sz="1600" i="1" baseline="-25000" dirty="0" smtClean="0">
                <a:solidFill>
                  <a:srgbClr val="C00000"/>
                </a:solidFill>
                <a:cs typeface="Arial" pitchFamily="34" charset="0"/>
              </a:endParaRPr>
            </a:p>
          </p:txBody>
        </p:sp>
      </p:grpSp>
      <p:sp>
        <p:nvSpPr>
          <p:cNvPr id="6" name="Obdélník 5"/>
          <p:cNvSpPr/>
          <p:nvPr/>
        </p:nvSpPr>
        <p:spPr>
          <a:xfrm>
            <a:off x="6793615" y="3737058"/>
            <a:ext cx="323537" cy="92671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8135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3" descr="C:\Users\Markéta\AppData\Local\Microsoft\Windows\Temporary Internet Files\Content.IE5\K0O7W0UI\MP900438559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383"/>
            <a:ext cx="9144000" cy="576063"/>
          </a:xfrm>
          <a:prstGeom prst="rect">
            <a:avLst/>
          </a:prstGeom>
          <a:noFill/>
          <a:effectLst>
            <a:reflection stA="50000" dist="508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Obrázek 3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304" y="6165304"/>
            <a:ext cx="692696" cy="692696"/>
          </a:xfrm>
          <a:prstGeom prst="rect">
            <a:avLst/>
          </a:prstGeom>
        </p:spPr>
      </p:pic>
      <p:sp>
        <p:nvSpPr>
          <p:cNvPr id="34" name="Nadpis 1"/>
          <p:cNvSpPr txBox="1">
            <a:spLocks/>
          </p:cNvSpPr>
          <p:nvPr/>
        </p:nvSpPr>
        <p:spPr>
          <a:xfrm>
            <a:off x="249640" y="642700"/>
            <a:ext cx="8640960" cy="7350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cs-CZ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Proarrhythmogenic</a:t>
            </a:r>
            <a:r>
              <a:rPr lang="cs-CZ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Effect</a:t>
            </a:r>
            <a:r>
              <a:rPr lang="cs-CZ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</a:t>
            </a:r>
            <a:r>
              <a:rPr lang="cs-CZ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Alcohol</a:t>
            </a:r>
            <a:r>
              <a:rPr lang="cs-CZ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Consumption</a:t>
            </a:r>
            <a:endParaRPr lang="cs-CZ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42" name="Nadpis 1"/>
          <p:cNvSpPr txBox="1">
            <a:spLocks/>
          </p:cNvSpPr>
          <p:nvPr/>
        </p:nvSpPr>
        <p:spPr>
          <a:xfrm>
            <a:off x="251520" y="1181820"/>
            <a:ext cx="8640960" cy="7350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cs-CZ" sz="3200" b="1" dirty="0" err="1" smtClean="0">
                <a:solidFill>
                  <a:srgbClr val="BB23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Mechanisms</a:t>
            </a:r>
            <a:endParaRPr lang="cs-CZ" sz="3200" b="1" dirty="0">
              <a:solidFill>
                <a:srgbClr val="BB230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53" name="Podnadpis 2"/>
          <p:cNvSpPr txBox="1">
            <a:spLocks/>
          </p:cNvSpPr>
          <p:nvPr/>
        </p:nvSpPr>
        <p:spPr>
          <a:xfrm>
            <a:off x="267254" y="3068960"/>
            <a:ext cx="8773257" cy="5073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Clr>
                <a:srgbClr val="BB2305"/>
              </a:buClr>
              <a:buSzPct val="100000"/>
              <a:buFont typeface="Arial" pitchFamily="34" charset="0"/>
              <a:buChar char="•"/>
            </a:pPr>
            <a:r>
              <a:rPr lang="cs-CZ" sz="2700" b="1" dirty="0" err="1" smtClean="0">
                <a:solidFill>
                  <a:srgbClr val="BB2305"/>
                </a:solidFill>
                <a:cs typeface="Arial" pitchFamily="34" charset="0"/>
              </a:rPr>
              <a:t>Atrial</a:t>
            </a:r>
            <a:r>
              <a:rPr lang="cs-CZ" sz="2700" b="1" dirty="0" smtClean="0">
                <a:solidFill>
                  <a:srgbClr val="BB2305"/>
                </a:solidFill>
                <a:cs typeface="Arial" pitchFamily="34" charset="0"/>
              </a:rPr>
              <a:t> </a:t>
            </a:r>
            <a:r>
              <a:rPr lang="cs-CZ" sz="2700" b="1" dirty="0" err="1" smtClean="0">
                <a:solidFill>
                  <a:srgbClr val="BB2305"/>
                </a:solidFill>
                <a:cs typeface="Arial" pitchFamily="34" charset="0"/>
              </a:rPr>
              <a:t>fibrillation</a:t>
            </a:r>
            <a:r>
              <a:rPr lang="cs-CZ" sz="2700" b="1" dirty="0" smtClean="0">
                <a:solidFill>
                  <a:srgbClr val="BB2305"/>
                </a:solidFill>
                <a:cs typeface="Arial" pitchFamily="34" charset="0"/>
              </a:rPr>
              <a:t> </a:t>
            </a:r>
            <a:r>
              <a:rPr lang="cs-CZ" sz="2700" b="1" dirty="0" err="1" smtClean="0">
                <a:solidFill>
                  <a:srgbClr val="BB2305"/>
                </a:solidFill>
                <a:cs typeface="Arial" pitchFamily="34" charset="0"/>
              </a:rPr>
              <a:t>is</a:t>
            </a:r>
            <a:r>
              <a:rPr lang="cs-CZ" sz="2700" b="1" dirty="0" smtClean="0">
                <a:solidFill>
                  <a:srgbClr val="BB2305"/>
                </a:solidFill>
                <a:cs typeface="Arial" pitchFamily="34" charset="0"/>
              </a:rPr>
              <a:t> </a:t>
            </a:r>
            <a:r>
              <a:rPr lang="cs-CZ" sz="2700" b="1" dirty="0" err="1" smtClean="0">
                <a:solidFill>
                  <a:srgbClr val="BB2305"/>
                </a:solidFill>
                <a:cs typeface="Arial" pitchFamily="34" charset="0"/>
              </a:rPr>
              <a:t>the</a:t>
            </a:r>
            <a:r>
              <a:rPr lang="cs-CZ" sz="2700" b="1" dirty="0" smtClean="0">
                <a:solidFill>
                  <a:srgbClr val="BB2305"/>
                </a:solidFill>
                <a:cs typeface="Arial" pitchFamily="34" charset="0"/>
              </a:rPr>
              <a:t> most </a:t>
            </a:r>
            <a:r>
              <a:rPr lang="cs-CZ" sz="2700" b="1" dirty="0" err="1" smtClean="0">
                <a:solidFill>
                  <a:srgbClr val="BB2305"/>
                </a:solidFill>
                <a:cs typeface="Arial" pitchFamily="34" charset="0"/>
              </a:rPr>
              <a:t>often</a:t>
            </a:r>
            <a:r>
              <a:rPr lang="cs-CZ" sz="2700" b="1" dirty="0" smtClean="0">
                <a:solidFill>
                  <a:srgbClr val="BB2305"/>
                </a:solidFill>
                <a:cs typeface="Arial" pitchFamily="34" charset="0"/>
              </a:rPr>
              <a:t> </a:t>
            </a:r>
            <a:r>
              <a:rPr lang="cs-CZ" sz="2700" b="1" dirty="0" err="1" smtClean="0">
                <a:solidFill>
                  <a:srgbClr val="BB2305"/>
                </a:solidFill>
                <a:cs typeface="Arial" pitchFamily="34" charset="0"/>
              </a:rPr>
              <a:t>arrhythmia</a:t>
            </a:r>
            <a:r>
              <a:rPr lang="cs-CZ" sz="2700" b="1" dirty="0" smtClean="0">
                <a:solidFill>
                  <a:srgbClr val="BB2305"/>
                </a:solidFill>
                <a:cs typeface="Arial" pitchFamily="34" charset="0"/>
              </a:rPr>
              <a:t> </a:t>
            </a:r>
            <a:r>
              <a:rPr lang="cs-CZ" sz="2700" b="1" dirty="0" err="1" smtClean="0">
                <a:solidFill>
                  <a:srgbClr val="BB2305"/>
                </a:solidFill>
                <a:cs typeface="Arial" pitchFamily="34" charset="0"/>
              </a:rPr>
              <a:t>related</a:t>
            </a:r>
            <a:r>
              <a:rPr lang="cs-CZ" sz="2700" b="1" dirty="0" smtClean="0">
                <a:solidFill>
                  <a:srgbClr val="BB2305"/>
                </a:solidFill>
                <a:cs typeface="Arial" pitchFamily="34" charset="0"/>
              </a:rPr>
              <a:t> to </a:t>
            </a:r>
            <a:r>
              <a:rPr lang="cs-CZ" sz="2700" b="1" dirty="0" err="1" smtClean="0">
                <a:solidFill>
                  <a:srgbClr val="BB2305"/>
                </a:solidFill>
                <a:cs typeface="Arial" pitchFamily="34" charset="0"/>
              </a:rPr>
              <a:t>alcohol</a:t>
            </a:r>
            <a:r>
              <a:rPr lang="cs-CZ" sz="2700" b="1" dirty="0" smtClean="0">
                <a:solidFill>
                  <a:srgbClr val="BB2305"/>
                </a:solidFill>
                <a:cs typeface="Arial" pitchFamily="34" charset="0"/>
              </a:rPr>
              <a:t> </a:t>
            </a:r>
            <a:r>
              <a:rPr lang="cs-CZ" sz="2700" b="1" dirty="0" err="1" smtClean="0">
                <a:solidFill>
                  <a:srgbClr val="BB2305"/>
                </a:solidFill>
                <a:cs typeface="Arial" pitchFamily="34" charset="0"/>
              </a:rPr>
              <a:t>consumption</a:t>
            </a:r>
            <a:r>
              <a:rPr lang="cs-CZ" sz="2700" b="1" dirty="0" smtClean="0">
                <a:solidFill>
                  <a:srgbClr val="BB2305"/>
                </a:solidFill>
                <a:cs typeface="Arial" pitchFamily="34" charset="0"/>
              </a:rPr>
              <a:t>.</a:t>
            </a:r>
            <a:endParaRPr lang="cs-CZ" sz="27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grpSp>
        <p:nvGrpSpPr>
          <p:cNvPr id="29" name="Skupina 28"/>
          <p:cNvGrpSpPr/>
          <p:nvPr/>
        </p:nvGrpSpPr>
        <p:grpSpPr>
          <a:xfrm>
            <a:off x="264772" y="1844823"/>
            <a:ext cx="8879228" cy="1253811"/>
            <a:chOff x="264772" y="1412776"/>
            <a:chExt cx="8879228" cy="1253811"/>
          </a:xfrm>
        </p:grpSpPr>
        <p:sp>
          <p:nvSpPr>
            <p:cNvPr id="30" name="Podnadpis 2"/>
            <p:cNvSpPr txBox="1">
              <a:spLocks/>
            </p:cNvSpPr>
            <p:nvPr/>
          </p:nvSpPr>
          <p:spPr>
            <a:xfrm>
              <a:off x="264772" y="1412776"/>
              <a:ext cx="8775740" cy="576064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buClr>
                  <a:srgbClr val="BB2305"/>
                </a:buClr>
                <a:buSzPct val="100000"/>
              </a:pPr>
              <a:r>
                <a:rPr lang="cs-CZ" sz="2700" b="1" dirty="0" err="1" smtClean="0">
                  <a:solidFill>
                    <a:schemeClr val="tx1"/>
                  </a:solidFill>
                  <a:cs typeface="Arial" pitchFamily="34" charset="0"/>
                </a:rPr>
                <a:t>Cardiac</a:t>
              </a:r>
              <a:r>
                <a:rPr lang="cs-CZ" sz="2700" b="1" dirty="0" smtClean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cs-CZ" sz="2700" b="1" dirty="0" err="1" smtClean="0">
                  <a:solidFill>
                    <a:schemeClr val="tx1"/>
                  </a:solidFill>
                  <a:cs typeface="Arial" pitchFamily="34" charset="0"/>
                </a:rPr>
                <a:t>inward</a:t>
              </a:r>
              <a:r>
                <a:rPr lang="cs-CZ" sz="2700" b="1" dirty="0" smtClean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cs-CZ" sz="2700" b="1" dirty="0" err="1" smtClean="0">
                  <a:solidFill>
                    <a:schemeClr val="tx1"/>
                  </a:solidFill>
                  <a:cs typeface="Arial" pitchFamily="34" charset="0"/>
                </a:rPr>
                <a:t>rectifiers</a:t>
              </a:r>
              <a:r>
                <a:rPr lang="cs-CZ" sz="2700" b="1" dirty="0" smtClean="0">
                  <a:solidFill>
                    <a:schemeClr val="tx1"/>
                  </a:solidFill>
                  <a:cs typeface="Arial" pitchFamily="34" charset="0"/>
                </a:rPr>
                <a:t> (</a:t>
              </a:r>
              <a:r>
                <a:rPr lang="cs-CZ" sz="2700" b="1" dirty="0" err="1" smtClean="0">
                  <a:solidFill>
                    <a:schemeClr val="tx1"/>
                  </a:solidFill>
                  <a:cs typeface="Arial" pitchFamily="34" charset="0"/>
                </a:rPr>
                <a:t>both</a:t>
              </a:r>
              <a:r>
                <a:rPr lang="cs-CZ" sz="2700" b="1" dirty="0" smtClean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cs-CZ" sz="2700" b="1" i="1" dirty="0" smtClean="0">
                  <a:solidFill>
                    <a:schemeClr val="tx1"/>
                  </a:solidFill>
                  <a:cs typeface="Arial" pitchFamily="34" charset="0"/>
                </a:rPr>
                <a:t>I</a:t>
              </a:r>
              <a:r>
                <a:rPr lang="cs-CZ" sz="2700" b="1" i="1" baseline="-25000" dirty="0" smtClean="0">
                  <a:solidFill>
                    <a:schemeClr val="tx1"/>
                  </a:solidFill>
                  <a:cs typeface="Arial" pitchFamily="34" charset="0"/>
                </a:rPr>
                <a:t>K1</a:t>
              </a:r>
              <a:r>
                <a:rPr lang="cs-CZ" sz="2700" b="1" dirty="0" smtClean="0">
                  <a:solidFill>
                    <a:schemeClr val="tx1"/>
                  </a:solidFill>
                  <a:cs typeface="Arial" pitchFamily="34" charset="0"/>
                </a:rPr>
                <a:t> and </a:t>
              </a:r>
              <a:r>
                <a:rPr lang="cs-CZ" sz="2700" b="1" i="1" dirty="0">
                  <a:solidFill>
                    <a:schemeClr val="tx1"/>
                  </a:solidFill>
                  <a:cs typeface="Arial" pitchFamily="34" charset="0"/>
                </a:rPr>
                <a:t>I</a:t>
              </a:r>
              <a:r>
                <a:rPr lang="cs-CZ" sz="2700" b="1" i="1" baseline="-25000" dirty="0">
                  <a:solidFill>
                    <a:schemeClr val="tx1"/>
                  </a:solidFill>
                  <a:cs typeface="Arial" pitchFamily="34" charset="0"/>
                </a:rPr>
                <a:t>K(Ach</a:t>
              </a:r>
              <a:r>
                <a:rPr lang="cs-CZ" sz="2700" b="1" i="1" baseline="-25000" dirty="0" smtClean="0">
                  <a:solidFill>
                    <a:schemeClr val="tx1"/>
                  </a:solidFill>
                  <a:cs typeface="Arial" pitchFamily="34" charset="0"/>
                </a:rPr>
                <a:t>)</a:t>
              </a:r>
              <a:r>
                <a:rPr lang="cs-CZ" sz="2700" b="1" dirty="0" smtClean="0">
                  <a:solidFill>
                    <a:schemeClr val="tx1"/>
                  </a:solidFill>
                  <a:cs typeface="Arial" pitchFamily="34" charset="0"/>
                </a:rPr>
                <a:t>) are </a:t>
              </a:r>
              <a:r>
                <a:rPr lang="cs-CZ" sz="2700" b="1" dirty="0" err="1" smtClean="0">
                  <a:solidFill>
                    <a:schemeClr val="tx1"/>
                  </a:solidFill>
                  <a:cs typeface="Arial" pitchFamily="34" charset="0"/>
                </a:rPr>
                <a:t>known</a:t>
              </a:r>
              <a:r>
                <a:rPr lang="cs-CZ" sz="2700" b="1" dirty="0" smtClean="0">
                  <a:solidFill>
                    <a:schemeClr val="tx1"/>
                  </a:solidFill>
                  <a:cs typeface="Arial" pitchFamily="34" charset="0"/>
                </a:rPr>
                <a:t> to play </a:t>
              </a:r>
              <a:r>
                <a:rPr lang="cs-CZ" sz="2700" b="1" dirty="0" err="1" smtClean="0">
                  <a:solidFill>
                    <a:schemeClr val="tx1"/>
                  </a:solidFill>
                  <a:cs typeface="Arial" pitchFamily="34" charset="0"/>
                </a:rPr>
                <a:t>an</a:t>
              </a:r>
              <a:r>
                <a:rPr lang="cs-CZ" sz="2700" b="1" dirty="0" smtClean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cs-CZ" sz="2700" b="1" dirty="0" err="1" smtClean="0">
                  <a:solidFill>
                    <a:schemeClr val="tx1"/>
                  </a:solidFill>
                  <a:cs typeface="Arial" pitchFamily="34" charset="0"/>
                </a:rPr>
                <a:t>important</a:t>
              </a:r>
              <a:r>
                <a:rPr lang="cs-CZ" sz="2700" b="1" dirty="0" smtClean="0">
                  <a:solidFill>
                    <a:schemeClr val="tx1"/>
                  </a:solidFill>
                  <a:cs typeface="Arial" pitchFamily="34" charset="0"/>
                </a:rPr>
                <a:t> role in </a:t>
              </a:r>
              <a:r>
                <a:rPr lang="cs-CZ" sz="2700" b="1" dirty="0" err="1" smtClean="0">
                  <a:solidFill>
                    <a:schemeClr val="tx1"/>
                  </a:solidFill>
                  <a:cs typeface="Arial" pitchFamily="34" charset="0"/>
                </a:rPr>
                <a:t>arrhythmogenesis</a:t>
              </a:r>
              <a:r>
                <a:rPr lang="cs-CZ" sz="2700" b="1" dirty="0" smtClean="0">
                  <a:solidFill>
                    <a:schemeClr val="tx1"/>
                  </a:solidFill>
                  <a:cs typeface="Arial" pitchFamily="34" charset="0"/>
                </a:rPr>
                <a:t>!</a:t>
              </a:r>
              <a:endParaRPr lang="cs-CZ" sz="2700" baseline="30000" dirty="0" smtClean="0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31" name="Podnadpis 2"/>
            <p:cNvSpPr txBox="1">
              <a:spLocks/>
            </p:cNvSpPr>
            <p:nvPr/>
          </p:nvSpPr>
          <p:spPr>
            <a:xfrm>
              <a:off x="268454" y="2276873"/>
              <a:ext cx="8875546" cy="389714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buClr>
                  <a:srgbClr val="BB2305"/>
                </a:buClr>
                <a:buSzPct val="100000"/>
              </a:pPr>
              <a:r>
                <a:rPr lang="cs-CZ" sz="1600" dirty="0" smtClean="0">
                  <a:solidFill>
                    <a:schemeClr val="tx1"/>
                  </a:solidFill>
                  <a:cs typeface="Arial" pitchFamily="34" charset="0"/>
                </a:rPr>
                <a:t>(</a:t>
              </a:r>
              <a:r>
                <a:rPr lang="cs-CZ" sz="1600" i="1" dirty="0" err="1" smtClean="0">
                  <a:solidFill>
                    <a:schemeClr val="tx1"/>
                  </a:solidFill>
                  <a:cs typeface="Arial" pitchFamily="34" charset="0"/>
                </a:rPr>
                <a:t>e.g</a:t>
              </a:r>
              <a:r>
                <a:rPr lang="cs-CZ" sz="1600" i="1" dirty="0" smtClean="0">
                  <a:solidFill>
                    <a:schemeClr val="tx1"/>
                  </a:solidFill>
                  <a:cs typeface="Arial" pitchFamily="34" charset="0"/>
                </a:rPr>
                <a:t>.</a:t>
              </a:r>
              <a:r>
                <a:rPr lang="cs-CZ" sz="1600" dirty="0" smtClean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cs-CZ" sz="1600" dirty="0" err="1">
                  <a:solidFill>
                    <a:schemeClr val="tx1"/>
                  </a:solidFill>
                  <a:cs typeface="Arial" pitchFamily="34" charset="0"/>
                </a:rPr>
                <a:t>Dhamoon</a:t>
              </a:r>
              <a:r>
                <a:rPr lang="cs-CZ" sz="1600" dirty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cs-CZ" sz="1600" dirty="0" smtClean="0">
                  <a:solidFill>
                    <a:schemeClr val="tx1"/>
                  </a:solidFill>
                  <a:cs typeface="Arial" pitchFamily="34" charset="0"/>
                </a:rPr>
                <a:t>and </a:t>
              </a:r>
              <a:r>
                <a:rPr lang="cs-CZ" sz="1600" dirty="0" err="1">
                  <a:solidFill>
                    <a:schemeClr val="tx1"/>
                  </a:solidFill>
                  <a:cs typeface="Arial" pitchFamily="34" charset="0"/>
                </a:rPr>
                <a:t>Jalife</a:t>
              </a:r>
              <a:r>
                <a:rPr lang="cs-CZ" sz="1600" dirty="0">
                  <a:solidFill>
                    <a:schemeClr val="tx1"/>
                  </a:solidFill>
                  <a:cs typeface="Arial" pitchFamily="34" charset="0"/>
                </a:rPr>
                <a:t> 2005, </a:t>
              </a:r>
              <a:r>
                <a:rPr lang="cs-CZ" sz="1600" dirty="0" err="1">
                  <a:solidFill>
                    <a:schemeClr val="tx1"/>
                  </a:solidFill>
                  <a:cs typeface="Arial" pitchFamily="34" charset="0"/>
                </a:rPr>
                <a:t>Piao</a:t>
              </a:r>
              <a:r>
                <a:rPr lang="cs-CZ" sz="1600" dirty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cs-CZ" sz="1600" i="1" dirty="0">
                  <a:solidFill>
                    <a:schemeClr val="tx1"/>
                  </a:solidFill>
                  <a:cs typeface="Arial" pitchFamily="34" charset="0"/>
                </a:rPr>
                <a:t>et al. </a:t>
              </a:r>
              <a:r>
                <a:rPr lang="cs-CZ" sz="1600" dirty="0">
                  <a:solidFill>
                    <a:schemeClr val="tx1"/>
                  </a:solidFill>
                  <a:cs typeface="Arial" pitchFamily="34" charset="0"/>
                </a:rPr>
                <a:t>2007, </a:t>
              </a:r>
              <a:r>
                <a:rPr lang="cs-CZ" sz="1600" dirty="0" err="1">
                  <a:solidFill>
                    <a:schemeClr val="tx1"/>
                  </a:solidFill>
                  <a:cs typeface="Arial" pitchFamily="34" charset="0"/>
                </a:rPr>
                <a:t>Schimpf</a:t>
              </a:r>
              <a:r>
                <a:rPr lang="cs-CZ" sz="1600" dirty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cs-CZ" sz="1600" i="1" dirty="0">
                  <a:solidFill>
                    <a:schemeClr val="tx1"/>
                  </a:solidFill>
                  <a:cs typeface="Arial" pitchFamily="34" charset="0"/>
                </a:rPr>
                <a:t>et al. </a:t>
              </a:r>
              <a:r>
                <a:rPr lang="cs-CZ" sz="1600" dirty="0">
                  <a:solidFill>
                    <a:schemeClr val="tx1"/>
                  </a:solidFill>
                  <a:cs typeface="Arial" pitchFamily="34" charset="0"/>
                </a:rPr>
                <a:t>2008, </a:t>
              </a:r>
              <a:r>
                <a:rPr lang="cs-CZ" sz="1600" dirty="0" err="1">
                  <a:solidFill>
                    <a:schemeClr val="tx1"/>
                  </a:solidFill>
                  <a:cs typeface="Arial" pitchFamily="34" charset="0"/>
                </a:rPr>
                <a:t>Sekar</a:t>
              </a:r>
              <a:r>
                <a:rPr lang="cs-CZ" sz="1600" dirty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cs-CZ" sz="1600" i="1" dirty="0">
                  <a:solidFill>
                    <a:schemeClr val="tx1"/>
                  </a:solidFill>
                  <a:cs typeface="Arial" pitchFamily="34" charset="0"/>
                </a:rPr>
                <a:t>et al. </a:t>
              </a:r>
              <a:r>
                <a:rPr lang="cs-CZ" sz="1600" dirty="0">
                  <a:solidFill>
                    <a:schemeClr val="tx1"/>
                  </a:solidFill>
                  <a:cs typeface="Arial" pitchFamily="34" charset="0"/>
                </a:rPr>
                <a:t>2009, </a:t>
              </a:r>
              <a:r>
                <a:rPr lang="cs-CZ" sz="1600" dirty="0" err="1">
                  <a:solidFill>
                    <a:schemeClr val="tx1"/>
                  </a:solidFill>
                  <a:cs typeface="Arial" pitchFamily="34" charset="0"/>
                </a:rPr>
                <a:t>Wakili</a:t>
              </a:r>
              <a:r>
                <a:rPr lang="cs-CZ" sz="1600" dirty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cs-CZ" sz="1600" i="1" dirty="0">
                  <a:solidFill>
                    <a:schemeClr val="tx1"/>
                  </a:solidFill>
                  <a:cs typeface="Arial" pitchFamily="34" charset="0"/>
                </a:rPr>
                <a:t>et al. </a:t>
              </a:r>
              <a:r>
                <a:rPr lang="cs-CZ" sz="1600" dirty="0">
                  <a:solidFill>
                    <a:schemeClr val="tx1"/>
                  </a:solidFill>
                  <a:cs typeface="Arial" pitchFamily="34" charset="0"/>
                </a:rPr>
                <a:t>2011) </a:t>
              </a:r>
              <a:endParaRPr lang="cs-CZ" sz="1600" baseline="30000" dirty="0" smtClean="0">
                <a:solidFill>
                  <a:schemeClr val="tx1"/>
                </a:solidFill>
                <a:cs typeface="Arial" pitchFamily="34" charset="0"/>
              </a:endParaRPr>
            </a:p>
          </p:txBody>
        </p:sp>
      </p:grpSp>
      <p:grpSp>
        <p:nvGrpSpPr>
          <p:cNvPr id="3" name="Skupina 2"/>
          <p:cNvGrpSpPr/>
          <p:nvPr/>
        </p:nvGrpSpPr>
        <p:grpSpPr>
          <a:xfrm>
            <a:off x="1619672" y="4552593"/>
            <a:ext cx="5796644" cy="1066123"/>
            <a:chOff x="1619672" y="4328359"/>
            <a:chExt cx="5796644" cy="1066123"/>
          </a:xfrm>
        </p:grpSpPr>
        <p:sp>
          <p:nvSpPr>
            <p:cNvPr id="2" name="Šipka dolů 1"/>
            <p:cNvSpPr/>
            <p:nvPr/>
          </p:nvSpPr>
          <p:spPr>
            <a:xfrm>
              <a:off x="1619672" y="4352048"/>
              <a:ext cx="5796644" cy="1042434"/>
            </a:xfrm>
            <a:prstGeom prst="downArrow">
              <a:avLst/>
            </a:prstGeom>
            <a:solidFill>
              <a:srgbClr val="FFABAB"/>
            </a:solidFill>
            <a:ln>
              <a:solidFill>
                <a:srgbClr val="BB230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3" name="Podnadpis 2"/>
            <p:cNvSpPr txBox="1">
              <a:spLocks/>
            </p:cNvSpPr>
            <p:nvPr/>
          </p:nvSpPr>
          <p:spPr>
            <a:xfrm>
              <a:off x="2987824" y="4328359"/>
              <a:ext cx="3047940" cy="648072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buClr>
                  <a:srgbClr val="BB2305"/>
                </a:buClr>
                <a:buSzPct val="100000"/>
              </a:pPr>
              <a:r>
                <a:rPr lang="cs-CZ" sz="2900" b="1" dirty="0" err="1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rPr>
                <a:t>Aim</a:t>
              </a:r>
              <a:r>
                <a:rPr lang="cs-CZ" sz="2900" b="1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rPr>
                <a:t> </a:t>
              </a:r>
              <a:r>
                <a:rPr lang="cs-CZ" sz="2900" b="1" dirty="0" err="1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rPr>
                <a:t>of</a:t>
              </a:r>
              <a:r>
                <a:rPr lang="cs-CZ" sz="2900" b="1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rPr>
                <a:t> </a:t>
              </a:r>
              <a:r>
                <a:rPr lang="cs-CZ" sz="2900" b="1" dirty="0" err="1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rPr>
                <a:t>the</a:t>
              </a:r>
              <a:r>
                <a:rPr lang="cs-CZ" sz="2900" b="1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rPr>
                <a:t> study</a:t>
              </a:r>
            </a:p>
          </p:txBody>
        </p:sp>
      </p:grpSp>
      <p:sp>
        <p:nvSpPr>
          <p:cNvPr id="14" name="Podnadpis 2"/>
          <p:cNvSpPr txBox="1">
            <a:spLocks/>
          </p:cNvSpPr>
          <p:nvPr/>
        </p:nvSpPr>
        <p:spPr>
          <a:xfrm>
            <a:off x="767606" y="5637558"/>
            <a:ext cx="7476802" cy="11038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BB2305"/>
              </a:buClr>
              <a:buSzPct val="100000"/>
            </a:pPr>
            <a:r>
              <a:rPr lang="cs-CZ" sz="3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Analysis</a:t>
            </a:r>
            <a:r>
              <a:rPr lang="cs-CZ" sz="3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cs-CZ" sz="3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of</a:t>
            </a:r>
            <a:r>
              <a:rPr lang="cs-CZ" sz="3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cs-CZ" sz="3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ethanol</a:t>
            </a:r>
            <a:r>
              <a:rPr lang="cs-CZ" sz="3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and acetaldehyde </a:t>
            </a:r>
            <a:r>
              <a:rPr lang="cs-CZ" sz="3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effects</a:t>
            </a:r>
            <a:r>
              <a:rPr lang="cs-CZ" sz="3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on </a:t>
            </a:r>
            <a:r>
              <a:rPr lang="cs-CZ" sz="3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atrial</a:t>
            </a:r>
            <a:r>
              <a:rPr lang="cs-CZ" sz="3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cs-CZ" sz="3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inward</a:t>
            </a:r>
            <a:r>
              <a:rPr lang="cs-CZ" sz="3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cs-CZ" sz="3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rectifiers</a:t>
            </a:r>
            <a:r>
              <a:rPr lang="cs-CZ" sz="3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, </a:t>
            </a:r>
            <a:r>
              <a:rPr lang="cs-CZ" sz="3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</a:t>
            </a:r>
            <a:r>
              <a:rPr lang="cs-CZ" sz="3000" b="1" i="1" baseline="-25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K1</a:t>
            </a:r>
            <a:r>
              <a:rPr lang="cs-CZ" sz="3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and </a:t>
            </a:r>
            <a:r>
              <a:rPr lang="cs-CZ" sz="3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</a:t>
            </a:r>
            <a:r>
              <a:rPr lang="cs-CZ" sz="3000" b="1" i="1" baseline="-25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K(Ach)</a:t>
            </a:r>
            <a:endParaRPr lang="cs-CZ" sz="3000" i="1" baseline="-250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16" name="Podnadpis 2"/>
          <p:cNvSpPr txBox="1">
            <a:spLocks/>
          </p:cNvSpPr>
          <p:nvPr/>
        </p:nvSpPr>
        <p:spPr>
          <a:xfrm>
            <a:off x="272786" y="3929801"/>
            <a:ext cx="8271684" cy="5073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Clr>
                <a:srgbClr val="BB2305"/>
              </a:buClr>
              <a:buSzPct val="100000"/>
              <a:buFont typeface="Arial" pitchFamily="34" charset="0"/>
              <a:buChar char="•"/>
            </a:pPr>
            <a:r>
              <a:rPr lang="cs-CZ" sz="2700" b="1" dirty="0" smtClean="0">
                <a:solidFill>
                  <a:srgbClr val="BB2305"/>
                </a:solidFill>
                <a:cs typeface="Arial" pitchFamily="34" charset="0"/>
              </a:rPr>
              <a:t>Data on </a:t>
            </a:r>
            <a:r>
              <a:rPr lang="cs-CZ" sz="2700" b="1" dirty="0" err="1" smtClean="0">
                <a:solidFill>
                  <a:srgbClr val="BB2305"/>
                </a:solidFill>
                <a:cs typeface="Arial" pitchFamily="34" charset="0"/>
              </a:rPr>
              <a:t>atrial</a:t>
            </a:r>
            <a:r>
              <a:rPr lang="cs-CZ" sz="2700" b="1" dirty="0" smtClean="0">
                <a:solidFill>
                  <a:srgbClr val="BB2305"/>
                </a:solidFill>
                <a:cs typeface="Arial" pitchFamily="34" charset="0"/>
              </a:rPr>
              <a:t> </a:t>
            </a:r>
            <a:r>
              <a:rPr lang="cs-CZ" sz="2700" b="1" dirty="0" err="1" smtClean="0">
                <a:solidFill>
                  <a:srgbClr val="BB2305"/>
                </a:solidFill>
                <a:cs typeface="Arial" pitchFamily="34" charset="0"/>
              </a:rPr>
              <a:t>inward</a:t>
            </a:r>
            <a:r>
              <a:rPr lang="cs-CZ" sz="2700" b="1" dirty="0" smtClean="0">
                <a:solidFill>
                  <a:srgbClr val="BB2305"/>
                </a:solidFill>
                <a:cs typeface="Arial" pitchFamily="34" charset="0"/>
              </a:rPr>
              <a:t> </a:t>
            </a:r>
            <a:r>
              <a:rPr lang="cs-CZ" sz="2700" b="1" dirty="0" err="1" smtClean="0">
                <a:solidFill>
                  <a:srgbClr val="BB2305"/>
                </a:solidFill>
                <a:cs typeface="Arial" pitchFamily="34" charset="0"/>
              </a:rPr>
              <a:t>rectifiers</a:t>
            </a:r>
            <a:r>
              <a:rPr lang="cs-CZ" sz="2700" b="1" dirty="0" smtClean="0">
                <a:solidFill>
                  <a:srgbClr val="BB2305"/>
                </a:solidFill>
                <a:cs typeface="Arial" pitchFamily="34" charset="0"/>
              </a:rPr>
              <a:t> are </a:t>
            </a:r>
            <a:r>
              <a:rPr lang="cs-CZ" sz="2700" b="1" dirty="0" err="1" smtClean="0">
                <a:solidFill>
                  <a:srgbClr val="BB2305"/>
                </a:solidFill>
                <a:cs typeface="Arial" pitchFamily="34" charset="0"/>
              </a:rPr>
              <a:t>insufficient</a:t>
            </a:r>
            <a:r>
              <a:rPr lang="cs-CZ" sz="2700" b="1" dirty="0" smtClean="0">
                <a:solidFill>
                  <a:srgbClr val="BB2305"/>
                </a:solidFill>
                <a:cs typeface="Arial" pitchFamily="34" charset="0"/>
              </a:rPr>
              <a:t>.</a:t>
            </a:r>
            <a:endParaRPr lang="cs-CZ" sz="2700" dirty="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7230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14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Picture 1014" descr="Fig_pracoviste_complete_def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8" t="55435" r="64466" b="1337"/>
          <a:stretch/>
        </p:blipFill>
        <p:spPr bwMode="auto">
          <a:xfrm>
            <a:off x="6090772" y="1822163"/>
            <a:ext cx="2801708" cy="3837972"/>
          </a:xfrm>
          <a:prstGeom prst="rect">
            <a:avLst/>
          </a:prstGeom>
          <a:noFill/>
          <a:ln w="25400">
            <a:solidFill>
              <a:srgbClr val="BB230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3" descr="C:\Users\Markéta\AppData\Local\Microsoft\Windows\Temporary Internet Files\Content.IE5\K0O7W0UI\MP900438559[1]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383"/>
            <a:ext cx="9144000" cy="576063"/>
          </a:xfrm>
          <a:prstGeom prst="rect">
            <a:avLst/>
          </a:prstGeom>
          <a:noFill/>
          <a:effectLst>
            <a:reflection stA="50000" dist="508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Nadpis 1"/>
          <p:cNvSpPr txBox="1">
            <a:spLocks/>
          </p:cNvSpPr>
          <p:nvPr/>
        </p:nvSpPr>
        <p:spPr>
          <a:xfrm>
            <a:off x="251520" y="642700"/>
            <a:ext cx="8640960" cy="7350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cs-CZ" sz="35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Methods</a:t>
            </a:r>
            <a:endParaRPr lang="cs-CZ" sz="35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grpSp>
        <p:nvGrpSpPr>
          <p:cNvPr id="4" name="Skupina 3"/>
          <p:cNvGrpSpPr/>
          <p:nvPr/>
        </p:nvGrpSpPr>
        <p:grpSpPr>
          <a:xfrm>
            <a:off x="179512" y="3719455"/>
            <a:ext cx="2389363" cy="2880320"/>
            <a:chOff x="1134416" y="3758600"/>
            <a:chExt cx="2389363" cy="2880320"/>
          </a:xfrm>
        </p:grpSpPr>
        <p:sp>
          <p:nvSpPr>
            <p:cNvPr id="38" name="TextovéPole 21"/>
            <p:cNvSpPr txBox="1">
              <a:spLocks noChangeArrowheads="1"/>
            </p:cNvSpPr>
            <p:nvPr/>
          </p:nvSpPr>
          <p:spPr bwMode="auto">
            <a:xfrm>
              <a:off x="1134416" y="3758600"/>
              <a:ext cx="238936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cs-CZ" altLang="cs-CZ" b="1" dirty="0" err="1" smtClean="0">
                  <a:latin typeface="Arial" charset="0"/>
                </a:rPr>
                <a:t>voltage</a:t>
              </a:r>
              <a:r>
                <a:rPr lang="cs-CZ" altLang="cs-CZ" b="1" dirty="0" smtClean="0">
                  <a:latin typeface="Arial" charset="0"/>
                </a:rPr>
                <a:t> </a:t>
              </a:r>
              <a:r>
                <a:rPr lang="cs-CZ" altLang="cs-CZ" b="1" dirty="0" err="1" smtClean="0">
                  <a:latin typeface="Arial" charset="0"/>
                </a:rPr>
                <a:t>clamp</a:t>
              </a:r>
              <a:r>
                <a:rPr lang="cs-CZ" altLang="cs-CZ" b="1" dirty="0" smtClean="0">
                  <a:latin typeface="Arial" charset="0"/>
                </a:rPr>
                <a:t> </a:t>
              </a:r>
              <a:r>
                <a:rPr lang="cs-CZ" altLang="cs-CZ" b="1" dirty="0">
                  <a:latin typeface="Arial" charset="0"/>
                </a:rPr>
                <a:t>mode</a:t>
              </a:r>
            </a:p>
          </p:txBody>
        </p:sp>
        <p:grpSp>
          <p:nvGrpSpPr>
            <p:cNvPr id="40" name="Skupina 1052"/>
            <p:cNvGrpSpPr>
              <a:grpSpLocks/>
            </p:cNvGrpSpPr>
            <p:nvPr/>
          </p:nvGrpSpPr>
          <p:grpSpPr bwMode="auto">
            <a:xfrm>
              <a:off x="1481443" y="4304370"/>
              <a:ext cx="1616663" cy="2334550"/>
              <a:chOff x="5709206" y="3006184"/>
              <a:chExt cx="1975724" cy="2788289"/>
            </a:xfrm>
          </p:grpSpPr>
          <p:grpSp>
            <p:nvGrpSpPr>
              <p:cNvPr id="43" name="Group 38"/>
              <p:cNvGrpSpPr>
                <a:grpSpLocks/>
              </p:cNvGrpSpPr>
              <p:nvPr/>
            </p:nvGrpSpPr>
            <p:grpSpPr bwMode="auto">
              <a:xfrm>
                <a:off x="5798264" y="3006184"/>
                <a:ext cx="1870074" cy="530224"/>
                <a:chOff x="5910" y="7694"/>
                <a:chExt cx="2944" cy="833"/>
              </a:xfrm>
            </p:grpSpPr>
            <p:cxnSp>
              <p:nvCxnSpPr>
                <p:cNvPr id="56" name="AutoShape 39"/>
                <p:cNvCxnSpPr>
                  <a:cxnSpLocks noChangeShapeType="1"/>
                </p:cNvCxnSpPr>
                <p:nvPr/>
              </p:nvCxnSpPr>
              <p:spPr bwMode="auto">
                <a:xfrm>
                  <a:off x="6625" y="7695"/>
                  <a:ext cx="1542" cy="0"/>
                </a:xfrm>
                <a:prstGeom prst="straightConnector1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57" name="AutoShape 40"/>
                <p:cNvCxnSpPr>
                  <a:cxnSpLocks noChangeShapeType="1"/>
                </p:cNvCxnSpPr>
                <p:nvPr/>
              </p:nvCxnSpPr>
              <p:spPr bwMode="auto">
                <a:xfrm flipV="1">
                  <a:off x="6626" y="7694"/>
                  <a:ext cx="0" cy="827"/>
                </a:xfrm>
                <a:prstGeom prst="straightConnector1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58" name="AutoShape 41"/>
                <p:cNvCxnSpPr>
                  <a:cxnSpLocks noChangeShapeType="1"/>
                </p:cNvCxnSpPr>
                <p:nvPr/>
              </p:nvCxnSpPr>
              <p:spPr bwMode="auto">
                <a:xfrm flipV="1">
                  <a:off x="8153" y="7700"/>
                  <a:ext cx="0" cy="827"/>
                </a:xfrm>
                <a:prstGeom prst="straightConnector1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59" name="AutoShape 42"/>
                <p:cNvCxnSpPr>
                  <a:cxnSpLocks noChangeShapeType="1"/>
                </p:cNvCxnSpPr>
                <p:nvPr/>
              </p:nvCxnSpPr>
              <p:spPr bwMode="auto">
                <a:xfrm>
                  <a:off x="5910" y="8515"/>
                  <a:ext cx="715" cy="0"/>
                </a:xfrm>
                <a:prstGeom prst="straightConnector1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60" name="AutoShape 43"/>
                <p:cNvCxnSpPr>
                  <a:cxnSpLocks noChangeShapeType="1"/>
                </p:cNvCxnSpPr>
                <p:nvPr/>
              </p:nvCxnSpPr>
              <p:spPr bwMode="auto">
                <a:xfrm>
                  <a:off x="8139" y="8521"/>
                  <a:ext cx="715" cy="0"/>
                </a:xfrm>
                <a:prstGeom prst="straightConnector1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grpSp>
            <p:nvGrpSpPr>
              <p:cNvPr id="44" name="Group 44"/>
              <p:cNvGrpSpPr>
                <a:grpSpLocks/>
              </p:cNvGrpSpPr>
              <p:nvPr/>
            </p:nvGrpSpPr>
            <p:grpSpPr bwMode="auto">
              <a:xfrm>
                <a:off x="5776757" y="3830736"/>
                <a:ext cx="1908173" cy="1963737"/>
                <a:chOff x="5924" y="8102"/>
                <a:chExt cx="3004" cy="3093"/>
              </a:xfrm>
            </p:grpSpPr>
            <p:grpSp>
              <p:nvGrpSpPr>
                <p:cNvPr id="47" name="Group 45"/>
                <p:cNvGrpSpPr>
                  <a:grpSpLocks/>
                </p:cNvGrpSpPr>
                <p:nvPr/>
              </p:nvGrpSpPr>
              <p:grpSpPr bwMode="auto">
                <a:xfrm>
                  <a:off x="5924" y="8102"/>
                  <a:ext cx="785" cy="3093"/>
                  <a:chOff x="5924" y="8102"/>
                  <a:chExt cx="785" cy="3093"/>
                </a:xfrm>
              </p:grpSpPr>
              <p:cxnSp>
                <p:nvCxnSpPr>
                  <p:cNvPr id="53" name="AutoShape 46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5924" y="9214"/>
                    <a:ext cx="724" cy="0"/>
                  </a:xfrm>
                  <a:prstGeom prst="straightConnector1">
                    <a:avLst/>
                  </a:prstGeom>
                  <a:noFill/>
                  <a:ln w="1905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54" name="AutoShape 47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6709" y="8102"/>
                    <a:ext cx="0" cy="3093"/>
                  </a:xfrm>
                  <a:prstGeom prst="straightConnector1">
                    <a:avLst/>
                  </a:prstGeom>
                  <a:noFill/>
                  <a:ln w="1905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sp>
                <p:nvSpPr>
                  <p:cNvPr id="55" name="Freeform 48"/>
                  <p:cNvSpPr>
                    <a:spLocks/>
                  </p:cNvSpPr>
                  <p:nvPr/>
                </p:nvSpPr>
                <p:spPr bwMode="auto">
                  <a:xfrm>
                    <a:off x="6637" y="8102"/>
                    <a:ext cx="68" cy="1157"/>
                  </a:xfrm>
                  <a:custGeom>
                    <a:avLst/>
                    <a:gdLst>
                      <a:gd name="T0" fmla="*/ 0 w 68"/>
                      <a:gd name="T1" fmla="*/ 1115 h 1157"/>
                      <a:gd name="T2" fmla="*/ 37 w 68"/>
                      <a:gd name="T3" fmla="*/ 971 h 1157"/>
                      <a:gd name="T4" fmla="*/ 68 w 68"/>
                      <a:gd name="T5" fmla="*/ 0 h 1157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68" h="1157">
                        <a:moveTo>
                          <a:pt x="0" y="1115"/>
                        </a:moveTo>
                        <a:cubicBezTo>
                          <a:pt x="6" y="1092"/>
                          <a:pt x="26" y="1157"/>
                          <a:pt x="37" y="971"/>
                        </a:cubicBezTo>
                        <a:cubicBezTo>
                          <a:pt x="48" y="785"/>
                          <a:pt x="62" y="202"/>
                          <a:pt x="68" y="0"/>
                        </a:cubicBezTo>
                      </a:path>
                    </a:pathLst>
                  </a:custGeom>
                  <a:noFill/>
                  <a:ln w="1905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cs-CZ"/>
                  </a:p>
                </p:txBody>
              </p:sp>
            </p:grpSp>
            <p:grpSp>
              <p:nvGrpSpPr>
                <p:cNvPr id="48" name="Group 49"/>
                <p:cNvGrpSpPr>
                  <a:grpSpLocks/>
                </p:cNvGrpSpPr>
                <p:nvPr/>
              </p:nvGrpSpPr>
              <p:grpSpPr bwMode="auto">
                <a:xfrm>
                  <a:off x="8161" y="8684"/>
                  <a:ext cx="767" cy="1634"/>
                  <a:chOff x="8119" y="8684"/>
                  <a:chExt cx="767" cy="1634"/>
                </a:xfrm>
              </p:grpSpPr>
              <p:cxnSp>
                <p:nvCxnSpPr>
                  <p:cNvPr id="50" name="AutoShape 50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8162" y="9214"/>
                    <a:ext cx="724" cy="0"/>
                  </a:xfrm>
                  <a:prstGeom prst="straightConnector1">
                    <a:avLst/>
                  </a:prstGeom>
                  <a:noFill/>
                  <a:ln w="1905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51" name="AutoShape 51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8122" y="8684"/>
                    <a:ext cx="0" cy="1603"/>
                  </a:xfrm>
                  <a:prstGeom prst="straightConnector1">
                    <a:avLst/>
                  </a:prstGeom>
                  <a:noFill/>
                  <a:ln w="1905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sp>
                <p:nvSpPr>
                  <p:cNvPr id="52" name="Freeform 52"/>
                  <p:cNvSpPr>
                    <a:spLocks/>
                  </p:cNvSpPr>
                  <p:nvPr/>
                </p:nvSpPr>
                <p:spPr bwMode="auto">
                  <a:xfrm rot="10800000">
                    <a:off x="8119" y="9161"/>
                    <a:ext cx="68" cy="1157"/>
                  </a:xfrm>
                  <a:custGeom>
                    <a:avLst/>
                    <a:gdLst>
                      <a:gd name="T0" fmla="*/ 0 w 68"/>
                      <a:gd name="T1" fmla="*/ 1115 h 1157"/>
                      <a:gd name="T2" fmla="*/ 37 w 68"/>
                      <a:gd name="T3" fmla="*/ 971 h 1157"/>
                      <a:gd name="T4" fmla="*/ 68 w 68"/>
                      <a:gd name="T5" fmla="*/ 0 h 1157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68" h="1157">
                        <a:moveTo>
                          <a:pt x="0" y="1115"/>
                        </a:moveTo>
                        <a:cubicBezTo>
                          <a:pt x="6" y="1092"/>
                          <a:pt x="26" y="1157"/>
                          <a:pt x="37" y="971"/>
                        </a:cubicBezTo>
                        <a:cubicBezTo>
                          <a:pt x="48" y="785"/>
                          <a:pt x="62" y="202"/>
                          <a:pt x="68" y="0"/>
                        </a:cubicBezTo>
                      </a:path>
                    </a:pathLst>
                  </a:custGeom>
                  <a:noFill/>
                  <a:ln w="1905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cs-CZ"/>
                  </a:p>
                </p:txBody>
              </p:sp>
            </p:grpSp>
            <p:sp>
              <p:nvSpPr>
                <p:cNvPr id="49" name="Freeform 53"/>
                <p:cNvSpPr>
                  <a:spLocks/>
                </p:cNvSpPr>
                <p:nvPr/>
              </p:nvSpPr>
              <p:spPr bwMode="auto">
                <a:xfrm>
                  <a:off x="6712" y="8637"/>
                  <a:ext cx="1452" cy="2508"/>
                </a:xfrm>
                <a:custGeom>
                  <a:avLst/>
                  <a:gdLst>
                    <a:gd name="T0" fmla="*/ 0 w 1452"/>
                    <a:gd name="T1" fmla="*/ 2508 h 2508"/>
                    <a:gd name="T2" fmla="*/ 43 w 1452"/>
                    <a:gd name="T3" fmla="*/ 711 h 2508"/>
                    <a:gd name="T4" fmla="*/ 87 w 1452"/>
                    <a:gd name="T5" fmla="*/ 135 h 2508"/>
                    <a:gd name="T6" fmla="*/ 162 w 1452"/>
                    <a:gd name="T7" fmla="*/ 517 h 2508"/>
                    <a:gd name="T8" fmla="*/ 300 w 1452"/>
                    <a:gd name="T9" fmla="*/ 1012 h 2508"/>
                    <a:gd name="T10" fmla="*/ 701 w 1452"/>
                    <a:gd name="T11" fmla="*/ 160 h 2508"/>
                    <a:gd name="T12" fmla="*/ 1452 w 1452"/>
                    <a:gd name="T13" fmla="*/ 54 h 250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1452" h="2508">
                      <a:moveTo>
                        <a:pt x="0" y="2508"/>
                      </a:moveTo>
                      <a:cubicBezTo>
                        <a:pt x="7" y="2210"/>
                        <a:pt x="29" y="1106"/>
                        <a:pt x="43" y="711"/>
                      </a:cubicBezTo>
                      <a:cubicBezTo>
                        <a:pt x="57" y="316"/>
                        <a:pt x="67" y="167"/>
                        <a:pt x="87" y="135"/>
                      </a:cubicBezTo>
                      <a:cubicBezTo>
                        <a:pt x="144" y="185"/>
                        <a:pt x="131" y="304"/>
                        <a:pt x="162" y="517"/>
                      </a:cubicBezTo>
                      <a:cubicBezTo>
                        <a:pt x="186" y="685"/>
                        <a:pt x="210" y="1071"/>
                        <a:pt x="300" y="1012"/>
                      </a:cubicBezTo>
                      <a:cubicBezTo>
                        <a:pt x="390" y="953"/>
                        <a:pt x="509" y="320"/>
                        <a:pt x="701" y="160"/>
                      </a:cubicBezTo>
                      <a:cubicBezTo>
                        <a:pt x="893" y="0"/>
                        <a:pt x="1296" y="76"/>
                        <a:pt x="1452" y="54"/>
                      </a:cubicBezTo>
                    </a:path>
                  </a:pathLst>
                </a:cu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cs-CZ"/>
                </a:p>
              </p:txBody>
            </p:sp>
          </p:grpSp>
          <p:sp>
            <p:nvSpPr>
              <p:cNvPr id="45" name="Textové pole 2"/>
              <p:cNvSpPr txBox="1">
                <a:spLocks noChangeArrowheads="1"/>
              </p:cNvSpPr>
              <p:nvPr/>
            </p:nvSpPr>
            <p:spPr bwMode="auto">
              <a:xfrm>
                <a:off x="5709206" y="4165820"/>
                <a:ext cx="554037" cy="3238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>
                  <a:spcAft>
                    <a:spcPts val="1000"/>
                  </a:spcAft>
                </a:pPr>
                <a:r>
                  <a:rPr lang="cs-CZ" altLang="cs-CZ" sz="1600" i="1">
                    <a:latin typeface="Arial" charset="0"/>
                  </a:rPr>
                  <a:t>I</a:t>
                </a:r>
                <a:r>
                  <a:rPr lang="cs-CZ" altLang="cs-CZ" sz="1600" i="1" baseline="-25000">
                    <a:latin typeface="Arial" charset="0"/>
                  </a:rPr>
                  <a:t>m</a:t>
                </a:r>
                <a:endParaRPr lang="cs-CZ" altLang="cs-CZ">
                  <a:latin typeface="Arial" charset="0"/>
                </a:endParaRPr>
              </a:p>
            </p:txBody>
          </p:sp>
          <p:sp>
            <p:nvSpPr>
              <p:cNvPr id="46" name="Textové pole 2"/>
              <p:cNvSpPr txBox="1">
                <a:spLocks noChangeArrowheads="1"/>
              </p:cNvSpPr>
              <p:nvPr/>
            </p:nvSpPr>
            <p:spPr bwMode="auto">
              <a:xfrm>
                <a:off x="5709210" y="3137155"/>
                <a:ext cx="554037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>
                  <a:spcAft>
                    <a:spcPts val="1000"/>
                  </a:spcAft>
                </a:pPr>
                <a:r>
                  <a:rPr lang="cs-CZ" altLang="cs-CZ" sz="1600" i="1">
                    <a:latin typeface="Arial" charset="0"/>
                  </a:rPr>
                  <a:t>U</a:t>
                </a:r>
                <a:r>
                  <a:rPr lang="cs-CZ" altLang="cs-CZ" sz="1600" i="1" baseline="-25000">
                    <a:latin typeface="Arial" charset="0"/>
                  </a:rPr>
                  <a:t>m</a:t>
                </a:r>
                <a:endParaRPr lang="cs-CZ" altLang="cs-CZ">
                  <a:latin typeface="Arial" charset="0"/>
                </a:endParaRPr>
              </a:p>
            </p:txBody>
          </p:sp>
        </p:grpSp>
      </p:grpSp>
      <p:sp>
        <p:nvSpPr>
          <p:cNvPr id="34" name="TextovéPole 33"/>
          <p:cNvSpPr txBox="1"/>
          <p:nvPr/>
        </p:nvSpPr>
        <p:spPr>
          <a:xfrm>
            <a:off x="347352" y="1317468"/>
            <a:ext cx="8566394" cy="446276"/>
          </a:xfrm>
          <a:prstGeom prst="rect">
            <a:avLst/>
          </a:prstGeom>
          <a:solidFill>
            <a:srgbClr val="FFA86D">
              <a:alpha val="43000"/>
            </a:srgbClr>
          </a:soli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2300" b="1" dirty="0" err="1" smtClean="0">
                <a:solidFill>
                  <a:srgbClr val="C00000"/>
                </a:solidFill>
                <a:latin typeface="+mj-lt"/>
                <a:cs typeface="Arial" pitchFamily="34" charset="0"/>
              </a:rPr>
              <a:t>Whole</a:t>
            </a:r>
            <a:r>
              <a:rPr lang="cs-CZ" sz="2300" b="1" dirty="0" smtClean="0">
                <a:solidFill>
                  <a:srgbClr val="C00000"/>
                </a:solidFill>
                <a:latin typeface="+mj-lt"/>
                <a:cs typeface="Arial" pitchFamily="34" charset="0"/>
              </a:rPr>
              <a:t> cell </a:t>
            </a:r>
            <a:r>
              <a:rPr lang="cs-CZ" sz="2300" b="1" dirty="0" err="1">
                <a:solidFill>
                  <a:srgbClr val="C00000"/>
                </a:solidFill>
                <a:latin typeface="+mj-lt"/>
                <a:cs typeface="Arial" pitchFamily="34" charset="0"/>
              </a:rPr>
              <a:t>patch</a:t>
            </a:r>
            <a:r>
              <a:rPr lang="cs-CZ" sz="2300" b="1" dirty="0">
                <a:solidFill>
                  <a:srgbClr val="C00000"/>
                </a:solidFill>
                <a:latin typeface="+mj-lt"/>
                <a:cs typeface="Arial" pitchFamily="34" charset="0"/>
              </a:rPr>
              <a:t> </a:t>
            </a:r>
            <a:r>
              <a:rPr lang="cs-CZ" sz="2300" b="1" dirty="0" err="1">
                <a:solidFill>
                  <a:srgbClr val="C00000"/>
                </a:solidFill>
                <a:latin typeface="+mj-lt"/>
                <a:cs typeface="Arial" pitchFamily="34" charset="0"/>
              </a:rPr>
              <a:t>clamp</a:t>
            </a:r>
            <a:r>
              <a:rPr lang="cs-CZ" sz="2300" b="1" dirty="0">
                <a:solidFill>
                  <a:srgbClr val="C00000"/>
                </a:solidFill>
                <a:latin typeface="+mj-lt"/>
                <a:cs typeface="Arial" pitchFamily="34" charset="0"/>
              </a:rPr>
              <a:t> </a:t>
            </a:r>
            <a:r>
              <a:rPr lang="cs-CZ" sz="2300" b="1" dirty="0" err="1" smtClean="0">
                <a:solidFill>
                  <a:srgbClr val="C00000"/>
                </a:solidFill>
                <a:latin typeface="+mj-lt"/>
                <a:cs typeface="Arial" pitchFamily="34" charset="0"/>
              </a:rPr>
              <a:t>technique</a:t>
            </a:r>
            <a:endParaRPr lang="cs-CZ" sz="1600" dirty="0">
              <a:solidFill>
                <a:srgbClr val="C00000"/>
              </a:solidFill>
              <a:latin typeface="+mj-lt"/>
              <a:cs typeface="Arial" pitchFamily="34" charset="0"/>
            </a:endParaRPr>
          </a:p>
        </p:txBody>
      </p:sp>
      <p:pic>
        <p:nvPicPr>
          <p:cNvPr id="61" name="Obrázek 6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304" y="6165304"/>
            <a:ext cx="692696" cy="692696"/>
          </a:xfrm>
          <a:prstGeom prst="rect">
            <a:avLst/>
          </a:prstGeom>
        </p:spPr>
      </p:pic>
      <p:grpSp>
        <p:nvGrpSpPr>
          <p:cNvPr id="5" name="Skupina 4"/>
          <p:cNvGrpSpPr/>
          <p:nvPr/>
        </p:nvGrpSpPr>
        <p:grpSpPr>
          <a:xfrm>
            <a:off x="347353" y="1799414"/>
            <a:ext cx="3293881" cy="1720578"/>
            <a:chOff x="347353" y="1799414"/>
            <a:chExt cx="3293881" cy="1720578"/>
          </a:xfrm>
        </p:grpSpPr>
        <p:pic>
          <p:nvPicPr>
            <p:cNvPr id="114" name="Picture 3" descr="DSC02779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024" r="18059" b="17072"/>
            <a:stretch>
              <a:fillRect/>
            </a:stretch>
          </p:blipFill>
          <p:spPr bwMode="auto">
            <a:xfrm>
              <a:off x="347353" y="1799415"/>
              <a:ext cx="1056296" cy="16696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" name="Obrázek 66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14281" y="1799414"/>
              <a:ext cx="2226953" cy="16696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" name="TextovéPole 21"/>
            <p:cNvSpPr txBox="1">
              <a:spLocks noChangeArrowheads="1"/>
            </p:cNvSpPr>
            <p:nvPr/>
          </p:nvSpPr>
          <p:spPr bwMode="auto">
            <a:xfrm>
              <a:off x="1513930" y="3058327"/>
              <a:ext cx="204995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cs-CZ" altLang="cs-CZ" sz="2400" b="1" dirty="0" err="1" smtClean="0">
                  <a:solidFill>
                    <a:schemeClr val="bg1"/>
                  </a:solidFill>
                  <a:latin typeface="+mn-lt"/>
                </a:rPr>
                <a:t>rat</a:t>
              </a:r>
              <a:r>
                <a:rPr lang="cs-CZ" altLang="cs-CZ" sz="2400" b="1" dirty="0" smtClean="0">
                  <a:solidFill>
                    <a:schemeClr val="bg1"/>
                  </a:solidFill>
                  <a:latin typeface="+mn-lt"/>
                </a:rPr>
                <a:t> </a:t>
              </a:r>
              <a:r>
                <a:rPr lang="cs-CZ" altLang="cs-CZ" sz="2400" b="1" dirty="0" err="1" smtClean="0">
                  <a:solidFill>
                    <a:schemeClr val="bg1"/>
                  </a:solidFill>
                  <a:latin typeface="+mn-lt"/>
                </a:rPr>
                <a:t>atrial</a:t>
              </a:r>
              <a:r>
                <a:rPr lang="cs-CZ" altLang="cs-CZ" sz="2400" b="1" dirty="0" smtClean="0">
                  <a:solidFill>
                    <a:schemeClr val="bg1"/>
                  </a:solidFill>
                  <a:latin typeface="+mn-lt"/>
                </a:rPr>
                <a:t> cell</a:t>
              </a:r>
              <a:endParaRPr lang="cs-CZ" altLang="cs-CZ" sz="2400" b="1" dirty="0">
                <a:solidFill>
                  <a:schemeClr val="bg1"/>
                </a:solidFill>
                <a:latin typeface="+mn-lt"/>
              </a:endParaRPr>
            </a:p>
          </p:txBody>
        </p:sp>
      </p:grpSp>
      <p:grpSp>
        <p:nvGrpSpPr>
          <p:cNvPr id="6" name="Skupina 5"/>
          <p:cNvGrpSpPr/>
          <p:nvPr/>
        </p:nvGrpSpPr>
        <p:grpSpPr>
          <a:xfrm>
            <a:off x="3754391" y="1797550"/>
            <a:ext cx="2225870" cy="1722442"/>
            <a:chOff x="3754391" y="1797550"/>
            <a:chExt cx="2225870" cy="1722442"/>
          </a:xfrm>
        </p:grpSpPr>
        <p:pic>
          <p:nvPicPr>
            <p:cNvPr id="32" name="Obrázek 1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54391" y="1797550"/>
              <a:ext cx="2225870" cy="16715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" name="TextovéPole 21"/>
            <p:cNvSpPr txBox="1">
              <a:spLocks noChangeArrowheads="1"/>
            </p:cNvSpPr>
            <p:nvPr/>
          </p:nvSpPr>
          <p:spPr bwMode="auto">
            <a:xfrm>
              <a:off x="3860718" y="3058327"/>
              <a:ext cx="204995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cs-CZ" altLang="cs-CZ" sz="2400" b="1" dirty="0" smtClean="0">
                  <a:solidFill>
                    <a:schemeClr val="bg1"/>
                  </a:solidFill>
                  <a:latin typeface="+mn-lt"/>
                </a:rPr>
                <a:t>CHO </a:t>
              </a:r>
              <a:r>
                <a:rPr lang="cs-CZ" altLang="cs-CZ" sz="2400" b="1" dirty="0" err="1" smtClean="0">
                  <a:solidFill>
                    <a:schemeClr val="bg1"/>
                  </a:solidFill>
                  <a:latin typeface="+mn-lt"/>
                </a:rPr>
                <a:t>cells</a:t>
              </a:r>
              <a:endParaRPr lang="cs-CZ" altLang="cs-CZ" sz="2400" b="1" dirty="0">
                <a:solidFill>
                  <a:schemeClr val="bg1"/>
                </a:solidFill>
                <a:latin typeface="+mn-lt"/>
              </a:endParaRPr>
            </a:p>
          </p:txBody>
        </p:sp>
      </p:grpSp>
      <p:grpSp>
        <p:nvGrpSpPr>
          <p:cNvPr id="7" name="Skupina 6"/>
          <p:cNvGrpSpPr/>
          <p:nvPr/>
        </p:nvGrpSpPr>
        <p:grpSpPr>
          <a:xfrm>
            <a:off x="2665470" y="3718373"/>
            <a:ext cx="2389363" cy="2347869"/>
            <a:chOff x="3190749" y="3675841"/>
            <a:chExt cx="2389363" cy="2347869"/>
          </a:xfrm>
        </p:grpSpPr>
        <p:grpSp>
          <p:nvGrpSpPr>
            <p:cNvPr id="104" name="Skupina 1051"/>
            <p:cNvGrpSpPr>
              <a:grpSpLocks/>
            </p:cNvGrpSpPr>
            <p:nvPr/>
          </p:nvGrpSpPr>
          <p:grpSpPr bwMode="auto">
            <a:xfrm>
              <a:off x="3635522" y="4216359"/>
              <a:ext cx="1460167" cy="1807351"/>
              <a:chOff x="1369781" y="2996952"/>
              <a:chExt cx="2025163" cy="2105025"/>
            </a:xfrm>
          </p:grpSpPr>
          <p:grpSp>
            <p:nvGrpSpPr>
              <p:cNvPr id="105" name="Group 30"/>
              <p:cNvGrpSpPr>
                <a:grpSpLocks/>
              </p:cNvGrpSpPr>
              <p:nvPr/>
            </p:nvGrpSpPr>
            <p:grpSpPr bwMode="auto">
              <a:xfrm>
                <a:off x="1475656" y="2996952"/>
                <a:ext cx="1919288" cy="527050"/>
                <a:chOff x="2326" y="7688"/>
                <a:chExt cx="3022" cy="831"/>
              </a:xfrm>
            </p:grpSpPr>
            <p:cxnSp>
              <p:nvCxnSpPr>
                <p:cNvPr id="115" name="AutoShape 31"/>
                <p:cNvCxnSpPr>
                  <a:cxnSpLocks noChangeShapeType="1"/>
                </p:cNvCxnSpPr>
                <p:nvPr/>
              </p:nvCxnSpPr>
              <p:spPr bwMode="auto">
                <a:xfrm>
                  <a:off x="2326" y="8515"/>
                  <a:ext cx="3022" cy="4"/>
                </a:xfrm>
                <a:prstGeom prst="straightConnector1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16" name="AutoShape 32"/>
                <p:cNvCxnSpPr>
                  <a:cxnSpLocks noChangeShapeType="1"/>
                </p:cNvCxnSpPr>
                <p:nvPr/>
              </p:nvCxnSpPr>
              <p:spPr bwMode="auto">
                <a:xfrm flipV="1">
                  <a:off x="3136" y="7688"/>
                  <a:ext cx="0" cy="827"/>
                </a:xfrm>
                <a:prstGeom prst="straightConnector1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grpSp>
            <p:nvGrpSpPr>
              <p:cNvPr id="106" name="Group 33"/>
              <p:cNvGrpSpPr>
                <a:grpSpLocks/>
              </p:cNvGrpSpPr>
              <p:nvPr/>
            </p:nvGrpSpPr>
            <p:grpSpPr bwMode="auto">
              <a:xfrm>
                <a:off x="1486769" y="3801815"/>
                <a:ext cx="1900237" cy="1300162"/>
                <a:chOff x="2852" y="6493"/>
                <a:chExt cx="2992" cy="2046"/>
              </a:xfrm>
            </p:grpSpPr>
            <p:cxnSp>
              <p:nvCxnSpPr>
                <p:cNvPr id="109" name="AutoShape 34"/>
                <p:cNvCxnSpPr>
                  <a:cxnSpLocks noChangeShapeType="1"/>
                </p:cNvCxnSpPr>
                <p:nvPr/>
              </p:nvCxnSpPr>
              <p:spPr bwMode="auto">
                <a:xfrm flipV="1">
                  <a:off x="3640" y="6493"/>
                  <a:ext cx="42" cy="2019"/>
                </a:xfrm>
                <a:prstGeom prst="straightConnector1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10" name="AutoShape 35"/>
                <p:cNvCxnSpPr>
                  <a:cxnSpLocks noChangeShapeType="1"/>
                </p:cNvCxnSpPr>
                <p:nvPr/>
              </p:nvCxnSpPr>
              <p:spPr bwMode="auto">
                <a:xfrm>
                  <a:off x="2852" y="8514"/>
                  <a:ext cx="801" cy="1"/>
                </a:xfrm>
                <a:prstGeom prst="straightConnector1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11" name="AutoShape 36"/>
                <p:cNvCxnSpPr>
                  <a:cxnSpLocks noChangeShapeType="1"/>
                </p:cNvCxnSpPr>
                <p:nvPr/>
              </p:nvCxnSpPr>
              <p:spPr bwMode="auto">
                <a:xfrm>
                  <a:off x="4770" y="8506"/>
                  <a:ext cx="1074" cy="1"/>
                </a:xfrm>
                <a:prstGeom prst="straightConnector1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112" name="Freeform 37"/>
                <p:cNvSpPr>
                  <a:spLocks/>
                </p:cNvSpPr>
                <p:nvPr/>
              </p:nvSpPr>
              <p:spPr bwMode="auto">
                <a:xfrm>
                  <a:off x="3682" y="6508"/>
                  <a:ext cx="1118" cy="2031"/>
                </a:xfrm>
                <a:custGeom>
                  <a:avLst/>
                  <a:gdLst>
                    <a:gd name="T0" fmla="*/ 0 w 1118"/>
                    <a:gd name="T1" fmla="*/ 0 h 2031"/>
                    <a:gd name="T2" fmla="*/ 76 w 1118"/>
                    <a:gd name="T3" fmla="*/ 350 h 2031"/>
                    <a:gd name="T4" fmla="*/ 308 w 1118"/>
                    <a:gd name="T5" fmla="*/ 777 h 2031"/>
                    <a:gd name="T6" fmla="*/ 646 w 1118"/>
                    <a:gd name="T7" fmla="*/ 1827 h 2031"/>
                    <a:gd name="T8" fmla="*/ 1118 w 1118"/>
                    <a:gd name="T9" fmla="*/ 2000 h 203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118" h="2031">
                      <a:moveTo>
                        <a:pt x="0" y="0"/>
                      </a:moveTo>
                      <a:cubicBezTo>
                        <a:pt x="13" y="58"/>
                        <a:pt x="25" y="221"/>
                        <a:pt x="76" y="350"/>
                      </a:cubicBezTo>
                      <a:cubicBezTo>
                        <a:pt x="127" y="479"/>
                        <a:pt x="213" y="531"/>
                        <a:pt x="308" y="777"/>
                      </a:cubicBezTo>
                      <a:cubicBezTo>
                        <a:pt x="403" y="1023"/>
                        <a:pt x="511" y="1623"/>
                        <a:pt x="646" y="1827"/>
                      </a:cubicBezTo>
                      <a:cubicBezTo>
                        <a:pt x="781" y="2031"/>
                        <a:pt x="1020" y="1964"/>
                        <a:pt x="1118" y="2000"/>
                      </a:cubicBezTo>
                    </a:path>
                  </a:pathLst>
                </a:cu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cs-CZ"/>
                </a:p>
              </p:txBody>
            </p:sp>
          </p:grpSp>
          <p:sp>
            <p:nvSpPr>
              <p:cNvPr id="107" name="Textové pole 2"/>
              <p:cNvSpPr txBox="1">
                <a:spLocks noChangeArrowheads="1"/>
              </p:cNvSpPr>
              <p:nvPr/>
            </p:nvSpPr>
            <p:spPr bwMode="auto">
              <a:xfrm>
                <a:off x="1369781" y="3145018"/>
                <a:ext cx="554038" cy="3238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>
                  <a:spcAft>
                    <a:spcPts val="1000"/>
                  </a:spcAft>
                </a:pPr>
                <a:r>
                  <a:rPr lang="cs-CZ" altLang="cs-CZ" sz="1600" i="1">
                    <a:latin typeface="Arial" charset="0"/>
                  </a:rPr>
                  <a:t>I</a:t>
                </a:r>
                <a:r>
                  <a:rPr lang="cs-CZ" altLang="cs-CZ" sz="1600" i="1" baseline="-25000">
                    <a:latin typeface="Arial" charset="0"/>
                  </a:rPr>
                  <a:t>m</a:t>
                </a:r>
                <a:endParaRPr lang="cs-CZ" altLang="cs-CZ">
                  <a:latin typeface="Arial" charset="0"/>
                </a:endParaRPr>
              </a:p>
            </p:txBody>
          </p:sp>
          <p:sp>
            <p:nvSpPr>
              <p:cNvPr id="108" name="Textové pole 2"/>
              <p:cNvSpPr txBox="1">
                <a:spLocks noChangeArrowheads="1"/>
              </p:cNvSpPr>
              <p:nvPr/>
            </p:nvSpPr>
            <p:spPr bwMode="auto">
              <a:xfrm>
                <a:off x="1369781" y="4700408"/>
                <a:ext cx="622601" cy="3942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>
                  <a:spcAft>
                    <a:spcPts val="1000"/>
                  </a:spcAft>
                </a:pPr>
                <a:r>
                  <a:rPr lang="cs-CZ" altLang="cs-CZ" sz="1600" i="1">
                    <a:latin typeface="Arial" charset="0"/>
                  </a:rPr>
                  <a:t>U</a:t>
                </a:r>
                <a:r>
                  <a:rPr lang="cs-CZ" altLang="cs-CZ" sz="1600" i="1" baseline="-25000">
                    <a:latin typeface="Arial" charset="0"/>
                  </a:rPr>
                  <a:t>m</a:t>
                </a:r>
                <a:endParaRPr lang="cs-CZ" altLang="cs-CZ">
                  <a:latin typeface="Arial" charset="0"/>
                </a:endParaRPr>
              </a:p>
            </p:txBody>
          </p:sp>
        </p:grpSp>
        <p:sp>
          <p:nvSpPr>
            <p:cNvPr id="118" name="TextovéPole 21"/>
            <p:cNvSpPr txBox="1">
              <a:spLocks noChangeArrowheads="1"/>
            </p:cNvSpPr>
            <p:nvPr/>
          </p:nvSpPr>
          <p:spPr bwMode="auto">
            <a:xfrm>
              <a:off x="3190749" y="3675841"/>
              <a:ext cx="238936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cs-CZ" altLang="cs-CZ" b="1" dirty="0" err="1" smtClean="0">
                  <a:latin typeface="Arial" charset="0"/>
                </a:rPr>
                <a:t>current</a:t>
              </a:r>
              <a:r>
                <a:rPr lang="cs-CZ" altLang="cs-CZ" b="1" dirty="0" smtClean="0">
                  <a:latin typeface="Arial" charset="0"/>
                </a:rPr>
                <a:t> </a:t>
              </a:r>
              <a:r>
                <a:rPr lang="cs-CZ" altLang="cs-CZ" b="1" dirty="0" err="1" smtClean="0">
                  <a:latin typeface="Arial" charset="0"/>
                </a:rPr>
                <a:t>clamp</a:t>
              </a:r>
              <a:r>
                <a:rPr lang="cs-CZ" altLang="cs-CZ" b="1" dirty="0" smtClean="0">
                  <a:latin typeface="Arial" charset="0"/>
                </a:rPr>
                <a:t> </a:t>
              </a:r>
              <a:r>
                <a:rPr lang="cs-CZ" altLang="cs-CZ" b="1" dirty="0">
                  <a:latin typeface="Arial" charset="0"/>
                </a:rPr>
                <a:t>mode</a:t>
              </a:r>
            </a:p>
          </p:txBody>
        </p:sp>
      </p:grpSp>
      <p:pic>
        <p:nvPicPr>
          <p:cNvPr id="63" name="Obrázek 62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57973"/>
          <a:stretch/>
        </p:blipFill>
        <p:spPr>
          <a:xfrm>
            <a:off x="4817021" y="6192774"/>
            <a:ext cx="969511" cy="432966"/>
          </a:xfrm>
          <a:prstGeom prst="rect">
            <a:avLst/>
          </a:prstGeom>
        </p:spPr>
      </p:pic>
      <p:grpSp>
        <p:nvGrpSpPr>
          <p:cNvPr id="3" name="Skupina 2"/>
          <p:cNvGrpSpPr/>
          <p:nvPr/>
        </p:nvGrpSpPr>
        <p:grpSpPr>
          <a:xfrm>
            <a:off x="4792782" y="5119088"/>
            <a:ext cx="4261064" cy="1003288"/>
            <a:chOff x="4750250" y="5157192"/>
            <a:chExt cx="4261064" cy="1003288"/>
          </a:xfrm>
        </p:grpSpPr>
        <p:pic>
          <p:nvPicPr>
            <p:cNvPr id="62" name="Picture 2"/>
            <p:cNvPicPr>
              <a:picLocks noChangeAspect="1" noChangeArrowheads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474"/>
            <a:stretch/>
          </p:blipFill>
          <p:spPr bwMode="auto">
            <a:xfrm>
              <a:off x="4750250" y="5157192"/>
              <a:ext cx="4261064" cy="1003288"/>
            </a:xfrm>
            <a:prstGeom prst="rect">
              <a:avLst/>
            </a:prstGeom>
            <a:noFill/>
            <a:ln w="25400">
              <a:solidFill>
                <a:schemeClr val="tx2">
                  <a:lumMod val="60000"/>
                  <a:lumOff val="40000"/>
                </a:schemeClr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" name="Obdélník 1"/>
            <p:cNvSpPr/>
            <p:nvPr/>
          </p:nvSpPr>
          <p:spPr>
            <a:xfrm>
              <a:off x="5076056" y="5826060"/>
              <a:ext cx="288032" cy="1232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64" name="Obdélník 63"/>
            <p:cNvSpPr/>
            <p:nvPr/>
          </p:nvSpPr>
          <p:spPr>
            <a:xfrm>
              <a:off x="5622644" y="5271262"/>
              <a:ext cx="288032" cy="1232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65" name="Obdélník 64"/>
            <p:cNvSpPr/>
            <p:nvPr/>
          </p:nvSpPr>
          <p:spPr>
            <a:xfrm>
              <a:off x="6712951" y="5257778"/>
              <a:ext cx="288032" cy="1232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66" name="Obdélník 65"/>
            <p:cNvSpPr/>
            <p:nvPr/>
          </p:nvSpPr>
          <p:spPr>
            <a:xfrm>
              <a:off x="7812360" y="5256973"/>
              <a:ext cx="288032" cy="1232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</p:spTree>
    <p:extLst>
      <p:ext uri="{BB962C8B-B14F-4D97-AF65-F5344CB8AC3E}">
        <p14:creationId xmlns:p14="http://schemas.microsoft.com/office/powerpoint/2010/main" val="3962292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3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3" descr="C:\Users\Markéta\AppData\Local\Microsoft\Windows\Temporary Internet Files\Content.IE5\K0O7W0UI\MP900438559[1]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383"/>
            <a:ext cx="9144000" cy="576063"/>
          </a:xfrm>
          <a:prstGeom prst="rect">
            <a:avLst/>
          </a:prstGeom>
          <a:noFill/>
          <a:effectLst>
            <a:reflection stA="50000" dist="508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Nadpis 1"/>
          <p:cNvSpPr txBox="1">
            <a:spLocks/>
          </p:cNvSpPr>
          <p:nvPr/>
        </p:nvSpPr>
        <p:spPr>
          <a:xfrm>
            <a:off x="249640" y="642700"/>
            <a:ext cx="8640960" cy="7350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cs-CZ" sz="35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Results</a:t>
            </a:r>
            <a:r>
              <a:rPr lang="cs-CZ" sz="3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cs-CZ" sz="35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Ethanol</a:t>
            </a:r>
            <a:r>
              <a:rPr lang="cs-CZ" sz="3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&amp; </a:t>
            </a:r>
            <a:r>
              <a:rPr lang="cs-CZ" sz="35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cs-CZ" sz="3500" b="1" i="1" baseline="-2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K1</a:t>
            </a:r>
            <a:endParaRPr lang="cs-CZ" sz="3500" b="1" i="1" baseline="-2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pic>
        <p:nvPicPr>
          <p:cNvPr id="11" name="Obrázek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304" y="6165304"/>
            <a:ext cx="692696" cy="692696"/>
          </a:xfrm>
          <a:prstGeom prst="rect">
            <a:avLst/>
          </a:prstGeom>
        </p:spPr>
      </p:pic>
      <p:grpSp>
        <p:nvGrpSpPr>
          <p:cNvPr id="2" name="Skupina 1"/>
          <p:cNvGrpSpPr/>
          <p:nvPr/>
        </p:nvGrpSpPr>
        <p:grpSpPr>
          <a:xfrm>
            <a:off x="4393662" y="2708920"/>
            <a:ext cx="4379788" cy="3212939"/>
            <a:chOff x="4646905" y="1452885"/>
            <a:chExt cx="4379788" cy="3212939"/>
          </a:xfrm>
        </p:grpSpPr>
        <p:sp>
          <p:nvSpPr>
            <p:cNvPr id="16" name="Podnadpis 2"/>
            <p:cNvSpPr txBox="1">
              <a:spLocks/>
            </p:cNvSpPr>
            <p:nvPr/>
          </p:nvSpPr>
          <p:spPr>
            <a:xfrm>
              <a:off x="4646905" y="1452885"/>
              <a:ext cx="4379788" cy="50731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buClr>
                  <a:srgbClr val="BB2305"/>
                </a:buClr>
                <a:buSzPct val="100000"/>
              </a:pPr>
              <a:r>
                <a:rPr lang="cs-CZ" sz="2500" dirty="0" err="1" smtClean="0">
                  <a:solidFill>
                    <a:srgbClr val="BB2305"/>
                  </a:solidFill>
                  <a:cs typeface="Arial" pitchFamily="34" charset="0"/>
                </a:rPr>
                <a:t>Concentration</a:t>
              </a:r>
              <a:r>
                <a:rPr lang="cs-CZ" sz="2500" dirty="0" smtClean="0">
                  <a:solidFill>
                    <a:srgbClr val="BB2305"/>
                  </a:solidFill>
                  <a:cs typeface="Arial" pitchFamily="34" charset="0"/>
                </a:rPr>
                <a:t> Dependence</a:t>
              </a:r>
              <a:endParaRPr lang="cs-CZ" sz="2500" i="1" baseline="-25000" dirty="0" smtClean="0">
                <a:solidFill>
                  <a:srgbClr val="BB2305"/>
                </a:solidFill>
                <a:cs typeface="Arial" pitchFamily="34" charset="0"/>
              </a:endParaRPr>
            </a:p>
          </p:txBody>
        </p:sp>
        <p:pic>
          <p:nvPicPr>
            <p:cNvPr id="14" name="Obrázek 1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26144" y="2077213"/>
              <a:ext cx="3701054" cy="2588611"/>
            </a:xfrm>
            <a:prstGeom prst="rect">
              <a:avLst/>
            </a:prstGeom>
          </p:spPr>
        </p:pic>
      </p:grpSp>
      <p:graphicFrame>
        <p:nvGraphicFramePr>
          <p:cNvPr id="15" name="Objek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5626956"/>
              </p:ext>
            </p:extLst>
          </p:nvPr>
        </p:nvGraphicFramePr>
        <p:xfrm>
          <a:off x="4910264" y="3090226"/>
          <a:ext cx="4006372" cy="2720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22" name="Prism 6" r:id="rId7" imgW="3585871" imgH="2407270" progId="Prism6.Document">
                  <p:embed/>
                </p:oleObj>
              </mc:Choice>
              <mc:Fallback>
                <p:oleObj name="Prism 6" r:id="rId7" imgW="3585871" imgH="2407270" progId="Prism6.Documen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10264" y="3090226"/>
                        <a:ext cx="4006372" cy="27209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Skupina 2"/>
          <p:cNvGrpSpPr/>
          <p:nvPr/>
        </p:nvGrpSpPr>
        <p:grpSpPr>
          <a:xfrm>
            <a:off x="78028" y="1449630"/>
            <a:ext cx="5165734" cy="3109586"/>
            <a:chOff x="78028" y="1449630"/>
            <a:chExt cx="5165734" cy="3109586"/>
          </a:xfrm>
        </p:grpSpPr>
        <p:pic>
          <p:nvPicPr>
            <p:cNvPr id="7170" name="Picture 2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7435" y="2056224"/>
              <a:ext cx="3798742" cy="25029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" name="Podnadpis 2"/>
            <p:cNvSpPr txBox="1">
              <a:spLocks/>
            </p:cNvSpPr>
            <p:nvPr/>
          </p:nvSpPr>
          <p:spPr>
            <a:xfrm>
              <a:off x="78028" y="1449630"/>
              <a:ext cx="5165734" cy="50731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buClr>
                  <a:srgbClr val="BB2305"/>
                </a:buClr>
                <a:buSzPct val="100000"/>
              </a:pPr>
              <a:r>
                <a:rPr lang="cs-CZ" sz="2500" dirty="0" err="1" smtClean="0">
                  <a:solidFill>
                    <a:srgbClr val="BB2305"/>
                  </a:solidFill>
                  <a:cs typeface="Arial" pitchFamily="34" charset="0"/>
                </a:rPr>
                <a:t>Changes</a:t>
              </a:r>
              <a:r>
                <a:rPr lang="cs-CZ" sz="2500" dirty="0" smtClean="0">
                  <a:solidFill>
                    <a:srgbClr val="BB2305"/>
                  </a:solidFill>
                  <a:cs typeface="Arial" pitchFamily="34" charset="0"/>
                </a:rPr>
                <a:t> </a:t>
              </a:r>
              <a:r>
                <a:rPr lang="cs-CZ" sz="2500" dirty="0" err="1" smtClean="0">
                  <a:solidFill>
                    <a:srgbClr val="BB2305"/>
                  </a:solidFill>
                  <a:cs typeface="Arial" pitchFamily="34" charset="0"/>
                </a:rPr>
                <a:t>induced</a:t>
              </a:r>
              <a:r>
                <a:rPr lang="cs-CZ" sz="2500" dirty="0" smtClean="0">
                  <a:solidFill>
                    <a:srgbClr val="BB2305"/>
                  </a:solidFill>
                  <a:cs typeface="Arial" pitchFamily="34" charset="0"/>
                </a:rPr>
                <a:t> by 80 </a:t>
              </a:r>
              <a:r>
                <a:rPr lang="cs-CZ" sz="2500" dirty="0" err="1" smtClean="0">
                  <a:solidFill>
                    <a:srgbClr val="BB2305"/>
                  </a:solidFill>
                  <a:cs typeface="Arial" pitchFamily="34" charset="0"/>
                </a:rPr>
                <a:t>mM</a:t>
              </a:r>
              <a:r>
                <a:rPr lang="cs-CZ" sz="2500" dirty="0" smtClean="0">
                  <a:solidFill>
                    <a:srgbClr val="BB2305"/>
                  </a:solidFill>
                  <a:cs typeface="Arial" pitchFamily="34" charset="0"/>
                </a:rPr>
                <a:t> </a:t>
              </a:r>
              <a:r>
                <a:rPr lang="cs-CZ" sz="2500" dirty="0" err="1" smtClean="0">
                  <a:solidFill>
                    <a:srgbClr val="BB2305"/>
                  </a:solidFill>
                  <a:cs typeface="Arial" pitchFamily="34" charset="0"/>
                </a:rPr>
                <a:t>ethanol</a:t>
              </a:r>
              <a:endParaRPr lang="cs-CZ" sz="2500" i="1" baseline="-25000" dirty="0" smtClean="0">
                <a:solidFill>
                  <a:srgbClr val="BB2305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16754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3" descr="C:\Users\Markéta\AppData\Local\Microsoft\Windows\Temporary Internet Files\Content.IE5\K0O7W0UI\MP900438559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383"/>
            <a:ext cx="9144000" cy="576063"/>
          </a:xfrm>
          <a:prstGeom prst="rect">
            <a:avLst/>
          </a:prstGeom>
          <a:noFill/>
          <a:effectLst>
            <a:reflection stA="50000" dist="508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Nadpis 1"/>
          <p:cNvSpPr txBox="1">
            <a:spLocks/>
          </p:cNvSpPr>
          <p:nvPr/>
        </p:nvSpPr>
        <p:spPr>
          <a:xfrm>
            <a:off x="249640" y="642700"/>
            <a:ext cx="8786856" cy="7350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cs-CZ" sz="35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Results</a:t>
            </a:r>
            <a:r>
              <a:rPr lang="cs-CZ" sz="3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cs-CZ" sz="35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Ethanol</a:t>
            </a:r>
            <a:r>
              <a:rPr lang="cs-CZ" sz="3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&amp; </a:t>
            </a:r>
            <a:r>
              <a:rPr lang="cs-CZ" sz="35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Constitutively</a:t>
            </a:r>
            <a:r>
              <a:rPr lang="cs-CZ" sz="3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sz="35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Active</a:t>
            </a:r>
            <a:r>
              <a:rPr lang="cs-CZ" sz="3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sz="35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cs-CZ" sz="3500" b="1" i="1" baseline="-2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K(Ach)</a:t>
            </a:r>
            <a:endParaRPr lang="cs-CZ" sz="3500" b="1" i="1" baseline="-2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pic>
        <p:nvPicPr>
          <p:cNvPr id="11" name="Obrázek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304" y="6165304"/>
            <a:ext cx="692696" cy="692696"/>
          </a:xfrm>
          <a:prstGeom prst="rect">
            <a:avLst/>
          </a:prstGeom>
        </p:spPr>
      </p:pic>
      <p:grpSp>
        <p:nvGrpSpPr>
          <p:cNvPr id="5" name="Skupina 4"/>
          <p:cNvGrpSpPr/>
          <p:nvPr/>
        </p:nvGrpSpPr>
        <p:grpSpPr>
          <a:xfrm>
            <a:off x="251520" y="1452884"/>
            <a:ext cx="5091302" cy="3836202"/>
            <a:chOff x="251520" y="1452884"/>
            <a:chExt cx="5091302" cy="3836202"/>
          </a:xfrm>
        </p:grpSpPr>
        <p:pic>
          <p:nvPicPr>
            <p:cNvPr id="8194" name="Picture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2450" y="2009435"/>
              <a:ext cx="3424010" cy="32796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" name="Podnadpis 2"/>
            <p:cNvSpPr txBox="1">
              <a:spLocks/>
            </p:cNvSpPr>
            <p:nvPr/>
          </p:nvSpPr>
          <p:spPr>
            <a:xfrm>
              <a:off x="251520" y="1452884"/>
              <a:ext cx="5091302" cy="50731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buClr>
                  <a:srgbClr val="BB2305"/>
                </a:buClr>
                <a:buSzPct val="100000"/>
              </a:pPr>
              <a:r>
                <a:rPr lang="cs-CZ" sz="2500" dirty="0" err="1" smtClean="0">
                  <a:solidFill>
                    <a:srgbClr val="BB2305"/>
                  </a:solidFill>
                  <a:cs typeface="Arial" pitchFamily="34" charset="0"/>
                </a:rPr>
                <a:t>Changes</a:t>
              </a:r>
              <a:r>
                <a:rPr lang="cs-CZ" sz="2500" dirty="0" smtClean="0">
                  <a:solidFill>
                    <a:srgbClr val="BB2305"/>
                  </a:solidFill>
                  <a:cs typeface="Arial" pitchFamily="34" charset="0"/>
                </a:rPr>
                <a:t> </a:t>
              </a:r>
              <a:r>
                <a:rPr lang="cs-CZ" sz="2500" dirty="0" err="1" smtClean="0">
                  <a:solidFill>
                    <a:srgbClr val="BB2305"/>
                  </a:solidFill>
                  <a:cs typeface="Arial" pitchFamily="34" charset="0"/>
                </a:rPr>
                <a:t>induced</a:t>
              </a:r>
              <a:r>
                <a:rPr lang="cs-CZ" sz="2500" dirty="0" smtClean="0">
                  <a:solidFill>
                    <a:srgbClr val="BB2305"/>
                  </a:solidFill>
                  <a:cs typeface="Arial" pitchFamily="34" charset="0"/>
                </a:rPr>
                <a:t> by 20 </a:t>
              </a:r>
              <a:r>
                <a:rPr lang="cs-CZ" sz="2500" dirty="0" err="1" smtClean="0">
                  <a:solidFill>
                    <a:srgbClr val="BB2305"/>
                  </a:solidFill>
                  <a:cs typeface="Arial" pitchFamily="34" charset="0"/>
                </a:rPr>
                <a:t>mM</a:t>
              </a:r>
              <a:r>
                <a:rPr lang="cs-CZ" sz="2500" dirty="0" smtClean="0">
                  <a:solidFill>
                    <a:srgbClr val="BB2305"/>
                  </a:solidFill>
                  <a:cs typeface="Arial" pitchFamily="34" charset="0"/>
                </a:rPr>
                <a:t> </a:t>
              </a:r>
              <a:r>
                <a:rPr lang="cs-CZ" sz="2500" dirty="0" err="1" smtClean="0">
                  <a:solidFill>
                    <a:srgbClr val="BB2305"/>
                  </a:solidFill>
                  <a:cs typeface="Arial" pitchFamily="34" charset="0"/>
                </a:rPr>
                <a:t>ethanol</a:t>
              </a:r>
              <a:endParaRPr lang="cs-CZ" sz="2500" i="1" baseline="-25000" dirty="0" smtClean="0">
                <a:solidFill>
                  <a:srgbClr val="BB2305"/>
                </a:solidFill>
                <a:cs typeface="Arial" pitchFamily="34" charset="0"/>
              </a:endParaRPr>
            </a:p>
          </p:txBody>
        </p:sp>
      </p:grpSp>
      <p:grpSp>
        <p:nvGrpSpPr>
          <p:cNvPr id="4" name="Skupina 3"/>
          <p:cNvGrpSpPr/>
          <p:nvPr/>
        </p:nvGrpSpPr>
        <p:grpSpPr>
          <a:xfrm>
            <a:off x="4224660" y="2132856"/>
            <a:ext cx="4379788" cy="4274610"/>
            <a:chOff x="4224660" y="2132856"/>
            <a:chExt cx="4379788" cy="4274610"/>
          </a:xfrm>
        </p:grpSpPr>
        <p:sp>
          <p:nvSpPr>
            <p:cNvPr id="16" name="Podnadpis 2"/>
            <p:cNvSpPr txBox="1">
              <a:spLocks/>
            </p:cNvSpPr>
            <p:nvPr/>
          </p:nvSpPr>
          <p:spPr>
            <a:xfrm>
              <a:off x="4224660" y="2132856"/>
              <a:ext cx="4379788" cy="50731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buClr>
                  <a:srgbClr val="BB2305"/>
                </a:buClr>
                <a:buSzPct val="100000"/>
              </a:pPr>
              <a:r>
                <a:rPr lang="cs-CZ" sz="2500" dirty="0" err="1" smtClean="0">
                  <a:solidFill>
                    <a:srgbClr val="BB2305"/>
                  </a:solidFill>
                  <a:cs typeface="Arial" pitchFamily="34" charset="0"/>
                </a:rPr>
                <a:t>Concentration</a:t>
              </a:r>
              <a:r>
                <a:rPr lang="cs-CZ" sz="2500" dirty="0" smtClean="0">
                  <a:solidFill>
                    <a:srgbClr val="BB2305"/>
                  </a:solidFill>
                  <a:cs typeface="Arial" pitchFamily="34" charset="0"/>
                </a:rPr>
                <a:t> Dependence</a:t>
              </a:r>
              <a:endParaRPr lang="cs-CZ" sz="2500" i="1" baseline="-25000" dirty="0" smtClean="0">
                <a:solidFill>
                  <a:srgbClr val="BB2305"/>
                </a:solidFill>
                <a:cs typeface="Arial" pitchFamily="34" charset="0"/>
              </a:endParaRPr>
            </a:p>
          </p:txBody>
        </p:sp>
        <p:grpSp>
          <p:nvGrpSpPr>
            <p:cNvPr id="3" name="Skupina 2"/>
            <p:cNvGrpSpPr/>
            <p:nvPr/>
          </p:nvGrpSpPr>
          <p:grpSpPr>
            <a:xfrm>
              <a:off x="4293685" y="2780928"/>
              <a:ext cx="4238755" cy="3626538"/>
              <a:chOff x="4293685" y="2780928"/>
              <a:chExt cx="4238755" cy="3626538"/>
            </a:xfrm>
          </p:grpSpPr>
          <p:pic>
            <p:nvPicPr>
              <p:cNvPr id="8195" name="Picture 3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93685" y="2780928"/>
                <a:ext cx="4238755" cy="36265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2" name="Obdélník 1"/>
              <p:cNvSpPr/>
              <p:nvPr/>
            </p:nvSpPr>
            <p:spPr>
              <a:xfrm>
                <a:off x="4293685" y="2780928"/>
                <a:ext cx="349383" cy="1440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64110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960195"/>
            <a:ext cx="7274688" cy="23410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Picture 3" descr="C:\Users\Markéta\AppData\Local\Microsoft\Windows\Temporary Internet Files\Content.IE5\K0O7W0UI\MP900438559[1]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383"/>
            <a:ext cx="9144000" cy="576063"/>
          </a:xfrm>
          <a:prstGeom prst="rect">
            <a:avLst/>
          </a:prstGeom>
          <a:noFill/>
          <a:effectLst>
            <a:reflection stA="50000" dist="508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Nadpis 1"/>
          <p:cNvSpPr txBox="1">
            <a:spLocks/>
          </p:cNvSpPr>
          <p:nvPr/>
        </p:nvSpPr>
        <p:spPr>
          <a:xfrm>
            <a:off x="249640" y="642700"/>
            <a:ext cx="9074888" cy="7350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cs-CZ" sz="35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Results</a:t>
            </a:r>
            <a:r>
              <a:rPr lang="cs-CZ" sz="3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cs-CZ" sz="35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Ethanol</a:t>
            </a:r>
            <a:r>
              <a:rPr lang="cs-CZ" sz="3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&amp; </a:t>
            </a:r>
            <a:r>
              <a:rPr lang="cs-CZ" sz="35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Action</a:t>
            </a:r>
            <a:r>
              <a:rPr lang="cs-CZ" sz="3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sz="35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Potential</a:t>
            </a:r>
            <a:r>
              <a:rPr lang="cs-CZ" sz="3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sz="35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Waveform</a:t>
            </a:r>
            <a:endParaRPr lang="cs-CZ" sz="3500" b="1" i="1" baseline="-2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pic>
        <p:nvPicPr>
          <p:cNvPr id="11" name="Obrázek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304" y="6165304"/>
            <a:ext cx="692696" cy="692696"/>
          </a:xfrm>
          <a:prstGeom prst="rect">
            <a:avLst/>
          </a:prstGeom>
        </p:spPr>
      </p:pic>
      <p:sp>
        <p:nvSpPr>
          <p:cNvPr id="14" name="Podnadpis 2"/>
          <p:cNvSpPr txBox="1">
            <a:spLocks/>
          </p:cNvSpPr>
          <p:nvPr/>
        </p:nvSpPr>
        <p:spPr>
          <a:xfrm>
            <a:off x="251520" y="1452884"/>
            <a:ext cx="7323550" cy="5073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BB2305"/>
              </a:buClr>
              <a:buSzPct val="100000"/>
            </a:pPr>
            <a:r>
              <a:rPr lang="cs-CZ" sz="2500" dirty="0" err="1" smtClean="0">
                <a:solidFill>
                  <a:srgbClr val="BB2305"/>
                </a:solidFill>
                <a:cs typeface="Arial" pitchFamily="34" charset="0"/>
              </a:rPr>
              <a:t>Changes</a:t>
            </a:r>
            <a:r>
              <a:rPr lang="cs-CZ" sz="2500" dirty="0" smtClean="0">
                <a:solidFill>
                  <a:srgbClr val="BB2305"/>
                </a:solidFill>
                <a:cs typeface="Arial" pitchFamily="34" charset="0"/>
              </a:rPr>
              <a:t> </a:t>
            </a:r>
            <a:r>
              <a:rPr lang="cs-CZ" sz="2500" dirty="0" err="1" smtClean="0">
                <a:solidFill>
                  <a:srgbClr val="BB2305"/>
                </a:solidFill>
                <a:cs typeface="Arial" pitchFamily="34" charset="0"/>
              </a:rPr>
              <a:t>induced</a:t>
            </a:r>
            <a:r>
              <a:rPr lang="cs-CZ" sz="2500" dirty="0" smtClean="0">
                <a:solidFill>
                  <a:srgbClr val="BB2305"/>
                </a:solidFill>
                <a:cs typeface="Arial" pitchFamily="34" charset="0"/>
              </a:rPr>
              <a:t> by 20 </a:t>
            </a:r>
            <a:r>
              <a:rPr lang="cs-CZ" sz="2500" dirty="0" err="1" smtClean="0">
                <a:solidFill>
                  <a:srgbClr val="BB2305"/>
                </a:solidFill>
                <a:cs typeface="Arial" pitchFamily="34" charset="0"/>
              </a:rPr>
              <a:t>mM</a:t>
            </a:r>
            <a:r>
              <a:rPr lang="cs-CZ" sz="2500" dirty="0" smtClean="0">
                <a:solidFill>
                  <a:srgbClr val="BB2305"/>
                </a:solidFill>
                <a:cs typeface="Arial" pitchFamily="34" charset="0"/>
              </a:rPr>
              <a:t> </a:t>
            </a:r>
            <a:r>
              <a:rPr lang="cs-CZ" sz="2500" dirty="0" err="1" smtClean="0">
                <a:solidFill>
                  <a:srgbClr val="BB2305"/>
                </a:solidFill>
                <a:cs typeface="Arial" pitchFamily="34" charset="0"/>
              </a:rPr>
              <a:t>ethanol</a:t>
            </a:r>
            <a:r>
              <a:rPr lang="cs-CZ" sz="2500" dirty="0" smtClean="0">
                <a:solidFill>
                  <a:srgbClr val="BB2305"/>
                </a:solidFill>
                <a:cs typeface="Arial" pitchFamily="34" charset="0"/>
              </a:rPr>
              <a:t> in </a:t>
            </a:r>
            <a:r>
              <a:rPr lang="cs-CZ" sz="2500" dirty="0" err="1" smtClean="0">
                <a:solidFill>
                  <a:srgbClr val="BB2305"/>
                </a:solidFill>
                <a:cs typeface="Arial" pitchFamily="34" charset="0"/>
              </a:rPr>
              <a:t>rat</a:t>
            </a:r>
            <a:r>
              <a:rPr lang="cs-CZ" sz="2500" dirty="0" smtClean="0">
                <a:solidFill>
                  <a:srgbClr val="BB2305"/>
                </a:solidFill>
                <a:cs typeface="Arial" pitchFamily="34" charset="0"/>
              </a:rPr>
              <a:t> </a:t>
            </a:r>
            <a:r>
              <a:rPr lang="cs-CZ" sz="2500" dirty="0" err="1" smtClean="0">
                <a:solidFill>
                  <a:srgbClr val="BB2305"/>
                </a:solidFill>
                <a:cs typeface="Arial" pitchFamily="34" charset="0"/>
              </a:rPr>
              <a:t>atrial</a:t>
            </a:r>
            <a:r>
              <a:rPr lang="cs-CZ" sz="2500" dirty="0" smtClean="0">
                <a:solidFill>
                  <a:srgbClr val="BB2305"/>
                </a:solidFill>
                <a:cs typeface="Arial" pitchFamily="34" charset="0"/>
              </a:rPr>
              <a:t> </a:t>
            </a:r>
            <a:r>
              <a:rPr lang="cs-CZ" sz="2500" dirty="0" err="1" smtClean="0">
                <a:solidFill>
                  <a:srgbClr val="BB2305"/>
                </a:solidFill>
                <a:cs typeface="Arial" pitchFamily="34" charset="0"/>
              </a:rPr>
              <a:t>cells</a:t>
            </a:r>
            <a:endParaRPr lang="cs-CZ" sz="2500" i="1" baseline="-25000" dirty="0" smtClean="0">
              <a:solidFill>
                <a:srgbClr val="BB2305"/>
              </a:solidFill>
              <a:cs typeface="Arial" pitchFamily="34" charset="0"/>
            </a:endParaRPr>
          </a:p>
        </p:txBody>
      </p:sp>
      <p:grpSp>
        <p:nvGrpSpPr>
          <p:cNvPr id="5" name="Skupina 4"/>
          <p:cNvGrpSpPr/>
          <p:nvPr/>
        </p:nvGrpSpPr>
        <p:grpSpPr>
          <a:xfrm>
            <a:off x="2483768" y="2721934"/>
            <a:ext cx="5400600" cy="3768451"/>
            <a:chOff x="2483768" y="2721934"/>
            <a:chExt cx="5400600" cy="3768451"/>
          </a:xfrm>
        </p:grpSpPr>
        <p:sp>
          <p:nvSpPr>
            <p:cNvPr id="18" name="Obdélník 17"/>
            <p:cNvSpPr/>
            <p:nvPr/>
          </p:nvSpPr>
          <p:spPr>
            <a:xfrm>
              <a:off x="2483768" y="2721934"/>
              <a:ext cx="5400600" cy="3768451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6" name="Podnadpis 2"/>
            <p:cNvSpPr txBox="1">
              <a:spLocks/>
            </p:cNvSpPr>
            <p:nvPr/>
          </p:nvSpPr>
          <p:spPr>
            <a:xfrm>
              <a:off x="2635994" y="2756407"/>
              <a:ext cx="5091302" cy="50731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buClr>
                  <a:srgbClr val="BB2305"/>
                </a:buClr>
                <a:buSzPct val="100000"/>
              </a:pPr>
              <a:r>
                <a:rPr lang="cs-CZ" sz="2500" dirty="0" err="1" smtClean="0">
                  <a:solidFill>
                    <a:srgbClr val="BB2305"/>
                  </a:solidFill>
                  <a:cs typeface="Arial" pitchFamily="34" charset="0"/>
                </a:rPr>
                <a:t>Rat</a:t>
              </a:r>
              <a:r>
                <a:rPr lang="cs-CZ" sz="2500" dirty="0" smtClean="0">
                  <a:solidFill>
                    <a:srgbClr val="BB2305"/>
                  </a:solidFill>
                  <a:cs typeface="Arial" pitchFamily="34" charset="0"/>
                </a:rPr>
                <a:t> </a:t>
              </a:r>
              <a:r>
                <a:rPr lang="cs-CZ" sz="2500" dirty="0" err="1" smtClean="0">
                  <a:solidFill>
                    <a:srgbClr val="BB2305"/>
                  </a:solidFill>
                  <a:cs typeface="Arial" pitchFamily="34" charset="0"/>
                </a:rPr>
                <a:t>Atrial</a:t>
              </a:r>
              <a:r>
                <a:rPr lang="cs-CZ" sz="2500" dirty="0" smtClean="0">
                  <a:solidFill>
                    <a:srgbClr val="BB2305"/>
                  </a:solidFill>
                  <a:cs typeface="Arial" pitchFamily="34" charset="0"/>
                </a:rPr>
                <a:t> Cell Modelling</a:t>
              </a:r>
              <a:endParaRPr lang="cs-CZ" sz="2500" i="1" baseline="-25000" dirty="0" smtClean="0">
                <a:solidFill>
                  <a:srgbClr val="BB2305"/>
                </a:solidFill>
                <a:cs typeface="Arial" pitchFamily="34" charset="0"/>
              </a:endParaRPr>
            </a:p>
          </p:txBody>
        </p:sp>
        <p:pic>
          <p:nvPicPr>
            <p:cNvPr id="12" name="Picture 2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1204"/>
            <a:stretch/>
          </p:blipFill>
          <p:spPr bwMode="auto">
            <a:xfrm>
              <a:off x="2697544" y="3312460"/>
              <a:ext cx="4970800" cy="29959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73518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3" descr="C:\Users\Markéta\AppData\Local\Microsoft\Windows\Temporary Internet Files\Content.IE5\K0O7W0UI\MP900438559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383"/>
            <a:ext cx="9144000" cy="576063"/>
          </a:xfrm>
          <a:prstGeom prst="rect">
            <a:avLst/>
          </a:prstGeom>
          <a:noFill/>
          <a:effectLst>
            <a:reflection stA="50000" dist="508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Nadpis 1"/>
          <p:cNvSpPr txBox="1">
            <a:spLocks/>
          </p:cNvSpPr>
          <p:nvPr/>
        </p:nvSpPr>
        <p:spPr>
          <a:xfrm>
            <a:off x="249640" y="642700"/>
            <a:ext cx="9074888" cy="7350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cs-CZ" sz="35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Results</a:t>
            </a:r>
            <a:r>
              <a:rPr lang="cs-CZ" sz="3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cs-CZ" sz="35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Ethanol</a:t>
            </a:r>
            <a:r>
              <a:rPr lang="cs-CZ" sz="3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&amp; Acetylcholine-</a:t>
            </a:r>
            <a:r>
              <a:rPr lang="cs-CZ" sz="35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induced</a:t>
            </a:r>
            <a:r>
              <a:rPr lang="cs-CZ" sz="3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sz="35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cs-CZ" sz="3500" b="1" i="1" baseline="-2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K(Ach)</a:t>
            </a:r>
            <a:endParaRPr lang="cs-CZ" sz="3500" b="1" i="1" baseline="-2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pic>
        <p:nvPicPr>
          <p:cNvPr id="11" name="Obrázek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304" y="6165304"/>
            <a:ext cx="692696" cy="692696"/>
          </a:xfrm>
          <a:prstGeom prst="rect">
            <a:avLst/>
          </a:prstGeom>
        </p:spPr>
      </p:pic>
      <p:sp>
        <p:nvSpPr>
          <p:cNvPr id="14" name="Podnadpis 2"/>
          <p:cNvSpPr txBox="1">
            <a:spLocks/>
          </p:cNvSpPr>
          <p:nvPr/>
        </p:nvSpPr>
        <p:spPr>
          <a:xfrm>
            <a:off x="251520" y="1452884"/>
            <a:ext cx="5091302" cy="5073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BB2305"/>
              </a:buClr>
              <a:buSzPct val="100000"/>
            </a:pPr>
            <a:r>
              <a:rPr lang="cs-CZ" sz="2500" dirty="0" err="1" smtClean="0">
                <a:solidFill>
                  <a:srgbClr val="BB2305"/>
                </a:solidFill>
                <a:cs typeface="Arial" pitchFamily="34" charset="0"/>
              </a:rPr>
              <a:t>Changes</a:t>
            </a:r>
            <a:r>
              <a:rPr lang="cs-CZ" sz="2500" dirty="0" smtClean="0">
                <a:solidFill>
                  <a:srgbClr val="BB2305"/>
                </a:solidFill>
                <a:cs typeface="Arial" pitchFamily="34" charset="0"/>
              </a:rPr>
              <a:t> </a:t>
            </a:r>
            <a:r>
              <a:rPr lang="cs-CZ" sz="2500" dirty="0" err="1" smtClean="0">
                <a:solidFill>
                  <a:srgbClr val="BB2305"/>
                </a:solidFill>
                <a:cs typeface="Arial" pitchFamily="34" charset="0"/>
              </a:rPr>
              <a:t>induced</a:t>
            </a:r>
            <a:r>
              <a:rPr lang="cs-CZ" sz="2500" dirty="0" smtClean="0">
                <a:solidFill>
                  <a:srgbClr val="BB2305"/>
                </a:solidFill>
                <a:cs typeface="Arial" pitchFamily="34" charset="0"/>
              </a:rPr>
              <a:t> by 20 </a:t>
            </a:r>
            <a:r>
              <a:rPr lang="cs-CZ" sz="2500" dirty="0" err="1" smtClean="0">
                <a:solidFill>
                  <a:srgbClr val="BB2305"/>
                </a:solidFill>
                <a:cs typeface="Arial" pitchFamily="34" charset="0"/>
              </a:rPr>
              <a:t>mM</a:t>
            </a:r>
            <a:r>
              <a:rPr lang="cs-CZ" sz="2500" dirty="0" smtClean="0">
                <a:solidFill>
                  <a:srgbClr val="BB2305"/>
                </a:solidFill>
                <a:cs typeface="Arial" pitchFamily="34" charset="0"/>
              </a:rPr>
              <a:t> </a:t>
            </a:r>
            <a:r>
              <a:rPr lang="cs-CZ" sz="2500" dirty="0" err="1" smtClean="0">
                <a:solidFill>
                  <a:srgbClr val="BB2305"/>
                </a:solidFill>
                <a:cs typeface="Arial" pitchFamily="34" charset="0"/>
              </a:rPr>
              <a:t>ethanol</a:t>
            </a:r>
            <a:endParaRPr lang="cs-CZ" sz="2500" i="1" baseline="-25000" dirty="0" smtClean="0">
              <a:solidFill>
                <a:srgbClr val="BB2305"/>
              </a:solidFill>
              <a:cs typeface="Arial" pitchFamily="34" charset="0"/>
            </a:endParaRPr>
          </a:p>
        </p:txBody>
      </p:sp>
      <p:grpSp>
        <p:nvGrpSpPr>
          <p:cNvPr id="2" name="Skupina 1"/>
          <p:cNvGrpSpPr/>
          <p:nvPr/>
        </p:nvGrpSpPr>
        <p:grpSpPr>
          <a:xfrm>
            <a:off x="611560" y="2017484"/>
            <a:ext cx="3517386" cy="3931796"/>
            <a:chOff x="611560" y="2017484"/>
            <a:chExt cx="3517386" cy="3931796"/>
          </a:xfrm>
        </p:grpSpPr>
        <p:pic>
          <p:nvPicPr>
            <p:cNvPr id="9218" name="Picture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1560" y="2679532"/>
              <a:ext cx="3517386" cy="32697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5" name="Podnadpis 2"/>
            <p:cNvSpPr txBox="1">
              <a:spLocks/>
            </p:cNvSpPr>
            <p:nvPr/>
          </p:nvSpPr>
          <p:spPr>
            <a:xfrm>
              <a:off x="1043608" y="2017484"/>
              <a:ext cx="2736304" cy="50731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buClr>
                  <a:srgbClr val="BB2305"/>
                </a:buClr>
                <a:buSzPct val="100000"/>
              </a:pPr>
              <a:r>
                <a:rPr lang="cs-CZ" sz="2500" dirty="0" err="1" smtClean="0">
                  <a:solidFill>
                    <a:srgbClr val="BB2305"/>
                  </a:solidFill>
                  <a:cs typeface="Arial" pitchFamily="34" charset="0"/>
                </a:rPr>
                <a:t>activation</a:t>
              </a:r>
              <a:endParaRPr lang="cs-CZ" sz="2500" i="1" baseline="-25000" dirty="0" smtClean="0">
                <a:solidFill>
                  <a:srgbClr val="BB2305"/>
                </a:solidFill>
                <a:cs typeface="Arial" pitchFamily="34" charset="0"/>
              </a:endParaRPr>
            </a:p>
          </p:txBody>
        </p:sp>
      </p:grpSp>
      <p:grpSp>
        <p:nvGrpSpPr>
          <p:cNvPr id="3" name="Skupina 2"/>
          <p:cNvGrpSpPr/>
          <p:nvPr/>
        </p:nvGrpSpPr>
        <p:grpSpPr>
          <a:xfrm>
            <a:off x="4710672" y="2015061"/>
            <a:ext cx="3533736" cy="3934219"/>
            <a:chOff x="4710672" y="2015061"/>
            <a:chExt cx="3533736" cy="3934219"/>
          </a:xfrm>
        </p:grpSpPr>
        <p:pic>
          <p:nvPicPr>
            <p:cNvPr id="9219" name="Picture 3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10672" y="2679532"/>
              <a:ext cx="3533736" cy="32697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" name="Podnadpis 2"/>
            <p:cNvSpPr txBox="1">
              <a:spLocks/>
            </p:cNvSpPr>
            <p:nvPr/>
          </p:nvSpPr>
          <p:spPr>
            <a:xfrm>
              <a:off x="5046580" y="2015061"/>
              <a:ext cx="2736304" cy="50731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buClr>
                  <a:srgbClr val="BB2305"/>
                </a:buClr>
                <a:buSzPct val="100000"/>
              </a:pPr>
              <a:r>
                <a:rPr lang="cs-CZ" sz="2500" dirty="0" err="1" smtClean="0">
                  <a:solidFill>
                    <a:srgbClr val="BB2305"/>
                  </a:solidFill>
                  <a:cs typeface="Arial" pitchFamily="34" charset="0"/>
                </a:rPr>
                <a:t>inhibition</a:t>
              </a:r>
              <a:endParaRPr lang="cs-CZ" sz="2500" i="1" baseline="-25000" dirty="0" smtClean="0">
                <a:solidFill>
                  <a:srgbClr val="BB2305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7584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Skupina 1"/>
          <p:cNvGrpSpPr/>
          <p:nvPr/>
        </p:nvGrpSpPr>
        <p:grpSpPr>
          <a:xfrm>
            <a:off x="611560" y="2017484"/>
            <a:ext cx="3517386" cy="3931796"/>
            <a:chOff x="611560" y="2017484"/>
            <a:chExt cx="3517386" cy="3931796"/>
          </a:xfrm>
        </p:grpSpPr>
        <p:pic>
          <p:nvPicPr>
            <p:cNvPr id="9218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1560" y="2679532"/>
              <a:ext cx="3517386" cy="32697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5" name="Podnadpis 2"/>
            <p:cNvSpPr txBox="1">
              <a:spLocks/>
            </p:cNvSpPr>
            <p:nvPr/>
          </p:nvSpPr>
          <p:spPr>
            <a:xfrm>
              <a:off x="1043608" y="2017484"/>
              <a:ext cx="2736304" cy="50731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buClr>
                  <a:srgbClr val="BB2305"/>
                </a:buClr>
                <a:buSzPct val="100000"/>
              </a:pPr>
              <a:r>
                <a:rPr lang="cs-CZ" sz="2500" dirty="0" err="1" smtClean="0">
                  <a:solidFill>
                    <a:srgbClr val="BB2305"/>
                  </a:solidFill>
                  <a:cs typeface="Arial" pitchFamily="34" charset="0"/>
                </a:rPr>
                <a:t>activation</a:t>
              </a:r>
              <a:endParaRPr lang="cs-CZ" sz="2500" i="1" baseline="-25000" dirty="0" smtClean="0">
                <a:solidFill>
                  <a:srgbClr val="BB2305"/>
                </a:solidFill>
                <a:cs typeface="Arial" pitchFamily="34" charset="0"/>
              </a:endParaRPr>
            </a:p>
          </p:txBody>
        </p:sp>
      </p:grpSp>
      <p:grpSp>
        <p:nvGrpSpPr>
          <p:cNvPr id="3" name="Skupina 2"/>
          <p:cNvGrpSpPr/>
          <p:nvPr/>
        </p:nvGrpSpPr>
        <p:grpSpPr>
          <a:xfrm>
            <a:off x="4710672" y="2015061"/>
            <a:ext cx="3533736" cy="3934219"/>
            <a:chOff x="4710672" y="2015061"/>
            <a:chExt cx="3533736" cy="3934219"/>
          </a:xfrm>
        </p:grpSpPr>
        <p:pic>
          <p:nvPicPr>
            <p:cNvPr id="9219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10672" y="2679532"/>
              <a:ext cx="3533736" cy="32697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" name="Podnadpis 2"/>
            <p:cNvSpPr txBox="1">
              <a:spLocks/>
            </p:cNvSpPr>
            <p:nvPr/>
          </p:nvSpPr>
          <p:spPr>
            <a:xfrm>
              <a:off x="5046580" y="2015061"/>
              <a:ext cx="2736304" cy="50731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buClr>
                  <a:srgbClr val="BB2305"/>
                </a:buClr>
                <a:buSzPct val="100000"/>
              </a:pPr>
              <a:r>
                <a:rPr lang="cs-CZ" sz="2500" dirty="0" err="1" smtClean="0">
                  <a:solidFill>
                    <a:srgbClr val="BB2305"/>
                  </a:solidFill>
                  <a:cs typeface="Arial" pitchFamily="34" charset="0"/>
                </a:rPr>
                <a:t>inhibition</a:t>
              </a:r>
              <a:endParaRPr lang="cs-CZ" sz="2500" i="1" baseline="-25000" dirty="0" smtClean="0">
                <a:solidFill>
                  <a:srgbClr val="BB2305"/>
                </a:solidFill>
                <a:cs typeface="Arial" pitchFamily="34" charset="0"/>
              </a:endParaRPr>
            </a:p>
          </p:txBody>
        </p:sp>
      </p:grpSp>
      <p:pic>
        <p:nvPicPr>
          <p:cNvPr id="26" name="Picture 3" descr="C:\Users\Markéta\AppData\Local\Microsoft\Windows\Temporary Internet Files\Content.IE5\K0O7W0UI\MP900438559[1]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383"/>
            <a:ext cx="9144000" cy="576063"/>
          </a:xfrm>
          <a:prstGeom prst="rect">
            <a:avLst/>
          </a:prstGeom>
          <a:noFill/>
          <a:effectLst>
            <a:reflection stA="50000" dist="508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Obrázek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304" y="6165304"/>
            <a:ext cx="692696" cy="692696"/>
          </a:xfrm>
          <a:prstGeom prst="rect">
            <a:avLst/>
          </a:prstGeom>
        </p:spPr>
      </p:pic>
      <p:sp>
        <p:nvSpPr>
          <p:cNvPr id="14" name="Podnadpis 2"/>
          <p:cNvSpPr txBox="1">
            <a:spLocks/>
          </p:cNvSpPr>
          <p:nvPr/>
        </p:nvSpPr>
        <p:spPr>
          <a:xfrm>
            <a:off x="251520" y="1452884"/>
            <a:ext cx="5091302" cy="5073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BB2305"/>
              </a:buClr>
              <a:buSzPct val="100000"/>
            </a:pPr>
            <a:r>
              <a:rPr lang="cs-CZ" sz="2500" dirty="0" err="1" smtClean="0">
                <a:solidFill>
                  <a:srgbClr val="BB2305"/>
                </a:solidFill>
                <a:cs typeface="Arial" pitchFamily="34" charset="0"/>
              </a:rPr>
              <a:t>Changes</a:t>
            </a:r>
            <a:r>
              <a:rPr lang="cs-CZ" sz="2500" dirty="0" smtClean="0">
                <a:solidFill>
                  <a:srgbClr val="BB2305"/>
                </a:solidFill>
                <a:cs typeface="Arial" pitchFamily="34" charset="0"/>
              </a:rPr>
              <a:t> </a:t>
            </a:r>
            <a:r>
              <a:rPr lang="cs-CZ" sz="2500" dirty="0" err="1" smtClean="0">
                <a:solidFill>
                  <a:srgbClr val="BB2305"/>
                </a:solidFill>
                <a:cs typeface="Arial" pitchFamily="34" charset="0"/>
              </a:rPr>
              <a:t>induced</a:t>
            </a:r>
            <a:r>
              <a:rPr lang="cs-CZ" sz="2500" dirty="0" smtClean="0">
                <a:solidFill>
                  <a:srgbClr val="BB2305"/>
                </a:solidFill>
                <a:cs typeface="Arial" pitchFamily="34" charset="0"/>
              </a:rPr>
              <a:t> by 20 </a:t>
            </a:r>
            <a:r>
              <a:rPr lang="cs-CZ" sz="2500" dirty="0" err="1" smtClean="0">
                <a:solidFill>
                  <a:srgbClr val="BB2305"/>
                </a:solidFill>
                <a:cs typeface="Arial" pitchFamily="34" charset="0"/>
              </a:rPr>
              <a:t>mM</a:t>
            </a:r>
            <a:r>
              <a:rPr lang="cs-CZ" sz="2500" dirty="0" smtClean="0">
                <a:solidFill>
                  <a:srgbClr val="BB2305"/>
                </a:solidFill>
                <a:cs typeface="Arial" pitchFamily="34" charset="0"/>
              </a:rPr>
              <a:t> </a:t>
            </a:r>
            <a:r>
              <a:rPr lang="cs-CZ" sz="2500" dirty="0" err="1" smtClean="0">
                <a:solidFill>
                  <a:srgbClr val="BB2305"/>
                </a:solidFill>
                <a:cs typeface="Arial" pitchFamily="34" charset="0"/>
              </a:rPr>
              <a:t>ethanol</a:t>
            </a:r>
            <a:endParaRPr lang="cs-CZ" sz="2500" i="1" baseline="-25000" dirty="0" smtClean="0">
              <a:solidFill>
                <a:srgbClr val="BB2305"/>
              </a:solidFill>
              <a:cs typeface="Arial" pitchFamily="34" charset="0"/>
            </a:endParaRPr>
          </a:p>
        </p:txBody>
      </p:sp>
      <p:grpSp>
        <p:nvGrpSpPr>
          <p:cNvPr id="5" name="Skupina 4"/>
          <p:cNvGrpSpPr/>
          <p:nvPr/>
        </p:nvGrpSpPr>
        <p:grpSpPr>
          <a:xfrm>
            <a:off x="2267744" y="2618817"/>
            <a:ext cx="4379788" cy="3436793"/>
            <a:chOff x="2267744" y="2512487"/>
            <a:chExt cx="4379788" cy="3436793"/>
          </a:xfrm>
        </p:grpSpPr>
        <p:sp>
          <p:nvSpPr>
            <p:cNvPr id="4" name="Obdélník 3"/>
            <p:cNvSpPr/>
            <p:nvPr/>
          </p:nvSpPr>
          <p:spPr>
            <a:xfrm>
              <a:off x="2411760" y="2524795"/>
              <a:ext cx="4065780" cy="3424485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6" name="Podnadpis 2"/>
            <p:cNvSpPr txBox="1">
              <a:spLocks/>
            </p:cNvSpPr>
            <p:nvPr/>
          </p:nvSpPr>
          <p:spPr>
            <a:xfrm>
              <a:off x="2267744" y="2512487"/>
              <a:ext cx="4379788" cy="50731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buClr>
                  <a:srgbClr val="BB2305"/>
                </a:buClr>
                <a:buSzPct val="100000"/>
              </a:pPr>
              <a:r>
                <a:rPr lang="cs-CZ" sz="2500" dirty="0" err="1" smtClean="0">
                  <a:solidFill>
                    <a:srgbClr val="BB2305"/>
                  </a:solidFill>
                  <a:cs typeface="Arial" pitchFamily="34" charset="0"/>
                </a:rPr>
                <a:t>Concentration</a:t>
              </a:r>
              <a:r>
                <a:rPr lang="cs-CZ" sz="2500" dirty="0" smtClean="0">
                  <a:solidFill>
                    <a:srgbClr val="BB2305"/>
                  </a:solidFill>
                  <a:cs typeface="Arial" pitchFamily="34" charset="0"/>
                </a:rPr>
                <a:t> Dependence</a:t>
              </a:r>
              <a:endParaRPr lang="cs-CZ" sz="2500" i="1" baseline="-25000" dirty="0" smtClean="0">
                <a:solidFill>
                  <a:srgbClr val="BB2305"/>
                </a:solidFill>
                <a:cs typeface="Arial" pitchFamily="34" charset="0"/>
              </a:endParaRPr>
            </a:p>
          </p:txBody>
        </p:sp>
        <p:pic>
          <p:nvPicPr>
            <p:cNvPr id="10242" name="Picture 2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83768" y="2996452"/>
              <a:ext cx="3846264" cy="28808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8" name="Nadpis 1"/>
          <p:cNvSpPr txBox="1">
            <a:spLocks/>
          </p:cNvSpPr>
          <p:nvPr/>
        </p:nvSpPr>
        <p:spPr>
          <a:xfrm>
            <a:off x="249640" y="642700"/>
            <a:ext cx="9074888" cy="7350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cs-CZ" sz="35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Results</a:t>
            </a:r>
            <a:r>
              <a:rPr lang="cs-CZ" sz="3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cs-CZ" sz="35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Ethanol</a:t>
            </a:r>
            <a:r>
              <a:rPr lang="cs-CZ" sz="3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&amp; Acetylcholine-</a:t>
            </a:r>
            <a:r>
              <a:rPr lang="cs-CZ" sz="35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induced</a:t>
            </a:r>
            <a:r>
              <a:rPr lang="cs-CZ" sz="3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sz="35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cs-CZ" sz="3500" b="1" i="1" baseline="-2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K(Ach)</a:t>
            </a:r>
            <a:endParaRPr lang="cs-CZ" sz="3500" b="1" i="1" baseline="-2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745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3" descr="C:\Users\Markéta\AppData\Local\Microsoft\Windows\Temporary Internet Files\Content.IE5\K0O7W0UI\MP900438559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383"/>
            <a:ext cx="9144000" cy="576063"/>
          </a:xfrm>
          <a:prstGeom prst="rect">
            <a:avLst/>
          </a:prstGeom>
          <a:noFill/>
          <a:effectLst>
            <a:reflection stA="50000" dist="508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Nadpis 1"/>
          <p:cNvSpPr txBox="1">
            <a:spLocks/>
          </p:cNvSpPr>
          <p:nvPr/>
        </p:nvSpPr>
        <p:spPr>
          <a:xfrm>
            <a:off x="249640" y="642700"/>
            <a:ext cx="8640960" cy="7350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cs-CZ" sz="35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Conclusions</a:t>
            </a:r>
            <a:endParaRPr lang="cs-CZ" sz="3500" b="1" i="1" baseline="-2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pic>
        <p:nvPicPr>
          <p:cNvPr id="11" name="Obrázek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304" y="6165304"/>
            <a:ext cx="692696" cy="692696"/>
          </a:xfrm>
          <a:prstGeom prst="rect">
            <a:avLst/>
          </a:prstGeom>
        </p:spPr>
      </p:pic>
      <p:sp>
        <p:nvSpPr>
          <p:cNvPr id="5" name="Podnadpis 2"/>
          <p:cNvSpPr txBox="1">
            <a:spLocks/>
          </p:cNvSpPr>
          <p:nvPr/>
        </p:nvSpPr>
        <p:spPr>
          <a:xfrm>
            <a:off x="260756" y="1412776"/>
            <a:ext cx="8775740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BB2305"/>
              </a:buClr>
              <a:buSzPct val="100000"/>
            </a:pPr>
            <a:r>
              <a:rPr lang="cs-CZ" sz="3000" b="1" dirty="0" err="1" smtClean="0">
                <a:solidFill>
                  <a:schemeClr val="tx1"/>
                </a:solidFill>
                <a:cs typeface="Arial" pitchFamily="34" charset="0"/>
              </a:rPr>
              <a:t>Ethanol</a:t>
            </a:r>
            <a:r>
              <a:rPr lang="cs-CZ" sz="3000" b="1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cs-CZ" sz="3000" b="1" dirty="0" err="1" smtClean="0">
                <a:solidFill>
                  <a:schemeClr val="tx1"/>
                </a:solidFill>
                <a:cs typeface="Arial" pitchFamily="34" charset="0"/>
              </a:rPr>
              <a:t>at</a:t>
            </a:r>
            <a:r>
              <a:rPr lang="cs-CZ" sz="3000" b="1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cs-CZ" sz="3000" b="1" dirty="0" err="1" smtClean="0">
                <a:solidFill>
                  <a:schemeClr val="tx1"/>
                </a:solidFill>
                <a:cs typeface="Arial" pitchFamily="34" charset="0"/>
              </a:rPr>
              <a:t>clinically</a:t>
            </a:r>
            <a:r>
              <a:rPr lang="cs-CZ" sz="3000" b="1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cs-CZ" sz="3000" b="1" dirty="0" err="1" smtClean="0">
                <a:solidFill>
                  <a:schemeClr val="tx1"/>
                </a:solidFill>
                <a:cs typeface="Arial" pitchFamily="34" charset="0"/>
              </a:rPr>
              <a:t>relevant</a:t>
            </a:r>
            <a:r>
              <a:rPr lang="cs-CZ" sz="3000" b="1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cs-CZ" sz="3000" b="1" dirty="0" err="1" smtClean="0">
                <a:solidFill>
                  <a:schemeClr val="tx1"/>
                </a:solidFill>
                <a:cs typeface="Arial" pitchFamily="34" charset="0"/>
              </a:rPr>
              <a:t>concentrations</a:t>
            </a:r>
            <a:r>
              <a:rPr lang="cs-CZ" sz="3000" b="1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cs-CZ" sz="3000" b="1" dirty="0" err="1" smtClean="0">
                <a:solidFill>
                  <a:schemeClr val="tx1"/>
                </a:solidFill>
                <a:cs typeface="Arial" pitchFamily="34" charset="0"/>
              </a:rPr>
              <a:t>caused</a:t>
            </a:r>
            <a:r>
              <a:rPr lang="cs-CZ" sz="3000" b="1" dirty="0" smtClean="0">
                <a:solidFill>
                  <a:schemeClr val="tx1"/>
                </a:solidFill>
                <a:cs typeface="Arial" pitchFamily="34" charset="0"/>
              </a:rPr>
              <a:t>:</a:t>
            </a:r>
            <a:endParaRPr lang="cs-CZ" sz="3000" b="1" baseline="300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6" name="Podnadpis 2"/>
          <p:cNvSpPr txBox="1">
            <a:spLocks/>
          </p:cNvSpPr>
          <p:nvPr/>
        </p:nvSpPr>
        <p:spPr>
          <a:xfrm>
            <a:off x="295078" y="2060848"/>
            <a:ext cx="8502574" cy="6480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l">
              <a:buClr>
                <a:srgbClr val="BB2305"/>
              </a:buClr>
              <a:buSzPct val="100000"/>
              <a:buFont typeface="+mj-lt"/>
              <a:buAutoNum type="arabicParenR"/>
            </a:pPr>
            <a:r>
              <a:rPr lang="cs-CZ" sz="2800" dirty="0" smtClean="0">
                <a:solidFill>
                  <a:schemeClr val="tx1"/>
                </a:solidFill>
                <a:cs typeface="Arial" pitchFamily="34" charset="0"/>
              </a:rPr>
              <a:t>minor, </a:t>
            </a:r>
            <a:r>
              <a:rPr lang="cs-CZ" sz="2800" dirty="0" err="1" smtClean="0">
                <a:solidFill>
                  <a:schemeClr val="tx1"/>
                </a:solidFill>
                <a:cs typeface="Arial" pitchFamily="34" charset="0"/>
              </a:rPr>
              <a:t>likely</a:t>
            </a:r>
            <a:r>
              <a:rPr lang="cs-CZ" sz="2800" dirty="0" smtClean="0">
                <a:solidFill>
                  <a:schemeClr val="tx1"/>
                </a:solidFill>
                <a:cs typeface="Arial" pitchFamily="34" charset="0"/>
              </a:rPr>
              <a:t> not </a:t>
            </a:r>
            <a:r>
              <a:rPr lang="cs-CZ" sz="2800" dirty="0" err="1" smtClean="0">
                <a:solidFill>
                  <a:schemeClr val="tx1"/>
                </a:solidFill>
                <a:cs typeface="Arial" pitchFamily="34" charset="0"/>
              </a:rPr>
              <a:t>relevant</a:t>
            </a:r>
            <a:r>
              <a:rPr lang="cs-CZ" sz="2800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cs-CZ" sz="2800" dirty="0" err="1" smtClean="0">
                <a:solidFill>
                  <a:schemeClr val="tx1"/>
                </a:solidFill>
                <a:cs typeface="Arial" pitchFamily="34" charset="0"/>
              </a:rPr>
              <a:t>changes</a:t>
            </a:r>
            <a:r>
              <a:rPr lang="cs-CZ" sz="2800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cs-CZ" sz="2800" dirty="0" err="1" smtClean="0">
                <a:solidFill>
                  <a:schemeClr val="tx1"/>
                </a:solidFill>
                <a:cs typeface="Arial" pitchFamily="34" charset="0"/>
              </a:rPr>
              <a:t>of</a:t>
            </a:r>
            <a:r>
              <a:rPr lang="cs-CZ" sz="2800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cs-CZ" sz="2800" dirty="0" err="1" smtClean="0">
                <a:solidFill>
                  <a:schemeClr val="tx1"/>
                </a:solidFill>
                <a:cs typeface="Arial" pitchFamily="34" charset="0"/>
              </a:rPr>
              <a:t>the</a:t>
            </a:r>
            <a:r>
              <a:rPr lang="cs-CZ" sz="2800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cs-CZ" sz="2800" dirty="0" err="1" smtClean="0">
                <a:solidFill>
                  <a:schemeClr val="tx1"/>
                </a:solidFill>
                <a:cs typeface="Arial" pitchFamily="34" charset="0"/>
              </a:rPr>
              <a:t>atrial</a:t>
            </a:r>
            <a:r>
              <a:rPr lang="cs-CZ" sz="2800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cs-CZ" sz="2800" i="1" dirty="0" smtClean="0">
                <a:solidFill>
                  <a:schemeClr val="tx1"/>
                </a:solidFill>
                <a:cs typeface="Arial" pitchFamily="34" charset="0"/>
              </a:rPr>
              <a:t>I</a:t>
            </a:r>
            <a:r>
              <a:rPr lang="cs-CZ" sz="2800" i="1" baseline="-25000" dirty="0" smtClean="0">
                <a:solidFill>
                  <a:schemeClr val="tx1"/>
                </a:solidFill>
                <a:cs typeface="Arial" pitchFamily="34" charset="0"/>
              </a:rPr>
              <a:t>K1</a:t>
            </a:r>
            <a:endParaRPr lang="cs-CZ" sz="2800" baseline="300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7" name="Podnadpis 2"/>
          <p:cNvSpPr txBox="1">
            <a:spLocks/>
          </p:cNvSpPr>
          <p:nvPr/>
        </p:nvSpPr>
        <p:spPr>
          <a:xfrm>
            <a:off x="296958" y="2623856"/>
            <a:ext cx="8847042" cy="10801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l">
              <a:buClr>
                <a:srgbClr val="BB2305"/>
              </a:buClr>
              <a:buSzPct val="100000"/>
              <a:buFont typeface="+mj-lt"/>
              <a:buAutoNum type="arabicParenR" startAt="2"/>
            </a:pPr>
            <a:r>
              <a:rPr lang="cs-CZ" sz="2800" b="1" dirty="0" err="1" smtClean="0">
                <a:solidFill>
                  <a:srgbClr val="C00000"/>
                </a:solidFill>
                <a:cs typeface="Arial" pitchFamily="34" charset="0"/>
              </a:rPr>
              <a:t>significant</a:t>
            </a:r>
            <a:r>
              <a:rPr lang="cs-CZ" sz="2800" b="1" dirty="0" smtClean="0">
                <a:solidFill>
                  <a:srgbClr val="C00000"/>
                </a:solidFill>
                <a:cs typeface="Arial" pitchFamily="34" charset="0"/>
              </a:rPr>
              <a:t> </a:t>
            </a:r>
            <a:r>
              <a:rPr lang="cs-CZ" sz="2800" b="1" dirty="0" err="1" smtClean="0">
                <a:solidFill>
                  <a:srgbClr val="C00000"/>
                </a:solidFill>
                <a:cs typeface="Arial" pitchFamily="34" charset="0"/>
              </a:rPr>
              <a:t>increase</a:t>
            </a:r>
            <a:r>
              <a:rPr lang="cs-CZ" sz="2800" b="1" dirty="0" smtClean="0">
                <a:solidFill>
                  <a:srgbClr val="C00000"/>
                </a:solidFill>
                <a:cs typeface="Arial" pitchFamily="34" charset="0"/>
              </a:rPr>
              <a:t> </a:t>
            </a:r>
            <a:r>
              <a:rPr lang="cs-CZ" sz="2800" b="1" dirty="0" err="1" smtClean="0">
                <a:solidFill>
                  <a:srgbClr val="C00000"/>
                </a:solidFill>
                <a:cs typeface="Arial" pitchFamily="34" charset="0"/>
              </a:rPr>
              <a:t>of</a:t>
            </a:r>
            <a:r>
              <a:rPr lang="cs-CZ" sz="2800" b="1" dirty="0" smtClean="0">
                <a:solidFill>
                  <a:srgbClr val="C00000"/>
                </a:solidFill>
                <a:cs typeface="Arial" pitchFamily="34" charset="0"/>
              </a:rPr>
              <a:t> </a:t>
            </a:r>
            <a:r>
              <a:rPr lang="cs-CZ" sz="2800" b="1" dirty="0" err="1" smtClean="0">
                <a:solidFill>
                  <a:srgbClr val="BB2305"/>
                </a:solidFill>
                <a:cs typeface="Arial" pitchFamily="34" charset="0"/>
              </a:rPr>
              <a:t>the</a:t>
            </a:r>
            <a:r>
              <a:rPr lang="cs-CZ" sz="2800" b="1" dirty="0" smtClean="0">
                <a:solidFill>
                  <a:srgbClr val="BB2305"/>
                </a:solidFill>
                <a:cs typeface="Arial" pitchFamily="34" charset="0"/>
              </a:rPr>
              <a:t> </a:t>
            </a:r>
            <a:r>
              <a:rPr lang="cs-CZ" sz="2800" b="1" dirty="0" err="1" smtClean="0">
                <a:solidFill>
                  <a:srgbClr val="BB2305"/>
                </a:solidFill>
                <a:cs typeface="Arial" pitchFamily="34" charset="0"/>
              </a:rPr>
              <a:t>atrial</a:t>
            </a:r>
            <a:r>
              <a:rPr lang="cs-CZ" sz="2800" b="1" dirty="0" smtClean="0">
                <a:solidFill>
                  <a:srgbClr val="BB2305"/>
                </a:solidFill>
                <a:cs typeface="Arial" pitchFamily="34" charset="0"/>
              </a:rPr>
              <a:t> </a:t>
            </a:r>
            <a:r>
              <a:rPr lang="cs-CZ" sz="2800" b="1" dirty="0" err="1" smtClean="0">
                <a:solidFill>
                  <a:srgbClr val="BB2305"/>
                </a:solidFill>
                <a:cs typeface="Arial" pitchFamily="34" charset="0"/>
              </a:rPr>
              <a:t>constitutively</a:t>
            </a:r>
            <a:r>
              <a:rPr lang="cs-CZ" sz="2800" b="1" dirty="0" smtClean="0">
                <a:solidFill>
                  <a:srgbClr val="BB2305"/>
                </a:solidFill>
                <a:cs typeface="Arial" pitchFamily="34" charset="0"/>
              </a:rPr>
              <a:t> </a:t>
            </a:r>
            <a:r>
              <a:rPr lang="cs-CZ" sz="2800" b="1" dirty="0" err="1" smtClean="0">
                <a:solidFill>
                  <a:srgbClr val="BB2305"/>
                </a:solidFill>
                <a:cs typeface="Arial" pitchFamily="34" charset="0"/>
              </a:rPr>
              <a:t>active</a:t>
            </a:r>
            <a:r>
              <a:rPr lang="cs-CZ" sz="2800" b="1" dirty="0" smtClean="0">
                <a:solidFill>
                  <a:srgbClr val="BB2305"/>
                </a:solidFill>
                <a:cs typeface="Arial" pitchFamily="34" charset="0"/>
              </a:rPr>
              <a:t> </a:t>
            </a:r>
            <a:r>
              <a:rPr lang="cs-CZ" sz="2800" b="1" dirty="0" err="1" smtClean="0">
                <a:solidFill>
                  <a:srgbClr val="BB2305"/>
                </a:solidFill>
                <a:cs typeface="Arial" pitchFamily="34" charset="0"/>
              </a:rPr>
              <a:t>component</a:t>
            </a:r>
            <a:r>
              <a:rPr lang="cs-CZ" sz="2800" b="1" dirty="0" smtClean="0">
                <a:solidFill>
                  <a:srgbClr val="BB2305"/>
                </a:solidFill>
                <a:cs typeface="Arial" pitchFamily="34" charset="0"/>
              </a:rPr>
              <a:t> </a:t>
            </a:r>
            <a:r>
              <a:rPr lang="cs-CZ" sz="2800" b="1" dirty="0" err="1" smtClean="0">
                <a:solidFill>
                  <a:srgbClr val="BB2305"/>
                </a:solidFill>
                <a:cs typeface="Arial" pitchFamily="34" charset="0"/>
              </a:rPr>
              <a:t>of</a:t>
            </a:r>
            <a:r>
              <a:rPr lang="cs-CZ" sz="2800" b="1" dirty="0" smtClean="0">
                <a:solidFill>
                  <a:srgbClr val="BB2305"/>
                </a:solidFill>
                <a:cs typeface="Arial" pitchFamily="34" charset="0"/>
              </a:rPr>
              <a:t> </a:t>
            </a:r>
            <a:r>
              <a:rPr lang="cs-CZ" sz="2800" b="1" i="1" dirty="0" smtClean="0">
                <a:solidFill>
                  <a:srgbClr val="BB2305"/>
                </a:solidFill>
                <a:cs typeface="Arial" pitchFamily="34" charset="0"/>
              </a:rPr>
              <a:t>I</a:t>
            </a:r>
            <a:r>
              <a:rPr lang="cs-CZ" sz="2800" b="1" i="1" baseline="-25000" dirty="0" smtClean="0">
                <a:solidFill>
                  <a:srgbClr val="BB2305"/>
                </a:solidFill>
                <a:cs typeface="Arial" pitchFamily="34" charset="0"/>
              </a:rPr>
              <a:t>K(Ach</a:t>
            </a:r>
            <a:r>
              <a:rPr lang="cs-CZ" sz="2800" b="1" i="1" baseline="-25000" dirty="0" smtClean="0">
                <a:solidFill>
                  <a:srgbClr val="BB2305"/>
                </a:solidFill>
                <a:cs typeface="Arial" pitchFamily="34" charset="0"/>
              </a:rPr>
              <a:t>)</a:t>
            </a:r>
            <a:endParaRPr lang="cs-CZ" sz="22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9" name="Podnadpis 2"/>
          <p:cNvSpPr txBox="1">
            <a:spLocks/>
          </p:cNvSpPr>
          <p:nvPr/>
        </p:nvSpPr>
        <p:spPr>
          <a:xfrm>
            <a:off x="811647" y="3559960"/>
            <a:ext cx="8122821" cy="5171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Clr>
                <a:srgbClr val="BB2305"/>
              </a:buClr>
              <a:buSzPct val="100000"/>
              <a:buFontTx/>
              <a:buChar char="-"/>
            </a:pPr>
            <a:r>
              <a:rPr lang="cs-CZ" sz="2400" dirty="0" smtClean="0">
                <a:solidFill>
                  <a:schemeClr val="tx1"/>
                </a:solidFill>
                <a:cs typeface="Arial" pitchFamily="34" charset="0"/>
              </a:rPr>
              <a:t>no </a:t>
            </a:r>
            <a:r>
              <a:rPr lang="cs-CZ" sz="2400" dirty="0" err="1" smtClean="0">
                <a:solidFill>
                  <a:schemeClr val="tx1"/>
                </a:solidFill>
                <a:cs typeface="Arial" pitchFamily="34" charset="0"/>
              </a:rPr>
              <a:t>interspecies</a:t>
            </a:r>
            <a:r>
              <a:rPr lang="cs-CZ" sz="2400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cs-CZ" sz="2400" dirty="0" err="1" smtClean="0">
                <a:solidFill>
                  <a:schemeClr val="tx1"/>
                </a:solidFill>
                <a:cs typeface="Arial" pitchFamily="34" charset="0"/>
              </a:rPr>
              <a:t>differences</a:t>
            </a:r>
            <a:r>
              <a:rPr lang="cs-CZ" sz="2400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cs-CZ" sz="2400" dirty="0" err="1" smtClean="0">
                <a:solidFill>
                  <a:schemeClr val="tx1"/>
                </a:solidFill>
                <a:cs typeface="Arial" pitchFamily="34" charset="0"/>
              </a:rPr>
              <a:t>including</a:t>
            </a:r>
            <a:r>
              <a:rPr lang="cs-CZ" sz="2400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cs-CZ" sz="2400" dirty="0" err="1" smtClean="0">
                <a:solidFill>
                  <a:schemeClr val="tx1"/>
                </a:solidFill>
                <a:cs typeface="Arial" pitchFamily="34" charset="0"/>
              </a:rPr>
              <a:t>human</a:t>
            </a:r>
            <a:r>
              <a:rPr lang="cs-CZ" sz="2400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cs-CZ" sz="2400" dirty="0" err="1" smtClean="0">
                <a:solidFill>
                  <a:schemeClr val="tx1"/>
                </a:solidFill>
                <a:cs typeface="Arial" pitchFamily="34" charset="0"/>
              </a:rPr>
              <a:t>channels</a:t>
            </a:r>
            <a:endParaRPr lang="cs-CZ" sz="24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20" name="Podnadpis 2"/>
          <p:cNvSpPr txBox="1">
            <a:spLocks/>
          </p:cNvSpPr>
          <p:nvPr/>
        </p:nvSpPr>
        <p:spPr>
          <a:xfrm>
            <a:off x="808741" y="5805264"/>
            <a:ext cx="7988911" cy="9361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Clr>
                <a:srgbClr val="BB2305"/>
              </a:buClr>
              <a:buSzPct val="100000"/>
              <a:buFontTx/>
              <a:buChar char="-"/>
            </a:pPr>
            <a:r>
              <a:rPr lang="cs-CZ" sz="2400" b="1" dirty="0" err="1" smtClean="0">
                <a:solidFill>
                  <a:schemeClr val="tx1"/>
                </a:solidFill>
                <a:cs typeface="Arial" pitchFamily="34" charset="0"/>
              </a:rPr>
              <a:t>may</a:t>
            </a:r>
            <a:r>
              <a:rPr lang="cs-CZ" sz="2400" b="1" dirty="0" smtClean="0">
                <a:solidFill>
                  <a:schemeClr val="tx1"/>
                </a:solidFill>
                <a:cs typeface="Arial" pitchFamily="34" charset="0"/>
              </a:rPr>
              <a:t> cause pro-</a:t>
            </a:r>
            <a:r>
              <a:rPr lang="cs-CZ" sz="2400" b="1" dirty="0" err="1" smtClean="0">
                <a:solidFill>
                  <a:schemeClr val="tx1"/>
                </a:solidFill>
                <a:cs typeface="Arial" pitchFamily="34" charset="0"/>
              </a:rPr>
              <a:t>arrhythmic</a:t>
            </a:r>
            <a:r>
              <a:rPr lang="cs-CZ" sz="2400" b="1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cs-CZ" sz="2400" b="1" dirty="0" err="1" smtClean="0">
                <a:solidFill>
                  <a:schemeClr val="tx1"/>
                </a:solidFill>
                <a:cs typeface="Arial" pitchFamily="34" charset="0"/>
              </a:rPr>
              <a:t>heterogeneity</a:t>
            </a:r>
            <a:r>
              <a:rPr lang="cs-CZ" sz="2400" b="1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cs-CZ" sz="2400" b="1" dirty="0" err="1" smtClean="0">
                <a:solidFill>
                  <a:schemeClr val="tx1"/>
                </a:solidFill>
                <a:cs typeface="Arial" pitchFamily="34" charset="0"/>
              </a:rPr>
              <a:t>of</a:t>
            </a:r>
            <a:r>
              <a:rPr lang="cs-CZ" sz="2400" b="1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cs-CZ" sz="2400" b="1" dirty="0" err="1" smtClean="0">
                <a:solidFill>
                  <a:schemeClr val="tx1"/>
                </a:solidFill>
                <a:cs typeface="Arial" pitchFamily="34" charset="0"/>
              </a:rPr>
              <a:t>repolarization</a:t>
            </a:r>
            <a:r>
              <a:rPr lang="cs-CZ" sz="2400" b="1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cs-CZ" sz="2400" b="1" dirty="0" err="1" smtClean="0">
                <a:solidFill>
                  <a:schemeClr val="tx1"/>
                </a:solidFill>
                <a:cs typeface="Arial" pitchFamily="34" charset="0"/>
              </a:rPr>
              <a:t>within</a:t>
            </a:r>
            <a:r>
              <a:rPr lang="cs-CZ" sz="2400" b="1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cs-CZ" sz="2400" b="1" dirty="0" err="1" smtClean="0">
                <a:solidFill>
                  <a:schemeClr val="tx1"/>
                </a:solidFill>
                <a:cs typeface="Arial" pitchFamily="34" charset="0"/>
              </a:rPr>
              <a:t>the</a:t>
            </a:r>
            <a:r>
              <a:rPr lang="cs-CZ" sz="2400" b="1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cs-CZ" sz="2400" b="1" dirty="0" err="1" smtClean="0">
                <a:solidFill>
                  <a:schemeClr val="tx1"/>
                </a:solidFill>
                <a:cs typeface="Arial" pitchFamily="34" charset="0"/>
              </a:rPr>
              <a:t>atrial</a:t>
            </a:r>
            <a:r>
              <a:rPr lang="cs-CZ" sz="2400" b="1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cs-CZ" sz="2400" b="1" dirty="0" err="1" smtClean="0">
                <a:solidFill>
                  <a:schemeClr val="tx1"/>
                </a:solidFill>
                <a:cs typeface="Arial" pitchFamily="34" charset="0"/>
              </a:rPr>
              <a:t>tissue</a:t>
            </a:r>
            <a:endParaRPr lang="cs-CZ" sz="2400" b="1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21" name="Podnadpis 2"/>
          <p:cNvSpPr txBox="1">
            <a:spLocks/>
          </p:cNvSpPr>
          <p:nvPr/>
        </p:nvSpPr>
        <p:spPr>
          <a:xfrm>
            <a:off x="816951" y="3964955"/>
            <a:ext cx="8122821" cy="9361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Clr>
                <a:srgbClr val="BB2305"/>
              </a:buClr>
              <a:buSzPct val="100000"/>
              <a:buFontTx/>
              <a:buChar char="-"/>
            </a:pPr>
            <a:r>
              <a:rPr lang="cs-CZ" sz="2400" b="1" dirty="0" err="1" smtClean="0">
                <a:solidFill>
                  <a:schemeClr val="tx1"/>
                </a:solidFill>
                <a:cs typeface="Arial" pitchFamily="34" charset="0"/>
              </a:rPr>
              <a:t>responsible</a:t>
            </a:r>
            <a:r>
              <a:rPr lang="cs-CZ" sz="2400" b="1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cs-CZ" sz="2400" b="1" dirty="0" err="1" smtClean="0">
                <a:solidFill>
                  <a:schemeClr val="tx1"/>
                </a:solidFill>
                <a:cs typeface="Arial" pitchFamily="34" charset="0"/>
              </a:rPr>
              <a:t>for</a:t>
            </a:r>
            <a:r>
              <a:rPr lang="cs-CZ" sz="2400" b="1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cs-CZ" sz="2400" b="1" dirty="0" err="1" smtClean="0">
                <a:solidFill>
                  <a:schemeClr val="tx1"/>
                </a:solidFill>
                <a:cs typeface="Arial" pitchFamily="34" charset="0"/>
              </a:rPr>
              <a:t>significant</a:t>
            </a:r>
            <a:r>
              <a:rPr lang="cs-CZ" sz="2400" b="1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cs-CZ" sz="2400" b="1" dirty="0" err="1" smtClean="0">
                <a:solidFill>
                  <a:schemeClr val="tx1"/>
                </a:solidFill>
                <a:cs typeface="Arial" pitchFamily="34" charset="0"/>
              </a:rPr>
              <a:t>shortening</a:t>
            </a:r>
            <a:r>
              <a:rPr lang="cs-CZ" sz="2400" b="1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cs-CZ" sz="2400" b="1" dirty="0" err="1" smtClean="0">
                <a:solidFill>
                  <a:schemeClr val="tx1"/>
                </a:solidFill>
                <a:cs typeface="Arial" pitchFamily="34" charset="0"/>
              </a:rPr>
              <a:t>of</a:t>
            </a:r>
            <a:r>
              <a:rPr lang="cs-CZ" sz="2400" b="1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cs-CZ" sz="2400" b="1" dirty="0" err="1" smtClean="0">
                <a:solidFill>
                  <a:schemeClr val="tx1"/>
                </a:solidFill>
                <a:cs typeface="Arial" pitchFamily="34" charset="0"/>
              </a:rPr>
              <a:t>action</a:t>
            </a:r>
            <a:r>
              <a:rPr lang="cs-CZ" sz="2400" b="1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cs-CZ" sz="2400" b="1" dirty="0" err="1" smtClean="0">
                <a:solidFill>
                  <a:schemeClr val="tx1"/>
                </a:solidFill>
                <a:cs typeface="Arial" pitchFamily="34" charset="0"/>
              </a:rPr>
              <a:t>potential</a:t>
            </a:r>
            <a:r>
              <a:rPr lang="cs-CZ" sz="2400" b="1" dirty="0" smtClean="0">
                <a:solidFill>
                  <a:schemeClr val="tx1"/>
                </a:solidFill>
                <a:cs typeface="Arial" pitchFamily="34" charset="0"/>
              </a:rPr>
              <a:t>, </a:t>
            </a:r>
            <a:r>
              <a:rPr lang="cs-CZ" sz="2400" b="1" dirty="0" err="1" smtClean="0">
                <a:solidFill>
                  <a:schemeClr val="tx1"/>
                </a:solidFill>
                <a:cs typeface="Arial" pitchFamily="34" charset="0"/>
              </a:rPr>
              <a:t>thus</a:t>
            </a:r>
            <a:r>
              <a:rPr lang="cs-CZ" sz="2400" b="1" dirty="0" smtClean="0">
                <a:solidFill>
                  <a:schemeClr val="tx1"/>
                </a:solidFill>
                <a:cs typeface="Arial" pitchFamily="34" charset="0"/>
              </a:rPr>
              <a:t>, </a:t>
            </a:r>
            <a:r>
              <a:rPr lang="cs-CZ" sz="2400" b="1" dirty="0" err="1" smtClean="0">
                <a:solidFill>
                  <a:schemeClr val="tx1"/>
                </a:solidFill>
                <a:cs typeface="Arial" pitchFamily="34" charset="0"/>
              </a:rPr>
              <a:t>of</a:t>
            </a:r>
            <a:r>
              <a:rPr lang="cs-CZ" sz="2400" b="1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cs-CZ" sz="2400" b="1" dirty="0" err="1" smtClean="0">
                <a:solidFill>
                  <a:schemeClr val="tx1"/>
                </a:solidFill>
                <a:cs typeface="Arial" pitchFamily="34" charset="0"/>
              </a:rPr>
              <a:t>the</a:t>
            </a:r>
            <a:r>
              <a:rPr lang="cs-CZ" sz="2400" b="1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cs-CZ" sz="2400" b="1" dirty="0" err="1" smtClean="0">
                <a:solidFill>
                  <a:schemeClr val="tx1"/>
                </a:solidFill>
                <a:cs typeface="Arial" pitchFamily="34" charset="0"/>
              </a:rPr>
              <a:t>refractory</a:t>
            </a:r>
            <a:r>
              <a:rPr lang="cs-CZ" sz="2400" b="1" dirty="0" smtClean="0">
                <a:solidFill>
                  <a:schemeClr val="tx1"/>
                </a:solidFill>
                <a:cs typeface="Arial" pitchFamily="34" charset="0"/>
              </a:rPr>
              <a:t> period (re-</a:t>
            </a:r>
            <a:r>
              <a:rPr lang="cs-CZ" sz="2400" b="1" dirty="0" err="1" smtClean="0">
                <a:solidFill>
                  <a:schemeClr val="tx1"/>
                </a:solidFill>
                <a:cs typeface="Arial" pitchFamily="34" charset="0"/>
              </a:rPr>
              <a:t>entry</a:t>
            </a:r>
            <a:r>
              <a:rPr lang="cs-CZ" sz="2400" b="1" dirty="0" smtClean="0">
                <a:solidFill>
                  <a:schemeClr val="tx1"/>
                </a:solidFill>
                <a:cs typeface="Arial" pitchFamily="34" charset="0"/>
              </a:rPr>
              <a:t>)</a:t>
            </a:r>
          </a:p>
        </p:txBody>
      </p:sp>
      <p:sp>
        <p:nvSpPr>
          <p:cNvPr id="18" name="Podnadpis 2"/>
          <p:cNvSpPr txBox="1">
            <a:spLocks/>
          </p:cNvSpPr>
          <p:nvPr/>
        </p:nvSpPr>
        <p:spPr>
          <a:xfrm>
            <a:off x="294052" y="4911692"/>
            <a:ext cx="8742444" cy="1253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l">
              <a:buClr>
                <a:srgbClr val="BB2305"/>
              </a:buClr>
              <a:buSzPct val="100000"/>
              <a:buFont typeface="+mj-lt"/>
              <a:buAutoNum type="arabicParenR" startAt="3"/>
            </a:pPr>
            <a:r>
              <a:rPr lang="cs-CZ" sz="2800" b="1" dirty="0" err="1" smtClean="0">
                <a:solidFill>
                  <a:srgbClr val="C00000"/>
                </a:solidFill>
                <a:cs typeface="Arial" pitchFamily="34" charset="0"/>
              </a:rPr>
              <a:t>significant</a:t>
            </a:r>
            <a:r>
              <a:rPr lang="cs-CZ" sz="2800" b="1" dirty="0" smtClean="0">
                <a:solidFill>
                  <a:srgbClr val="C00000"/>
                </a:solidFill>
                <a:cs typeface="Arial" pitchFamily="34" charset="0"/>
              </a:rPr>
              <a:t> </a:t>
            </a:r>
            <a:r>
              <a:rPr lang="cs-CZ" sz="2800" b="1" dirty="0" err="1" smtClean="0">
                <a:solidFill>
                  <a:srgbClr val="C00000"/>
                </a:solidFill>
                <a:cs typeface="Arial" pitchFamily="34" charset="0"/>
              </a:rPr>
              <a:t>dual</a:t>
            </a:r>
            <a:r>
              <a:rPr lang="cs-CZ" sz="2800" b="1" dirty="0" smtClean="0">
                <a:solidFill>
                  <a:srgbClr val="C00000"/>
                </a:solidFill>
                <a:cs typeface="Arial" pitchFamily="34" charset="0"/>
              </a:rPr>
              <a:t> </a:t>
            </a:r>
            <a:r>
              <a:rPr lang="cs-CZ" sz="2800" b="1" dirty="0" err="1" smtClean="0">
                <a:solidFill>
                  <a:srgbClr val="C00000"/>
                </a:solidFill>
                <a:cs typeface="Arial" pitchFamily="34" charset="0"/>
              </a:rPr>
              <a:t>changes</a:t>
            </a:r>
            <a:r>
              <a:rPr lang="cs-CZ" sz="2800" b="1" dirty="0" smtClean="0">
                <a:solidFill>
                  <a:srgbClr val="C00000"/>
                </a:solidFill>
                <a:cs typeface="Arial" pitchFamily="34" charset="0"/>
              </a:rPr>
              <a:t> </a:t>
            </a:r>
            <a:r>
              <a:rPr lang="cs-CZ" sz="2800" b="1" dirty="0" err="1" smtClean="0">
                <a:solidFill>
                  <a:srgbClr val="C00000"/>
                </a:solidFill>
                <a:cs typeface="Arial" pitchFamily="34" charset="0"/>
              </a:rPr>
              <a:t>of</a:t>
            </a:r>
            <a:r>
              <a:rPr lang="cs-CZ" sz="2800" b="1" dirty="0" smtClean="0">
                <a:solidFill>
                  <a:srgbClr val="C00000"/>
                </a:solidFill>
                <a:cs typeface="Arial" pitchFamily="34" charset="0"/>
              </a:rPr>
              <a:t> </a:t>
            </a:r>
            <a:r>
              <a:rPr lang="cs-CZ" sz="2800" b="1" dirty="0" err="1" smtClean="0">
                <a:solidFill>
                  <a:srgbClr val="BB2305"/>
                </a:solidFill>
                <a:cs typeface="Arial" pitchFamily="34" charset="0"/>
              </a:rPr>
              <a:t>the</a:t>
            </a:r>
            <a:r>
              <a:rPr lang="cs-CZ" sz="2800" b="1" dirty="0" smtClean="0">
                <a:solidFill>
                  <a:srgbClr val="BB2305"/>
                </a:solidFill>
                <a:cs typeface="Arial" pitchFamily="34" charset="0"/>
              </a:rPr>
              <a:t> </a:t>
            </a:r>
            <a:r>
              <a:rPr lang="cs-CZ" sz="2800" b="1" dirty="0" err="1" smtClean="0">
                <a:solidFill>
                  <a:srgbClr val="BB2305"/>
                </a:solidFill>
                <a:cs typeface="Arial" pitchFamily="34" charset="0"/>
              </a:rPr>
              <a:t>atrial</a:t>
            </a:r>
            <a:r>
              <a:rPr lang="cs-CZ" sz="2800" b="1" dirty="0" smtClean="0">
                <a:solidFill>
                  <a:srgbClr val="BB2305"/>
                </a:solidFill>
                <a:cs typeface="Arial" pitchFamily="34" charset="0"/>
              </a:rPr>
              <a:t> acetylcholine-</a:t>
            </a:r>
            <a:r>
              <a:rPr lang="cs-CZ" sz="2800" b="1" dirty="0" err="1" smtClean="0">
                <a:solidFill>
                  <a:srgbClr val="BB2305"/>
                </a:solidFill>
                <a:cs typeface="Arial" pitchFamily="34" charset="0"/>
              </a:rPr>
              <a:t>induced</a:t>
            </a:r>
            <a:r>
              <a:rPr lang="cs-CZ" sz="2800" b="1" dirty="0" smtClean="0">
                <a:solidFill>
                  <a:srgbClr val="BB2305"/>
                </a:solidFill>
                <a:cs typeface="Arial" pitchFamily="34" charset="0"/>
              </a:rPr>
              <a:t> </a:t>
            </a:r>
            <a:r>
              <a:rPr lang="cs-CZ" sz="2800" b="1" dirty="0" err="1" smtClean="0">
                <a:solidFill>
                  <a:srgbClr val="BB2305"/>
                </a:solidFill>
                <a:cs typeface="Arial" pitchFamily="34" charset="0"/>
              </a:rPr>
              <a:t>component</a:t>
            </a:r>
            <a:r>
              <a:rPr lang="cs-CZ" sz="2800" b="1" dirty="0" smtClean="0">
                <a:solidFill>
                  <a:srgbClr val="BB2305"/>
                </a:solidFill>
                <a:cs typeface="Arial" pitchFamily="34" charset="0"/>
              </a:rPr>
              <a:t> </a:t>
            </a:r>
            <a:r>
              <a:rPr lang="cs-CZ" sz="2800" b="1" dirty="0" err="1" smtClean="0">
                <a:solidFill>
                  <a:srgbClr val="BB2305"/>
                </a:solidFill>
                <a:cs typeface="Arial" pitchFamily="34" charset="0"/>
              </a:rPr>
              <a:t>of</a:t>
            </a:r>
            <a:r>
              <a:rPr lang="cs-CZ" sz="2800" b="1" dirty="0" smtClean="0">
                <a:solidFill>
                  <a:srgbClr val="BB2305"/>
                </a:solidFill>
                <a:cs typeface="Arial" pitchFamily="34" charset="0"/>
              </a:rPr>
              <a:t> </a:t>
            </a:r>
            <a:r>
              <a:rPr lang="cs-CZ" sz="2800" b="1" i="1" dirty="0" smtClean="0">
                <a:solidFill>
                  <a:srgbClr val="BB2305"/>
                </a:solidFill>
                <a:cs typeface="Arial" pitchFamily="34" charset="0"/>
              </a:rPr>
              <a:t>I</a:t>
            </a:r>
            <a:r>
              <a:rPr lang="cs-CZ" sz="2800" b="1" i="1" baseline="-25000" dirty="0" smtClean="0">
                <a:solidFill>
                  <a:srgbClr val="BB2305"/>
                </a:solidFill>
                <a:cs typeface="Arial" pitchFamily="34" charset="0"/>
              </a:rPr>
              <a:t>K(Ach</a:t>
            </a:r>
            <a:r>
              <a:rPr lang="cs-CZ" sz="2800" b="1" i="1" baseline="-25000" dirty="0" smtClean="0">
                <a:solidFill>
                  <a:srgbClr val="BB2305"/>
                </a:solidFill>
                <a:cs typeface="Arial" pitchFamily="34" charset="0"/>
              </a:rPr>
              <a:t>)</a:t>
            </a:r>
            <a:endParaRPr lang="cs-CZ" sz="2200" dirty="0">
              <a:solidFill>
                <a:schemeClr val="tx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8066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9" grpId="0"/>
      <p:bldP spid="20" grpId="0"/>
      <p:bldP spid="21" grpId="0"/>
      <p:bldP spid="1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C:\Users\Markéta\AppData\Local\Microsoft\Windows\Temporary Internet Files\Content.IE5\K0O7W0UI\MP900438559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383"/>
            <a:ext cx="9144000" cy="2088231"/>
          </a:xfrm>
          <a:prstGeom prst="rect">
            <a:avLst/>
          </a:prstGeom>
          <a:noFill/>
          <a:effectLst>
            <a:reflection stA="50000" endPos="90000" dist="508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Nadpis 1"/>
          <p:cNvSpPr txBox="1">
            <a:spLocks/>
          </p:cNvSpPr>
          <p:nvPr/>
        </p:nvSpPr>
        <p:spPr>
          <a:xfrm>
            <a:off x="251520" y="1052736"/>
            <a:ext cx="8640960" cy="7350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cs-CZ" sz="5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</a:t>
            </a:r>
            <a:r>
              <a:rPr lang="cs-CZ" sz="5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sz="5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</a:t>
            </a:r>
            <a:r>
              <a:rPr lang="cs-CZ" sz="5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sz="5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</a:t>
            </a:r>
            <a:r>
              <a:rPr lang="cs-CZ" sz="5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sz="5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your</a:t>
            </a:r>
            <a:r>
              <a:rPr lang="cs-CZ" sz="5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sz="5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attention</a:t>
            </a:r>
            <a:r>
              <a:rPr lang="cs-CZ" sz="5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  <a:endParaRPr lang="cs-CZ" sz="5000" b="1" i="1" baseline="-2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grpSp>
        <p:nvGrpSpPr>
          <p:cNvPr id="18" name="Skupina 17"/>
          <p:cNvGrpSpPr/>
          <p:nvPr/>
        </p:nvGrpSpPr>
        <p:grpSpPr>
          <a:xfrm>
            <a:off x="746340" y="5589240"/>
            <a:ext cx="7570076" cy="1152128"/>
            <a:chOff x="746340" y="5589240"/>
            <a:chExt cx="7570076" cy="1152128"/>
          </a:xfrm>
        </p:grpSpPr>
        <p:sp>
          <p:nvSpPr>
            <p:cNvPr id="5" name="Podnadpis 2"/>
            <p:cNvSpPr txBox="1">
              <a:spLocks/>
            </p:cNvSpPr>
            <p:nvPr/>
          </p:nvSpPr>
          <p:spPr>
            <a:xfrm>
              <a:off x="746340" y="5589240"/>
              <a:ext cx="7570076" cy="108012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buClr>
                  <a:srgbClr val="BB2305"/>
                </a:buClr>
                <a:buSzPct val="100000"/>
              </a:pPr>
              <a:r>
                <a:rPr lang="cs-CZ" sz="2200" dirty="0" err="1" smtClean="0">
                  <a:solidFill>
                    <a:schemeClr val="tx1"/>
                  </a:solidFill>
                  <a:cs typeface="Arial" pitchFamily="34" charset="0"/>
                </a:rPr>
                <a:t>Supported</a:t>
              </a:r>
              <a:r>
                <a:rPr lang="cs-CZ" sz="2200" dirty="0" smtClean="0">
                  <a:solidFill>
                    <a:schemeClr val="tx1"/>
                  </a:solidFill>
                  <a:cs typeface="Arial" pitchFamily="34" charset="0"/>
                </a:rPr>
                <a:t> by </a:t>
              </a:r>
              <a:r>
                <a:rPr lang="cs-CZ" sz="2200" dirty="0" err="1" smtClean="0">
                  <a:solidFill>
                    <a:schemeClr val="tx1"/>
                  </a:solidFill>
                  <a:cs typeface="Arial" pitchFamily="34" charset="0"/>
                </a:rPr>
                <a:t>the</a:t>
              </a:r>
              <a:r>
                <a:rPr lang="cs-CZ" sz="2200" dirty="0" smtClean="0">
                  <a:solidFill>
                    <a:schemeClr val="tx1"/>
                  </a:solidFill>
                  <a:cs typeface="Arial" pitchFamily="34" charset="0"/>
                </a:rPr>
                <a:t> grant </a:t>
              </a:r>
              <a:r>
                <a:rPr lang="cs-CZ" sz="2200" dirty="0" err="1" smtClean="0">
                  <a:solidFill>
                    <a:schemeClr val="tx1"/>
                  </a:solidFill>
                  <a:cs typeface="Arial" pitchFamily="34" charset="0"/>
                </a:rPr>
                <a:t>project</a:t>
              </a:r>
              <a:r>
                <a:rPr lang="cs-CZ" sz="2200" dirty="0" smtClean="0">
                  <a:solidFill>
                    <a:schemeClr val="tx1"/>
                  </a:solidFill>
                  <a:cs typeface="Arial" pitchFamily="34" charset="0"/>
                </a:rPr>
                <a:t> NT14301-3/2013 </a:t>
              </a:r>
              <a:r>
                <a:rPr lang="cs-CZ" sz="2200" dirty="0" err="1" smtClean="0">
                  <a:solidFill>
                    <a:schemeClr val="tx1"/>
                  </a:solidFill>
                  <a:cs typeface="Arial" pitchFamily="34" charset="0"/>
                </a:rPr>
                <a:t>provided</a:t>
              </a:r>
              <a:r>
                <a:rPr lang="cs-CZ" sz="2200" dirty="0" smtClean="0">
                  <a:solidFill>
                    <a:schemeClr val="tx1"/>
                  </a:solidFill>
                  <a:cs typeface="Arial" pitchFamily="34" charset="0"/>
                </a:rPr>
                <a:t> by </a:t>
              </a:r>
              <a:r>
                <a:rPr lang="cs-CZ" sz="2200" dirty="0" err="1" smtClean="0">
                  <a:solidFill>
                    <a:schemeClr val="tx1"/>
                  </a:solidFill>
                  <a:cs typeface="Arial" pitchFamily="34" charset="0"/>
                </a:rPr>
                <a:t>the</a:t>
              </a:r>
              <a:r>
                <a:rPr lang="cs-CZ" sz="2200" dirty="0" smtClean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cs-CZ" sz="2200" dirty="0" err="1" smtClean="0">
                  <a:solidFill>
                    <a:schemeClr val="tx1"/>
                  </a:solidFill>
                  <a:cs typeface="Arial" pitchFamily="34" charset="0"/>
                </a:rPr>
                <a:t>Ministery</a:t>
              </a:r>
              <a:r>
                <a:rPr lang="cs-CZ" sz="2200" dirty="0" smtClean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cs-CZ" sz="2200" dirty="0" err="1" smtClean="0">
                  <a:solidFill>
                    <a:schemeClr val="tx1"/>
                  </a:solidFill>
                  <a:cs typeface="Arial" pitchFamily="34" charset="0"/>
                </a:rPr>
                <a:t>of</a:t>
              </a:r>
              <a:r>
                <a:rPr lang="cs-CZ" sz="2200" dirty="0" smtClean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cs-CZ" sz="2200" dirty="0" err="1" smtClean="0">
                  <a:solidFill>
                    <a:schemeClr val="tx1"/>
                  </a:solidFill>
                  <a:cs typeface="Arial" pitchFamily="34" charset="0"/>
                </a:rPr>
                <a:t>Health</a:t>
              </a:r>
              <a:r>
                <a:rPr lang="cs-CZ" sz="2200" dirty="0" smtClean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cs-CZ" sz="2200" dirty="0" err="1" smtClean="0">
                  <a:solidFill>
                    <a:schemeClr val="tx1"/>
                  </a:solidFill>
                  <a:cs typeface="Arial" pitchFamily="34" charset="0"/>
                </a:rPr>
                <a:t>of</a:t>
              </a:r>
              <a:r>
                <a:rPr lang="cs-CZ" sz="2200" dirty="0" smtClean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cs-CZ" sz="2200" dirty="0" err="1" smtClean="0">
                  <a:solidFill>
                    <a:schemeClr val="tx1"/>
                  </a:solidFill>
                  <a:cs typeface="Arial" pitchFamily="34" charset="0"/>
                </a:rPr>
                <a:t>the</a:t>
              </a:r>
              <a:r>
                <a:rPr lang="cs-CZ" sz="2200" dirty="0" smtClean="0">
                  <a:solidFill>
                    <a:schemeClr val="tx1"/>
                  </a:solidFill>
                  <a:cs typeface="Arial" pitchFamily="34" charset="0"/>
                </a:rPr>
                <a:t> Czech Republic.</a:t>
              </a:r>
              <a:endParaRPr lang="cs-CZ" sz="2200" baseline="30000" dirty="0" smtClean="0">
                <a:solidFill>
                  <a:schemeClr val="tx1"/>
                </a:solidFill>
                <a:cs typeface="Arial" pitchFamily="34" charset="0"/>
              </a:endParaRPr>
            </a:p>
          </p:txBody>
        </p:sp>
        <p:pic>
          <p:nvPicPr>
            <p:cNvPr id="2" name="Obrázek 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58348" y="6335762"/>
              <a:ext cx="3718046" cy="405606"/>
            </a:xfrm>
            <a:prstGeom prst="rect">
              <a:avLst/>
            </a:prstGeom>
          </p:spPr>
        </p:pic>
      </p:grpSp>
      <p:pic>
        <p:nvPicPr>
          <p:cNvPr id="7" name="Obráze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304" y="6165304"/>
            <a:ext cx="692696" cy="692696"/>
          </a:xfrm>
          <a:prstGeom prst="rect">
            <a:avLst/>
          </a:prstGeom>
        </p:spPr>
      </p:pic>
      <p:grpSp>
        <p:nvGrpSpPr>
          <p:cNvPr id="4" name="Skupina 3"/>
          <p:cNvGrpSpPr/>
          <p:nvPr/>
        </p:nvGrpSpPr>
        <p:grpSpPr>
          <a:xfrm>
            <a:off x="323528" y="2276872"/>
            <a:ext cx="8574092" cy="2507764"/>
            <a:chOff x="323528" y="2780928"/>
            <a:chExt cx="8574092" cy="2507764"/>
          </a:xfrm>
        </p:grpSpPr>
        <p:sp>
          <p:nvSpPr>
            <p:cNvPr id="9" name="Podnadpis 2"/>
            <p:cNvSpPr txBox="1">
              <a:spLocks/>
            </p:cNvSpPr>
            <p:nvPr/>
          </p:nvSpPr>
          <p:spPr>
            <a:xfrm>
              <a:off x="323528" y="2780928"/>
              <a:ext cx="2808312" cy="2507764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  <a:spcBef>
                  <a:spcPts val="400"/>
                </a:spcBef>
              </a:pPr>
              <a:r>
                <a:rPr lang="cs-CZ" sz="24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rPr>
                <a:t>Peter </a:t>
              </a:r>
              <a:r>
                <a:rPr lang="cs-CZ" sz="2400" dirty="0" err="1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rPr>
                <a:t>Matejovič</a:t>
              </a:r>
              <a:endParaRPr lang="cs-CZ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  <a:p>
              <a:pPr algn="l">
                <a:lnSpc>
                  <a:spcPct val="120000"/>
                </a:lnSpc>
                <a:spcBef>
                  <a:spcPts val="400"/>
                </a:spcBef>
              </a:pPr>
              <a:r>
                <a:rPr lang="cs-CZ" sz="24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rPr>
                <a:t>Zuzana Hořáková</a:t>
              </a:r>
            </a:p>
            <a:p>
              <a:pPr algn="l">
                <a:lnSpc>
                  <a:spcPct val="120000"/>
                </a:lnSpc>
                <a:spcBef>
                  <a:spcPts val="400"/>
                </a:spcBef>
              </a:pPr>
              <a:r>
                <a:rPr lang="cs-CZ" sz="24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rPr>
                <a:t>Michal Pásek</a:t>
              </a:r>
            </a:p>
            <a:p>
              <a:pPr algn="l">
                <a:lnSpc>
                  <a:spcPct val="120000"/>
                </a:lnSpc>
                <a:spcBef>
                  <a:spcPts val="400"/>
                </a:spcBef>
              </a:pPr>
              <a:r>
                <a:rPr lang="cs-CZ" sz="24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rPr>
                <a:t>Milena Šimurdová</a:t>
              </a:r>
            </a:p>
            <a:p>
              <a:pPr algn="l">
                <a:lnSpc>
                  <a:spcPct val="120000"/>
                </a:lnSpc>
                <a:spcBef>
                  <a:spcPts val="400"/>
                </a:spcBef>
              </a:pPr>
              <a:r>
                <a:rPr lang="cs-CZ" sz="24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rPr>
                <a:t>Jiří Šimurda</a:t>
              </a:r>
              <a:endParaRPr lang="cs-CZ" sz="2400" baseline="30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pic>
          <p:nvPicPr>
            <p:cNvPr id="10" name="Picture 3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43808" y="2927367"/>
              <a:ext cx="1080120" cy="1066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4362" y="2938588"/>
              <a:ext cx="1089357" cy="1055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Podnadpis 2"/>
            <p:cNvSpPr txBox="1">
              <a:spLocks/>
            </p:cNvSpPr>
            <p:nvPr/>
          </p:nvSpPr>
          <p:spPr>
            <a:xfrm>
              <a:off x="5158697" y="2895468"/>
              <a:ext cx="3738923" cy="1002795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90000"/>
                </a:lnSpc>
                <a:spcBef>
                  <a:spcPts val="0"/>
                </a:spcBef>
              </a:pPr>
              <a:r>
                <a:rPr lang="cs-CZ" sz="2100" i="1" dirty="0" smtClean="0">
                  <a:solidFill>
                    <a:schemeClr val="tx1"/>
                  </a:solidFill>
                  <a:cs typeface="Arial" pitchFamily="34" charset="0"/>
                </a:rPr>
                <a:t>Department </a:t>
              </a:r>
              <a:r>
                <a:rPr lang="cs-CZ" sz="2100" i="1" dirty="0" err="1" smtClean="0">
                  <a:solidFill>
                    <a:schemeClr val="tx1"/>
                  </a:solidFill>
                  <a:cs typeface="Arial" pitchFamily="34" charset="0"/>
                </a:rPr>
                <a:t>of</a:t>
              </a:r>
              <a:r>
                <a:rPr lang="cs-CZ" sz="2100" i="1" dirty="0" smtClean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cs-CZ" sz="2100" i="1" dirty="0" err="1" smtClean="0">
                  <a:solidFill>
                    <a:schemeClr val="tx1"/>
                  </a:solidFill>
                  <a:cs typeface="Arial" pitchFamily="34" charset="0"/>
                </a:rPr>
                <a:t>Physiology</a:t>
              </a:r>
              <a:r>
                <a:rPr lang="cs-CZ" sz="2100" i="1" dirty="0" smtClean="0">
                  <a:solidFill>
                    <a:schemeClr val="tx1"/>
                  </a:solidFill>
                  <a:cs typeface="Arial" pitchFamily="34" charset="0"/>
                </a:rPr>
                <a:t>, </a:t>
              </a:r>
              <a:r>
                <a:rPr lang="cs-CZ" sz="2100" i="1" dirty="0" err="1" smtClean="0">
                  <a:solidFill>
                    <a:schemeClr val="tx1"/>
                  </a:solidFill>
                  <a:cs typeface="Arial" pitchFamily="34" charset="0"/>
                </a:rPr>
                <a:t>Faculty</a:t>
              </a:r>
              <a:r>
                <a:rPr lang="cs-CZ" sz="2100" i="1" dirty="0" smtClean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cs-CZ" sz="2100" i="1" dirty="0" err="1" smtClean="0">
                  <a:solidFill>
                    <a:schemeClr val="tx1"/>
                  </a:solidFill>
                  <a:cs typeface="Arial" pitchFamily="34" charset="0"/>
                </a:rPr>
                <a:t>of</a:t>
              </a:r>
              <a:r>
                <a:rPr lang="cs-CZ" sz="2100" i="1" dirty="0" smtClean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cs-CZ" sz="2100" i="1" dirty="0" err="1" smtClean="0">
                  <a:solidFill>
                    <a:schemeClr val="tx1"/>
                  </a:solidFill>
                  <a:cs typeface="Arial" pitchFamily="34" charset="0"/>
                </a:rPr>
                <a:t>Medicine</a:t>
              </a:r>
              <a:r>
                <a:rPr lang="cs-CZ" sz="2100" i="1" dirty="0" smtClean="0">
                  <a:solidFill>
                    <a:schemeClr val="tx1"/>
                  </a:solidFill>
                  <a:cs typeface="Arial" pitchFamily="34" charset="0"/>
                </a:rPr>
                <a:t>, Masaryk University, Brno, Czech Republic</a:t>
              </a:r>
            </a:p>
          </p:txBody>
        </p:sp>
      </p:grpSp>
      <p:grpSp>
        <p:nvGrpSpPr>
          <p:cNvPr id="6" name="Skupina 5"/>
          <p:cNvGrpSpPr/>
          <p:nvPr/>
        </p:nvGrpSpPr>
        <p:grpSpPr>
          <a:xfrm>
            <a:off x="3140050" y="3645024"/>
            <a:ext cx="5824438" cy="1611991"/>
            <a:chOff x="3140050" y="3645024"/>
            <a:chExt cx="5824438" cy="1611991"/>
          </a:xfrm>
        </p:grpSpPr>
        <p:pic>
          <p:nvPicPr>
            <p:cNvPr id="12" name="Obrázek 85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23057" y="4177434"/>
              <a:ext cx="1062805" cy="10795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Obrázek 72"/>
            <p:cNvPicPr>
              <a:picLocks noChangeAspect="1" noChangeArrowheads="1"/>
            </p:cNvPicPr>
            <p:nvPr/>
          </p:nvPicPr>
          <p:blipFill>
            <a:blip r:embed="rId9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55976" y="4247791"/>
              <a:ext cx="922248" cy="8824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Podnadpis 2"/>
            <p:cNvSpPr txBox="1">
              <a:spLocks/>
            </p:cNvSpPr>
            <p:nvPr/>
          </p:nvSpPr>
          <p:spPr>
            <a:xfrm>
              <a:off x="3140050" y="3645024"/>
              <a:ext cx="1944216" cy="700132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  <a:spcBef>
                  <a:spcPts val="400"/>
                </a:spcBef>
              </a:pPr>
              <a:r>
                <a:rPr lang="cs-CZ" sz="24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rPr>
                <a:t>Jan Hošek</a:t>
              </a:r>
              <a:endParaRPr lang="cs-CZ" sz="2400" baseline="30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7" name="Podnadpis 2"/>
            <p:cNvSpPr txBox="1">
              <a:spLocks/>
            </p:cNvSpPr>
            <p:nvPr/>
          </p:nvSpPr>
          <p:spPr>
            <a:xfrm>
              <a:off x="5381235" y="3714044"/>
              <a:ext cx="3583253" cy="1177159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90000"/>
                </a:lnSpc>
                <a:spcBef>
                  <a:spcPts val="0"/>
                </a:spcBef>
              </a:pPr>
              <a:r>
                <a:rPr lang="cs-CZ" sz="2000" i="1" dirty="0">
                  <a:solidFill>
                    <a:schemeClr val="tx1"/>
                  </a:solidFill>
                  <a:cs typeface="Arial" pitchFamily="34" charset="0"/>
                </a:rPr>
                <a:t>Department</a:t>
              </a:r>
              <a:r>
                <a:rPr lang="cs-CZ" sz="2000" i="1" dirty="0" smtClean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cs-CZ" sz="2000" i="1" dirty="0" err="1">
                  <a:solidFill>
                    <a:schemeClr val="tx1"/>
                  </a:solidFill>
                  <a:cs typeface="Arial" pitchFamily="34" charset="0"/>
                </a:rPr>
                <a:t>of</a:t>
              </a:r>
              <a:r>
                <a:rPr lang="cs-CZ" sz="2000" i="1" dirty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en-GB" sz="2000" i="1" dirty="0">
                  <a:solidFill>
                    <a:schemeClr val="tx1"/>
                  </a:solidFill>
                </a:rPr>
                <a:t>Molecular Biology and Pharmaceutical Biotechnology, Faculty of Pharmacy, University of Veterinary and Pharmaceutical Sciences </a:t>
              </a:r>
              <a:r>
                <a:rPr lang="en-GB" sz="2000" i="1" dirty="0" smtClean="0">
                  <a:solidFill>
                    <a:schemeClr val="tx1"/>
                  </a:solidFill>
                </a:rPr>
                <a:t>Brno</a:t>
              </a:r>
              <a:r>
                <a:rPr lang="cs-CZ" sz="2000" i="1" dirty="0" smtClean="0">
                  <a:solidFill>
                    <a:schemeClr val="tx1"/>
                  </a:solidFill>
                </a:rPr>
                <a:t>, Czech Republic</a:t>
              </a:r>
              <a:endParaRPr lang="cs-CZ" sz="2000" i="1" dirty="0" smtClean="0">
                <a:solidFill>
                  <a:schemeClr val="tx1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87741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Skupina 10"/>
          <p:cNvGrpSpPr/>
          <p:nvPr/>
        </p:nvGrpSpPr>
        <p:grpSpPr>
          <a:xfrm>
            <a:off x="467544" y="1925150"/>
            <a:ext cx="8208912" cy="4586502"/>
            <a:chOff x="333385" y="1844824"/>
            <a:chExt cx="8477230" cy="4832218"/>
          </a:xfrm>
        </p:grpSpPr>
        <p:pic>
          <p:nvPicPr>
            <p:cNvPr id="12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9592" y="1844824"/>
              <a:ext cx="7344816" cy="12641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3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3385" y="3220660"/>
              <a:ext cx="8477230" cy="34563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26" name="Picture 3" descr="C:\Users\Markéta\AppData\Local\Microsoft\Windows\Temporary Internet Files\Content.IE5\K0O7W0UI\MP900438559[1]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383"/>
            <a:ext cx="9144000" cy="576063"/>
          </a:xfrm>
          <a:prstGeom prst="rect">
            <a:avLst/>
          </a:prstGeom>
          <a:noFill/>
          <a:effectLst>
            <a:reflection stA="50000" dist="508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Obrázek 3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304" y="6165304"/>
            <a:ext cx="692696" cy="692696"/>
          </a:xfrm>
          <a:prstGeom prst="rect">
            <a:avLst/>
          </a:prstGeom>
        </p:spPr>
      </p:pic>
      <p:sp>
        <p:nvSpPr>
          <p:cNvPr id="34" name="Nadpis 1"/>
          <p:cNvSpPr txBox="1">
            <a:spLocks/>
          </p:cNvSpPr>
          <p:nvPr/>
        </p:nvSpPr>
        <p:spPr>
          <a:xfrm>
            <a:off x="249640" y="642700"/>
            <a:ext cx="8640960" cy="7350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cs-CZ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Proarrhythmogenic</a:t>
            </a:r>
            <a:r>
              <a:rPr lang="cs-CZ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Effect</a:t>
            </a:r>
            <a:r>
              <a:rPr lang="cs-CZ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</a:t>
            </a:r>
            <a:r>
              <a:rPr lang="cs-CZ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Alcohol</a:t>
            </a:r>
            <a:r>
              <a:rPr lang="cs-CZ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Consumption</a:t>
            </a:r>
            <a:endParaRPr lang="cs-CZ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42" name="Nadpis 1"/>
          <p:cNvSpPr txBox="1">
            <a:spLocks/>
          </p:cNvSpPr>
          <p:nvPr/>
        </p:nvSpPr>
        <p:spPr>
          <a:xfrm>
            <a:off x="251520" y="1181820"/>
            <a:ext cx="8640960" cy="7350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cs-CZ" sz="3200" b="1" dirty="0" err="1" smtClean="0">
                <a:solidFill>
                  <a:srgbClr val="BB23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Mechanisms</a:t>
            </a:r>
            <a:endParaRPr lang="cs-CZ" sz="3200" b="1" dirty="0">
              <a:solidFill>
                <a:srgbClr val="BB230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grpSp>
        <p:nvGrpSpPr>
          <p:cNvPr id="18" name="Skupina 17"/>
          <p:cNvGrpSpPr/>
          <p:nvPr/>
        </p:nvGrpSpPr>
        <p:grpSpPr>
          <a:xfrm>
            <a:off x="4355976" y="3164537"/>
            <a:ext cx="4335799" cy="3731480"/>
            <a:chOff x="272786" y="2993908"/>
            <a:chExt cx="4335799" cy="3731480"/>
          </a:xfrm>
        </p:grpSpPr>
        <p:pic>
          <p:nvPicPr>
            <p:cNvPr id="19" name="Picture 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3210" y="2993908"/>
              <a:ext cx="3744416" cy="33154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0" name="Podnadpis 2"/>
            <p:cNvSpPr txBox="1">
              <a:spLocks/>
            </p:cNvSpPr>
            <p:nvPr/>
          </p:nvSpPr>
          <p:spPr>
            <a:xfrm>
              <a:off x="272786" y="6296595"/>
              <a:ext cx="4335799" cy="428793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buClr>
                  <a:srgbClr val="BB2305"/>
                </a:buClr>
                <a:buSzPct val="100000"/>
              </a:pPr>
              <a:r>
                <a:rPr lang="cs-CZ" sz="1600" dirty="0" err="1" smtClean="0">
                  <a:solidFill>
                    <a:schemeClr val="tx1"/>
                  </a:solidFill>
                  <a:cs typeface="Arial" pitchFamily="34" charset="0"/>
                </a:rPr>
                <a:t>Heijman</a:t>
              </a:r>
              <a:r>
                <a:rPr lang="cs-CZ" sz="1600" dirty="0" smtClean="0">
                  <a:solidFill>
                    <a:schemeClr val="tx1"/>
                  </a:solidFill>
                  <a:cs typeface="Arial" pitchFamily="34" charset="0"/>
                </a:rPr>
                <a:t> </a:t>
              </a:r>
              <a:r>
                <a:rPr lang="cs-CZ" sz="1600" i="1" dirty="0" smtClean="0">
                  <a:solidFill>
                    <a:schemeClr val="tx1"/>
                  </a:solidFill>
                  <a:cs typeface="Arial" pitchFamily="34" charset="0"/>
                </a:rPr>
                <a:t>et al. </a:t>
              </a:r>
              <a:r>
                <a:rPr lang="cs-CZ" sz="1600" dirty="0" smtClean="0">
                  <a:solidFill>
                    <a:schemeClr val="tx1"/>
                  </a:solidFill>
                  <a:cs typeface="Arial" pitchFamily="34" charset="0"/>
                </a:rPr>
                <a:t>(</a:t>
              </a:r>
              <a:r>
                <a:rPr lang="cs-CZ" sz="1600" i="1" dirty="0" err="1" smtClean="0">
                  <a:solidFill>
                    <a:schemeClr val="tx1"/>
                  </a:solidFill>
                  <a:cs typeface="Arial" pitchFamily="34" charset="0"/>
                </a:rPr>
                <a:t>Circ</a:t>
              </a:r>
              <a:r>
                <a:rPr lang="cs-CZ" sz="1600" i="1" dirty="0" smtClean="0">
                  <a:solidFill>
                    <a:schemeClr val="tx1"/>
                  </a:solidFill>
                  <a:cs typeface="Arial" pitchFamily="34" charset="0"/>
                </a:rPr>
                <a:t> Res </a:t>
              </a:r>
              <a:r>
                <a:rPr lang="cs-CZ" sz="1600" dirty="0" smtClean="0">
                  <a:solidFill>
                    <a:schemeClr val="tx1"/>
                  </a:solidFill>
                  <a:cs typeface="Arial" pitchFamily="34" charset="0"/>
                </a:rPr>
                <a:t>2014;114:1483-1499)</a:t>
              </a:r>
              <a:endParaRPr lang="cs-CZ" sz="1600" baseline="30000" dirty="0" smtClean="0">
                <a:solidFill>
                  <a:schemeClr val="tx1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17107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Skupina 10"/>
          <p:cNvGrpSpPr/>
          <p:nvPr/>
        </p:nvGrpSpPr>
        <p:grpSpPr>
          <a:xfrm>
            <a:off x="467544" y="1925150"/>
            <a:ext cx="8208912" cy="4586502"/>
            <a:chOff x="333385" y="1844824"/>
            <a:chExt cx="8477230" cy="4832218"/>
          </a:xfrm>
        </p:grpSpPr>
        <p:pic>
          <p:nvPicPr>
            <p:cNvPr id="12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9592" y="1844824"/>
              <a:ext cx="7344816" cy="12641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3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3385" y="3220660"/>
              <a:ext cx="8477230" cy="34563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26" name="Picture 3" descr="C:\Users\Markéta\AppData\Local\Microsoft\Windows\Temporary Internet Files\Content.IE5\K0O7W0UI\MP900438559[1]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383"/>
            <a:ext cx="9144000" cy="576063"/>
          </a:xfrm>
          <a:prstGeom prst="rect">
            <a:avLst/>
          </a:prstGeom>
          <a:noFill/>
          <a:effectLst>
            <a:reflection stA="50000" dist="508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Obrázek 3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304" y="6165304"/>
            <a:ext cx="692696" cy="692696"/>
          </a:xfrm>
          <a:prstGeom prst="rect">
            <a:avLst/>
          </a:prstGeom>
        </p:spPr>
      </p:pic>
      <p:sp>
        <p:nvSpPr>
          <p:cNvPr id="34" name="Nadpis 1"/>
          <p:cNvSpPr txBox="1">
            <a:spLocks/>
          </p:cNvSpPr>
          <p:nvPr/>
        </p:nvSpPr>
        <p:spPr>
          <a:xfrm>
            <a:off x="249640" y="642700"/>
            <a:ext cx="8640960" cy="7350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cs-CZ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Proarrhythmogenic</a:t>
            </a:r>
            <a:r>
              <a:rPr lang="cs-CZ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Effect</a:t>
            </a:r>
            <a:r>
              <a:rPr lang="cs-CZ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</a:t>
            </a:r>
            <a:r>
              <a:rPr lang="cs-CZ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Alcohol</a:t>
            </a:r>
            <a:r>
              <a:rPr lang="cs-CZ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Consumption</a:t>
            </a:r>
            <a:endParaRPr lang="cs-CZ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42" name="Nadpis 1"/>
          <p:cNvSpPr txBox="1">
            <a:spLocks/>
          </p:cNvSpPr>
          <p:nvPr/>
        </p:nvSpPr>
        <p:spPr>
          <a:xfrm>
            <a:off x="251520" y="1181820"/>
            <a:ext cx="8640960" cy="7350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cs-CZ" sz="3200" b="1" dirty="0" err="1" smtClean="0">
                <a:solidFill>
                  <a:srgbClr val="BB23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Mechanisms</a:t>
            </a:r>
            <a:endParaRPr lang="cs-CZ" sz="3200" b="1" dirty="0">
              <a:solidFill>
                <a:srgbClr val="BB230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996062"/>
            <a:ext cx="2448272" cy="4647465"/>
          </a:xfrm>
          <a:prstGeom prst="rect">
            <a:avLst/>
          </a:prstGeom>
          <a:noFill/>
          <a:ln w="19050">
            <a:solidFill>
              <a:srgbClr val="BB230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996062"/>
            <a:ext cx="2353221" cy="4647465"/>
          </a:xfrm>
          <a:prstGeom prst="rect">
            <a:avLst/>
          </a:prstGeom>
          <a:noFill/>
          <a:ln w="19050">
            <a:solidFill>
              <a:srgbClr val="BB230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Skupina 4"/>
          <p:cNvGrpSpPr/>
          <p:nvPr/>
        </p:nvGrpSpPr>
        <p:grpSpPr>
          <a:xfrm>
            <a:off x="1187622" y="3933056"/>
            <a:ext cx="6624738" cy="2017638"/>
            <a:chOff x="1835698" y="4222502"/>
            <a:chExt cx="5472606" cy="1438746"/>
          </a:xfrm>
        </p:grpSpPr>
        <p:sp>
          <p:nvSpPr>
            <p:cNvPr id="4" name="Obdélník 3"/>
            <p:cNvSpPr/>
            <p:nvPr/>
          </p:nvSpPr>
          <p:spPr>
            <a:xfrm>
              <a:off x="1835698" y="4222502"/>
              <a:ext cx="5472606" cy="1438746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grpSp>
          <p:nvGrpSpPr>
            <p:cNvPr id="3" name="Skupina 2"/>
            <p:cNvGrpSpPr/>
            <p:nvPr/>
          </p:nvGrpSpPr>
          <p:grpSpPr>
            <a:xfrm>
              <a:off x="1938338" y="4294510"/>
              <a:ext cx="5308749" cy="1294730"/>
              <a:chOff x="1938338" y="3038475"/>
              <a:chExt cx="5308749" cy="1294730"/>
            </a:xfrm>
          </p:grpSpPr>
          <p:pic>
            <p:nvPicPr>
              <p:cNvPr id="7170" name="Picture 2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38338" y="3038475"/>
                <a:ext cx="5267325" cy="7810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171" name="Picture 3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60712" y="3799805"/>
                <a:ext cx="5286375" cy="5334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cxnSp>
        <p:nvCxnSpPr>
          <p:cNvPr id="7" name="Přímá spojnice 6"/>
          <p:cNvCxnSpPr/>
          <p:nvPr/>
        </p:nvCxnSpPr>
        <p:spPr>
          <a:xfrm>
            <a:off x="3419872" y="5475704"/>
            <a:ext cx="417646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Přímá spojnice 20"/>
          <p:cNvCxnSpPr>
            <a:endCxn id="7171" idx="2"/>
          </p:cNvCxnSpPr>
          <p:nvPr/>
        </p:nvCxnSpPr>
        <p:spPr>
          <a:xfrm>
            <a:off x="1403648" y="5847796"/>
            <a:ext cx="3134958" cy="191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3220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Skupina 25"/>
          <p:cNvGrpSpPr/>
          <p:nvPr/>
        </p:nvGrpSpPr>
        <p:grpSpPr>
          <a:xfrm>
            <a:off x="2513625" y="1769655"/>
            <a:ext cx="4163212" cy="3036581"/>
            <a:chOff x="4731495" y="2969102"/>
            <a:chExt cx="4163212" cy="3036581"/>
          </a:xfrm>
        </p:grpSpPr>
        <p:grpSp>
          <p:nvGrpSpPr>
            <p:cNvPr id="27" name="Skupina 26"/>
            <p:cNvGrpSpPr/>
            <p:nvPr/>
          </p:nvGrpSpPr>
          <p:grpSpPr>
            <a:xfrm>
              <a:off x="4731495" y="2969102"/>
              <a:ext cx="4163212" cy="3036581"/>
              <a:chOff x="4572000" y="3054166"/>
              <a:chExt cx="4163212" cy="3036581"/>
            </a:xfrm>
          </p:grpSpPr>
          <p:grpSp>
            <p:nvGrpSpPr>
              <p:cNvPr id="29" name="Skupina 28"/>
              <p:cNvGrpSpPr/>
              <p:nvPr/>
            </p:nvGrpSpPr>
            <p:grpSpPr>
              <a:xfrm>
                <a:off x="4572000" y="3054166"/>
                <a:ext cx="4163212" cy="3036581"/>
                <a:chOff x="3684534" y="2369489"/>
                <a:chExt cx="4163212" cy="3036581"/>
              </a:xfrm>
            </p:grpSpPr>
            <p:sp>
              <p:nvSpPr>
                <p:cNvPr id="31" name="Obdélník 30"/>
                <p:cNvSpPr/>
                <p:nvPr/>
              </p:nvSpPr>
              <p:spPr>
                <a:xfrm>
                  <a:off x="3684534" y="4882850"/>
                  <a:ext cx="4163212" cy="523220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r>
                    <a:rPr lang="cs-CZ" sz="1400" u="sng" dirty="0">
                      <a:solidFill>
                        <a:srgbClr val="BB2305"/>
                      </a:solidFill>
                    </a:rPr>
                    <a:t>http://tmedweb.tulane.edu/tmedwiki/doku.php/intro_to_the_heart_cardiac_electrophysiology</a:t>
                  </a:r>
                </a:p>
              </p:txBody>
            </p:sp>
            <p:grpSp>
              <p:nvGrpSpPr>
                <p:cNvPr id="32" name="Skupina 31"/>
                <p:cNvGrpSpPr/>
                <p:nvPr/>
              </p:nvGrpSpPr>
              <p:grpSpPr>
                <a:xfrm>
                  <a:off x="3758706" y="2369489"/>
                  <a:ext cx="4062536" cy="2562132"/>
                  <a:chOff x="3758706" y="2369489"/>
                  <a:chExt cx="4062536" cy="2562132"/>
                </a:xfrm>
              </p:grpSpPr>
              <p:sp>
                <p:nvSpPr>
                  <p:cNvPr id="33" name="Obdélník 32"/>
                  <p:cNvSpPr/>
                  <p:nvPr/>
                </p:nvSpPr>
                <p:spPr>
                  <a:xfrm>
                    <a:off x="3758706" y="2369489"/>
                    <a:ext cx="4062536" cy="2562132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rgbClr val="BB2305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cs-CZ"/>
                  </a:p>
                </p:txBody>
              </p:sp>
              <p:grpSp>
                <p:nvGrpSpPr>
                  <p:cNvPr id="34" name="Skupina 33"/>
                  <p:cNvGrpSpPr/>
                  <p:nvPr/>
                </p:nvGrpSpPr>
                <p:grpSpPr>
                  <a:xfrm>
                    <a:off x="3807844" y="2414934"/>
                    <a:ext cx="3805486" cy="2198468"/>
                    <a:chOff x="3807844" y="2414934"/>
                    <a:chExt cx="3805486" cy="2198468"/>
                  </a:xfrm>
                </p:grpSpPr>
                <p:pic>
                  <p:nvPicPr>
                    <p:cNvPr id="35" name="Obrázek 34"/>
                    <p:cNvPicPr>
                      <a:picLocks noChangeAspect="1"/>
                    </p:cNvPicPr>
                    <p:nvPr/>
                  </p:nvPicPr>
                  <p:blipFill rotWithShape="1"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t="23837" r="4667" b="7739"/>
                    <a:stretch/>
                  </p:blipFill>
                  <p:spPr>
                    <a:xfrm>
                      <a:off x="3807844" y="2492897"/>
                      <a:ext cx="3805486" cy="2048497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36" name="Obdélník 35"/>
                    <p:cNvSpPr/>
                    <p:nvPr/>
                  </p:nvSpPr>
                  <p:spPr>
                    <a:xfrm>
                      <a:off x="4724898" y="4482087"/>
                      <a:ext cx="2592288" cy="131315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cs-CZ" dirty="0"/>
                    </a:p>
                  </p:txBody>
                </p:sp>
                <p:sp>
                  <p:nvSpPr>
                    <p:cNvPr id="37" name="Obdélník 36"/>
                    <p:cNvSpPr/>
                    <p:nvPr/>
                  </p:nvSpPr>
                  <p:spPr>
                    <a:xfrm>
                      <a:off x="4095876" y="2414934"/>
                      <a:ext cx="3280904" cy="10063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cs-CZ"/>
                    </a:p>
                  </p:txBody>
                </p:sp>
                <p:sp>
                  <p:nvSpPr>
                    <p:cNvPr id="38" name="Obdélník 37"/>
                    <p:cNvSpPr/>
                    <p:nvPr/>
                  </p:nvSpPr>
                  <p:spPr>
                    <a:xfrm>
                      <a:off x="6802731" y="2453951"/>
                      <a:ext cx="440432" cy="175372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cs-CZ"/>
                    </a:p>
                  </p:txBody>
                </p:sp>
              </p:grpSp>
            </p:grpSp>
          </p:grpSp>
          <p:sp>
            <p:nvSpPr>
              <p:cNvPr id="30" name="TextovéPole 29"/>
              <p:cNvSpPr txBox="1"/>
              <p:nvPr/>
            </p:nvSpPr>
            <p:spPr>
              <a:xfrm>
                <a:off x="8003494" y="4736608"/>
                <a:ext cx="71846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cs-CZ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I</a:t>
                </a:r>
                <a:r>
                  <a:rPr lang="cs-CZ" baseline="-25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K(Ach)</a:t>
                </a:r>
                <a:endParaRPr lang="cs-CZ" baseline="-25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28" name="Přímá spojnice se šipkou 27"/>
            <p:cNvCxnSpPr/>
            <p:nvPr/>
          </p:nvCxnSpPr>
          <p:spPr>
            <a:xfrm flipH="1">
              <a:off x="7740352" y="4651544"/>
              <a:ext cx="422637" cy="73600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Volný tvar 12"/>
          <p:cNvSpPr/>
          <p:nvPr/>
        </p:nvSpPr>
        <p:spPr>
          <a:xfrm>
            <a:off x="3873628" y="2147650"/>
            <a:ext cx="2328530" cy="1711842"/>
          </a:xfrm>
          <a:custGeom>
            <a:avLst/>
            <a:gdLst>
              <a:gd name="connsiteX0" fmla="*/ 0 w 2328530"/>
              <a:gd name="connsiteY0" fmla="*/ 0 h 1711842"/>
              <a:gd name="connsiteX1" fmla="*/ 95693 w 2328530"/>
              <a:gd name="connsiteY1" fmla="*/ 191386 h 1711842"/>
              <a:gd name="connsiteX2" fmla="*/ 297712 w 2328530"/>
              <a:gd name="connsiteY2" fmla="*/ 202018 h 1711842"/>
              <a:gd name="connsiteX3" fmla="*/ 808074 w 2328530"/>
              <a:gd name="connsiteY3" fmla="*/ 308344 h 1711842"/>
              <a:gd name="connsiteX4" fmla="*/ 1254642 w 2328530"/>
              <a:gd name="connsiteY4" fmla="*/ 467832 h 1711842"/>
              <a:gd name="connsiteX5" fmla="*/ 1552353 w 2328530"/>
              <a:gd name="connsiteY5" fmla="*/ 701749 h 1711842"/>
              <a:gd name="connsiteX6" fmla="*/ 1765005 w 2328530"/>
              <a:gd name="connsiteY6" fmla="*/ 1031358 h 1711842"/>
              <a:gd name="connsiteX7" fmla="*/ 1988288 w 2328530"/>
              <a:gd name="connsiteY7" fmla="*/ 1605516 h 1711842"/>
              <a:gd name="connsiteX8" fmla="*/ 2126512 w 2328530"/>
              <a:gd name="connsiteY8" fmla="*/ 1690576 h 1711842"/>
              <a:gd name="connsiteX9" fmla="*/ 2328530 w 2328530"/>
              <a:gd name="connsiteY9" fmla="*/ 1711842 h 1711842"/>
              <a:gd name="connsiteX0" fmla="*/ 0 w 2328530"/>
              <a:gd name="connsiteY0" fmla="*/ 0 h 1711842"/>
              <a:gd name="connsiteX1" fmla="*/ 38100 w 2328530"/>
              <a:gd name="connsiteY1" fmla="*/ 176766 h 1711842"/>
              <a:gd name="connsiteX2" fmla="*/ 95693 w 2328530"/>
              <a:gd name="connsiteY2" fmla="*/ 191386 h 1711842"/>
              <a:gd name="connsiteX3" fmla="*/ 297712 w 2328530"/>
              <a:gd name="connsiteY3" fmla="*/ 202018 h 1711842"/>
              <a:gd name="connsiteX4" fmla="*/ 808074 w 2328530"/>
              <a:gd name="connsiteY4" fmla="*/ 308344 h 1711842"/>
              <a:gd name="connsiteX5" fmla="*/ 1254642 w 2328530"/>
              <a:gd name="connsiteY5" fmla="*/ 467832 h 1711842"/>
              <a:gd name="connsiteX6" fmla="*/ 1552353 w 2328530"/>
              <a:gd name="connsiteY6" fmla="*/ 701749 h 1711842"/>
              <a:gd name="connsiteX7" fmla="*/ 1765005 w 2328530"/>
              <a:gd name="connsiteY7" fmla="*/ 1031358 h 1711842"/>
              <a:gd name="connsiteX8" fmla="*/ 1988288 w 2328530"/>
              <a:gd name="connsiteY8" fmla="*/ 1605516 h 1711842"/>
              <a:gd name="connsiteX9" fmla="*/ 2126512 w 2328530"/>
              <a:gd name="connsiteY9" fmla="*/ 1690576 h 1711842"/>
              <a:gd name="connsiteX10" fmla="*/ 2328530 w 2328530"/>
              <a:gd name="connsiteY10" fmla="*/ 1711842 h 1711842"/>
              <a:gd name="connsiteX0" fmla="*/ 0 w 2328530"/>
              <a:gd name="connsiteY0" fmla="*/ 0 h 1711842"/>
              <a:gd name="connsiteX1" fmla="*/ 38100 w 2328530"/>
              <a:gd name="connsiteY1" fmla="*/ 176766 h 1711842"/>
              <a:gd name="connsiteX2" fmla="*/ 95693 w 2328530"/>
              <a:gd name="connsiteY2" fmla="*/ 191386 h 1711842"/>
              <a:gd name="connsiteX3" fmla="*/ 235800 w 2328530"/>
              <a:gd name="connsiteY3" fmla="*/ 182968 h 1711842"/>
              <a:gd name="connsiteX4" fmla="*/ 808074 w 2328530"/>
              <a:gd name="connsiteY4" fmla="*/ 308344 h 1711842"/>
              <a:gd name="connsiteX5" fmla="*/ 1254642 w 2328530"/>
              <a:gd name="connsiteY5" fmla="*/ 467832 h 1711842"/>
              <a:gd name="connsiteX6" fmla="*/ 1552353 w 2328530"/>
              <a:gd name="connsiteY6" fmla="*/ 701749 h 1711842"/>
              <a:gd name="connsiteX7" fmla="*/ 1765005 w 2328530"/>
              <a:gd name="connsiteY7" fmla="*/ 1031358 h 1711842"/>
              <a:gd name="connsiteX8" fmla="*/ 1988288 w 2328530"/>
              <a:gd name="connsiteY8" fmla="*/ 1605516 h 1711842"/>
              <a:gd name="connsiteX9" fmla="*/ 2126512 w 2328530"/>
              <a:gd name="connsiteY9" fmla="*/ 1690576 h 1711842"/>
              <a:gd name="connsiteX10" fmla="*/ 2328530 w 2328530"/>
              <a:gd name="connsiteY10" fmla="*/ 1711842 h 1711842"/>
              <a:gd name="connsiteX0" fmla="*/ 0 w 2328530"/>
              <a:gd name="connsiteY0" fmla="*/ 0 h 1711842"/>
              <a:gd name="connsiteX1" fmla="*/ 38100 w 2328530"/>
              <a:gd name="connsiteY1" fmla="*/ 176766 h 1711842"/>
              <a:gd name="connsiteX2" fmla="*/ 95693 w 2328530"/>
              <a:gd name="connsiteY2" fmla="*/ 191386 h 1711842"/>
              <a:gd name="connsiteX3" fmla="*/ 235800 w 2328530"/>
              <a:gd name="connsiteY3" fmla="*/ 182968 h 1711842"/>
              <a:gd name="connsiteX4" fmla="*/ 808074 w 2328530"/>
              <a:gd name="connsiteY4" fmla="*/ 308344 h 1711842"/>
              <a:gd name="connsiteX5" fmla="*/ 1254642 w 2328530"/>
              <a:gd name="connsiteY5" fmla="*/ 467832 h 1711842"/>
              <a:gd name="connsiteX6" fmla="*/ 1561878 w 2328530"/>
              <a:gd name="connsiteY6" fmla="*/ 730324 h 1711842"/>
              <a:gd name="connsiteX7" fmla="*/ 1765005 w 2328530"/>
              <a:gd name="connsiteY7" fmla="*/ 1031358 h 1711842"/>
              <a:gd name="connsiteX8" fmla="*/ 1988288 w 2328530"/>
              <a:gd name="connsiteY8" fmla="*/ 1605516 h 1711842"/>
              <a:gd name="connsiteX9" fmla="*/ 2126512 w 2328530"/>
              <a:gd name="connsiteY9" fmla="*/ 1690576 h 1711842"/>
              <a:gd name="connsiteX10" fmla="*/ 2328530 w 2328530"/>
              <a:gd name="connsiteY10" fmla="*/ 1711842 h 1711842"/>
              <a:gd name="connsiteX0" fmla="*/ 0 w 2328530"/>
              <a:gd name="connsiteY0" fmla="*/ 0 h 1711842"/>
              <a:gd name="connsiteX1" fmla="*/ 38100 w 2328530"/>
              <a:gd name="connsiteY1" fmla="*/ 176766 h 1711842"/>
              <a:gd name="connsiteX2" fmla="*/ 95693 w 2328530"/>
              <a:gd name="connsiteY2" fmla="*/ 191386 h 1711842"/>
              <a:gd name="connsiteX3" fmla="*/ 235800 w 2328530"/>
              <a:gd name="connsiteY3" fmla="*/ 182968 h 1711842"/>
              <a:gd name="connsiteX4" fmla="*/ 808074 w 2328530"/>
              <a:gd name="connsiteY4" fmla="*/ 308344 h 1711842"/>
              <a:gd name="connsiteX5" fmla="*/ 1254642 w 2328530"/>
              <a:gd name="connsiteY5" fmla="*/ 467832 h 1711842"/>
              <a:gd name="connsiteX6" fmla="*/ 1561878 w 2328530"/>
              <a:gd name="connsiteY6" fmla="*/ 730324 h 1711842"/>
              <a:gd name="connsiteX7" fmla="*/ 1765005 w 2328530"/>
              <a:gd name="connsiteY7" fmla="*/ 1031358 h 1711842"/>
              <a:gd name="connsiteX8" fmla="*/ 1988288 w 2328530"/>
              <a:gd name="connsiteY8" fmla="*/ 1605516 h 1711842"/>
              <a:gd name="connsiteX9" fmla="*/ 2126512 w 2328530"/>
              <a:gd name="connsiteY9" fmla="*/ 1690576 h 1711842"/>
              <a:gd name="connsiteX10" fmla="*/ 2328530 w 2328530"/>
              <a:gd name="connsiteY10" fmla="*/ 1711842 h 1711842"/>
              <a:gd name="connsiteX0" fmla="*/ 0 w 2328530"/>
              <a:gd name="connsiteY0" fmla="*/ 0 h 1711842"/>
              <a:gd name="connsiteX1" fmla="*/ 38100 w 2328530"/>
              <a:gd name="connsiteY1" fmla="*/ 176766 h 1711842"/>
              <a:gd name="connsiteX2" fmla="*/ 95693 w 2328530"/>
              <a:gd name="connsiteY2" fmla="*/ 191386 h 1711842"/>
              <a:gd name="connsiteX3" fmla="*/ 235800 w 2328530"/>
              <a:gd name="connsiteY3" fmla="*/ 182968 h 1711842"/>
              <a:gd name="connsiteX4" fmla="*/ 808074 w 2328530"/>
              <a:gd name="connsiteY4" fmla="*/ 308344 h 1711842"/>
              <a:gd name="connsiteX5" fmla="*/ 1254642 w 2328530"/>
              <a:gd name="connsiteY5" fmla="*/ 467832 h 1711842"/>
              <a:gd name="connsiteX6" fmla="*/ 1561878 w 2328530"/>
              <a:gd name="connsiteY6" fmla="*/ 730324 h 1711842"/>
              <a:gd name="connsiteX7" fmla="*/ 1765005 w 2328530"/>
              <a:gd name="connsiteY7" fmla="*/ 1031358 h 1711842"/>
              <a:gd name="connsiteX8" fmla="*/ 1988288 w 2328530"/>
              <a:gd name="connsiteY8" fmla="*/ 1605516 h 1711842"/>
              <a:gd name="connsiteX9" fmla="*/ 2126512 w 2328530"/>
              <a:gd name="connsiteY9" fmla="*/ 1690576 h 1711842"/>
              <a:gd name="connsiteX10" fmla="*/ 2328530 w 2328530"/>
              <a:gd name="connsiteY10" fmla="*/ 1711842 h 1711842"/>
              <a:gd name="connsiteX0" fmla="*/ 0 w 2328530"/>
              <a:gd name="connsiteY0" fmla="*/ 0 h 1711842"/>
              <a:gd name="connsiteX1" fmla="*/ 38100 w 2328530"/>
              <a:gd name="connsiteY1" fmla="*/ 176766 h 1711842"/>
              <a:gd name="connsiteX2" fmla="*/ 95693 w 2328530"/>
              <a:gd name="connsiteY2" fmla="*/ 191386 h 1711842"/>
              <a:gd name="connsiteX3" fmla="*/ 235800 w 2328530"/>
              <a:gd name="connsiteY3" fmla="*/ 182968 h 1711842"/>
              <a:gd name="connsiteX4" fmla="*/ 808074 w 2328530"/>
              <a:gd name="connsiteY4" fmla="*/ 308344 h 1711842"/>
              <a:gd name="connsiteX5" fmla="*/ 1254642 w 2328530"/>
              <a:gd name="connsiteY5" fmla="*/ 467832 h 1711842"/>
              <a:gd name="connsiteX6" fmla="*/ 1561878 w 2328530"/>
              <a:gd name="connsiteY6" fmla="*/ 730324 h 1711842"/>
              <a:gd name="connsiteX7" fmla="*/ 1765005 w 2328530"/>
              <a:gd name="connsiteY7" fmla="*/ 1031358 h 1711842"/>
              <a:gd name="connsiteX8" fmla="*/ 1988288 w 2328530"/>
              <a:gd name="connsiteY8" fmla="*/ 1605516 h 1711842"/>
              <a:gd name="connsiteX9" fmla="*/ 2126512 w 2328530"/>
              <a:gd name="connsiteY9" fmla="*/ 1690576 h 1711842"/>
              <a:gd name="connsiteX10" fmla="*/ 2328530 w 2328530"/>
              <a:gd name="connsiteY10" fmla="*/ 1711842 h 1711842"/>
              <a:gd name="connsiteX0" fmla="*/ 0 w 2328530"/>
              <a:gd name="connsiteY0" fmla="*/ 0 h 1711842"/>
              <a:gd name="connsiteX1" fmla="*/ 38100 w 2328530"/>
              <a:gd name="connsiteY1" fmla="*/ 176766 h 1711842"/>
              <a:gd name="connsiteX2" fmla="*/ 95693 w 2328530"/>
              <a:gd name="connsiteY2" fmla="*/ 191386 h 1711842"/>
              <a:gd name="connsiteX3" fmla="*/ 235800 w 2328530"/>
              <a:gd name="connsiteY3" fmla="*/ 182968 h 1711842"/>
              <a:gd name="connsiteX4" fmla="*/ 808074 w 2328530"/>
              <a:gd name="connsiteY4" fmla="*/ 308344 h 1711842"/>
              <a:gd name="connsiteX5" fmla="*/ 1254642 w 2328530"/>
              <a:gd name="connsiteY5" fmla="*/ 467832 h 1711842"/>
              <a:gd name="connsiteX6" fmla="*/ 1561878 w 2328530"/>
              <a:gd name="connsiteY6" fmla="*/ 730324 h 1711842"/>
              <a:gd name="connsiteX7" fmla="*/ 1798342 w 2328530"/>
              <a:gd name="connsiteY7" fmla="*/ 1140895 h 1711842"/>
              <a:gd name="connsiteX8" fmla="*/ 1988288 w 2328530"/>
              <a:gd name="connsiteY8" fmla="*/ 1605516 h 1711842"/>
              <a:gd name="connsiteX9" fmla="*/ 2126512 w 2328530"/>
              <a:gd name="connsiteY9" fmla="*/ 1690576 h 1711842"/>
              <a:gd name="connsiteX10" fmla="*/ 2328530 w 2328530"/>
              <a:gd name="connsiteY10" fmla="*/ 1711842 h 1711842"/>
              <a:gd name="connsiteX0" fmla="*/ 0 w 2328530"/>
              <a:gd name="connsiteY0" fmla="*/ 0 h 1711842"/>
              <a:gd name="connsiteX1" fmla="*/ 38100 w 2328530"/>
              <a:gd name="connsiteY1" fmla="*/ 176766 h 1711842"/>
              <a:gd name="connsiteX2" fmla="*/ 95693 w 2328530"/>
              <a:gd name="connsiteY2" fmla="*/ 191386 h 1711842"/>
              <a:gd name="connsiteX3" fmla="*/ 235800 w 2328530"/>
              <a:gd name="connsiteY3" fmla="*/ 182968 h 1711842"/>
              <a:gd name="connsiteX4" fmla="*/ 808074 w 2328530"/>
              <a:gd name="connsiteY4" fmla="*/ 308344 h 1711842"/>
              <a:gd name="connsiteX5" fmla="*/ 1254642 w 2328530"/>
              <a:gd name="connsiteY5" fmla="*/ 467832 h 1711842"/>
              <a:gd name="connsiteX6" fmla="*/ 1561878 w 2328530"/>
              <a:gd name="connsiteY6" fmla="*/ 730324 h 1711842"/>
              <a:gd name="connsiteX7" fmla="*/ 1798342 w 2328530"/>
              <a:gd name="connsiteY7" fmla="*/ 1140895 h 1711842"/>
              <a:gd name="connsiteX8" fmla="*/ 1988288 w 2328530"/>
              <a:gd name="connsiteY8" fmla="*/ 1605516 h 1711842"/>
              <a:gd name="connsiteX9" fmla="*/ 2126512 w 2328530"/>
              <a:gd name="connsiteY9" fmla="*/ 1690576 h 1711842"/>
              <a:gd name="connsiteX10" fmla="*/ 2328530 w 2328530"/>
              <a:gd name="connsiteY10" fmla="*/ 1711842 h 1711842"/>
              <a:gd name="connsiteX0" fmla="*/ 0 w 2328530"/>
              <a:gd name="connsiteY0" fmla="*/ 0 h 1711842"/>
              <a:gd name="connsiteX1" fmla="*/ 38100 w 2328530"/>
              <a:gd name="connsiteY1" fmla="*/ 176766 h 1711842"/>
              <a:gd name="connsiteX2" fmla="*/ 95693 w 2328530"/>
              <a:gd name="connsiteY2" fmla="*/ 191386 h 1711842"/>
              <a:gd name="connsiteX3" fmla="*/ 235800 w 2328530"/>
              <a:gd name="connsiteY3" fmla="*/ 182968 h 1711842"/>
              <a:gd name="connsiteX4" fmla="*/ 808074 w 2328530"/>
              <a:gd name="connsiteY4" fmla="*/ 308344 h 1711842"/>
              <a:gd name="connsiteX5" fmla="*/ 1254642 w 2328530"/>
              <a:gd name="connsiteY5" fmla="*/ 467832 h 1711842"/>
              <a:gd name="connsiteX6" fmla="*/ 1561878 w 2328530"/>
              <a:gd name="connsiteY6" fmla="*/ 730324 h 1711842"/>
              <a:gd name="connsiteX7" fmla="*/ 1798342 w 2328530"/>
              <a:gd name="connsiteY7" fmla="*/ 1140895 h 1711842"/>
              <a:gd name="connsiteX8" fmla="*/ 2002575 w 2328530"/>
              <a:gd name="connsiteY8" fmla="*/ 1595991 h 1711842"/>
              <a:gd name="connsiteX9" fmla="*/ 2126512 w 2328530"/>
              <a:gd name="connsiteY9" fmla="*/ 1690576 h 1711842"/>
              <a:gd name="connsiteX10" fmla="*/ 2328530 w 2328530"/>
              <a:gd name="connsiteY10" fmla="*/ 1711842 h 1711842"/>
              <a:gd name="connsiteX0" fmla="*/ 0 w 2328530"/>
              <a:gd name="connsiteY0" fmla="*/ 0 h 1711842"/>
              <a:gd name="connsiteX1" fmla="*/ 38100 w 2328530"/>
              <a:gd name="connsiteY1" fmla="*/ 176766 h 1711842"/>
              <a:gd name="connsiteX2" fmla="*/ 95693 w 2328530"/>
              <a:gd name="connsiteY2" fmla="*/ 191386 h 1711842"/>
              <a:gd name="connsiteX3" fmla="*/ 235800 w 2328530"/>
              <a:gd name="connsiteY3" fmla="*/ 182968 h 1711842"/>
              <a:gd name="connsiteX4" fmla="*/ 808074 w 2328530"/>
              <a:gd name="connsiteY4" fmla="*/ 308344 h 1711842"/>
              <a:gd name="connsiteX5" fmla="*/ 1254642 w 2328530"/>
              <a:gd name="connsiteY5" fmla="*/ 467832 h 1711842"/>
              <a:gd name="connsiteX6" fmla="*/ 1561878 w 2328530"/>
              <a:gd name="connsiteY6" fmla="*/ 730324 h 1711842"/>
              <a:gd name="connsiteX7" fmla="*/ 1798342 w 2328530"/>
              <a:gd name="connsiteY7" fmla="*/ 1140895 h 1711842"/>
              <a:gd name="connsiteX8" fmla="*/ 2002575 w 2328530"/>
              <a:gd name="connsiteY8" fmla="*/ 1595991 h 1711842"/>
              <a:gd name="connsiteX9" fmla="*/ 2126512 w 2328530"/>
              <a:gd name="connsiteY9" fmla="*/ 1690576 h 1711842"/>
              <a:gd name="connsiteX10" fmla="*/ 2328530 w 2328530"/>
              <a:gd name="connsiteY10" fmla="*/ 1711842 h 1711842"/>
              <a:gd name="connsiteX0" fmla="*/ 0 w 2328530"/>
              <a:gd name="connsiteY0" fmla="*/ 0 h 1711842"/>
              <a:gd name="connsiteX1" fmla="*/ 38100 w 2328530"/>
              <a:gd name="connsiteY1" fmla="*/ 176766 h 1711842"/>
              <a:gd name="connsiteX2" fmla="*/ 95693 w 2328530"/>
              <a:gd name="connsiteY2" fmla="*/ 191386 h 1711842"/>
              <a:gd name="connsiteX3" fmla="*/ 264375 w 2328530"/>
              <a:gd name="connsiteY3" fmla="*/ 230593 h 1711842"/>
              <a:gd name="connsiteX4" fmla="*/ 808074 w 2328530"/>
              <a:gd name="connsiteY4" fmla="*/ 308344 h 1711842"/>
              <a:gd name="connsiteX5" fmla="*/ 1254642 w 2328530"/>
              <a:gd name="connsiteY5" fmla="*/ 467832 h 1711842"/>
              <a:gd name="connsiteX6" fmla="*/ 1561878 w 2328530"/>
              <a:gd name="connsiteY6" fmla="*/ 730324 h 1711842"/>
              <a:gd name="connsiteX7" fmla="*/ 1798342 w 2328530"/>
              <a:gd name="connsiteY7" fmla="*/ 1140895 h 1711842"/>
              <a:gd name="connsiteX8" fmla="*/ 2002575 w 2328530"/>
              <a:gd name="connsiteY8" fmla="*/ 1595991 h 1711842"/>
              <a:gd name="connsiteX9" fmla="*/ 2126512 w 2328530"/>
              <a:gd name="connsiteY9" fmla="*/ 1690576 h 1711842"/>
              <a:gd name="connsiteX10" fmla="*/ 2328530 w 2328530"/>
              <a:gd name="connsiteY10" fmla="*/ 1711842 h 1711842"/>
              <a:gd name="connsiteX0" fmla="*/ 0 w 2328530"/>
              <a:gd name="connsiteY0" fmla="*/ 0 h 1711842"/>
              <a:gd name="connsiteX1" fmla="*/ 38100 w 2328530"/>
              <a:gd name="connsiteY1" fmla="*/ 176766 h 1711842"/>
              <a:gd name="connsiteX2" fmla="*/ 95693 w 2328530"/>
              <a:gd name="connsiteY2" fmla="*/ 191386 h 1711842"/>
              <a:gd name="connsiteX3" fmla="*/ 264375 w 2328530"/>
              <a:gd name="connsiteY3" fmla="*/ 230593 h 1711842"/>
              <a:gd name="connsiteX4" fmla="*/ 836649 w 2328530"/>
              <a:gd name="connsiteY4" fmla="*/ 489319 h 1711842"/>
              <a:gd name="connsiteX5" fmla="*/ 1254642 w 2328530"/>
              <a:gd name="connsiteY5" fmla="*/ 467832 h 1711842"/>
              <a:gd name="connsiteX6" fmla="*/ 1561878 w 2328530"/>
              <a:gd name="connsiteY6" fmla="*/ 730324 h 1711842"/>
              <a:gd name="connsiteX7" fmla="*/ 1798342 w 2328530"/>
              <a:gd name="connsiteY7" fmla="*/ 1140895 h 1711842"/>
              <a:gd name="connsiteX8" fmla="*/ 2002575 w 2328530"/>
              <a:gd name="connsiteY8" fmla="*/ 1595991 h 1711842"/>
              <a:gd name="connsiteX9" fmla="*/ 2126512 w 2328530"/>
              <a:gd name="connsiteY9" fmla="*/ 1690576 h 1711842"/>
              <a:gd name="connsiteX10" fmla="*/ 2328530 w 2328530"/>
              <a:gd name="connsiteY10" fmla="*/ 1711842 h 1711842"/>
              <a:gd name="connsiteX0" fmla="*/ 0 w 2328530"/>
              <a:gd name="connsiteY0" fmla="*/ 0 h 1711842"/>
              <a:gd name="connsiteX1" fmla="*/ 38100 w 2328530"/>
              <a:gd name="connsiteY1" fmla="*/ 176766 h 1711842"/>
              <a:gd name="connsiteX2" fmla="*/ 95693 w 2328530"/>
              <a:gd name="connsiteY2" fmla="*/ 191386 h 1711842"/>
              <a:gd name="connsiteX3" fmla="*/ 264375 w 2328530"/>
              <a:gd name="connsiteY3" fmla="*/ 230593 h 1711842"/>
              <a:gd name="connsiteX4" fmla="*/ 836649 w 2328530"/>
              <a:gd name="connsiteY4" fmla="*/ 489319 h 1711842"/>
              <a:gd name="connsiteX5" fmla="*/ 1321317 w 2328530"/>
              <a:gd name="connsiteY5" fmla="*/ 1010757 h 1711842"/>
              <a:gd name="connsiteX6" fmla="*/ 1561878 w 2328530"/>
              <a:gd name="connsiteY6" fmla="*/ 730324 h 1711842"/>
              <a:gd name="connsiteX7" fmla="*/ 1798342 w 2328530"/>
              <a:gd name="connsiteY7" fmla="*/ 1140895 h 1711842"/>
              <a:gd name="connsiteX8" fmla="*/ 2002575 w 2328530"/>
              <a:gd name="connsiteY8" fmla="*/ 1595991 h 1711842"/>
              <a:gd name="connsiteX9" fmla="*/ 2126512 w 2328530"/>
              <a:gd name="connsiteY9" fmla="*/ 1690576 h 1711842"/>
              <a:gd name="connsiteX10" fmla="*/ 2328530 w 2328530"/>
              <a:gd name="connsiteY10" fmla="*/ 1711842 h 1711842"/>
              <a:gd name="connsiteX0" fmla="*/ 0 w 2328530"/>
              <a:gd name="connsiteY0" fmla="*/ 0 h 1711842"/>
              <a:gd name="connsiteX1" fmla="*/ 38100 w 2328530"/>
              <a:gd name="connsiteY1" fmla="*/ 176766 h 1711842"/>
              <a:gd name="connsiteX2" fmla="*/ 95693 w 2328530"/>
              <a:gd name="connsiteY2" fmla="*/ 191386 h 1711842"/>
              <a:gd name="connsiteX3" fmla="*/ 264375 w 2328530"/>
              <a:gd name="connsiteY3" fmla="*/ 230593 h 1711842"/>
              <a:gd name="connsiteX4" fmla="*/ 836649 w 2328530"/>
              <a:gd name="connsiteY4" fmla="*/ 489319 h 1711842"/>
              <a:gd name="connsiteX5" fmla="*/ 1321317 w 2328530"/>
              <a:gd name="connsiteY5" fmla="*/ 1010757 h 1711842"/>
              <a:gd name="connsiteX6" fmla="*/ 1509490 w 2328530"/>
              <a:gd name="connsiteY6" fmla="*/ 1454224 h 1711842"/>
              <a:gd name="connsiteX7" fmla="*/ 1798342 w 2328530"/>
              <a:gd name="connsiteY7" fmla="*/ 1140895 h 1711842"/>
              <a:gd name="connsiteX8" fmla="*/ 2002575 w 2328530"/>
              <a:gd name="connsiteY8" fmla="*/ 1595991 h 1711842"/>
              <a:gd name="connsiteX9" fmla="*/ 2126512 w 2328530"/>
              <a:gd name="connsiteY9" fmla="*/ 1690576 h 1711842"/>
              <a:gd name="connsiteX10" fmla="*/ 2328530 w 2328530"/>
              <a:gd name="connsiteY10" fmla="*/ 1711842 h 1711842"/>
              <a:gd name="connsiteX0" fmla="*/ 0 w 2328530"/>
              <a:gd name="connsiteY0" fmla="*/ 0 h 1711842"/>
              <a:gd name="connsiteX1" fmla="*/ 38100 w 2328530"/>
              <a:gd name="connsiteY1" fmla="*/ 176766 h 1711842"/>
              <a:gd name="connsiteX2" fmla="*/ 95693 w 2328530"/>
              <a:gd name="connsiteY2" fmla="*/ 191386 h 1711842"/>
              <a:gd name="connsiteX3" fmla="*/ 264375 w 2328530"/>
              <a:gd name="connsiteY3" fmla="*/ 230593 h 1711842"/>
              <a:gd name="connsiteX4" fmla="*/ 836649 w 2328530"/>
              <a:gd name="connsiteY4" fmla="*/ 489319 h 1711842"/>
              <a:gd name="connsiteX5" fmla="*/ 1321317 w 2328530"/>
              <a:gd name="connsiteY5" fmla="*/ 1010757 h 1711842"/>
              <a:gd name="connsiteX6" fmla="*/ 1509490 w 2328530"/>
              <a:gd name="connsiteY6" fmla="*/ 1454224 h 1711842"/>
              <a:gd name="connsiteX7" fmla="*/ 2002575 w 2328530"/>
              <a:gd name="connsiteY7" fmla="*/ 1595991 h 1711842"/>
              <a:gd name="connsiteX8" fmla="*/ 2126512 w 2328530"/>
              <a:gd name="connsiteY8" fmla="*/ 1690576 h 1711842"/>
              <a:gd name="connsiteX9" fmla="*/ 2328530 w 2328530"/>
              <a:gd name="connsiteY9" fmla="*/ 1711842 h 1711842"/>
              <a:gd name="connsiteX0" fmla="*/ 0 w 2328530"/>
              <a:gd name="connsiteY0" fmla="*/ 0 h 1711842"/>
              <a:gd name="connsiteX1" fmla="*/ 38100 w 2328530"/>
              <a:gd name="connsiteY1" fmla="*/ 176766 h 1711842"/>
              <a:gd name="connsiteX2" fmla="*/ 95693 w 2328530"/>
              <a:gd name="connsiteY2" fmla="*/ 191386 h 1711842"/>
              <a:gd name="connsiteX3" fmla="*/ 264375 w 2328530"/>
              <a:gd name="connsiteY3" fmla="*/ 230593 h 1711842"/>
              <a:gd name="connsiteX4" fmla="*/ 836649 w 2328530"/>
              <a:gd name="connsiteY4" fmla="*/ 489319 h 1711842"/>
              <a:gd name="connsiteX5" fmla="*/ 1321317 w 2328530"/>
              <a:gd name="connsiteY5" fmla="*/ 1010757 h 1711842"/>
              <a:gd name="connsiteX6" fmla="*/ 1509490 w 2328530"/>
              <a:gd name="connsiteY6" fmla="*/ 1454224 h 1711842"/>
              <a:gd name="connsiteX7" fmla="*/ 1802550 w 2328530"/>
              <a:gd name="connsiteY7" fmla="*/ 1672191 h 1711842"/>
              <a:gd name="connsiteX8" fmla="*/ 2126512 w 2328530"/>
              <a:gd name="connsiteY8" fmla="*/ 1690576 h 1711842"/>
              <a:gd name="connsiteX9" fmla="*/ 2328530 w 2328530"/>
              <a:gd name="connsiteY9" fmla="*/ 1711842 h 1711842"/>
              <a:gd name="connsiteX0" fmla="*/ 0 w 2328530"/>
              <a:gd name="connsiteY0" fmla="*/ 0 h 1711842"/>
              <a:gd name="connsiteX1" fmla="*/ 38100 w 2328530"/>
              <a:gd name="connsiteY1" fmla="*/ 176766 h 1711842"/>
              <a:gd name="connsiteX2" fmla="*/ 95693 w 2328530"/>
              <a:gd name="connsiteY2" fmla="*/ 191386 h 1711842"/>
              <a:gd name="connsiteX3" fmla="*/ 264375 w 2328530"/>
              <a:gd name="connsiteY3" fmla="*/ 230593 h 1711842"/>
              <a:gd name="connsiteX4" fmla="*/ 836649 w 2328530"/>
              <a:gd name="connsiteY4" fmla="*/ 489319 h 1711842"/>
              <a:gd name="connsiteX5" fmla="*/ 1321317 w 2328530"/>
              <a:gd name="connsiteY5" fmla="*/ 1010757 h 1711842"/>
              <a:gd name="connsiteX6" fmla="*/ 1509490 w 2328530"/>
              <a:gd name="connsiteY6" fmla="*/ 1454224 h 1711842"/>
              <a:gd name="connsiteX7" fmla="*/ 1802550 w 2328530"/>
              <a:gd name="connsiteY7" fmla="*/ 1672191 h 1711842"/>
              <a:gd name="connsiteX8" fmla="*/ 2328530 w 2328530"/>
              <a:gd name="connsiteY8" fmla="*/ 1711842 h 1711842"/>
              <a:gd name="connsiteX0" fmla="*/ 0 w 2328530"/>
              <a:gd name="connsiteY0" fmla="*/ 0 h 1711842"/>
              <a:gd name="connsiteX1" fmla="*/ 38100 w 2328530"/>
              <a:gd name="connsiteY1" fmla="*/ 176766 h 1711842"/>
              <a:gd name="connsiteX2" fmla="*/ 95693 w 2328530"/>
              <a:gd name="connsiteY2" fmla="*/ 191386 h 1711842"/>
              <a:gd name="connsiteX3" fmla="*/ 264375 w 2328530"/>
              <a:gd name="connsiteY3" fmla="*/ 230593 h 1711842"/>
              <a:gd name="connsiteX4" fmla="*/ 836649 w 2328530"/>
              <a:gd name="connsiteY4" fmla="*/ 489319 h 1711842"/>
              <a:gd name="connsiteX5" fmla="*/ 1216542 w 2328530"/>
              <a:gd name="connsiteY5" fmla="*/ 896457 h 1711842"/>
              <a:gd name="connsiteX6" fmla="*/ 1509490 w 2328530"/>
              <a:gd name="connsiteY6" fmla="*/ 1454224 h 1711842"/>
              <a:gd name="connsiteX7" fmla="*/ 1802550 w 2328530"/>
              <a:gd name="connsiteY7" fmla="*/ 1672191 h 1711842"/>
              <a:gd name="connsiteX8" fmla="*/ 2328530 w 2328530"/>
              <a:gd name="connsiteY8" fmla="*/ 1711842 h 1711842"/>
              <a:gd name="connsiteX0" fmla="*/ 0 w 2328530"/>
              <a:gd name="connsiteY0" fmla="*/ 0 h 1711842"/>
              <a:gd name="connsiteX1" fmla="*/ 38100 w 2328530"/>
              <a:gd name="connsiteY1" fmla="*/ 176766 h 1711842"/>
              <a:gd name="connsiteX2" fmla="*/ 95693 w 2328530"/>
              <a:gd name="connsiteY2" fmla="*/ 191386 h 1711842"/>
              <a:gd name="connsiteX3" fmla="*/ 264375 w 2328530"/>
              <a:gd name="connsiteY3" fmla="*/ 230593 h 1711842"/>
              <a:gd name="connsiteX4" fmla="*/ 836649 w 2328530"/>
              <a:gd name="connsiteY4" fmla="*/ 489319 h 1711842"/>
              <a:gd name="connsiteX5" fmla="*/ 1216542 w 2328530"/>
              <a:gd name="connsiteY5" fmla="*/ 896457 h 1711842"/>
              <a:gd name="connsiteX6" fmla="*/ 1509490 w 2328530"/>
              <a:gd name="connsiteY6" fmla="*/ 1454224 h 1711842"/>
              <a:gd name="connsiteX7" fmla="*/ 1802550 w 2328530"/>
              <a:gd name="connsiteY7" fmla="*/ 1672191 h 1711842"/>
              <a:gd name="connsiteX8" fmla="*/ 2328530 w 2328530"/>
              <a:gd name="connsiteY8" fmla="*/ 1711842 h 1711842"/>
              <a:gd name="connsiteX0" fmla="*/ 0 w 2328530"/>
              <a:gd name="connsiteY0" fmla="*/ 0 h 1711842"/>
              <a:gd name="connsiteX1" fmla="*/ 38100 w 2328530"/>
              <a:gd name="connsiteY1" fmla="*/ 176766 h 1711842"/>
              <a:gd name="connsiteX2" fmla="*/ 95693 w 2328530"/>
              <a:gd name="connsiteY2" fmla="*/ 191386 h 1711842"/>
              <a:gd name="connsiteX3" fmla="*/ 264375 w 2328530"/>
              <a:gd name="connsiteY3" fmla="*/ 230593 h 1711842"/>
              <a:gd name="connsiteX4" fmla="*/ 836649 w 2328530"/>
              <a:gd name="connsiteY4" fmla="*/ 489319 h 1711842"/>
              <a:gd name="connsiteX5" fmla="*/ 1216542 w 2328530"/>
              <a:gd name="connsiteY5" fmla="*/ 896457 h 1711842"/>
              <a:gd name="connsiteX6" fmla="*/ 1509490 w 2328530"/>
              <a:gd name="connsiteY6" fmla="*/ 1454224 h 1711842"/>
              <a:gd name="connsiteX7" fmla="*/ 1802550 w 2328530"/>
              <a:gd name="connsiteY7" fmla="*/ 1672191 h 1711842"/>
              <a:gd name="connsiteX8" fmla="*/ 2328530 w 2328530"/>
              <a:gd name="connsiteY8" fmla="*/ 1711842 h 1711842"/>
              <a:gd name="connsiteX0" fmla="*/ 0 w 2328530"/>
              <a:gd name="connsiteY0" fmla="*/ 0 h 1711842"/>
              <a:gd name="connsiteX1" fmla="*/ 38100 w 2328530"/>
              <a:gd name="connsiteY1" fmla="*/ 176766 h 1711842"/>
              <a:gd name="connsiteX2" fmla="*/ 95693 w 2328530"/>
              <a:gd name="connsiteY2" fmla="*/ 191386 h 1711842"/>
              <a:gd name="connsiteX3" fmla="*/ 264375 w 2328530"/>
              <a:gd name="connsiteY3" fmla="*/ 230593 h 1711842"/>
              <a:gd name="connsiteX4" fmla="*/ 836649 w 2328530"/>
              <a:gd name="connsiteY4" fmla="*/ 489319 h 1711842"/>
              <a:gd name="connsiteX5" fmla="*/ 1216542 w 2328530"/>
              <a:gd name="connsiteY5" fmla="*/ 896457 h 1711842"/>
              <a:gd name="connsiteX6" fmla="*/ 1509490 w 2328530"/>
              <a:gd name="connsiteY6" fmla="*/ 1454224 h 1711842"/>
              <a:gd name="connsiteX7" fmla="*/ 1802550 w 2328530"/>
              <a:gd name="connsiteY7" fmla="*/ 1672191 h 1711842"/>
              <a:gd name="connsiteX8" fmla="*/ 2328530 w 2328530"/>
              <a:gd name="connsiteY8" fmla="*/ 1711842 h 1711842"/>
              <a:gd name="connsiteX0" fmla="*/ 0 w 2328530"/>
              <a:gd name="connsiteY0" fmla="*/ 0 h 1711842"/>
              <a:gd name="connsiteX1" fmla="*/ 38100 w 2328530"/>
              <a:gd name="connsiteY1" fmla="*/ 176766 h 1711842"/>
              <a:gd name="connsiteX2" fmla="*/ 95693 w 2328530"/>
              <a:gd name="connsiteY2" fmla="*/ 191386 h 1711842"/>
              <a:gd name="connsiteX3" fmla="*/ 264375 w 2328530"/>
              <a:gd name="connsiteY3" fmla="*/ 230593 h 1711842"/>
              <a:gd name="connsiteX4" fmla="*/ 836649 w 2328530"/>
              <a:gd name="connsiteY4" fmla="*/ 489319 h 1711842"/>
              <a:gd name="connsiteX5" fmla="*/ 1216542 w 2328530"/>
              <a:gd name="connsiteY5" fmla="*/ 896457 h 1711842"/>
              <a:gd name="connsiteX6" fmla="*/ 1509490 w 2328530"/>
              <a:gd name="connsiteY6" fmla="*/ 1525661 h 1711842"/>
              <a:gd name="connsiteX7" fmla="*/ 1802550 w 2328530"/>
              <a:gd name="connsiteY7" fmla="*/ 1672191 h 1711842"/>
              <a:gd name="connsiteX8" fmla="*/ 2328530 w 2328530"/>
              <a:gd name="connsiteY8" fmla="*/ 1711842 h 1711842"/>
              <a:gd name="connsiteX0" fmla="*/ 0 w 2328530"/>
              <a:gd name="connsiteY0" fmla="*/ 0 h 1711842"/>
              <a:gd name="connsiteX1" fmla="*/ 38100 w 2328530"/>
              <a:gd name="connsiteY1" fmla="*/ 176766 h 1711842"/>
              <a:gd name="connsiteX2" fmla="*/ 95693 w 2328530"/>
              <a:gd name="connsiteY2" fmla="*/ 191386 h 1711842"/>
              <a:gd name="connsiteX3" fmla="*/ 292950 w 2328530"/>
              <a:gd name="connsiteY3" fmla="*/ 206780 h 1711842"/>
              <a:gd name="connsiteX4" fmla="*/ 836649 w 2328530"/>
              <a:gd name="connsiteY4" fmla="*/ 489319 h 1711842"/>
              <a:gd name="connsiteX5" fmla="*/ 1216542 w 2328530"/>
              <a:gd name="connsiteY5" fmla="*/ 896457 h 1711842"/>
              <a:gd name="connsiteX6" fmla="*/ 1509490 w 2328530"/>
              <a:gd name="connsiteY6" fmla="*/ 1525661 h 1711842"/>
              <a:gd name="connsiteX7" fmla="*/ 1802550 w 2328530"/>
              <a:gd name="connsiteY7" fmla="*/ 1672191 h 1711842"/>
              <a:gd name="connsiteX8" fmla="*/ 2328530 w 2328530"/>
              <a:gd name="connsiteY8" fmla="*/ 1711842 h 1711842"/>
              <a:gd name="connsiteX0" fmla="*/ 0 w 2328530"/>
              <a:gd name="connsiteY0" fmla="*/ 0 h 1711842"/>
              <a:gd name="connsiteX1" fmla="*/ 38100 w 2328530"/>
              <a:gd name="connsiteY1" fmla="*/ 176766 h 1711842"/>
              <a:gd name="connsiteX2" fmla="*/ 95693 w 2328530"/>
              <a:gd name="connsiteY2" fmla="*/ 191386 h 1711842"/>
              <a:gd name="connsiteX3" fmla="*/ 292950 w 2328530"/>
              <a:gd name="connsiteY3" fmla="*/ 206780 h 1711842"/>
              <a:gd name="connsiteX4" fmla="*/ 836649 w 2328530"/>
              <a:gd name="connsiteY4" fmla="*/ 489319 h 1711842"/>
              <a:gd name="connsiteX5" fmla="*/ 1216542 w 2328530"/>
              <a:gd name="connsiteY5" fmla="*/ 896457 h 1711842"/>
              <a:gd name="connsiteX6" fmla="*/ 1509490 w 2328530"/>
              <a:gd name="connsiteY6" fmla="*/ 1525661 h 1711842"/>
              <a:gd name="connsiteX7" fmla="*/ 1802550 w 2328530"/>
              <a:gd name="connsiteY7" fmla="*/ 1672191 h 1711842"/>
              <a:gd name="connsiteX8" fmla="*/ 2328530 w 2328530"/>
              <a:gd name="connsiteY8" fmla="*/ 1711842 h 1711842"/>
              <a:gd name="connsiteX0" fmla="*/ 0 w 2328530"/>
              <a:gd name="connsiteY0" fmla="*/ 0 h 1711842"/>
              <a:gd name="connsiteX1" fmla="*/ 38100 w 2328530"/>
              <a:gd name="connsiteY1" fmla="*/ 176766 h 1711842"/>
              <a:gd name="connsiteX2" fmla="*/ 95693 w 2328530"/>
              <a:gd name="connsiteY2" fmla="*/ 191386 h 1711842"/>
              <a:gd name="connsiteX3" fmla="*/ 292950 w 2328530"/>
              <a:gd name="connsiteY3" fmla="*/ 206780 h 1711842"/>
              <a:gd name="connsiteX4" fmla="*/ 808074 w 2328530"/>
              <a:gd name="connsiteY4" fmla="*/ 389306 h 1711842"/>
              <a:gd name="connsiteX5" fmla="*/ 1216542 w 2328530"/>
              <a:gd name="connsiteY5" fmla="*/ 896457 h 1711842"/>
              <a:gd name="connsiteX6" fmla="*/ 1509490 w 2328530"/>
              <a:gd name="connsiteY6" fmla="*/ 1525661 h 1711842"/>
              <a:gd name="connsiteX7" fmla="*/ 1802550 w 2328530"/>
              <a:gd name="connsiteY7" fmla="*/ 1672191 h 1711842"/>
              <a:gd name="connsiteX8" fmla="*/ 2328530 w 2328530"/>
              <a:gd name="connsiteY8" fmla="*/ 1711842 h 1711842"/>
              <a:gd name="connsiteX0" fmla="*/ 0 w 2328530"/>
              <a:gd name="connsiteY0" fmla="*/ 0 h 1711842"/>
              <a:gd name="connsiteX1" fmla="*/ 38100 w 2328530"/>
              <a:gd name="connsiteY1" fmla="*/ 176766 h 1711842"/>
              <a:gd name="connsiteX2" fmla="*/ 95693 w 2328530"/>
              <a:gd name="connsiteY2" fmla="*/ 191386 h 1711842"/>
              <a:gd name="connsiteX3" fmla="*/ 292950 w 2328530"/>
              <a:gd name="connsiteY3" fmla="*/ 206780 h 1711842"/>
              <a:gd name="connsiteX4" fmla="*/ 808074 w 2328530"/>
              <a:gd name="connsiteY4" fmla="*/ 389306 h 1711842"/>
              <a:gd name="connsiteX5" fmla="*/ 1216542 w 2328530"/>
              <a:gd name="connsiteY5" fmla="*/ 896457 h 1711842"/>
              <a:gd name="connsiteX6" fmla="*/ 1509490 w 2328530"/>
              <a:gd name="connsiteY6" fmla="*/ 1525661 h 1711842"/>
              <a:gd name="connsiteX7" fmla="*/ 1802550 w 2328530"/>
              <a:gd name="connsiteY7" fmla="*/ 1672191 h 1711842"/>
              <a:gd name="connsiteX8" fmla="*/ 2328530 w 2328530"/>
              <a:gd name="connsiteY8" fmla="*/ 1711842 h 1711842"/>
              <a:gd name="connsiteX0" fmla="*/ 0 w 2328530"/>
              <a:gd name="connsiteY0" fmla="*/ 0 h 1711842"/>
              <a:gd name="connsiteX1" fmla="*/ 38100 w 2328530"/>
              <a:gd name="connsiteY1" fmla="*/ 176766 h 1711842"/>
              <a:gd name="connsiteX2" fmla="*/ 95693 w 2328530"/>
              <a:gd name="connsiteY2" fmla="*/ 191386 h 1711842"/>
              <a:gd name="connsiteX3" fmla="*/ 292950 w 2328530"/>
              <a:gd name="connsiteY3" fmla="*/ 206780 h 1711842"/>
              <a:gd name="connsiteX4" fmla="*/ 808074 w 2328530"/>
              <a:gd name="connsiteY4" fmla="*/ 389306 h 1711842"/>
              <a:gd name="connsiteX5" fmla="*/ 1216542 w 2328530"/>
              <a:gd name="connsiteY5" fmla="*/ 896457 h 1711842"/>
              <a:gd name="connsiteX6" fmla="*/ 1509490 w 2328530"/>
              <a:gd name="connsiteY6" fmla="*/ 1525661 h 1711842"/>
              <a:gd name="connsiteX7" fmla="*/ 1802550 w 2328530"/>
              <a:gd name="connsiteY7" fmla="*/ 1672191 h 1711842"/>
              <a:gd name="connsiteX8" fmla="*/ 2328530 w 2328530"/>
              <a:gd name="connsiteY8" fmla="*/ 1711842 h 1711842"/>
              <a:gd name="connsiteX0" fmla="*/ 0 w 2328530"/>
              <a:gd name="connsiteY0" fmla="*/ 0 h 1711842"/>
              <a:gd name="connsiteX1" fmla="*/ 38100 w 2328530"/>
              <a:gd name="connsiteY1" fmla="*/ 176766 h 1711842"/>
              <a:gd name="connsiteX2" fmla="*/ 95693 w 2328530"/>
              <a:gd name="connsiteY2" fmla="*/ 191386 h 1711842"/>
              <a:gd name="connsiteX3" fmla="*/ 292950 w 2328530"/>
              <a:gd name="connsiteY3" fmla="*/ 206780 h 1711842"/>
              <a:gd name="connsiteX4" fmla="*/ 789024 w 2328530"/>
              <a:gd name="connsiteY4" fmla="*/ 422644 h 1711842"/>
              <a:gd name="connsiteX5" fmla="*/ 1216542 w 2328530"/>
              <a:gd name="connsiteY5" fmla="*/ 896457 h 1711842"/>
              <a:gd name="connsiteX6" fmla="*/ 1509490 w 2328530"/>
              <a:gd name="connsiteY6" fmla="*/ 1525661 h 1711842"/>
              <a:gd name="connsiteX7" fmla="*/ 1802550 w 2328530"/>
              <a:gd name="connsiteY7" fmla="*/ 1672191 h 1711842"/>
              <a:gd name="connsiteX8" fmla="*/ 2328530 w 2328530"/>
              <a:gd name="connsiteY8" fmla="*/ 1711842 h 1711842"/>
              <a:gd name="connsiteX0" fmla="*/ 0 w 2328530"/>
              <a:gd name="connsiteY0" fmla="*/ 0 h 1711842"/>
              <a:gd name="connsiteX1" fmla="*/ 38100 w 2328530"/>
              <a:gd name="connsiteY1" fmla="*/ 176766 h 1711842"/>
              <a:gd name="connsiteX2" fmla="*/ 95693 w 2328530"/>
              <a:gd name="connsiteY2" fmla="*/ 191386 h 1711842"/>
              <a:gd name="connsiteX3" fmla="*/ 292950 w 2328530"/>
              <a:gd name="connsiteY3" fmla="*/ 206780 h 1711842"/>
              <a:gd name="connsiteX4" fmla="*/ 808074 w 2328530"/>
              <a:gd name="connsiteY4" fmla="*/ 403594 h 1711842"/>
              <a:gd name="connsiteX5" fmla="*/ 1216542 w 2328530"/>
              <a:gd name="connsiteY5" fmla="*/ 896457 h 1711842"/>
              <a:gd name="connsiteX6" fmla="*/ 1509490 w 2328530"/>
              <a:gd name="connsiteY6" fmla="*/ 1525661 h 1711842"/>
              <a:gd name="connsiteX7" fmla="*/ 1802550 w 2328530"/>
              <a:gd name="connsiteY7" fmla="*/ 1672191 h 1711842"/>
              <a:gd name="connsiteX8" fmla="*/ 2328530 w 2328530"/>
              <a:gd name="connsiteY8" fmla="*/ 1711842 h 1711842"/>
              <a:gd name="connsiteX0" fmla="*/ 0 w 2328530"/>
              <a:gd name="connsiteY0" fmla="*/ 0 h 1711842"/>
              <a:gd name="connsiteX1" fmla="*/ 38100 w 2328530"/>
              <a:gd name="connsiteY1" fmla="*/ 176766 h 1711842"/>
              <a:gd name="connsiteX2" fmla="*/ 95693 w 2328530"/>
              <a:gd name="connsiteY2" fmla="*/ 191386 h 1711842"/>
              <a:gd name="connsiteX3" fmla="*/ 292950 w 2328530"/>
              <a:gd name="connsiteY3" fmla="*/ 206780 h 1711842"/>
              <a:gd name="connsiteX4" fmla="*/ 808074 w 2328530"/>
              <a:gd name="connsiteY4" fmla="*/ 403594 h 1711842"/>
              <a:gd name="connsiteX5" fmla="*/ 1216542 w 2328530"/>
              <a:gd name="connsiteY5" fmla="*/ 896457 h 1711842"/>
              <a:gd name="connsiteX6" fmla="*/ 1509490 w 2328530"/>
              <a:gd name="connsiteY6" fmla="*/ 1525661 h 1711842"/>
              <a:gd name="connsiteX7" fmla="*/ 1802550 w 2328530"/>
              <a:gd name="connsiteY7" fmla="*/ 1672191 h 1711842"/>
              <a:gd name="connsiteX8" fmla="*/ 2328530 w 2328530"/>
              <a:gd name="connsiteY8" fmla="*/ 1711842 h 1711842"/>
              <a:gd name="connsiteX0" fmla="*/ 0 w 2328530"/>
              <a:gd name="connsiteY0" fmla="*/ 0 h 1711842"/>
              <a:gd name="connsiteX1" fmla="*/ 38100 w 2328530"/>
              <a:gd name="connsiteY1" fmla="*/ 176766 h 1711842"/>
              <a:gd name="connsiteX2" fmla="*/ 95693 w 2328530"/>
              <a:gd name="connsiteY2" fmla="*/ 191386 h 1711842"/>
              <a:gd name="connsiteX3" fmla="*/ 292950 w 2328530"/>
              <a:gd name="connsiteY3" fmla="*/ 206780 h 1711842"/>
              <a:gd name="connsiteX4" fmla="*/ 808074 w 2328530"/>
              <a:gd name="connsiteY4" fmla="*/ 403594 h 1711842"/>
              <a:gd name="connsiteX5" fmla="*/ 1216542 w 2328530"/>
              <a:gd name="connsiteY5" fmla="*/ 896457 h 1711842"/>
              <a:gd name="connsiteX6" fmla="*/ 1509490 w 2328530"/>
              <a:gd name="connsiteY6" fmla="*/ 1525661 h 1711842"/>
              <a:gd name="connsiteX7" fmla="*/ 1802550 w 2328530"/>
              <a:gd name="connsiteY7" fmla="*/ 1672191 h 1711842"/>
              <a:gd name="connsiteX8" fmla="*/ 2328530 w 2328530"/>
              <a:gd name="connsiteY8" fmla="*/ 1711842 h 1711842"/>
              <a:gd name="connsiteX0" fmla="*/ 0 w 2328530"/>
              <a:gd name="connsiteY0" fmla="*/ 0 h 1711842"/>
              <a:gd name="connsiteX1" fmla="*/ 38100 w 2328530"/>
              <a:gd name="connsiteY1" fmla="*/ 176766 h 1711842"/>
              <a:gd name="connsiteX2" fmla="*/ 95693 w 2328530"/>
              <a:gd name="connsiteY2" fmla="*/ 191386 h 1711842"/>
              <a:gd name="connsiteX3" fmla="*/ 292950 w 2328530"/>
              <a:gd name="connsiteY3" fmla="*/ 206780 h 1711842"/>
              <a:gd name="connsiteX4" fmla="*/ 812837 w 2328530"/>
              <a:gd name="connsiteY4" fmla="*/ 427407 h 1711842"/>
              <a:gd name="connsiteX5" fmla="*/ 1216542 w 2328530"/>
              <a:gd name="connsiteY5" fmla="*/ 896457 h 1711842"/>
              <a:gd name="connsiteX6" fmla="*/ 1509490 w 2328530"/>
              <a:gd name="connsiteY6" fmla="*/ 1525661 h 1711842"/>
              <a:gd name="connsiteX7" fmla="*/ 1802550 w 2328530"/>
              <a:gd name="connsiteY7" fmla="*/ 1672191 h 1711842"/>
              <a:gd name="connsiteX8" fmla="*/ 2328530 w 2328530"/>
              <a:gd name="connsiteY8" fmla="*/ 1711842 h 1711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28530" h="1711842">
                <a:moveTo>
                  <a:pt x="0" y="0"/>
                </a:moveTo>
                <a:cubicBezTo>
                  <a:pt x="17463" y="36697"/>
                  <a:pt x="20637" y="140069"/>
                  <a:pt x="38100" y="176766"/>
                </a:cubicBezTo>
                <a:lnTo>
                  <a:pt x="95693" y="191386"/>
                </a:lnTo>
                <a:lnTo>
                  <a:pt x="292950" y="206780"/>
                </a:lnTo>
                <a:cubicBezTo>
                  <a:pt x="593246" y="291435"/>
                  <a:pt x="626842" y="314177"/>
                  <a:pt x="812837" y="427407"/>
                </a:cubicBezTo>
                <a:cubicBezTo>
                  <a:pt x="990268" y="571057"/>
                  <a:pt x="1148649" y="738520"/>
                  <a:pt x="1216542" y="896457"/>
                </a:cubicBezTo>
                <a:cubicBezTo>
                  <a:pt x="1323717" y="1074442"/>
                  <a:pt x="1430891" y="1428639"/>
                  <a:pt x="1509490" y="1525661"/>
                </a:cubicBezTo>
                <a:cubicBezTo>
                  <a:pt x="1623033" y="1623200"/>
                  <a:pt x="1699713" y="1632799"/>
                  <a:pt x="1802550" y="1672191"/>
                </a:cubicBezTo>
                <a:lnTo>
                  <a:pt x="2328530" y="1711842"/>
                </a:lnTo>
              </a:path>
            </a:pathLst>
          </a:cu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Volný tvar 13"/>
          <p:cNvSpPr/>
          <p:nvPr/>
        </p:nvSpPr>
        <p:spPr>
          <a:xfrm>
            <a:off x="3877076" y="2142334"/>
            <a:ext cx="2328530" cy="1711842"/>
          </a:xfrm>
          <a:custGeom>
            <a:avLst/>
            <a:gdLst>
              <a:gd name="connsiteX0" fmla="*/ 0 w 2328530"/>
              <a:gd name="connsiteY0" fmla="*/ 0 h 1711842"/>
              <a:gd name="connsiteX1" fmla="*/ 95693 w 2328530"/>
              <a:gd name="connsiteY1" fmla="*/ 191386 h 1711842"/>
              <a:gd name="connsiteX2" fmla="*/ 297712 w 2328530"/>
              <a:gd name="connsiteY2" fmla="*/ 202018 h 1711842"/>
              <a:gd name="connsiteX3" fmla="*/ 808074 w 2328530"/>
              <a:gd name="connsiteY3" fmla="*/ 308344 h 1711842"/>
              <a:gd name="connsiteX4" fmla="*/ 1254642 w 2328530"/>
              <a:gd name="connsiteY4" fmla="*/ 467832 h 1711842"/>
              <a:gd name="connsiteX5" fmla="*/ 1552353 w 2328530"/>
              <a:gd name="connsiteY5" fmla="*/ 701749 h 1711842"/>
              <a:gd name="connsiteX6" fmla="*/ 1765005 w 2328530"/>
              <a:gd name="connsiteY6" fmla="*/ 1031358 h 1711842"/>
              <a:gd name="connsiteX7" fmla="*/ 1988288 w 2328530"/>
              <a:gd name="connsiteY7" fmla="*/ 1605516 h 1711842"/>
              <a:gd name="connsiteX8" fmla="*/ 2126512 w 2328530"/>
              <a:gd name="connsiteY8" fmla="*/ 1690576 h 1711842"/>
              <a:gd name="connsiteX9" fmla="*/ 2328530 w 2328530"/>
              <a:gd name="connsiteY9" fmla="*/ 1711842 h 1711842"/>
              <a:gd name="connsiteX0" fmla="*/ 0 w 2328530"/>
              <a:gd name="connsiteY0" fmla="*/ 0 h 1711842"/>
              <a:gd name="connsiteX1" fmla="*/ 38100 w 2328530"/>
              <a:gd name="connsiteY1" fmla="*/ 176766 h 1711842"/>
              <a:gd name="connsiteX2" fmla="*/ 95693 w 2328530"/>
              <a:gd name="connsiteY2" fmla="*/ 191386 h 1711842"/>
              <a:gd name="connsiteX3" fmla="*/ 297712 w 2328530"/>
              <a:gd name="connsiteY3" fmla="*/ 202018 h 1711842"/>
              <a:gd name="connsiteX4" fmla="*/ 808074 w 2328530"/>
              <a:gd name="connsiteY4" fmla="*/ 308344 h 1711842"/>
              <a:gd name="connsiteX5" fmla="*/ 1254642 w 2328530"/>
              <a:gd name="connsiteY5" fmla="*/ 467832 h 1711842"/>
              <a:gd name="connsiteX6" fmla="*/ 1552353 w 2328530"/>
              <a:gd name="connsiteY6" fmla="*/ 701749 h 1711842"/>
              <a:gd name="connsiteX7" fmla="*/ 1765005 w 2328530"/>
              <a:gd name="connsiteY7" fmla="*/ 1031358 h 1711842"/>
              <a:gd name="connsiteX8" fmla="*/ 1988288 w 2328530"/>
              <a:gd name="connsiteY8" fmla="*/ 1605516 h 1711842"/>
              <a:gd name="connsiteX9" fmla="*/ 2126512 w 2328530"/>
              <a:gd name="connsiteY9" fmla="*/ 1690576 h 1711842"/>
              <a:gd name="connsiteX10" fmla="*/ 2328530 w 2328530"/>
              <a:gd name="connsiteY10" fmla="*/ 1711842 h 1711842"/>
              <a:gd name="connsiteX0" fmla="*/ 0 w 2328530"/>
              <a:gd name="connsiteY0" fmla="*/ 0 h 1711842"/>
              <a:gd name="connsiteX1" fmla="*/ 38100 w 2328530"/>
              <a:gd name="connsiteY1" fmla="*/ 176766 h 1711842"/>
              <a:gd name="connsiteX2" fmla="*/ 95693 w 2328530"/>
              <a:gd name="connsiteY2" fmla="*/ 191386 h 1711842"/>
              <a:gd name="connsiteX3" fmla="*/ 235800 w 2328530"/>
              <a:gd name="connsiteY3" fmla="*/ 182968 h 1711842"/>
              <a:gd name="connsiteX4" fmla="*/ 808074 w 2328530"/>
              <a:gd name="connsiteY4" fmla="*/ 308344 h 1711842"/>
              <a:gd name="connsiteX5" fmla="*/ 1254642 w 2328530"/>
              <a:gd name="connsiteY5" fmla="*/ 467832 h 1711842"/>
              <a:gd name="connsiteX6" fmla="*/ 1552353 w 2328530"/>
              <a:gd name="connsiteY6" fmla="*/ 701749 h 1711842"/>
              <a:gd name="connsiteX7" fmla="*/ 1765005 w 2328530"/>
              <a:gd name="connsiteY7" fmla="*/ 1031358 h 1711842"/>
              <a:gd name="connsiteX8" fmla="*/ 1988288 w 2328530"/>
              <a:gd name="connsiteY8" fmla="*/ 1605516 h 1711842"/>
              <a:gd name="connsiteX9" fmla="*/ 2126512 w 2328530"/>
              <a:gd name="connsiteY9" fmla="*/ 1690576 h 1711842"/>
              <a:gd name="connsiteX10" fmla="*/ 2328530 w 2328530"/>
              <a:gd name="connsiteY10" fmla="*/ 1711842 h 1711842"/>
              <a:gd name="connsiteX0" fmla="*/ 0 w 2328530"/>
              <a:gd name="connsiteY0" fmla="*/ 0 h 1711842"/>
              <a:gd name="connsiteX1" fmla="*/ 38100 w 2328530"/>
              <a:gd name="connsiteY1" fmla="*/ 176766 h 1711842"/>
              <a:gd name="connsiteX2" fmla="*/ 95693 w 2328530"/>
              <a:gd name="connsiteY2" fmla="*/ 191386 h 1711842"/>
              <a:gd name="connsiteX3" fmla="*/ 235800 w 2328530"/>
              <a:gd name="connsiteY3" fmla="*/ 182968 h 1711842"/>
              <a:gd name="connsiteX4" fmla="*/ 808074 w 2328530"/>
              <a:gd name="connsiteY4" fmla="*/ 308344 h 1711842"/>
              <a:gd name="connsiteX5" fmla="*/ 1254642 w 2328530"/>
              <a:gd name="connsiteY5" fmla="*/ 467832 h 1711842"/>
              <a:gd name="connsiteX6" fmla="*/ 1561878 w 2328530"/>
              <a:gd name="connsiteY6" fmla="*/ 730324 h 1711842"/>
              <a:gd name="connsiteX7" fmla="*/ 1765005 w 2328530"/>
              <a:gd name="connsiteY7" fmla="*/ 1031358 h 1711842"/>
              <a:gd name="connsiteX8" fmla="*/ 1988288 w 2328530"/>
              <a:gd name="connsiteY8" fmla="*/ 1605516 h 1711842"/>
              <a:gd name="connsiteX9" fmla="*/ 2126512 w 2328530"/>
              <a:gd name="connsiteY9" fmla="*/ 1690576 h 1711842"/>
              <a:gd name="connsiteX10" fmla="*/ 2328530 w 2328530"/>
              <a:gd name="connsiteY10" fmla="*/ 1711842 h 1711842"/>
              <a:gd name="connsiteX0" fmla="*/ 0 w 2328530"/>
              <a:gd name="connsiteY0" fmla="*/ 0 h 1711842"/>
              <a:gd name="connsiteX1" fmla="*/ 38100 w 2328530"/>
              <a:gd name="connsiteY1" fmla="*/ 176766 h 1711842"/>
              <a:gd name="connsiteX2" fmla="*/ 95693 w 2328530"/>
              <a:gd name="connsiteY2" fmla="*/ 191386 h 1711842"/>
              <a:gd name="connsiteX3" fmla="*/ 235800 w 2328530"/>
              <a:gd name="connsiteY3" fmla="*/ 182968 h 1711842"/>
              <a:gd name="connsiteX4" fmla="*/ 808074 w 2328530"/>
              <a:gd name="connsiteY4" fmla="*/ 308344 h 1711842"/>
              <a:gd name="connsiteX5" fmla="*/ 1254642 w 2328530"/>
              <a:gd name="connsiteY5" fmla="*/ 467832 h 1711842"/>
              <a:gd name="connsiteX6" fmla="*/ 1561878 w 2328530"/>
              <a:gd name="connsiteY6" fmla="*/ 730324 h 1711842"/>
              <a:gd name="connsiteX7" fmla="*/ 1765005 w 2328530"/>
              <a:gd name="connsiteY7" fmla="*/ 1031358 h 1711842"/>
              <a:gd name="connsiteX8" fmla="*/ 1988288 w 2328530"/>
              <a:gd name="connsiteY8" fmla="*/ 1605516 h 1711842"/>
              <a:gd name="connsiteX9" fmla="*/ 2126512 w 2328530"/>
              <a:gd name="connsiteY9" fmla="*/ 1690576 h 1711842"/>
              <a:gd name="connsiteX10" fmla="*/ 2328530 w 2328530"/>
              <a:gd name="connsiteY10" fmla="*/ 1711842 h 1711842"/>
              <a:gd name="connsiteX0" fmla="*/ 0 w 2328530"/>
              <a:gd name="connsiteY0" fmla="*/ 0 h 1711842"/>
              <a:gd name="connsiteX1" fmla="*/ 38100 w 2328530"/>
              <a:gd name="connsiteY1" fmla="*/ 176766 h 1711842"/>
              <a:gd name="connsiteX2" fmla="*/ 95693 w 2328530"/>
              <a:gd name="connsiteY2" fmla="*/ 191386 h 1711842"/>
              <a:gd name="connsiteX3" fmla="*/ 235800 w 2328530"/>
              <a:gd name="connsiteY3" fmla="*/ 182968 h 1711842"/>
              <a:gd name="connsiteX4" fmla="*/ 808074 w 2328530"/>
              <a:gd name="connsiteY4" fmla="*/ 308344 h 1711842"/>
              <a:gd name="connsiteX5" fmla="*/ 1254642 w 2328530"/>
              <a:gd name="connsiteY5" fmla="*/ 467832 h 1711842"/>
              <a:gd name="connsiteX6" fmla="*/ 1561878 w 2328530"/>
              <a:gd name="connsiteY6" fmla="*/ 730324 h 1711842"/>
              <a:gd name="connsiteX7" fmla="*/ 1765005 w 2328530"/>
              <a:gd name="connsiteY7" fmla="*/ 1031358 h 1711842"/>
              <a:gd name="connsiteX8" fmla="*/ 1988288 w 2328530"/>
              <a:gd name="connsiteY8" fmla="*/ 1605516 h 1711842"/>
              <a:gd name="connsiteX9" fmla="*/ 2126512 w 2328530"/>
              <a:gd name="connsiteY9" fmla="*/ 1690576 h 1711842"/>
              <a:gd name="connsiteX10" fmla="*/ 2328530 w 2328530"/>
              <a:gd name="connsiteY10" fmla="*/ 1711842 h 1711842"/>
              <a:gd name="connsiteX0" fmla="*/ 0 w 2328530"/>
              <a:gd name="connsiteY0" fmla="*/ 0 h 1711842"/>
              <a:gd name="connsiteX1" fmla="*/ 38100 w 2328530"/>
              <a:gd name="connsiteY1" fmla="*/ 176766 h 1711842"/>
              <a:gd name="connsiteX2" fmla="*/ 95693 w 2328530"/>
              <a:gd name="connsiteY2" fmla="*/ 191386 h 1711842"/>
              <a:gd name="connsiteX3" fmla="*/ 235800 w 2328530"/>
              <a:gd name="connsiteY3" fmla="*/ 182968 h 1711842"/>
              <a:gd name="connsiteX4" fmla="*/ 808074 w 2328530"/>
              <a:gd name="connsiteY4" fmla="*/ 308344 h 1711842"/>
              <a:gd name="connsiteX5" fmla="*/ 1254642 w 2328530"/>
              <a:gd name="connsiteY5" fmla="*/ 467832 h 1711842"/>
              <a:gd name="connsiteX6" fmla="*/ 1561878 w 2328530"/>
              <a:gd name="connsiteY6" fmla="*/ 730324 h 1711842"/>
              <a:gd name="connsiteX7" fmla="*/ 1765005 w 2328530"/>
              <a:gd name="connsiteY7" fmla="*/ 1031358 h 1711842"/>
              <a:gd name="connsiteX8" fmla="*/ 1988288 w 2328530"/>
              <a:gd name="connsiteY8" fmla="*/ 1605516 h 1711842"/>
              <a:gd name="connsiteX9" fmla="*/ 2126512 w 2328530"/>
              <a:gd name="connsiteY9" fmla="*/ 1690576 h 1711842"/>
              <a:gd name="connsiteX10" fmla="*/ 2328530 w 2328530"/>
              <a:gd name="connsiteY10" fmla="*/ 1711842 h 1711842"/>
              <a:gd name="connsiteX0" fmla="*/ 0 w 2328530"/>
              <a:gd name="connsiteY0" fmla="*/ 0 h 1711842"/>
              <a:gd name="connsiteX1" fmla="*/ 38100 w 2328530"/>
              <a:gd name="connsiteY1" fmla="*/ 176766 h 1711842"/>
              <a:gd name="connsiteX2" fmla="*/ 95693 w 2328530"/>
              <a:gd name="connsiteY2" fmla="*/ 191386 h 1711842"/>
              <a:gd name="connsiteX3" fmla="*/ 235800 w 2328530"/>
              <a:gd name="connsiteY3" fmla="*/ 182968 h 1711842"/>
              <a:gd name="connsiteX4" fmla="*/ 808074 w 2328530"/>
              <a:gd name="connsiteY4" fmla="*/ 308344 h 1711842"/>
              <a:gd name="connsiteX5" fmla="*/ 1254642 w 2328530"/>
              <a:gd name="connsiteY5" fmla="*/ 467832 h 1711842"/>
              <a:gd name="connsiteX6" fmla="*/ 1561878 w 2328530"/>
              <a:gd name="connsiteY6" fmla="*/ 730324 h 1711842"/>
              <a:gd name="connsiteX7" fmla="*/ 1798342 w 2328530"/>
              <a:gd name="connsiteY7" fmla="*/ 1140895 h 1711842"/>
              <a:gd name="connsiteX8" fmla="*/ 1988288 w 2328530"/>
              <a:gd name="connsiteY8" fmla="*/ 1605516 h 1711842"/>
              <a:gd name="connsiteX9" fmla="*/ 2126512 w 2328530"/>
              <a:gd name="connsiteY9" fmla="*/ 1690576 h 1711842"/>
              <a:gd name="connsiteX10" fmla="*/ 2328530 w 2328530"/>
              <a:gd name="connsiteY10" fmla="*/ 1711842 h 1711842"/>
              <a:gd name="connsiteX0" fmla="*/ 0 w 2328530"/>
              <a:gd name="connsiteY0" fmla="*/ 0 h 1711842"/>
              <a:gd name="connsiteX1" fmla="*/ 38100 w 2328530"/>
              <a:gd name="connsiteY1" fmla="*/ 176766 h 1711842"/>
              <a:gd name="connsiteX2" fmla="*/ 95693 w 2328530"/>
              <a:gd name="connsiteY2" fmla="*/ 191386 h 1711842"/>
              <a:gd name="connsiteX3" fmla="*/ 235800 w 2328530"/>
              <a:gd name="connsiteY3" fmla="*/ 182968 h 1711842"/>
              <a:gd name="connsiteX4" fmla="*/ 808074 w 2328530"/>
              <a:gd name="connsiteY4" fmla="*/ 308344 h 1711842"/>
              <a:gd name="connsiteX5" fmla="*/ 1254642 w 2328530"/>
              <a:gd name="connsiteY5" fmla="*/ 467832 h 1711842"/>
              <a:gd name="connsiteX6" fmla="*/ 1561878 w 2328530"/>
              <a:gd name="connsiteY6" fmla="*/ 730324 h 1711842"/>
              <a:gd name="connsiteX7" fmla="*/ 1798342 w 2328530"/>
              <a:gd name="connsiteY7" fmla="*/ 1140895 h 1711842"/>
              <a:gd name="connsiteX8" fmla="*/ 1988288 w 2328530"/>
              <a:gd name="connsiteY8" fmla="*/ 1605516 h 1711842"/>
              <a:gd name="connsiteX9" fmla="*/ 2126512 w 2328530"/>
              <a:gd name="connsiteY9" fmla="*/ 1690576 h 1711842"/>
              <a:gd name="connsiteX10" fmla="*/ 2328530 w 2328530"/>
              <a:gd name="connsiteY10" fmla="*/ 1711842 h 1711842"/>
              <a:gd name="connsiteX0" fmla="*/ 0 w 2328530"/>
              <a:gd name="connsiteY0" fmla="*/ 0 h 1711842"/>
              <a:gd name="connsiteX1" fmla="*/ 38100 w 2328530"/>
              <a:gd name="connsiteY1" fmla="*/ 176766 h 1711842"/>
              <a:gd name="connsiteX2" fmla="*/ 95693 w 2328530"/>
              <a:gd name="connsiteY2" fmla="*/ 191386 h 1711842"/>
              <a:gd name="connsiteX3" fmla="*/ 235800 w 2328530"/>
              <a:gd name="connsiteY3" fmla="*/ 182968 h 1711842"/>
              <a:gd name="connsiteX4" fmla="*/ 808074 w 2328530"/>
              <a:gd name="connsiteY4" fmla="*/ 308344 h 1711842"/>
              <a:gd name="connsiteX5" fmla="*/ 1254642 w 2328530"/>
              <a:gd name="connsiteY5" fmla="*/ 467832 h 1711842"/>
              <a:gd name="connsiteX6" fmla="*/ 1561878 w 2328530"/>
              <a:gd name="connsiteY6" fmla="*/ 730324 h 1711842"/>
              <a:gd name="connsiteX7" fmla="*/ 1798342 w 2328530"/>
              <a:gd name="connsiteY7" fmla="*/ 1140895 h 1711842"/>
              <a:gd name="connsiteX8" fmla="*/ 2002575 w 2328530"/>
              <a:gd name="connsiteY8" fmla="*/ 1595991 h 1711842"/>
              <a:gd name="connsiteX9" fmla="*/ 2126512 w 2328530"/>
              <a:gd name="connsiteY9" fmla="*/ 1690576 h 1711842"/>
              <a:gd name="connsiteX10" fmla="*/ 2328530 w 2328530"/>
              <a:gd name="connsiteY10" fmla="*/ 1711842 h 1711842"/>
              <a:gd name="connsiteX0" fmla="*/ 0 w 2328530"/>
              <a:gd name="connsiteY0" fmla="*/ 0 h 1711842"/>
              <a:gd name="connsiteX1" fmla="*/ 38100 w 2328530"/>
              <a:gd name="connsiteY1" fmla="*/ 176766 h 1711842"/>
              <a:gd name="connsiteX2" fmla="*/ 95693 w 2328530"/>
              <a:gd name="connsiteY2" fmla="*/ 191386 h 1711842"/>
              <a:gd name="connsiteX3" fmla="*/ 235800 w 2328530"/>
              <a:gd name="connsiteY3" fmla="*/ 182968 h 1711842"/>
              <a:gd name="connsiteX4" fmla="*/ 808074 w 2328530"/>
              <a:gd name="connsiteY4" fmla="*/ 308344 h 1711842"/>
              <a:gd name="connsiteX5" fmla="*/ 1254642 w 2328530"/>
              <a:gd name="connsiteY5" fmla="*/ 467832 h 1711842"/>
              <a:gd name="connsiteX6" fmla="*/ 1561878 w 2328530"/>
              <a:gd name="connsiteY6" fmla="*/ 730324 h 1711842"/>
              <a:gd name="connsiteX7" fmla="*/ 1798342 w 2328530"/>
              <a:gd name="connsiteY7" fmla="*/ 1140895 h 1711842"/>
              <a:gd name="connsiteX8" fmla="*/ 2002575 w 2328530"/>
              <a:gd name="connsiteY8" fmla="*/ 1595991 h 1711842"/>
              <a:gd name="connsiteX9" fmla="*/ 2126512 w 2328530"/>
              <a:gd name="connsiteY9" fmla="*/ 1690576 h 1711842"/>
              <a:gd name="connsiteX10" fmla="*/ 2328530 w 2328530"/>
              <a:gd name="connsiteY10" fmla="*/ 1711842 h 1711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28530" h="1711842">
                <a:moveTo>
                  <a:pt x="0" y="0"/>
                </a:moveTo>
                <a:cubicBezTo>
                  <a:pt x="17463" y="36697"/>
                  <a:pt x="20637" y="140069"/>
                  <a:pt x="38100" y="176766"/>
                </a:cubicBezTo>
                <a:lnTo>
                  <a:pt x="95693" y="191386"/>
                </a:lnTo>
                <a:lnTo>
                  <a:pt x="235800" y="182968"/>
                </a:lnTo>
                <a:lnTo>
                  <a:pt x="808074" y="308344"/>
                </a:lnTo>
                <a:cubicBezTo>
                  <a:pt x="956930" y="361507"/>
                  <a:pt x="1067686" y="395619"/>
                  <a:pt x="1254642" y="467832"/>
                </a:cubicBezTo>
                <a:cubicBezTo>
                  <a:pt x="1399917" y="564854"/>
                  <a:pt x="1483279" y="633302"/>
                  <a:pt x="1561878" y="730324"/>
                </a:cubicBezTo>
                <a:cubicBezTo>
                  <a:pt x="1640699" y="867181"/>
                  <a:pt x="1705233" y="961176"/>
                  <a:pt x="1798342" y="1140895"/>
                </a:cubicBezTo>
                <a:cubicBezTo>
                  <a:pt x="1866420" y="1292594"/>
                  <a:pt x="1920209" y="1444292"/>
                  <a:pt x="2002575" y="1595991"/>
                </a:cubicBezTo>
                <a:lnTo>
                  <a:pt x="2126512" y="1690576"/>
                </a:lnTo>
                <a:lnTo>
                  <a:pt x="2328530" y="1711842"/>
                </a:ln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grpSp>
        <p:nvGrpSpPr>
          <p:cNvPr id="15" name="Skupina 14"/>
          <p:cNvGrpSpPr/>
          <p:nvPr/>
        </p:nvGrpSpPr>
        <p:grpSpPr>
          <a:xfrm>
            <a:off x="3039008" y="2075642"/>
            <a:ext cx="3765240" cy="1542726"/>
            <a:chOff x="5105532" y="3356992"/>
            <a:chExt cx="3765240" cy="1542726"/>
          </a:xfrm>
        </p:grpSpPr>
        <p:sp>
          <p:nvSpPr>
            <p:cNvPr id="16" name="TextovéPole 15"/>
            <p:cNvSpPr txBox="1"/>
            <p:nvPr/>
          </p:nvSpPr>
          <p:spPr>
            <a:xfrm>
              <a:off x="8485711" y="4530386"/>
              <a:ext cx="324128" cy="369332"/>
            </a:xfrm>
            <a:prstGeom prst="rect">
              <a:avLst/>
            </a:prstGeom>
            <a:solidFill>
              <a:schemeClr val="bg1"/>
            </a:solidFill>
            <a:scene3d>
              <a:camera prst="orthographicFront">
                <a:rot lat="300000" lon="0" rev="0"/>
              </a:camera>
              <a:lightRig rig="threePt" dir="t"/>
            </a:scene3d>
          </p:spPr>
          <p:txBody>
            <a:bodyPr wrap="none" rtlCol="0">
              <a:spAutoFit/>
            </a:bodyPr>
            <a:lstStyle/>
            <a:p>
              <a:r>
                <a:rPr lang="cs-CZ" b="1" dirty="0" smtClean="0">
                  <a:solidFill>
                    <a:srgbClr val="FF0000"/>
                  </a:solidFill>
                  <a:sym typeface="Symbol"/>
                </a:rPr>
                <a:t></a:t>
              </a:r>
              <a:endParaRPr lang="cs-CZ" b="1" dirty="0">
                <a:solidFill>
                  <a:srgbClr val="FF0000"/>
                </a:solidFill>
              </a:endParaRPr>
            </a:p>
          </p:txBody>
        </p:sp>
        <p:sp>
          <p:nvSpPr>
            <p:cNvPr id="17" name="TextovéPole 16"/>
            <p:cNvSpPr txBox="1"/>
            <p:nvPr/>
          </p:nvSpPr>
          <p:spPr>
            <a:xfrm>
              <a:off x="8546644" y="3948134"/>
              <a:ext cx="324128" cy="369332"/>
            </a:xfrm>
            <a:prstGeom prst="rect">
              <a:avLst/>
            </a:prstGeom>
            <a:solidFill>
              <a:schemeClr val="bg1"/>
            </a:solidFill>
            <a:scene3d>
              <a:camera prst="orthographicFront">
                <a:rot lat="300000" lon="0" rev="0"/>
              </a:camera>
              <a:lightRig rig="threePt" dir="t"/>
            </a:scene3d>
          </p:spPr>
          <p:txBody>
            <a:bodyPr wrap="none" rtlCol="0">
              <a:spAutoFit/>
            </a:bodyPr>
            <a:lstStyle/>
            <a:p>
              <a:r>
                <a:rPr lang="cs-CZ" b="1" dirty="0" smtClean="0">
                  <a:solidFill>
                    <a:srgbClr val="FF0000"/>
                  </a:solidFill>
                  <a:sym typeface="Symbol"/>
                </a:rPr>
                <a:t></a:t>
              </a:r>
              <a:endParaRPr lang="cs-CZ" b="1" dirty="0">
                <a:solidFill>
                  <a:srgbClr val="FF0000"/>
                </a:solidFill>
              </a:endParaRPr>
            </a:p>
          </p:txBody>
        </p:sp>
        <p:sp>
          <p:nvSpPr>
            <p:cNvPr id="18" name="TextovéPole 17"/>
            <p:cNvSpPr txBox="1"/>
            <p:nvPr/>
          </p:nvSpPr>
          <p:spPr>
            <a:xfrm>
              <a:off x="7236296" y="3356992"/>
              <a:ext cx="3241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b="1" dirty="0" smtClean="0">
                  <a:solidFill>
                    <a:srgbClr val="FF0000"/>
                  </a:solidFill>
                  <a:sym typeface="Symbol"/>
                </a:rPr>
                <a:t></a:t>
              </a:r>
              <a:endParaRPr lang="cs-CZ" b="1" dirty="0">
                <a:solidFill>
                  <a:srgbClr val="FF0000"/>
                </a:solidFill>
              </a:endParaRPr>
            </a:p>
          </p:txBody>
        </p:sp>
        <p:sp>
          <p:nvSpPr>
            <p:cNvPr id="19" name="TextovéPole 18"/>
            <p:cNvSpPr txBox="1"/>
            <p:nvPr/>
          </p:nvSpPr>
          <p:spPr>
            <a:xfrm>
              <a:off x="5105532" y="3574357"/>
              <a:ext cx="3241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b="1" dirty="0" smtClean="0">
                  <a:solidFill>
                    <a:srgbClr val="FF0000"/>
                  </a:solidFill>
                  <a:sym typeface="Symbol"/>
                </a:rPr>
                <a:t></a:t>
              </a:r>
              <a:endParaRPr lang="cs-CZ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0" name="Skupina 19"/>
          <p:cNvGrpSpPr/>
          <p:nvPr/>
        </p:nvGrpSpPr>
        <p:grpSpPr>
          <a:xfrm>
            <a:off x="5331836" y="2070196"/>
            <a:ext cx="1310348" cy="1558805"/>
            <a:chOff x="7398360" y="3351546"/>
            <a:chExt cx="1310348" cy="1558805"/>
          </a:xfrm>
        </p:grpSpPr>
        <p:sp>
          <p:nvSpPr>
            <p:cNvPr id="21" name="TextovéPole 20"/>
            <p:cNvSpPr txBox="1"/>
            <p:nvPr/>
          </p:nvSpPr>
          <p:spPr>
            <a:xfrm>
              <a:off x="8384580" y="3948134"/>
              <a:ext cx="3241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b="1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sym typeface="Symbol"/>
                </a:rPr>
                <a:t></a:t>
              </a:r>
              <a:endParaRPr lang="cs-CZ" b="1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2" name="TextovéPole 21"/>
            <p:cNvSpPr txBox="1"/>
            <p:nvPr/>
          </p:nvSpPr>
          <p:spPr>
            <a:xfrm>
              <a:off x="8306369" y="4541019"/>
              <a:ext cx="3241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b="1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sym typeface="Symbol"/>
                </a:rPr>
                <a:t></a:t>
              </a:r>
              <a:endParaRPr lang="cs-CZ" b="1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3" name="TextovéPole 22"/>
            <p:cNvSpPr txBox="1"/>
            <p:nvPr/>
          </p:nvSpPr>
          <p:spPr>
            <a:xfrm>
              <a:off x="7398360" y="3351546"/>
              <a:ext cx="324128" cy="369332"/>
            </a:xfrm>
            <a:prstGeom prst="rect">
              <a:avLst/>
            </a:prstGeom>
            <a:noFill/>
            <a:scene3d>
              <a:camera prst="orthographicFront">
                <a:rot lat="300000" lon="0" rev="0"/>
              </a:camera>
              <a:lightRig rig="threePt" dir="t"/>
            </a:scene3d>
          </p:spPr>
          <p:txBody>
            <a:bodyPr wrap="none" rtlCol="0">
              <a:spAutoFit/>
            </a:bodyPr>
            <a:lstStyle/>
            <a:p>
              <a:r>
                <a:rPr lang="cs-CZ" b="1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sym typeface="Symbol"/>
                </a:rPr>
                <a:t></a:t>
              </a:r>
              <a:endParaRPr lang="cs-CZ" b="1" dirty="0">
                <a:solidFill>
                  <a:schemeClr val="tx2">
                    <a:lumMod val="60000"/>
                    <a:lumOff val="40000"/>
                  </a:schemeClr>
                </a:solidFill>
              </a:endParaRPr>
            </a:p>
          </p:txBody>
        </p:sp>
      </p:grpSp>
      <p:pic>
        <p:nvPicPr>
          <p:cNvPr id="24" name="Picture 3" descr="C:\Users\Markéta\AppData\Local\Microsoft\Windows\Temporary Internet Files\Content.IE5\K0O7W0UI\MP900438559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383"/>
            <a:ext cx="9144000" cy="576063"/>
          </a:xfrm>
          <a:prstGeom prst="rect">
            <a:avLst/>
          </a:prstGeom>
          <a:noFill/>
          <a:effectLst>
            <a:reflection stA="50000" dist="508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Obrázek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304" y="6165304"/>
            <a:ext cx="692696" cy="692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647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3" descr="C:\Users\Markéta\AppData\Local\Microsoft\Windows\Temporary Internet Files\Content.IE5\K0O7W0UI\MP900438559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383"/>
            <a:ext cx="9144000" cy="576063"/>
          </a:xfrm>
          <a:prstGeom prst="rect">
            <a:avLst/>
          </a:prstGeom>
          <a:noFill/>
          <a:effectLst>
            <a:reflection stA="50000" dist="508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Nadpis 1"/>
          <p:cNvSpPr txBox="1">
            <a:spLocks/>
          </p:cNvSpPr>
          <p:nvPr/>
        </p:nvSpPr>
        <p:spPr>
          <a:xfrm>
            <a:off x="249640" y="642700"/>
            <a:ext cx="8640960" cy="7350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cs-CZ" sz="35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Results</a:t>
            </a:r>
            <a:r>
              <a:rPr lang="cs-CZ" sz="3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cs-CZ" sz="35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Ethanol</a:t>
            </a:r>
            <a:r>
              <a:rPr lang="cs-CZ" sz="3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&amp; </a:t>
            </a:r>
            <a:r>
              <a:rPr lang="cs-CZ" sz="35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cs-CZ" sz="3500" b="1" i="1" baseline="-2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K1</a:t>
            </a:r>
            <a:endParaRPr lang="cs-CZ" sz="3500" b="1" i="1" baseline="-2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pic>
        <p:nvPicPr>
          <p:cNvPr id="11" name="Obrázek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304" y="6165304"/>
            <a:ext cx="692696" cy="692696"/>
          </a:xfrm>
          <a:prstGeom prst="rect">
            <a:avLst/>
          </a:prstGeom>
        </p:spPr>
      </p:pic>
      <p:grpSp>
        <p:nvGrpSpPr>
          <p:cNvPr id="3" name="Skupina 2"/>
          <p:cNvGrpSpPr/>
          <p:nvPr/>
        </p:nvGrpSpPr>
        <p:grpSpPr>
          <a:xfrm>
            <a:off x="78028" y="1449630"/>
            <a:ext cx="5165734" cy="3109586"/>
            <a:chOff x="78028" y="1449630"/>
            <a:chExt cx="5165734" cy="3109586"/>
          </a:xfrm>
        </p:grpSpPr>
        <p:pic>
          <p:nvPicPr>
            <p:cNvPr id="7170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7435" y="2056224"/>
              <a:ext cx="3798742" cy="25029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" name="Podnadpis 2"/>
            <p:cNvSpPr txBox="1">
              <a:spLocks/>
            </p:cNvSpPr>
            <p:nvPr/>
          </p:nvSpPr>
          <p:spPr>
            <a:xfrm>
              <a:off x="78028" y="1449630"/>
              <a:ext cx="5165734" cy="50731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buClr>
                  <a:srgbClr val="BB2305"/>
                </a:buClr>
                <a:buSzPct val="100000"/>
              </a:pPr>
              <a:r>
                <a:rPr lang="cs-CZ" sz="2500" dirty="0" err="1" smtClean="0">
                  <a:solidFill>
                    <a:srgbClr val="BB2305"/>
                  </a:solidFill>
                  <a:cs typeface="Arial" pitchFamily="34" charset="0"/>
                </a:rPr>
                <a:t>Changes</a:t>
              </a:r>
              <a:r>
                <a:rPr lang="cs-CZ" sz="2500" dirty="0" smtClean="0">
                  <a:solidFill>
                    <a:srgbClr val="BB2305"/>
                  </a:solidFill>
                  <a:cs typeface="Arial" pitchFamily="34" charset="0"/>
                </a:rPr>
                <a:t> </a:t>
              </a:r>
              <a:r>
                <a:rPr lang="cs-CZ" sz="2500" dirty="0" err="1" smtClean="0">
                  <a:solidFill>
                    <a:srgbClr val="BB2305"/>
                  </a:solidFill>
                  <a:cs typeface="Arial" pitchFamily="34" charset="0"/>
                </a:rPr>
                <a:t>induced</a:t>
              </a:r>
              <a:r>
                <a:rPr lang="cs-CZ" sz="2500" dirty="0" smtClean="0">
                  <a:solidFill>
                    <a:srgbClr val="BB2305"/>
                  </a:solidFill>
                  <a:cs typeface="Arial" pitchFamily="34" charset="0"/>
                </a:rPr>
                <a:t> by 80 </a:t>
              </a:r>
              <a:r>
                <a:rPr lang="cs-CZ" sz="2500" dirty="0" err="1" smtClean="0">
                  <a:solidFill>
                    <a:srgbClr val="BB2305"/>
                  </a:solidFill>
                  <a:cs typeface="Arial" pitchFamily="34" charset="0"/>
                </a:rPr>
                <a:t>mM</a:t>
              </a:r>
              <a:r>
                <a:rPr lang="cs-CZ" sz="2500" dirty="0" smtClean="0">
                  <a:solidFill>
                    <a:srgbClr val="BB2305"/>
                  </a:solidFill>
                  <a:cs typeface="Arial" pitchFamily="34" charset="0"/>
                </a:rPr>
                <a:t> </a:t>
              </a:r>
              <a:r>
                <a:rPr lang="cs-CZ" sz="2500" dirty="0" err="1" smtClean="0">
                  <a:solidFill>
                    <a:srgbClr val="BB2305"/>
                  </a:solidFill>
                  <a:cs typeface="Arial" pitchFamily="34" charset="0"/>
                </a:rPr>
                <a:t>ethanol</a:t>
              </a:r>
              <a:endParaRPr lang="cs-CZ" sz="2500" i="1" baseline="-25000" dirty="0" smtClean="0">
                <a:solidFill>
                  <a:srgbClr val="BB2305"/>
                </a:solidFill>
                <a:cs typeface="Arial" pitchFamily="34" charset="0"/>
              </a:endParaRPr>
            </a:p>
          </p:txBody>
        </p:sp>
      </p:grpSp>
      <p:grpSp>
        <p:nvGrpSpPr>
          <p:cNvPr id="4" name="Skupina 3"/>
          <p:cNvGrpSpPr/>
          <p:nvPr/>
        </p:nvGrpSpPr>
        <p:grpSpPr>
          <a:xfrm>
            <a:off x="4616599" y="2132856"/>
            <a:ext cx="4379788" cy="4477552"/>
            <a:chOff x="4616599" y="2132856"/>
            <a:chExt cx="4379788" cy="4477552"/>
          </a:xfrm>
        </p:grpSpPr>
        <p:sp>
          <p:nvSpPr>
            <p:cNvPr id="16" name="Podnadpis 2"/>
            <p:cNvSpPr txBox="1">
              <a:spLocks/>
            </p:cNvSpPr>
            <p:nvPr/>
          </p:nvSpPr>
          <p:spPr>
            <a:xfrm>
              <a:off x="4616599" y="2132856"/>
              <a:ext cx="4379788" cy="50731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buClr>
                  <a:srgbClr val="BB2305"/>
                </a:buClr>
                <a:buSzPct val="100000"/>
              </a:pPr>
              <a:r>
                <a:rPr lang="cs-CZ" sz="2500" dirty="0" err="1" smtClean="0">
                  <a:solidFill>
                    <a:srgbClr val="BB2305"/>
                  </a:solidFill>
                  <a:cs typeface="Arial" pitchFamily="34" charset="0"/>
                </a:rPr>
                <a:t>Effect</a:t>
              </a:r>
              <a:r>
                <a:rPr lang="cs-CZ" sz="2500" dirty="0" smtClean="0">
                  <a:solidFill>
                    <a:srgbClr val="BB2305"/>
                  </a:solidFill>
                  <a:cs typeface="Arial" pitchFamily="34" charset="0"/>
                </a:rPr>
                <a:t> on </a:t>
              </a:r>
              <a:r>
                <a:rPr lang="cs-CZ" sz="2500" dirty="0" err="1" smtClean="0">
                  <a:solidFill>
                    <a:srgbClr val="BB2305"/>
                  </a:solidFill>
                  <a:cs typeface="Arial" pitchFamily="34" charset="0"/>
                </a:rPr>
                <a:t>human</a:t>
              </a:r>
              <a:r>
                <a:rPr lang="cs-CZ" sz="2500" dirty="0" smtClean="0">
                  <a:solidFill>
                    <a:srgbClr val="BB2305"/>
                  </a:solidFill>
                  <a:cs typeface="Arial" pitchFamily="34" charset="0"/>
                </a:rPr>
                <a:t> Kir2.3 </a:t>
              </a:r>
              <a:r>
                <a:rPr lang="cs-CZ" sz="2500" dirty="0" err="1" smtClean="0">
                  <a:solidFill>
                    <a:srgbClr val="BB2305"/>
                  </a:solidFill>
                  <a:cs typeface="Arial" pitchFamily="34" charset="0"/>
                </a:rPr>
                <a:t>channels</a:t>
              </a:r>
              <a:endParaRPr lang="cs-CZ" sz="2500" i="1" baseline="-25000" dirty="0" smtClean="0">
                <a:solidFill>
                  <a:srgbClr val="BB2305"/>
                </a:solidFill>
                <a:cs typeface="Arial" pitchFamily="34" charset="0"/>
              </a:endParaRPr>
            </a:p>
          </p:txBody>
        </p:sp>
        <p:pic>
          <p:nvPicPr>
            <p:cNvPr id="7174" name="Picture 6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8832" y="2725231"/>
              <a:ext cx="2831267" cy="38851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10050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960195"/>
            <a:ext cx="7274688" cy="23410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Picture 3" descr="C:\Users\Markéta\AppData\Local\Microsoft\Windows\Temporary Internet Files\Content.IE5\K0O7W0UI\MP900438559[1]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383"/>
            <a:ext cx="9144000" cy="576063"/>
          </a:xfrm>
          <a:prstGeom prst="rect">
            <a:avLst/>
          </a:prstGeom>
          <a:noFill/>
          <a:effectLst>
            <a:reflection stA="50000" dist="508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Nadpis 1"/>
          <p:cNvSpPr txBox="1">
            <a:spLocks/>
          </p:cNvSpPr>
          <p:nvPr/>
        </p:nvSpPr>
        <p:spPr>
          <a:xfrm>
            <a:off x="249640" y="642700"/>
            <a:ext cx="9074888" cy="7350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cs-CZ" sz="35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Results</a:t>
            </a:r>
            <a:r>
              <a:rPr lang="cs-CZ" sz="3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cs-CZ" sz="35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Ethanol</a:t>
            </a:r>
            <a:r>
              <a:rPr lang="cs-CZ" sz="3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&amp; </a:t>
            </a:r>
            <a:r>
              <a:rPr lang="cs-CZ" sz="35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Action</a:t>
            </a:r>
            <a:r>
              <a:rPr lang="cs-CZ" sz="3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sz="35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Potential</a:t>
            </a:r>
            <a:r>
              <a:rPr lang="cs-CZ" sz="3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sz="35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Waveform</a:t>
            </a:r>
            <a:endParaRPr lang="cs-CZ" sz="3500" b="1" i="1" baseline="-2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pic>
        <p:nvPicPr>
          <p:cNvPr id="11" name="Obrázek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304" y="6165304"/>
            <a:ext cx="692696" cy="692696"/>
          </a:xfrm>
          <a:prstGeom prst="rect">
            <a:avLst/>
          </a:prstGeom>
        </p:spPr>
      </p:pic>
      <p:sp>
        <p:nvSpPr>
          <p:cNvPr id="14" name="Podnadpis 2"/>
          <p:cNvSpPr txBox="1">
            <a:spLocks/>
          </p:cNvSpPr>
          <p:nvPr/>
        </p:nvSpPr>
        <p:spPr>
          <a:xfrm>
            <a:off x="251520" y="1452884"/>
            <a:ext cx="7323550" cy="5073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BB2305"/>
              </a:buClr>
              <a:buSzPct val="100000"/>
            </a:pPr>
            <a:r>
              <a:rPr lang="cs-CZ" sz="2500" dirty="0" err="1" smtClean="0">
                <a:solidFill>
                  <a:srgbClr val="BB2305"/>
                </a:solidFill>
                <a:cs typeface="Arial" pitchFamily="34" charset="0"/>
              </a:rPr>
              <a:t>Changes</a:t>
            </a:r>
            <a:r>
              <a:rPr lang="cs-CZ" sz="2500" dirty="0" smtClean="0">
                <a:solidFill>
                  <a:srgbClr val="BB2305"/>
                </a:solidFill>
                <a:cs typeface="Arial" pitchFamily="34" charset="0"/>
              </a:rPr>
              <a:t> </a:t>
            </a:r>
            <a:r>
              <a:rPr lang="cs-CZ" sz="2500" dirty="0" err="1" smtClean="0">
                <a:solidFill>
                  <a:srgbClr val="BB2305"/>
                </a:solidFill>
                <a:cs typeface="Arial" pitchFamily="34" charset="0"/>
              </a:rPr>
              <a:t>induced</a:t>
            </a:r>
            <a:r>
              <a:rPr lang="cs-CZ" sz="2500" dirty="0" smtClean="0">
                <a:solidFill>
                  <a:srgbClr val="BB2305"/>
                </a:solidFill>
                <a:cs typeface="Arial" pitchFamily="34" charset="0"/>
              </a:rPr>
              <a:t> by 20 </a:t>
            </a:r>
            <a:r>
              <a:rPr lang="cs-CZ" sz="2500" dirty="0" err="1" smtClean="0">
                <a:solidFill>
                  <a:srgbClr val="BB2305"/>
                </a:solidFill>
                <a:cs typeface="Arial" pitchFamily="34" charset="0"/>
              </a:rPr>
              <a:t>mM</a:t>
            </a:r>
            <a:r>
              <a:rPr lang="cs-CZ" sz="2500" dirty="0" smtClean="0">
                <a:solidFill>
                  <a:srgbClr val="BB2305"/>
                </a:solidFill>
                <a:cs typeface="Arial" pitchFamily="34" charset="0"/>
              </a:rPr>
              <a:t> </a:t>
            </a:r>
            <a:r>
              <a:rPr lang="cs-CZ" sz="2500" dirty="0" err="1" smtClean="0">
                <a:solidFill>
                  <a:srgbClr val="BB2305"/>
                </a:solidFill>
                <a:cs typeface="Arial" pitchFamily="34" charset="0"/>
              </a:rPr>
              <a:t>ethanol</a:t>
            </a:r>
            <a:r>
              <a:rPr lang="cs-CZ" sz="2500" dirty="0" smtClean="0">
                <a:solidFill>
                  <a:srgbClr val="BB2305"/>
                </a:solidFill>
                <a:cs typeface="Arial" pitchFamily="34" charset="0"/>
              </a:rPr>
              <a:t> in </a:t>
            </a:r>
            <a:r>
              <a:rPr lang="cs-CZ" sz="2500" dirty="0" err="1" smtClean="0">
                <a:solidFill>
                  <a:srgbClr val="BB2305"/>
                </a:solidFill>
                <a:cs typeface="Arial" pitchFamily="34" charset="0"/>
              </a:rPr>
              <a:t>rat</a:t>
            </a:r>
            <a:r>
              <a:rPr lang="cs-CZ" sz="2500" dirty="0" smtClean="0">
                <a:solidFill>
                  <a:srgbClr val="BB2305"/>
                </a:solidFill>
                <a:cs typeface="Arial" pitchFamily="34" charset="0"/>
              </a:rPr>
              <a:t> </a:t>
            </a:r>
            <a:r>
              <a:rPr lang="cs-CZ" sz="2500" dirty="0" err="1" smtClean="0">
                <a:solidFill>
                  <a:srgbClr val="BB2305"/>
                </a:solidFill>
                <a:cs typeface="Arial" pitchFamily="34" charset="0"/>
              </a:rPr>
              <a:t>atrial</a:t>
            </a:r>
            <a:r>
              <a:rPr lang="cs-CZ" sz="2500" dirty="0" smtClean="0">
                <a:solidFill>
                  <a:srgbClr val="BB2305"/>
                </a:solidFill>
                <a:cs typeface="Arial" pitchFamily="34" charset="0"/>
              </a:rPr>
              <a:t> </a:t>
            </a:r>
            <a:r>
              <a:rPr lang="cs-CZ" sz="2500" dirty="0" err="1" smtClean="0">
                <a:solidFill>
                  <a:srgbClr val="BB2305"/>
                </a:solidFill>
                <a:cs typeface="Arial" pitchFamily="34" charset="0"/>
              </a:rPr>
              <a:t>cells</a:t>
            </a:r>
            <a:endParaRPr lang="cs-CZ" sz="2500" i="1" baseline="-25000" dirty="0" smtClean="0">
              <a:solidFill>
                <a:srgbClr val="BB2305"/>
              </a:solidFill>
              <a:cs typeface="Arial" pitchFamily="34" charset="0"/>
            </a:endParaRPr>
          </a:p>
        </p:txBody>
      </p:sp>
      <p:grpSp>
        <p:nvGrpSpPr>
          <p:cNvPr id="5" name="Skupina 4"/>
          <p:cNvGrpSpPr/>
          <p:nvPr/>
        </p:nvGrpSpPr>
        <p:grpSpPr>
          <a:xfrm>
            <a:off x="2483768" y="2721934"/>
            <a:ext cx="5400600" cy="3768451"/>
            <a:chOff x="2483768" y="2721934"/>
            <a:chExt cx="5400600" cy="3768451"/>
          </a:xfrm>
        </p:grpSpPr>
        <p:sp>
          <p:nvSpPr>
            <p:cNvPr id="18" name="Obdélník 17"/>
            <p:cNvSpPr/>
            <p:nvPr/>
          </p:nvSpPr>
          <p:spPr>
            <a:xfrm>
              <a:off x="2483768" y="2721934"/>
              <a:ext cx="5400600" cy="3768451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6" name="Podnadpis 2"/>
            <p:cNvSpPr txBox="1">
              <a:spLocks/>
            </p:cNvSpPr>
            <p:nvPr/>
          </p:nvSpPr>
          <p:spPr>
            <a:xfrm>
              <a:off x="2635994" y="2756407"/>
              <a:ext cx="5091302" cy="50731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buClr>
                  <a:srgbClr val="BB2305"/>
                </a:buClr>
                <a:buSzPct val="100000"/>
              </a:pPr>
              <a:r>
                <a:rPr lang="cs-CZ" sz="2500" dirty="0" err="1" smtClean="0">
                  <a:solidFill>
                    <a:srgbClr val="BB2305"/>
                  </a:solidFill>
                  <a:cs typeface="Arial" pitchFamily="34" charset="0"/>
                </a:rPr>
                <a:t>Rat</a:t>
              </a:r>
              <a:r>
                <a:rPr lang="cs-CZ" sz="2500" dirty="0" smtClean="0">
                  <a:solidFill>
                    <a:srgbClr val="BB2305"/>
                  </a:solidFill>
                  <a:cs typeface="Arial" pitchFamily="34" charset="0"/>
                </a:rPr>
                <a:t> </a:t>
              </a:r>
              <a:r>
                <a:rPr lang="cs-CZ" sz="2500" dirty="0" err="1" smtClean="0">
                  <a:solidFill>
                    <a:srgbClr val="BB2305"/>
                  </a:solidFill>
                  <a:cs typeface="Arial" pitchFamily="34" charset="0"/>
                </a:rPr>
                <a:t>Atrial</a:t>
              </a:r>
              <a:r>
                <a:rPr lang="cs-CZ" sz="2500" dirty="0" smtClean="0">
                  <a:solidFill>
                    <a:srgbClr val="BB2305"/>
                  </a:solidFill>
                  <a:cs typeface="Arial" pitchFamily="34" charset="0"/>
                </a:rPr>
                <a:t> Cell Modelling</a:t>
              </a:r>
              <a:endParaRPr lang="cs-CZ" sz="2500" i="1" baseline="-25000" dirty="0" smtClean="0">
                <a:solidFill>
                  <a:srgbClr val="BB2305"/>
                </a:solidFill>
                <a:cs typeface="Arial" pitchFamily="34" charset="0"/>
              </a:endParaRPr>
            </a:p>
          </p:txBody>
        </p:sp>
        <p:pic>
          <p:nvPicPr>
            <p:cNvPr id="12" name="Picture 2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1204"/>
            <a:stretch/>
          </p:blipFill>
          <p:spPr bwMode="auto">
            <a:xfrm>
              <a:off x="2697544" y="3312460"/>
              <a:ext cx="4970800" cy="29959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09330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960195"/>
            <a:ext cx="7274688" cy="23410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Skupina 4"/>
          <p:cNvGrpSpPr/>
          <p:nvPr/>
        </p:nvGrpSpPr>
        <p:grpSpPr>
          <a:xfrm>
            <a:off x="2483768" y="2721934"/>
            <a:ext cx="5472608" cy="3768451"/>
            <a:chOff x="2483768" y="2721934"/>
            <a:chExt cx="5472608" cy="3768451"/>
          </a:xfrm>
        </p:grpSpPr>
        <p:sp>
          <p:nvSpPr>
            <p:cNvPr id="18" name="Obdélník 17"/>
            <p:cNvSpPr/>
            <p:nvPr/>
          </p:nvSpPr>
          <p:spPr>
            <a:xfrm>
              <a:off x="2483768" y="2721934"/>
              <a:ext cx="5472608" cy="3768451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6" name="Podnadpis 2"/>
            <p:cNvSpPr txBox="1">
              <a:spLocks/>
            </p:cNvSpPr>
            <p:nvPr/>
          </p:nvSpPr>
          <p:spPr>
            <a:xfrm>
              <a:off x="2635994" y="2756407"/>
              <a:ext cx="5091302" cy="50731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buClr>
                  <a:srgbClr val="BB2305"/>
                </a:buClr>
                <a:buSzPct val="100000"/>
              </a:pPr>
              <a:r>
                <a:rPr lang="cs-CZ" sz="2500" dirty="0" err="1" smtClean="0">
                  <a:solidFill>
                    <a:srgbClr val="BB2305"/>
                  </a:solidFill>
                  <a:cs typeface="Arial" pitchFamily="34" charset="0"/>
                </a:rPr>
                <a:t>Rat</a:t>
              </a:r>
              <a:r>
                <a:rPr lang="cs-CZ" sz="2500" dirty="0" smtClean="0">
                  <a:solidFill>
                    <a:srgbClr val="BB2305"/>
                  </a:solidFill>
                  <a:cs typeface="Arial" pitchFamily="34" charset="0"/>
                </a:rPr>
                <a:t> </a:t>
              </a:r>
              <a:r>
                <a:rPr lang="cs-CZ" sz="2500" dirty="0" err="1" smtClean="0">
                  <a:solidFill>
                    <a:srgbClr val="BB2305"/>
                  </a:solidFill>
                  <a:cs typeface="Arial" pitchFamily="34" charset="0"/>
                </a:rPr>
                <a:t>Atrial</a:t>
              </a:r>
              <a:r>
                <a:rPr lang="cs-CZ" sz="2500" dirty="0" smtClean="0">
                  <a:solidFill>
                    <a:srgbClr val="BB2305"/>
                  </a:solidFill>
                  <a:cs typeface="Arial" pitchFamily="34" charset="0"/>
                </a:rPr>
                <a:t> Cell Modelling</a:t>
              </a:r>
              <a:endParaRPr lang="cs-CZ" sz="2500" i="1" baseline="-25000" dirty="0" smtClean="0">
                <a:solidFill>
                  <a:srgbClr val="BB2305"/>
                </a:solidFill>
                <a:cs typeface="Arial" pitchFamily="34" charset="0"/>
              </a:endParaRPr>
            </a:p>
          </p:txBody>
        </p:sp>
      </p:grpSp>
      <p:pic>
        <p:nvPicPr>
          <p:cNvPr id="26" name="Picture 3" descr="C:\Users\Markéta\AppData\Local\Microsoft\Windows\Temporary Internet Files\Content.IE5\K0O7W0UI\MP900438559[1]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383"/>
            <a:ext cx="9144000" cy="576063"/>
          </a:xfrm>
          <a:prstGeom prst="rect">
            <a:avLst/>
          </a:prstGeom>
          <a:noFill/>
          <a:effectLst>
            <a:reflection stA="50000" dist="508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Nadpis 1"/>
          <p:cNvSpPr txBox="1">
            <a:spLocks/>
          </p:cNvSpPr>
          <p:nvPr/>
        </p:nvSpPr>
        <p:spPr>
          <a:xfrm>
            <a:off x="249640" y="642700"/>
            <a:ext cx="9074888" cy="7350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cs-CZ" sz="35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Results</a:t>
            </a:r>
            <a:r>
              <a:rPr lang="cs-CZ" sz="3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cs-CZ" sz="35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Ethanol</a:t>
            </a:r>
            <a:r>
              <a:rPr lang="cs-CZ" sz="3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&amp; </a:t>
            </a:r>
            <a:r>
              <a:rPr lang="cs-CZ" sz="35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Action</a:t>
            </a:r>
            <a:r>
              <a:rPr lang="cs-CZ" sz="3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sz="35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Potential</a:t>
            </a:r>
            <a:r>
              <a:rPr lang="cs-CZ" sz="3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sz="35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Waveform</a:t>
            </a:r>
            <a:endParaRPr lang="cs-CZ" sz="3500" b="1" i="1" baseline="-2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pic>
        <p:nvPicPr>
          <p:cNvPr id="11" name="Obrázek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304" y="6165304"/>
            <a:ext cx="692696" cy="692696"/>
          </a:xfrm>
          <a:prstGeom prst="rect">
            <a:avLst/>
          </a:prstGeom>
        </p:spPr>
      </p:pic>
      <p:sp>
        <p:nvSpPr>
          <p:cNvPr id="14" name="Podnadpis 2"/>
          <p:cNvSpPr txBox="1">
            <a:spLocks/>
          </p:cNvSpPr>
          <p:nvPr/>
        </p:nvSpPr>
        <p:spPr>
          <a:xfrm>
            <a:off x="251520" y="1452884"/>
            <a:ext cx="7323550" cy="5073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BB2305"/>
              </a:buClr>
              <a:buSzPct val="100000"/>
            </a:pPr>
            <a:r>
              <a:rPr lang="cs-CZ" sz="2500" dirty="0" err="1" smtClean="0">
                <a:solidFill>
                  <a:srgbClr val="BB2305"/>
                </a:solidFill>
                <a:cs typeface="Arial" pitchFamily="34" charset="0"/>
              </a:rPr>
              <a:t>Changes</a:t>
            </a:r>
            <a:r>
              <a:rPr lang="cs-CZ" sz="2500" dirty="0" smtClean="0">
                <a:solidFill>
                  <a:srgbClr val="BB2305"/>
                </a:solidFill>
                <a:cs typeface="Arial" pitchFamily="34" charset="0"/>
              </a:rPr>
              <a:t> </a:t>
            </a:r>
            <a:r>
              <a:rPr lang="cs-CZ" sz="2500" dirty="0" err="1" smtClean="0">
                <a:solidFill>
                  <a:srgbClr val="BB2305"/>
                </a:solidFill>
                <a:cs typeface="Arial" pitchFamily="34" charset="0"/>
              </a:rPr>
              <a:t>induced</a:t>
            </a:r>
            <a:r>
              <a:rPr lang="cs-CZ" sz="2500" dirty="0" smtClean="0">
                <a:solidFill>
                  <a:srgbClr val="BB2305"/>
                </a:solidFill>
                <a:cs typeface="Arial" pitchFamily="34" charset="0"/>
              </a:rPr>
              <a:t> by 20 </a:t>
            </a:r>
            <a:r>
              <a:rPr lang="cs-CZ" sz="2500" dirty="0" err="1" smtClean="0">
                <a:solidFill>
                  <a:srgbClr val="BB2305"/>
                </a:solidFill>
                <a:cs typeface="Arial" pitchFamily="34" charset="0"/>
              </a:rPr>
              <a:t>mM</a:t>
            </a:r>
            <a:r>
              <a:rPr lang="cs-CZ" sz="2500" dirty="0" smtClean="0">
                <a:solidFill>
                  <a:srgbClr val="BB2305"/>
                </a:solidFill>
                <a:cs typeface="Arial" pitchFamily="34" charset="0"/>
              </a:rPr>
              <a:t> </a:t>
            </a:r>
            <a:r>
              <a:rPr lang="cs-CZ" sz="2500" dirty="0" err="1" smtClean="0">
                <a:solidFill>
                  <a:srgbClr val="BB2305"/>
                </a:solidFill>
                <a:cs typeface="Arial" pitchFamily="34" charset="0"/>
              </a:rPr>
              <a:t>ethanol</a:t>
            </a:r>
            <a:r>
              <a:rPr lang="cs-CZ" sz="2500" dirty="0" smtClean="0">
                <a:solidFill>
                  <a:srgbClr val="BB2305"/>
                </a:solidFill>
                <a:cs typeface="Arial" pitchFamily="34" charset="0"/>
              </a:rPr>
              <a:t> in </a:t>
            </a:r>
            <a:r>
              <a:rPr lang="cs-CZ" sz="2500" dirty="0" err="1" smtClean="0">
                <a:solidFill>
                  <a:srgbClr val="BB2305"/>
                </a:solidFill>
                <a:cs typeface="Arial" pitchFamily="34" charset="0"/>
              </a:rPr>
              <a:t>rat</a:t>
            </a:r>
            <a:r>
              <a:rPr lang="cs-CZ" sz="2500" dirty="0" smtClean="0">
                <a:solidFill>
                  <a:srgbClr val="BB2305"/>
                </a:solidFill>
                <a:cs typeface="Arial" pitchFamily="34" charset="0"/>
              </a:rPr>
              <a:t> </a:t>
            </a:r>
            <a:r>
              <a:rPr lang="cs-CZ" sz="2500" dirty="0" err="1" smtClean="0">
                <a:solidFill>
                  <a:srgbClr val="BB2305"/>
                </a:solidFill>
                <a:cs typeface="Arial" pitchFamily="34" charset="0"/>
              </a:rPr>
              <a:t>atrial</a:t>
            </a:r>
            <a:r>
              <a:rPr lang="cs-CZ" sz="2500" dirty="0" smtClean="0">
                <a:solidFill>
                  <a:srgbClr val="BB2305"/>
                </a:solidFill>
                <a:cs typeface="Arial" pitchFamily="34" charset="0"/>
              </a:rPr>
              <a:t> </a:t>
            </a:r>
            <a:r>
              <a:rPr lang="cs-CZ" sz="2500" dirty="0" err="1" smtClean="0">
                <a:solidFill>
                  <a:srgbClr val="BB2305"/>
                </a:solidFill>
                <a:cs typeface="Arial" pitchFamily="34" charset="0"/>
              </a:rPr>
              <a:t>cells</a:t>
            </a:r>
            <a:endParaRPr lang="cs-CZ" sz="2500" i="1" baseline="-25000" dirty="0" smtClean="0">
              <a:solidFill>
                <a:srgbClr val="BB2305"/>
              </a:solidFill>
              <a:cs typeface="Arial" pitchFamily="34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82"/>
          <a:stretch/>
        </p:blipFill>
        <p:spPr bwMode="auto">
          <a:xfrm>
            <a:off x="2746894" y="3315406"/>
            <a:ext cx="5022934" cy="3044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91219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3" descr="C:\Users\Markéta\AppData\Local\Microsoft\Windows\Temporary Internet Files\Content.IE5\K0O7W0UI\MP900438559[1]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383"/>
            <a:ext cx="9144000" cy="576063"/>
          </a:xfrm>
          <a:prstGeom prst="rect">
            <a:avLst/>
          </a:prstGeom>
          <a:noFill/>
          <a:effectLst>
            <a:reflection stA="50000" dist="508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Obrázek 3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304" y="6165304"/>
            <a:ext cx="692696" cy="692696"/>
          </a:xfrm>
          <a:prstGeom prst="rect">
            <a:avLst/>
          </a:prstGeom>
        </p:spPr>
      </p:pic>
      <p:sp>
        <p:nvSpPr>
          <p:cNvPr id="34" name="Nadpis 1"/>
          <p:cNvSpPr txBox="1">
            <a:spLocks/>
          </p:cNvSpPr>
          <p:nvPr/>
        </p:nvSpPr>
        <p:spPr>
          <a:xfrm>
            <a:off x="249640" y="642700"/>
            <a:ext cx="8640960" cy="7350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cs-CZ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Proarrhythmogenic</a:t>
            </a:r>
            <a:r>
              <a:rPr lang="cs-CZ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Effect</a:t>
            </a:r>
            <a:r>
              <a:rPr lang="cs-CZ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</a:t>
            </a:r>
            <a:r>
              <a:rPr lang="cs-CZ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Alcohol</a:t>
            </a:r>
            <a:r>
              <a:rPr lang="cs-CZ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Consumption</a:t>
            </a:r>
            <a:endParaRPr lang="cs-CZ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42" name="Nadpis 1"/>
          <p:cNvSpPr txBox="1">
            <a:spLocks/>
          </p:cNvSpPr>
          <p:nvPr/>
        </p:nvSpPr>
        <p:spPr>
          <a:xfrm>
            <a:off x="251520" y="1181820"/>
            <a:ext cx="8640960" cy="7350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cs-CZ" sz="3200" b="1" dirty="0" err="1" smtClean="0">
                <a:solidFill>
                  <a:srgbClr val="BB23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Mechanisms</a:t>
            </a:r>
            <a:endParaRPr lang="cs-CZ" sz="3200" b="1" dirty="0">
              <a:solidFill>
                <a:srgbClr val="BB230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43" name="Podnadpis 2"/>
          <p:cNvSpPr txBox="1">
            <a:spLocks/>
          </p:cNvSpPr>
          <p:nvPr/>
        </p:nvSpPr>
        <p:spPr>
          <a:xfrm>
            <a:off x="264772" y="1844823"/>
            <a:ext cx="8775740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BB2305"/>
              </a:buClr>
              <a:buSzPct val="100000"/>
            </a:pPr>
            <a:r>
              <a:rPr lang="cs-CZ" sz="2700" b="1" dirty="0" err="1" smtClean="0">
                <a:solidFill>
                  <a:srgbClr val="BB2305"/>
                </a:solidFill>
                <a:cs typeface="Arial" pitchFamily="34" charset="0"/>
              </a:rPr>
              <a:t>Cardiac</a:t>
            </a:r>
            <a:r>
              <a:rPr lang="cs-CZ" sz="2700" b="1" dirty="0" smtClean="0">
                <a:solidFill>
                  <a:srgbClr val="BB2305"/>
                </a:solidFill>
                <a:cs typeface="Arial" pitchFamily="34" charset="0"/>
              </a:rPr>
              <a:t> </a:t>
            </a:r>
            <a:r>
              <a:rPr lang="cs-CZ" sz="2700" b="1" dirty="0" err="1" smtClean="0">
                <a:solidFill>
                  <a:srgbClr val="BB2305"/>
                </a:solidFill>
                <a:cs typeface="Arial" pitchFamily="34" charset="0"/>
              </a:rPr>
              <a:t>inward</a:t>
            </a:r>
            <a:r>
              <a:rPr lang="cs-CZ" sz="2700" b="1" dirty="0" smtClean="0">
                <a:solidFill>
                  <a:srgbClr val="BB2305"/>
                </a:solidFill>
                <a:cs typeface="Arial" pitchFamily="34" charset="0"/>
              </a:rPr>
              <a:t> </a:t>
            </a:r>
            <a:r>
              <a:rPr lang="cs-CZ" sz="2700" b="1" dirty="0" err="1" smtClean="0">
                <a:solidFill>
                  <a:srgbClr val="BB2305"/>
                </a:solidFill>
                <a:cs typeface="Arial" pitchFamily="34" charset="0"/>
              </a:rPr>
              <a:t>rectifiers</a:t>
            </a:r>
            <a:r>
              <a:rPr lang="cs-CZ" sz="2700" b="1" dirty="0" smtClean="0">
                <a:solidFill>
                  <a:srgbClr val="BB2305"/>
                </a:solidFill>
                <a:cs typeface="Arial" pitchFamily="34" charset="0"/>
              </a:rPr>
              <a:t> (</a:t>
            </a:r>
            <a:r>
              <a:rPr lang="cs-CZ" sz="2700" b="1" dirty="0" err="1" smtClean="0">
                <a:solidFill>
                  <a:srgbClr val="BB2305"/>
                </a:solidFill>
                <a:cs typeface="Arial" pitchFamily="34" charset="0"/>
              </a:rPr>
              <a:t>both</a:t>
            </a:r>
            <a:r>
              <a:rPr lang="cs-CZ" sz="2700" b="1" dirty="0" smtClean="0">
                <a:solidFill>
                  <a:srgbClr val="BB2305"/>
                </a:solidFill>
                <a:cs typeface="Arial" pitchFamily="34" charset="0"/>
              </a:rPr>
              <a:t> </a:t>
            </a:r>
            <a:r>
              <a:rPr lang="cs-CZ" sz="2700" b="1" i="1" dirty="0" smtClean="0">
                <a:solidFill>
                  <a:srgbClr val="BB2305"/>
                </a:solidFill>
                <a:cs typeface="Arial" pitchFamily="34" charset="0"/>
              </a:rPr>
              <a:t>I</a:t>
            </a:r>
            <a:r>
              <a:rPr lang="cs-CZ" sz="2700" b="1" i="1" baseline="-25000" dirty="0" smtClean="0">
                <a:solidFill>
                  <a:srgbClr val="BB2305"/>
                </a:solidFill>
                <a:cs typeface="Arial" pitchFamily="34" charset="0"/>
              </a:rPr>
              <a:t>K1</a:t>
            </a:r>
            <a:r>
              <a:rPr lang="cs-CZ" sz="2700" b="1" dirty="0" smtClean="0">
                <a:solidFill>
                  <a:srgbClr val="BB2305"/>
                </a:solidFill>
                <a:cs typeface="Arial" pitchFamily="34" charset="0"/>
              </a:rPr>
              <a:t> and </a:t>
            </a:r>
            <a:r>
              <a:rPr lang="cs-CZ" sz="2700" b="1" i="1" dirty="0">
                <a:solidFill>
                  <a:srgbClr val="BB2305"/>
                </a:solidFill>
                <a:cs typeface="Arial" pitchFamily="34" charset="0"/>
              </a:rPr>
              <a:t>I</a:t>
            </a:r>
            <a:r>
              <a:rPr lang="cs-CZ" sz="2700" b="1" i="1" baseline="-25000" dirty="0">
                <a:solidFill>
                  <a:srgbClr val="BB2305"/>
                </a:solidFill>
                <a:cs typeface="Arial" pitchFamily="34" charset="0"/>
              </a:rPr>
              <a:t>K(Ach</a:t>
            </a:r>
            <a:r>
              <a:rPr lang="cs-CZ" sz="2700" b="1" i="1" baseline="-25000" dirty="0" smtClean="0">
                <a:solidFill>
                  <a:srgbClr val="BB2305"/>
                </a:solidFill>
                <a:cs typeface="Arial" pitchFamily="34" charset="0"/>
              </a:rPr>
              <a:t>)</a:t>
            </a:r>
            <a:r>
              <a:rPr lang="cs-CZ" sz="2700" b="1" dirty="0" smtClean="0">
                <a:solidFill>
                  <a:srgbClr val="BB2305"/>
                </a:solidFill>
                <a:cs typeface="Arial" pitchFamily="34" charset="0"/>
              </a:rPr>
              <a:t>) are </a:t>
            </a:r>
            <a:r>
              <a:rPr lang="cs-CZ" sz="2700" b="1" dirty="0" err="1" smtClean="0">
                <a:solidFill>
                  <a:srgbClr val="BB2305"/>
                </a:solidFill>
                <a:cs typeface="Arial" pitchFamily="34" charset="0"/>
              </a:rPr>
              <a:t>known</a:t>
            </a:r>
            <a:r>
              <a:rPr lang="cs-CZ" sz="2700" b="1" dirty="0" smtClean="0">
                <a:solidFill>
                  <a:srgbClr val="BB2305"/>
                </a:solidFill>
                <a:cs typeface="Arial" pitchFamily="34" charset="0"/>
              </a:rPr>
              <a:t> to play </a:t>
            </a:r>
            <a:r>
              <a:rPr lang="cs-CZ" sz="2700" b="1" dirty="0" err="1" smtClean="0">
                <a:solidFill>
                  <a:srgbClr val="BB2305"/>
                </a:solidFill>
                <a:cs typeface="Arial" pitchFamily="34" charset="0"/>
              </a:rPr>
              <a:t>an</a:t>
            </a:r>
            <a:r>
              <a:rPr lang="cs-CZ" sz="2700" b="1" dirty="0" smtClean="0">
                <a:solidFill>
                  <a:srgbClr val="BB2305"/>
                </a:solidFill>
                <a:cs typeface="Arial" pitchFamily="34" charset="0"/>
              </a:rPr>
              <a:t> </a:t>
            </a:r>
            <a:r>
              <a:rPr lang="cs-CZ" sz="2700" b="1" dirty="0" err="1" smtClean="0">
                <a:solidFill>
                  <a:srgbClr val="BB2305"/>
                </a:solidFill>
                <a:cs typeface="Arial" pitchFamily="34" charset="0"/>
              </a:rPr>
              <a:t>important</a:t>
            </a:r>
            <a:r>
              <a:rPr lang="cs-CZ" sz="2700" b="1" dirty="0" smtClean="0">
                <a:solidFill>
                  <a:srgbClr val="BB2305"/>
                </a:solidFill>
                <a:cs typeface="Arial" pitchFamily="34" charset="0"/>
              </a:rPr>
              <a:t> role in </a:t>
            </a:r>
            <a:r>
              <a:rPr lang="cs-CZ" sz="2700" b="1" dirty="0" err="1" smtClean="0">
                <a:solidFill>
                  <a:srgbClr val="BB2305"/>
                </a:solidFill>
                <a:cs typeface="Arial" pitchFamily="34" charset="0"/>
              </a:rPr>
              <a:t>arrhythmogenesis</a:t>
            </a:r>
            <a:r>
              <a:rPr lang="cs-CZ" sz="2700" b="1" dirty="0" smtClean="0">
                <a:solidFill>
                  <a:srgbClr val="BB2305"/>
                </a:solidFill>
                <a:cs typeface="Arial" pitchFamily="34" charset="0"/>
              </a:rPr>
              <a:t>!</a:t>
            </a:r>
            <a:endParaRPr lang="cs-CZ" sz="2700" baseline="30000" dirty="0" smtClean="0">
              <a:solidFill>
                <a:srgbClr val="BB2305"/>
              </a:solidFill>
              <a:cs typeface="Arial" pitchFamily="34" charset="0"/>
            </a:endParaRPr>
          </a:p>
        </p:txBody>
      </p:sp>
      <p:sp>
        <p:nvSpPr>
          <p:cNvPr id="52" name="Podnadpis 2"/>
          <p:cNvSpPr txBox="1">
            <a:spLocks/>
          </p:cNvSpPr>
          <p:nvPr/>
        </p:nvSpPr>
        <p:spPr>
          <a:xfrm>
            <a:off x="240887" y="3068960"/>
            <a:ext cx="8271684" cy="5073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BB2305"/>
              </a:buClr>
              <a:buSzPct val="100000"/>
            </a:pPr>
            <a:r>
              <a:rPr lang="cs-CZ" b="1" dirty="0" err="1" smtClean="0">
                <a:solidFill>
                  <a:srgbClr val="BB23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Ethanol</a:t>
            </a:r>
            <a:endParaRPr lang="cs-CZ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14" name="Podnadpis 2"/>
          <p:cNvSpPr txBox="1">
            <a:spLocks/>
          </p:cNvSpPr>
          <p:nvPr/>
        </p:nvSpPr>
        <p:spPr>
          <a:xfrm>
            <a:off x="264220" y="3573016"/>
            <a:ext cx="1512626" cy="4320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Clr>
                <a:srgbClr val="BB2305"/>
              </a:buClr>
              <a:buSzPct val="100000"/>
              <a:buFont typeface="Arial" pitchFamily="34" charset="0"/>
              <a:buChar char="•"/>
            </a:pPr>
            <a:r>
              <a:rPr lang="cs-CZ" sz="2200" b="1" i="1" dirty="0" smtClean="0">
                <a:solidFill>
                  <a:srgbClr val="BB2305"/>
                </a:solidFill>
                <a:cs typeface="Arial" pitchFamily="34" charset="0"/>
              </a:rPr>
              <a:t>I</a:t>
            </a:r>
            <a:r>
              <a:rPr lang="cs-CZ" sz="2200" b="1" i="1" baseline="-25000" dirty="0" smtClean="0">
                <a:solidFill>
                  <a:srgbClr val="BB2305"/>
                </a:solidFill>
                <a:cs typeface="Arial" pitchFamily="34" charset="0"/>
              </a:rPr>
              <a:t>K1</a:t>
            </a:r>
            <a:endParaRPr lang="cs-CZ" sz="1800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9" name="Podnadpis 2"/>
          <p:cNvSpPr txBox="1">
            <a:spLocks/>
          </p:cNvSpPr>
          <p:nvPr/>
        </p:nvSpPr>
        <p:spPr>
          <a:xfrm>
            <a:off x="589836" y="4815995"/>
            <a:ext cx="1512626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BB2305"/>
              </a:buClr>
              <a:buSzPct val="100000"/>
            </a:pPr>
            <a:r>
              <a:rPr lang="cs-CZ" sz="2200" b="1" dirty="0" err="1" smtClean="0">
                <a:solidFill>
                  <a:schemeClr val="tx1"/>
                </a:solidFill>
                <a:cs typeface="Arial" pitchFamily="34" charset="0"/>
              </a:rPr>
              <a:t>rat</a:t>
            </a:r>
            <a:r>
              <a:rPr lang="cs-CZ" sz="2200" b="1" dirty="0" smtClean="0">
                <a:solidFill>
                  <a:schemeClr val="tx1"/>
                </a:solidFill>
                <a:cs typeface="Arial" pitchFamily="34" charset="0"/>
              </a:rPr>
              <a:t> atria</a:t>
            </a:r>
            <a:endParaRPr lang="cs-CZ" sz="1800" dirty="0">
              <a:solidFill>
                <a:schemeClr val="tx1"/>
              </a:solidFill>
              <a:cs typeface="Arial" pitchFamily="34" charset="0"/>
            </a:endParaRPr>
          </a:p>
        </p:txBody>
      </p:sp>
      <p:grpSp>
        <p:nvGrpSpPr>
          <p:cNvPr id="15" name="Skupina 14"/>
          <p:cNvGrpSpPr/>
          <p:nvPr/>
        </p:nvGrpSpPr>
        <p:grpSpPr>
          <a:xfrm>
            <a:off x="1808707" y="2636912"/>
            <a:ext cx="7627938" cy="2314575"/>
            <a:chOff x="1808707" y="2636912"/>
            <a:chExt cx="7627938" cy="2314575"/>
          </a:xfrm>
        </p:grpSpPr>
        <p:graphicFrame>
          <p:nvGraphicFramePr>
            <p:cNvPr id="3" name="Objek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404211838"/>
                </p:ext>
              </p:extLst>
            </p:nvPr>
          </p:nvGraphicFramePr>
          <p:xfrm>
            <a:off x="1808707" y="2792487"/>
            <a:ext cx="3098800" cy="2159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11" name="Graph" r:id="rId6" imgW="4130640" imgH="2877120" progId="Origin50.Graph">
                    <p:embed/>
                  </p:oleObj>
                </mc:Choice>
                <mc:Fallback>
                  <p:oleObj name="Graph" r:id="rId6" imgW="4130640" imgH="2877120" progId="Origin50.Graph">
                    <p:embed/>
                    <p:pic>
                      <p:nvPicPr>
                        <p:cNvPr id="0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08707" y="2792487"/>
                          <a:ext cx="3098800" cy="21590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" name="Objekt 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140913539"/>
                </p:ext>
              </p:extLst>
            </p:nvPr>
          </p:nvGraphicFramePr>
          <p:xfrm>
            <a:off x="6333082" y="2636912"/>
            <a:ext cx="3103563" cy="2159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12" name="Graph" r:id="rId8" imgW="4129200" imgH="2877120" progId="Origin50.Graph">
                    <p:embed/>
                  </p:oleObj>
                </mc:Choice>
                <mc:Fallback>
                  <p:oleObj name="Graph" r:id="rId8" imgW="4129200" imgH="2877120" progId="Origin50.Graph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333082" y="2636912"/>
                          <a:ext cx="3103563" cy="21590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" name="Objekt 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742074066"/>
                </p:ext>
              </p:extLst>
            </p:nvPr>
          </p:nvGraphicFramePr>
          <p:xfrm>
            <a:off x="3758157" y="2789312"/>
            <a:ext cx="3098800" cy="2159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13" name="Graph" r:id="rId10" imgW="4130640" imgH="2877120" progId="Origin50.Graph">
                    <p:embed/>
                  </p:oleObj>
                </mc:Choice>
                <mc:Fallback>
                  <p:oleObj name="Graph" r:id="rId10" imgW="4130640" imgH="2877120" progId="Origin50.Graph">
                    <p:embed/>
                    <p:pic>
                      <p:nvPicPr>
                        <p:cNvPr id="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58157" y="2789312"/>
                          <a:ext cx="3098800" cy="21590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3" name="Skupina 12"/>
          <p:cNvGrpSpPr/>
          <p:nvPr/>
        </p:nvGrpSpPr>
        <p:grpSpPr>
          <a:xfrm>
            <a:off x="1805532" y="4659114"/>
            <a:ext cx="7631113" cy="2338387"/>
            <a:chOff x="1805532" y="4659114"/>
            <a:chExt cx="7631113" cy="2338387"/>
          </a:xfrm>
        </p:grpSpPr>
        <p:graphicFrame>
          <p:nvGraphicFramePr>
            <p:cNvPr id="10" name="Objekt 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5663608"/>
                </p:ext>
              </p:extLst>
            </p:nvPr>
          </p:nvGraphicFramePr>
          <p:xfrm>
            <a:off x="6336257" y="4659114"/>
            <a:ext cx="3100388" cy="21574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14" name="Graph" r:id="rId12" imgW="4129200" imgH="2877120" progId="Origin50.Graph">
                    <p:embed/>
                  </p:oleObj>
                </mc:Choice>
                <mc:Fallback>
                  <p:oleObj name="Graph" r:id="rId12" imgW="4129200" imgH="2877120" progId="Origin50.Graph">
                    <p:embed/>
                    <p:pic>
                      <p:nvPicPr>
                        <p:cNvPr id="0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336257" y="4659114"/>
                          <a:ext cx="3100388" cy="21574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" name="Objekt 1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494074076"/>
                </p:ext>
              </p:extLst>
            </p:nvPr>
          </p:nvGraphicFramePr>
          <p:xfrm>
            <a:off x="1805532" y="4670226"/>
            <a:ext cx="3309938" cy="23272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15" name="Graph" r:id="rId14" imgW="4131720" imgH="2901600" progId="Origin50.Graph">
                    <p:embed/>
                  </p:oleObj>
                </mc:Choice>
                <mc:Fallback>
                  <p:oleObj name="Graph" r:id="rId14" imgW="4131720" imgH="2901600" progId="Origin50.Graph">
                    <p:embed/>
                    <p:pic>
                      <p:nvPicPr>
                        <p:cNvPr id="0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05532" y="4670226"/>
                          <a:ext cx="3309938" cy="23272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" name="Objekt 1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791247819"/>
                </p:ext>
              </p:extLst>
            </p:nvPr>
          </p:nvGraphicFramePr>
          <p:xfrm>
            <a:off x="3758157" y="4676576"/>
            <a:ext cx="3305175" cy="23002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716" name="Graph" r:id="rId16" imgW="4130640" imgH="2877120" progId="Origin50.Graph">
                    <p:embed/>
                  </p:oleObj>
                </mc:Choice>
                <mc:Fallback>
                  <p:oleObj name="Graph" r:id="rId16" imgW="4130640" imgH="2877120" progId="Origin50.Graph">
                    <p:embed/>
                    <p:pic>
                      <p:nvPicPr>
                        <p:cNvPr id="0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58157" y="4676576"/>
                          <a:ext cx="3305175" cy="23002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338569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3" descr="C:\Users\Markéta\AppData\Local\Microsoft\Windows\Temporary Internet Files\Content.IE5\K0O7W0UI\MP900438559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383"/>
            <a:ext cx="9144000" cy="576063"/>
          </a:xfrm>
          <a:prstGeom prst="rect">
            <a:avLst/>
          </a:prstGeom>
          <a:noFill/>
          <a:effectLst>
            <a:reflection stA="50000" dist="508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Nadpis 1"/>
          <p:cNvSpPr txBox="1">
            <a:spLocks/>
          </p:cNvSpPr>
          <p:nvPr/>
        </p:nvSpPr>
        <p:spPr>
          <a:xfrm>
            <a:off x="249640" y="642700"/>
            <a:ext cx="8640960" cy="7350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cs-CZ" sz="35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Results</a:t>
            </a:r>
            <a:r>
              <a:rPr lang="cs-CZ" sz="3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Acetaldehyde &amp; </a:t>
            </a:r>
            <a:r>
              <a:rPr lang="cs-CZ" sz="35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Ventricular</a:t>
            </a:r>
            <a:r>
              <a:rPr lang="cs-CZ" sz="3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sz="35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cs-CZ" sz="3500" b="1" i="1" baseline="-2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K1</a:t>
            </a:r>
            <a:endParaRPr lang="cs-CZ" sz="3500" b="1" i="1" baseline="-2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grpSp>
        <p:nvGrpSpPr>
          <p:cNvPr id="5" name="Skupina 4"/>
          <p:cNvGrpSpPr/>
          <p:nvPr/>
        </p:nvGrpSpPr>
        <p:grpSpPr>
          <a:xfrm>
            <a:off x="394210" y="1505975"/>
            <a:ext cx="3385702" cy="5091377"/>
            <a:chOff x="215872" y="1420275"/>
            <a:chExt cx="3606502" cy="5340974"/>
          </a:xfrm>
        </p:grpSpPr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045" y="1420275"/>
              <a:ext cx="3506328" cy="22835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5872" y="3839480"/>
              <a:ext cx="3606502" cy="29217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1" name="Obrázek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304" y="6165304"/>
            <a:ext cx="692696" cy="692696"/>
          </a:xfrm>
          <a:prstGeom prst="rect">
            <a:avLst/>
          </a:prstGeom>
        </p:spPr>
      </p:pic>
      <p:grpSp>
        <p:nvGrpSpPr>
          <p:cNvPr id="8" name="Skupina 7"/>
          <p:cNvGrpSpPr/>
          <p:nvPr/>
        </p:nvGrpSpPr>
        <p:grpSpPr>
          <a:xfrm>
            <a:off x="4499992" y="2204864"/>
            <a:ext cx="4017302" cy="2999874"/>
            <a:chOff x="4587146" y="2480624"/>
            <a:chExt cx="3651498" cy="2663001"/>
          </a:xfrm>
        </p:grpSpPr>
        <p:pic>
          <p:nvPicPr>
            <p:cNvPr id="5122" name="Picture 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87146" y="2480624"/>
              <a:ext cx="3651498" cy="26630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Obdélník 5"/>
            <p:cNvSpPr/>
            <p:nvPr/>
          </p:nvSpPr>
          <p:spPr>
            <a:xfrm>
              <a:off x="4587146" y="2480624"/>
              <a:ext cx="200878" cy="842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</p:spTree>
    <p:extLst>
      <p:ext uri="{BB962C8B-B14F-4D97-AF65-F5344CB8AC3E}">
        <p14:creationId xmlns:p14="http://schemas.microsoft.com/office/powerpoint/2010/main" val="2129326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3" descr="C:\Users\Markéta\AppData\Local\Microsoft\Windows\Temporary Internet Files\Content.IE5\K0O7W0UI\MP900438559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383"/>
            <a:ext cx="9144000" cy="576063"/>
          </a:xfrm>
          <a:prstGeom prst="rect">
            <a:avLst/>
          </a:prstGeom>
          <a:noFill/>
          <a:effectLst>
            <a:reflection stA="50000" dist="508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Nadpis 1"/>
          <p:cNvSpPr txBox="1">
            <a:spLocks/>
          </p:cNvSpPr>
          <p:nvPr/>
        </p:nvSpPr>
        <p:spPr>
          <a:xfrm>
            <a:off x="249640" y="642700"/>
            <a:ext cx="8640960" cy="7350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cs-CZ" sz="35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Results</a:t>
            </a:r>
            <a:r>
              <a:rPr lang="cs-CZ" sz="3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Acetaldehyde &amp; </a:t>
            </a:r>
            <a:r>
              <a:rPr lang="cs-CZ" sz="35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Ventricular</a:t>
            </a:r>
            <a:r>
              <a:rPr lang="cs-CZ" sz="3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sz="35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cs-CZ" sz="3500" b="1" i="1" baseline="-2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K1</a:t>
            </a:r>
            <a:endParaRPr lang="cs-CZ" sz="3500" b="1" i="1" baseline="-2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pic>
        <p:nvPicPr>
          <p:cNvPr id="11" name="Obrázek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304" y="6165304"/>
            <a:ext cx="692696" cy="692696"/>
          </a:xfrm>
          <a:prstGeom prst="rect">
            <a:avLst/>
          </a:prstGeom>
        </p:spPr>
      </p:pic>
      <p:grpSp>
        <p:nvGrpSpPr>
          <p:cNvPr id="12" name="Skupina 11"/>
          <p:cNvGrpSpPr/>
          <p:nvPr/>
        </p:nvGrpSpPr>
        <p:grpSpPr>
          <a:xfrm>
            <a:off x="56762" y="1452884"/>
            <a:ext cx="4379788" cy="5112569"/>
            <a:chOff x="56762" y="1484783"/>
            <a:chExt cx="4379788" cy="5112569"/>
          </a:xfrm>
        </p:grpSpPr>
        <p:sp>
          <p:nvSpPr>
            <p:cNvPr id="7" name="Podnadpis 2"/>
            <p:cNvSpPr txBox="1">
              <a:spLocks/>
            </p:cNvSpPr>
            <p:nvPr/>
          </p:nvSpPr>
          <p:spPr>
            <a:xfrm>
              <a:off x="56762" y="1484783"/>
              <a:ext cx="4379788" cy="50731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buClr>
                  <a:srgbClr val="BB2305"/>
                </a:buClr>
                <a:buSzPct val="100000"/>
              </a:pPr>
              <a:r>
                <a:rPr lang="cs-CZ" sz="2500" dirty="0" err="1" smtClean="0">
                  <a:solidFill>
                    <a:srgbClr val="BB2305"/>
                  </a:solidFill>
                  <a:cs typeface="Arial" pitchFamily="34" charset="0"/>
                </a:rPr>
                <a:t>Voltage</a:t>
              </a:r>
              <a:r>
                <a:rPr lang="cs-CZ" sz="2500" dirty="0" smtClean="0">
                  <a:solidFill>
                    <a:srgbClr val="BB2305"/>
                  </a:solidFill>
                  <a:cs typeface="Arial" pitchFamily="34" charset="0"/>
                </a:rPr>
                <a:t> Dependence</a:t>
              </a:r>
              <a:endParaRPr lang="cs-CZ" sz="2500" i="1" baseline="-25000" dirty="0" smtClean="0">
                <a:solidFill>
                  <a:srgbClr val="BB2305"/>
                </a:solidFill>
                <a:cs typeface="Arial" pitchFamily="34" charset="0"/>
              </a:endParaRPr>
            </a:p>
          </p:txBody>
        </p:sp>
        <p:grpSp>
          <p:nvGrpSpPr>
            <p:cNvPr id="9" name="Skupina 8"/>
            <p:cNvGrpSpPr/>
            <p:nvPr/>
          </p:nvGrpSpPr>
          <p:grpSpPr>
            <a:xfrm>
              <a:off x="672935" y="2170520"/>
              <a:ext cx="3456384" cy="4426832"/>
              <a:chOff x="683568" y="2170520"/>
              <a:chExt cx="3456384" cy="4426832"/>
            </a:xfrm>
          </p:grpSpPr>
          <p:pic>
            <p:nvPicPr>
              <p:cNvPr id="6" name="Obrázek 5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0739"/>
              <a:stretch/>
            </p:blipFill>
            <p:spPr>
              <a:xfrm>
                <a:off x="683568" y="2170520"/>
                <a:ext cx="3456384" cy="4426832"/>
              </a:xfrm>
              <a:prstGeom prst="rect">
                <a:avLst/>
              </a:prstGeom>
            </p:spPr>
          </p:pic>
          <p:sp>
            <p:nvSpPr>
              <p:cNvPr id="8" name="Obdélník 7"/>
              <p:cNvSpPr/>
              <p:nvPr/>
            </p:nvSpPr>
            <p:spPr>
              <a:xfrm>
                <a:off x="683568" y="4581128"/>
                <a:ext cx="288032" cy="43655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</p:grpSp>
      </p:grpSp>
      <p:grpSp>
        <p:nvGrpSpPr>
          <p:cNvPr id="10" name="Skupina 9"/>
          <p:cNvGrpSpPr/>
          <p:nvPr/>
        </p:nvGrpSpPr>
        <p:grpSpPr>
          <a:xfrm>
            <a:off x="4339200" y="1452885"/>
            <a:ext cx="4379788" cy="2321488"/>
            <a:chOff x="4339200" y="1484784"/>
            <a:chExt cx="4379788" cy="2321488"/>
          </a:xfrm>
        </p:grpSpPr>
        <p:pic>
          <p:nvPicPr>
            <p:cNvPr id="13" name="Obrázek 12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762" b="73180"/>
            <a:stretch/>
          </p:blipFill>
          <p:spPr>
            <a:xfrm>
              <a:off x="4570120" y="2213074"/>
              <a:ext cx="3905911" cy="1593198"/>
            </a:xfrm>
            <a:prstGeom prst="rect">
              <a:avLst/>
            </a:prstGeom>
          </p:spPr>
        </p:pic>
        <p:sp>
          <p:nvSpPr>
            <p:cNvPr id="16" name="Podnadpis 2"/>
            <p:cNvSpPr txBox="1">
              <a:spLocks/>
            </p:cNvSpPr>
            <p:nvPr/>
          </p:nvSpPr>
          <p:spPr>
            <a:xfrm>
              <a:off x="4339200" y="1484784"/>
              <a:ext cx="4379788" cy="50731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buClr>
                  <a:srgbClr val="BB2305"/>
                </a:buClr>
                <a:buSzPct val="100000"/>
              </a:pPr>
              <a:r>
                <a:rPr lang="cs-CZ" sz="2500" dirty="0" err="1" smtClean="0">
                  <a:solidFill>
                    <a:srgbClr val="BB2305"/>
                  </a:solidFill>
                  <a:cs typeface="Arial" pitchFamily="34" charset="0"/>
                </a:rPr>
                <a:t>Action</a:t>
              </a:r>
              <a:r>
                <a:rPr lang="cs-CZ" sz="2500" dirty="0" smtClean="0">
                  <a:solidFill>
                    <a:srgbClr val="BB2305"/>
                  </a:solidFill>
                  <a:cs typeface="Arial" pitchFamily="34" charset="0"/>
                </a:rPr>
                <a:t> </a:t>
              </a:r>
              <a:r>
                <a:rPr lang="cs-CZ" sz="2500" dirty="0" err="1" smtClean="0">
                  <a:solidFill>
                    <a:srgbClr val="BB2305"/>
                  </a:solidFill>
                  <a:cs typeface="Arial" pitchFamily="34" charset="0"/>
                </a:rPr>
                <a:t>Potential</a:t>
              </a:r>
              <a:r>
                <a:rPr lang="cs-CZ" sz="2500" dirty="0" smtClean="0">
                  <a:solidFill>
                    <a:srgbClr val="BB2305"/>
                  </a:solidFill>
                  <a:cs typeface="Arial" pitchFamily="34" charset="0"/>
                </a:rPr>
                <a:t> </a:t>
              </a:r>
              <a:r>
                <a:rPr lang="cs-CZ" sz="2500" dirty="0" err="1" smtClean="0">
                  <a:solidFill>
                    <a:srgbClr val="BB2305"/>
                  </a:solidFill>
                  <a:cs typeface="Arial" pitchFamily="34" charset="0"/>
                </a:rPr>
                <a:t>Waveform</a:t>
              </a:r>
              <a:endParaRPr lang="cs-CZ" sz="2500" i="1" baseline="-25000" dirty="0" smtClean="0">
                <a:solidFill>
                  <a:srgbClr val="BB2305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23535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odnadpis 2"/>
          <p:cNvSpPr txBox="1">
            <a:spLocks/>
          </p:cNvSpPr>
          <p:nvPr/>
        </p:nvSpPr>
        <p:spPr>
          <a:xfrm>
            <a:off x="260756" y="1412776"/>
            <a:ext cx="8775740" cy="10801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Clr>
                <a:srgbClr val="BB2305"/>
              </a:buClr>
              <a:buSzPct val="100000"/>
              <a:buFont typeface="Arial" pitchFamily="34" charset="0"/>
              <a:buChar char="•"/>
            </a:pPr>
            <a:r>
              <a:rPr lang="cs-CZ" sz="2800" b="1" dirty="0" err="1" smtClean="0">
                <a:solidFill>
                  <a:srgbClr val="BB2305"/>
                </a:solidFill>
                <a:cs typeface="Arial" pitchFamily="34" charset="0"/>
              </a:rPr>
              <a:t>Ethanol</a:t>
            </a:r>
            <a:r>
              <a:rPr lang="cs-CZ" sz="2800" b="1" dirty="0" smtClean="0">
                <a:solidFill>
                  <a:srgbClr val="BB2305"/>
                </a:solidFill>
                <a:cs typeface="Arial" pitchFamily="34" charset="0"/>
              </a:rPr>
              <a:t> i </a:t>
            </a:r>
            <a:r>
              <a:rPr lang="cs-CZ" sz="2800" b="1" dirty="0">
                <a:solidFill>
                  <a:srgbClr val="BB2305"/>
                </a:solidFill>
                <a:cs typeface="Arial" pitchFamily="34" charset="0"/>
              </a:rPr>
              <a:t>acetaldehyd vykazují v klinicky relevantních koncentracích </a:t>
            </a:r>
            <a:r>
              <a:rPr lang="cs-CZ" sz="2800" b="1" dirty="0" smtClean="0">
                <a:solidFill>
                  <a:srgbClr val="BB2305"/>
                </a:solidFill>
                <a:cs typeface="Arial" pitchFamily="34" charset="0"/>
              </a:rPr>
              <a:t>reverzibilní vliv na proud </a:t>
            </a:r>
            <a:r>
              <a:rPr lang="cs-CZ" sz="2800" b="1" i="1" dirty="0" smtClean="0">
                <a:solidFill>
                  <a:srgbClr val="BB2305"/>
                </a:solidFill>
                <a:cs typeface="Arial" pitchFamily="34" charset="0"/>
              </a:rPr>
              <a:t>I</a:t>
            </a:r>
            <a:r>
              <a:rPr lang="cs-CZ" sz="2800" b="1" i="1" baseline="-25000" dirty="0" smtClean="0">
                <a:solidFill>
                  <a:srgbClr val="BB2305"/>
                </a:solidFill>
                <a:cs typeface="Arial" pitchFamily="34" charset="0"/>
              </a:rPr>
              <a:t>K1</a:t>
            </a:r>
            <a:r>
              <a:rPr lang="cs-CZ" sz="2800" b="1" dirty="0" smtClean="0">
                <a:solidFill>
                  <a:srgbClr val="BB2305"/>
                </a:solidFill>
                <a:cs typeface="Arial" pitchFamily="34" charset="0"/>
              </a:rPr>
              <a:t> v komorách.</a:t>
            </a:r>
            <a:endParaRPr lang="cs-CZ" sz="2800" b="1" baseline="30000" dirty="0" smtClean="0">
              <a:solidFill>
                <a:srgbClr val="BB2305"/>
              </a:solidFill>
              <a:cs typeface="Arial" pitchFamily="34" charset="0"/>
            </a:endParaRPr>
          </a:p>
        </p:txBody>
      </p:sp>
      <p:grpSp>
        <p:nvGrpSpPr>
          <p:cNvPr id="6" name="Skupina 5"/>
          <p:cNvGrpSpPr/>
          <p:nvPr/>
        </p:nvGrpSpPr>
        <p:grpSpPr>
          <a:xfrm>
            <a:off x="5004048" y="2492896"/>
            <a:ext cx="3926256" cy="2952328"/>
            <a:chOff x="5076056" y="2492896"/>
            <a:chExt cx="3926256" cy="2952328"/>
          </a:xfrm>
        </p:grpSpPr>
        <p:sp>
          <p:nvSpPr>
            <p:cNvPr id="10" name="Podnadpis 2"/>
            <p:cNvSpPr txBox="1">
              <a:spLocks/>
            </p:cNvSpPr>
            <p:nvPr/>
          </p:nvSpPr>
          <p:spPr>
            <a:xfrm>
              <a:off x="5818641" y="5016431"/>
              <a:ext cx="3183671" cy="428793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buClr>
                  <a:srgbClr val="BB2305"/>
                </a:buClr>
                <a:buSzPct val="100000"/>
              </a:pPr>
              <a:r>
                <a:rPr lang="cs-CZ" sz="1600" dirty="0" err="1" smtClean="0">
                  <a:solidFill>
                    <a:srgbClr val="BB2305"/>
                  </a:solidFill>
                  <a:cs typeface="Arial" pitchFamily="34" charset="0"/>
                </a:rPr>
                <a:t>Bébarová</a:t>
              </a:r>
              <a:r>
                <a:rPr lang="cs-CZ" sz="1600" dirty="0" smtClean="0">
                  <a:solidFill>
                    <a:srgbClr val="BB2305"/>
                  </a:solidFill>
                  <a:cs typeface="Arial" pitchFamily="34" charset="0"/>
                </a:rPr>
                <a:t> </a:t>
              </a:r>
              <a:r>
                <a:rPr lang="cs-CZ" sz="1600" i="1" dirty="0" smtClean="0">
                  <a:solidFill>
                    <a:srgbClr val="BB2305"/>
                  </a:solidFill>
                  <a:cs typeface="Arial" pitchFamily="34" charset="0"/>
                </a:rPr>
                <a:t>et al. </a:t>
              </a:r>
              <a:r>
                <a:rPr lang="cs-CZ" sz="1600" dirty="0" smtClean="0">
                  <a:solidFill>
                    <a:srgbClr val="BB2305"/>
                  </a:solidFill>
                  <a:cs typeface="Arial" pitchFamily="34" charset="0"/>
                </a:rPr>
                <a:t>(</a:t>
              </a:r>
              <a:r>
                <a:rPr lang="cs-CZ" sz="1600" i="1" dirty="0" smtClean="0">
                  <a:solidFill>
                    <a:srgbClr val="BB2305"/>
                  </a:solidFill>
                  <a:cs typeface="Arial" pitchFamily="34" charset="0"/>
                </a:rPr>
                <a:t>Acta </a:t>
              </a:r>
              <a:r>
                <a:rPr lang="cs-CZ" sz="1600" i="1" dirty="0" err="1" smtClean="0">
                  <a:solidFill>
                    <a:srgbClr val="BB2305"/>
                  </a:solidFill>
                  <a:cs typeface="Arial" pitchFamily="34" charset="0"/>
                </a:rPr>
                <a:t>Physiol</a:t>
              </a:r>
              <a:r>
                <a:rPr lang="cs-CZ" sz="1600" dirty="0" smtClean="0">
                  <a:solidFill>
                    <a:srgbClr val="BB2305"/>
                  </a:solidFill>
                  <a:cs typeface="Arial" pitchFamily="34" charset="0"/>
                </a:rPr>
                <a:t> 2010)</a:t>
              </a:r>
              <a:endParaRPr lang="cs-CZ" sz="1600" baseline="30000" dirty="0" smtClean="0">
                <a:solidFill>
                  <a:srgbClr val="BB2305"/>
                </a:solidFill>
                <a:cs typeface="Arial" pitchFamily="34" charset="0"/>
              </a:endParaRPr>
            </a:p>
          </p:txBody>
        </p:sp>
        <p:pic>
          <p:nvPicPr>
            <p:cNvPr id="5" name="Obrázek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76056" y="2492896"/>
              <a:ext cx="3686506" cy="2445780"/>
            </a:xfrm>
            <a:prstGeom prst="rect">
              <a:avLst/>
            </a:prstGeom>
          </p:spPr>
        </p:pic>
      </p:grpSp>
      <p:pic>
        <p:nvPicPr>
          <p:cNvPr id="26" name="Picture 3" descr="C:\Users\Markéta\AppData\Local\Microsoft\Windows\Temporary Internet Files\Content.IE5\K0O7W0UI\MP900438559[1]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383"/>
            <a:ext cx="9144000" cy="576063"/>
          </a:xfrm>
          <a:prstGeom prst="rect">
            <a:avLst/>
          </a:prstGeom>
          <a:noFill/>
          <a:effectLst>
            <a:reflection stA="50000" dist="508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Nadpis 1"/>
          <p:cNvSpPr txBox="1">
            <a:spLocks/>
          </p:cNvSpPr>
          <p:nvPr/>
        </p:nvSpPr>
        <p:spPr>
          <a:xfrm>
            <a:off x="249640" y="642700"/>
            <a:ext cx="8640960" cy="7350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cs-CZ" sz="3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Závěry I – komorové srdeční buňky</a:t>
            </a:r>
            <a:endParaRPr lang="cs-CZ" sz="3500" b="1" i="1" baseline="-2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9" name="Podnadpis 2"/>
          <p:cNvSpPr txBox="1">
            <a:spLocks/>
          </p:cNvSpPr>
          <p:nvPr/>
        </p:nvSpPr>
        <p:spPr>
          <a:xfrm>
            <a:off x="251520" y="2392422"/>
            <a:ext cx="4680520" cy="5400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Clr>
                <a:srgbClr val="BB2305"/>
              </a:buClr>
              <a:buSzPct val="100000"/>
              <a:buFont typeface="Arial" pitchFamily="34" charset="0"/>
              <a:buChar char="•"/>
            </a:pPr>
            <a:r>
              <a:rPr lang="cs-CZ" sz="2800" b="1" dirty="0" err="1" smtClean="0">
                <a:solidFill>
                  <a:schemeClr val="tx1"/>
                </a:solidFill>
                <a:cs typeface="Arial" pitchFamily="34" charset="0"/>
              </a:rPr>
              <a:t>Ethanol</a:t>
            </a:r>
            <a:r>
              <a:rPr lang="cs-CZ" sz="2800" b="1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cs-CZ" sz="2800" dirty="0" smtClean="0">
                <a:solidFill>
                  <a:schemeClr val="tx1"/>
                </a:solidFill>
                <a:cs typeface="Arial" pitchFamily="34" charset="0"/>
              </a:rPr>
              <a:t>– dvojí efekt na </a:t>
            </a:r>
            <a:r>
              <a:rPr lang="cs-CZ" sz="2800" i="1" dirty="0" smtClean="0">
                <a:solidFill>
                  <a:schemeClr val="tx1"/>
                </a:solidFill>
                <a:cs typeface="Arial" pitchFamily="34" charset="0"/>
              </a:rPr>
              <a:t>I</a:t>
            </a:r>
            <a:r>
              <a:rPr lang="cs-CZ" sz="2800" i="1" baseline="-25000" dirty="0" smtClean="0">
                <a:solidFill>
                  <a:schemeClr val="tx1"/>
                </a:solidFill>
                <a:cs typeface="Arial" pitchFamily="34" charset="0"/>
              </a:rPr>
              <a:t>K1</a:t>
            </a:r>
            <a:r>
              <a:rPr lang="cs-CZ" sz="2800" dirty="0" smtClean="0">
                <a:solidFill>
                  <a:schemeClr val="tx1"/>
                </a:solidFill>
                <a:cs typeface="Arial" pitchFamily="34" charset="0"/>
              </a:rPr>
              <a:t>, v nižších koncentracích než které ovlivňují jiné proudy</a:t>
            </a:r>
            <a:endParaRPr lang="cs-CZ" sz="2800" baseline="300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grpSp>
        <p:nvGrpSpPr>
          <p:cNvPr id="11" name="Skupina 10"/>
          <p:cNvGrpSpPr/>
          <p:nvPr/>
        </p:nvGrpSpPr>
        <p:grpSpPr>
          <a:xfrm>
            <a:off x="395536" y="4005064"/>
            <a:ext cx="5904656" cy="2592288"/>
            <a:chOff x="395536" y="3894823"/>
            <a:chExt cx="6033606" cy="2702529"/>
          </a:xfrm>
        </p:grpSpPr>
        <p:pic>
          <p:nvPicPr>
            <p:cNvPr id="16" name="Obrázek 15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69" t="53789"/>
            <a:stretch/>
          </p:blipFill>
          <p:spPr>
            <a:xfrm>
              <a:off x="395536" y="3894823"/>
              <a:ext cx="6033606" cy="2702529"/>
            </a:xfrm>
            <a:prstGeom prst="rect">
              <a:avLst/>
            </a:prstGeom>
            <a:ln w="31750">
              <a:solidFill>
                <a:srgbClr val="BB2305"/>
              </a:solidFill>
            </a:ln>
          </p:spPr>
        </p:pic>
        <p:pic>
          <p:nvPicPr>
            <p:cNvPr id="7" name="Obrázek 6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18" t="24152" r="46985" b="62779"/>
            <a:stretch/>
          </p:blipFill>
          <p:spPr>
            <a:xfrm>
              <a:off x="1691680" y="5107664"/>
              <a:ext cx="1872208" cy="789447"/>
            </a:xfrm>
            <a:prstGeom prst="rect">
              <a:avLst/>
            </a:prstGeom>
          </p:spPr>
        </p:pic>
      </p:grpSp>
      <p:grpSp>
        <p:nvGrpSpPr>
          <p:cNvPr id="12" name="Skupina 11"/>
          <p:cNvGrpSpPr/>
          <p:nvPr/>
        </p:nvGrpSpPr>
        <p:grpSpPr>
          <a:xfrm>
            <a:off x="7030905" y="2418465"/>
            <a:ext cx="840295" cy="679971"/>
            <a:chOff x="7030905" y="2418465"/>
            <a:chExt cx="840295" cy="679971"/>
          </a:xfrm>
        </p:grpSpPr>
        <p:cxnSp>
          <p:nvCxnSpPr>
            <p:cNvPr id="3" name="Přímá spojnice se šipkou 2"/>
            <p:cNvCxnSpPr/>
            <p:nvPr/>
          </p:nvCxnSpPr>
          <p:spPr>
            <a:xfrm>
              <a:off x="7268195" y="2738396"/>
              <a:ext cx="0" cy="360040"/>
            </a:xfrm>
            <a:prstGeom prst="straightConnector1">
              <a:avLst/>
            </a:prstGeom>
            <a:ln w="3175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TextovéPole 3"/>
            <p:cNvSpPr txBox="1"/>
            <p:nvPr/>
          </p:nvSpPr>
          <p:spPr>
            <a:xfrm>
              <a:off x="7030905" y="2418465"/>
              <a:ext cx="84029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b="1" dirty="0" smtClean="0">
                  <a:solidFill>
                    <a:srgbClr val="C00000"/>
                  </a:solidFill>
                </a:rPr>
                <a:t>0,92‰</a:t>
              </a:r>
              <a:endParaRPr lang="cs-CZ" b="1" dirty="0">
                <a:solidFill>
                  <a:srgbClr val="C00000"/>
                </a:solidFill>
              </a:endParaRPr>
            </a:p>
          </p:txBody>
        </p:sp>
      </p:grpSp>
      <p:pic>
        <p:nvPicPr>
          <p:cNvPr id="17" name="Obrázek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304" y="6165304"/>
            <a:ext cx="692696" cy="692696"/>
          </a:xfrm>
          <a:prstGeom prst="rect">
            <a:avLst/>
          </a:prstGeom>
        </p:spPr>
      </p:pic>
      <p:cxnSp>
        <p:nvCxnSpPr>
          <p:cNvPr id="13" name="Přímá spojnice se šipkou 12"/>
          <p:cNvCxnSpPr/>
          <p:nvPr/>
        </p:nvCxnSpPr>
        <p:spPr>
          <a:xfrm>
            <a:off x="6451712" y="2623660"/>
            <a:ext cx="442681" cy="0"/>
          </a:xfrm>
          <a:prstGeom prst="straightConnector1">
            <a:avLst/>
          </a:prstGeom>
          <a:ln w="254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Přímá spojnice se šipkou 18"/>
          <p:cNvCxnSpPr/>
          <p:nvPr/>
        </p:nvCxnSpPr>
        <p:spPr>
          <a:xfrm>
            <a:off x="6457460" y="4194584"/>
            <a:ext cx="442681" cy="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9483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Skupina 1"/>
          <p:cNvGrpSpPr/>
          <p:nvPr/>
        </p:nvGrpSpPr>
        <p:grpSpPr>
          <a:xfrm>
            <a:off x="4392064" y="1311879"/>
            <a:ext cx="4507386" cy="4762574"/>
            <a:chOff x="4413330" y="1124744"/>
            <a:chExt cx="4507386" cy="4762574"/>
          </a:xfrm>
        </p:grpSpPr>
        <p:pic>
          <p:nvPicPr>
            <p:cNvPr id="16" name="Picture 4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4761"/>
            <a:stretch/>
          </p:blipFill>
          <p:spPr bwMode="auto">
            <a:xfrm>
              <a:off x="4455485" y="4028918"/>
              <a:ext cx="4375620" cy="14482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53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75067" y="5455857"/>
              <a:ext cx="3745649" cy="4314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13330" y="1124744"/>
              <a:ext cx="4441531" cy="14186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52" name="Picture 4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4138"/>
            <a:stretch/>
          </p:blipFill>
          <p:spPr bwMode="auto">
            <a:xfrm>
              <a:off x="4457975" y="2543638"/>
              <a:ext cx="4375620" cy="14681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26" name="Picture 3" descr="C:\Users\Markéta\AppData\Local\Microsoft\Windows\Temporary Internet Files\Content.IE5\K0O7W0UI\MP900438559[1]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383"/>
            <a:ext cx="9144000" cy="576063"/>
          </a:xfrm>
          <a:prstGeom prst="rect">
            <a:avLst/>
          </a:prstGeom>
          <a:noFill/>
          <a:effectLst>
            <a:reflection stA="50000" dist="508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Nadpis 1"/>
          <p:cNvSpPr txBox="1">
            <a:spLocks/>
          </p:cNvSpPr>
          <p:nvPr/>
        </p:nvSpPr>
        <p:spPr>
          <a:xfrm>
            <a:off x="249640" y="642700"/>
            <a:ext cx="8640960" cy="7350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cs-CZ" sz="35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Ethanol</a:t>
            </a:r>
            <a:r>
              <a:rPr lang="cs-CZ" sz="3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&amp; </a:t>
            </a:r>
            <a:r>
              <a:rPr lang="cs-CZ" sz="35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cs-CZ" sz="3500" b="1" i="1" baseline="-2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K1</a:t>
            </a:r>
            <a:r>
              <a:rPr lang="cs-CZ" sz="35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cs-CZ" sz="3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model lidské komorové buňky</a:t>
            </a:r>
            <a:endParaRPr lang="cs-CZ" sz="3500" b="1" baseline="-2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896" y="1609957"/>
            <a:ext cx="3816424" cy="29562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Obrázek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304" y="6165304"/>
            <a:ext cx="692696" cy="692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466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7637</TotalTime>
  <Words>2429</Words>
  <Application>Microsoft Office PowerPoint</Application>
  <PresentationFormat>Předvádění na obrazovce (4:3)</PresentationFormat>
  <Paragraphs>234</Paragraphs>
  <Slides>29</Slides>
  <Notes>28</Notes>
  <HiddenSlides>0</HiddenSlides>
  <MMClips>0</MMClips>
  <ScaleCrop>false</ScaleCrop>
  <HeadingPairs>
    <vt:vector size="8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Vložené servery OLE</vt:lpstr>
      </vt:variant>
      <vt:variant>
        <vt:i4>2</vt:i4>
      </vt:variant>
      <vt:variant>
        <vt:lpstr>Nadpisy snímků</vt:lpstr>
      </vt:variant>
      <vt:variant>
        <vt:i4>29</vt:i4>
      </vt:variant>
    </vt:vector>
  </HeadingPairs>
  <TitlesOfParts>
    <vt:vector size="36" baseType="lpstr">
      <vt:lpstr>Arial</vt:lpstr>
      <vt:lpstr>Symbol</vt:lpstr>
      <vt:lpstr>Calibri</vt:lpstr>
      <vt:lpstr>Wingdings 2</vt:lpstr>
      <vt:lpstr>Motiv systému Office</vt:lpstr>
      <vt:lpstr>Prism 6</vt:lpstr>
      <vt:lpstr>Graph</vt:lpstr>
      <vt:lpstr>Alcohol Intoxication, Arrhythmias and Inward Rectifiers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Vliv ethanolu a jeho metabolitu acetaldehydu na srdeční kanály IK1: možná role změn IK1 v patogenezi fibrilace síní po konzumaci alkoholu</dc:title>
  <dc:creator>Markéta</dc:creator>
  <cp:lastModifiedBy>Markéta</cp:lastModifiedBy>
  <cp:revision>491</cp:revision>
  <cp:lastPrinted>2015-08-13T10:02:03Z</cp:lastPrinted>
  <dcterms:created xsi:type="dcterms:W3CDTF">2012-05-11T10:48:35Z</dcterms:created>
  <dcterms:modified xsi:type="dcterms:W3CDTF">2015-08-20T08:39:33Z</dcterms:modified>
</cp:coreProperties>
</file>