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2" r:id="rId3"/>
    <p:sldId id="279" r:id="rId4"/>
    <p:sldId id="278" r:id="rId5"/>
    <p:sldId id="258" r:id="rId6"/>
    <p:sldId id="260" r:id="rId7"/>
    <p:sldId id="259" r:id="rId8"/>
    <p:sldId id="267" r:id="rId9"/>
    <p:sldId id="263" r:id="rId10"/>
    <p:sldId id="264" r:id="rId11"/>
    <p:sldId id="268" r:id="rId12"/>
    <p:sldId id="277" r:id="rId13"/>
    <p:sldId id="269" r:id="rId14"/>
    <p:sldId id="270" r:id="rId15"/>
    <p:sldId id="266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7C252-3D6F-4D0E-B57F-EF0F629C38E8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7A4FE-4DF1-4530-AA4B-7B9F7B5D8A3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</a:endParaRP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F20A027-476D-9340-A270-BC97BD697DF1}" type="slidenum">
              <a:rPr lang="en-US" sz="1200"/>
              <a:pPr/>
              <a:t>1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A9852-E279-407F-8CE1-329AFE4B7183}" type="datetimeFigureOut">
              <a:rPr lang="en-GB" smtClean="0"/>
              <a:pPr/>
              <a:t>17/08/2015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2DADF-A832-4096-BF7F-ECBA5358E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7"/>
          <p:cNvSpPr txBox="1">
            <a:spLocks noChangeArrowheads="1"/>
          </p:cNvSpPr>
          <p:nvPr/>
        </p:nvSpPr>
        <p:spPr bwMode="auto">
          <a:xfrm>
            <a:off x="3059832" y="4653136"/>
            <a:ext cx="5715000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GB" sz="2000" b="1" dirty="0" smtClean="0">
                <a:solidFill>
                  <a:srgbClr val="00B0F0"/>
                </a:solidFill>
              </a:rPr>
              <a:t>Acoustic CR</a:t>
            </a:r>
            <a:r>
              <a:rPr lang="en-GB" sz="2000" u="sng" dirty="0" smtClean="0">
                <a:solidFill>
                  <a:srgbClr val="00B0F0"/>
                </a:solidFill>
              </a:rPr>
              <a:t> </a:t>
            </a:r>
            <a:r>
              <a:rPr lang="en-GB" sz="2000" b="1" dirty="0" err="1" smtClean="0">
                <a:solidFill>
                  <a:srgbClr val="00B0F0"/>
                </a:solidFill>
              </a:rPr>
              <a:t>neuromodulation</a:t>
            </a:r>
            <a:r>
              <a:rPr lang="en-GB" sz="2000" b="1" dirty="0" smtClean="0">
                <a:solidFill>
                  <a:srgbClr val="00B0F0"/>
                </a:solidFill>
              </a:rPr>
              <a:t> therapy for subjective tonal tinnitus</a:t>
            </a:r>
            <a:r>
              <a:rPr lang="en-GB" sz="2000" dirty="0" smtClean="0">
                <a:solidFill>
                  <a:srgbClr val="00B0F0"/>
                </a:solidFill>
              </a:rPr>
              <a:t>: clinical outcomes in an independent audiology practice setting</a:t>
            </a:r>
          </a:p>
          <a:p>
            <a:pPr algn="r"/>
            <a:endParaRPr lang="en-US" sz="1000" dirty="0"/>
          </a:p>
          <a:p>
            <a:pPr algn="r"/>
            <a:r>
              <a:rPr lang="en-US" sz="1600" dirty="0" smtClean="0"/>
              <a:t>Presentation </a:t>
            </a:r>
            <a:r>
              <a:rPr lang="en-US" sz="1600" dirty="0"/>
              <a:t>by:</a:t>
            </a:r>
          </a:p>
          <a:p>
            <a:pPr algn="r"/>
            <a:r>
              <a:rPr lang="en-US" sz="1600" dirty="0" smtClean="0"/>
              <a:t>Mark Williams </a:t>
            </a:r>
            <a:r>
              <a:rPr lang="en-US" sz="1600" dirty="0" err="1" smtClean="0"/>
              <a:t>BSc</a:t>
            </a:r>
            <a:r>
              <a:rPr lang="en-US" sz="1600" dirty="0" smtClean="0"/>
              <a:t>, </a:t>
            </a:r>
            <a:r>
              <a:rPr lang="en-US" sz="1600" dirty="0" err="1" smtClean="0"/>
              <a:t>MSc</a:t>
            </a:r>
            <a:r>
              <a:rPr lang="en-US" sz="1600" dirty="0" smtClean="0"/>
              <a:t>, Dip CCA</a:t>
            </a:r>
            <a:endParaRPr lang="en-US" sz="1600" dirty="0"/>
          </a:p>
          <a:p>
            <a:pPr algn="r"/>
            <a:r>
              <a:rPr lang="en-US" sz="1600" dirty="0" smtClean="0"/>
              <a:t>Aug 2015</a:t>
            </a:r>
            <a:endParaRPr lang="en-US" sz="1600" dirty="0"/>
          </a:p>
        </p:txBody>
      </p:sp>
      <p:pic>
        <p:nvPicPr>
          <p:cNvPr id="6" name="Picture 13" descr="ttc_logo_rgb_15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5144"/>
            <a:ext cx="1119761" cy="16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Screen Shot 2013-08-28 at 15.27.34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576" b="3253"/>
          <a:stretch/>
        </p:blipFill>
        <p:spPr>
          <a:xfrm>
            <a:off x="2155" y="0"/>
            <a:ext cx="9144000" cy="459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038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6504384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33400" y="6580584"/>
            <a:ext cx="5029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  <a:latin typeface="Calibri" charset="0"/>
              </a:rPr>
              <a:t>© The </a:t>
            </a:r>
            <a:r>
              <a:rPr lang="en-US" sz="1000" dirty="0">
                <a:solidFill>
                  <a:srgbClr val="FFFFFF"/>
                </a:solidFill>
                <a:latin typeface="Calibri" charset="0"/>
              </a:rPr>
              <a:t>Tinnitus Clinic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13" descr="ttc_logo_rgb_15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3134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Fitting and Stimulation Protocol</a:t>
            </a:r>
            <a:endParaRPr lang="en-GB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1268760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Subject characteristic tinnitus frequency was assessed using a pure tone matching protocol that combined similarity measures and forced choice pair testing 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15616" y="1895079"/>
            <a:ext cx="7704856" cy="3694161"/>
            <a:chOff x="1115616" y="2471143"/>
            <a:chExt cx="7704856" cy="3694161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b="6091"/>
            <a:stretch>
              <a:fillRect/>
            </a:stretch>
          </p:blipFill>
          <p:spPr bwMode="auto">
            <a:xfrm>
              <a:off x="1115616" y="2471143"/>
              <a:ext cx="6982241" cy="3694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2555776" y="2492896"/>
              <a:ext cx="3168352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52120" y="2780928"/>
              <a:ext cx="3168352" cy="9361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Oval 14"/>
          <p:cNvSpPr/>
          <p:nvPr/>
        </p:nvSpPr>
        <p:spPr>
          <a:xfrm>
            <a:off x="4788024" y="1988840"/>
            <a:ext cx="72008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51520" y="5518973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All participants received stimulation for 4-6 hours per day either continuously or divided into several sessions of a time period no shorter than one hour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541041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Repeated </a:t>
            </a:r>
            <a:r>
              <a:rPr lang="en-GB" sz="1600" dirty="0" err="1" smtClean="0"/>
              <a:t>presynaptic</a:t>
            </a:r>
            <a:r>
              <a:rPr lang="en-GB" sz="1600" dirty="0" smtClean="0"/>
              <a:t> spike arrival a few milliseconds before postsynaptic action potentials leads in many synapse types to long-term </a:t>
            </a:r>
            <a:r>
              <a:rPr lang="en-GB" sz="1600" dirty="0" err="1" smtClean="0"/>
              <a:t>potentiation</a:t>
            </a:r>
            <a:r>
              <a:rPr lang="en-GB" sz="1600" dirty="0" smtClean="0"/>
              <a:t> (LTP) of the synapses, whereas repeated spike arrival after postsynaptic spikes leads to long-term depression (LTD) of the same synapse</a:t>
            </a:r>
            <a:endParaRPr lang="en-GB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-339" t="11617" r="339" b="-1885"/>
          <a:stretch/>
        </p:blipFill>
        <p:spPr bwMode="auto">
          <a:xfrm>
            <a:off x="467544" y="1260821"/>
            <a:ext cx="8077200" cy="437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1663" y="539720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Spike Timing Dependent Plasticity</a:t>
            </a:r>
            <a:r>
              <a:rPr kumimoji="0" lang="en-GB" sz="26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6475413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3400" y="6551615"/>
            <a:ext cx="5029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Calibri" charset="0"/>
              </a:rPr>
              <a:t>© The Tinnitus Clinic</a:t>
            </a:r>
          </a:p>
        </p:txBody>
      </p:sp>
      <p:pic>
        <p:nvPicPr>
          <p:cNvPr id="9" name="Picture 13" descr="ttc_logo_rgb_15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443346" y="775856"/>
            <a:ext cx="8312726" cy="580505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numCol="3" spcCol="180000">
            <a:noAutofit/>
          </a:bodyPr>
          <a:lstStyle/>
          <a:p>
            <a:r>
              <a:rPr lang="en-US" sz="800" b="1" dirty="0">
                <a:latin typeface="Arial"/>
                <a:cs typeface="Arial"/>
              </a:rPr>
              <a:t>Theoretical studies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800" dirty="0" smtClean="0">
                <a:latin typeface="Arial"/>
                <a:cs typeface="Arial"/>
              </a:rPr>
              <a:t>P. A. Tass and C. Hauptmann (2007) Therapeutic modulation of synaptic connectivity with desynchronizing brain stimulation. Int. J. Psychophysiol. 64, 53-61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r>
              <a:rPr lang="en-US" sz="800" dirty="0" smtClean="0">
                <a:latin typeface="Arial"/>
                <a:cs typeface="Arial"/>
              </a:rPr>
              <a:t>P.A. Tass (2003) A model of desynchronizing deep brain stimulation with a demand-controlled coordinated reset of neural subpopulations. Biological cybernetics, 89(2), 81-88.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r>
              <a:rPr lang="en-US" sz="800" dirty="0" smtClean="0">
                <a:latin typeface="Arial"/>
                <a:cs typeface="Arial"/>
              </a:rPr>
              <a:t>C. Hauptmann, J.-C. Roulet, J.J. Niederhauser, W. Döll, M.E. </a:t>
            </a:r>
            <a:r>
              <a:rPr lang="en-US" sz="800" dirty="0" err="1" smtClean="0">
                <a:latin typeface="Arial"/>
                <a:cs typeface="Arial"/>
              </a:rPr>
              <a:t>Kirlangic</a:t>
            </a:r>
            <a:r>
              <a:rPr lang="en-US" sz="800" dirty="0" smtClean="0">
                <a:latin typeface="Arial"/>
                <a:cs typeface="Arial"/>
              </a:rPr>
              <a:t>, B. Lysyansky, V. </a:t>
            </a:r>
            <a:r>
              <a:rPr lang="en-US" sz="800" dirty="0" err="1" smtClean="0">
                <a:latin typeface="Arial"/>
                <a:cs typeface="Arial"/>
              </a:rPr>
              <a:t>Krachkovskyi</a:t>
            </a:r>
            <a:r>
              <a:rPr lang="en-US" sz="800" dirty="0" smtClean="0">
                <a:latin typeface="Arial"/>
                <a:cs typeface="Arial"/>
              </a:rPr>
              <a:t>, M.A. </a:t>
            </a:r>
            <a:r>
              <a:rPr lang="en-US" sz="800" dirty="0" err="1" smtClean="0">
                <a:latin typeface="Arial"/>
                <a:cs typeface="Arial"/>
              </a:rPr>
              <a:t>Bhatti</a:t>
            </a:r>
            <a:r>
              <a:rPr lang="en-US" sz="800" dirty="0" smtClean="0">
                <a:latin typeface="Arial"/>
                <a:cs typeface="Arial"/>
              </a:rPr>
              <a:t>, U.B. </a:t>
            </a:r>
            <a:r>
              <a:rPr lang="en-US" sz="800" dirty="0" err="1" smtClean="0">
                <a:latin typeface="Arial"/>
                <a:cs typeface="Arial"/>
              </a:rPr>
              <a:t>Barnikol</a:t>
            </a:r>
            <a:r>
              <a:rPr lang="en-US" sz="800" dirty="0" smtClean="0">
                <a:latin typeface="Arial"/>
                <a:cs typeface="Arial"/>
              </a:rPr>
              <a:t>, L. </a:t>
            </a:r>
            <a:r>
              <a:rPr lang="en-US" sz="800" dirty="0" err="1" smtClean="0">
                <a:latin typeface="Arial"/>
                <a:cs typeface="Arial"/>
              </a:rPr>
              <a:t>Sasse</a:t>
            </a:r>
            <a:r>
              <a:rPr lang="en-US" sz="800" dirty="0" smtClean="0">
                <a:latin typeface="Arial"/>
                <a:cs typeface="Arial"/>
              </a:rPr>
              <a:t>, C.P. </a:t>
            </a:r>
            <a:r>
              <a:rPr lang="en-US" sz="800" dirty="0" err="1" smtClean="0">
                <a:latin typeface="Arial"/>
                <a:cs typeface="Arial"/>
              </a:rPr>
              <a:t>Bührle</a:t>
            </a:r>
            <a:r>
              <a:rPr lang="en-US" sz="800" dirty="0" smtClean="0">
                <a:latin typeface="Arial"/>
                <a:cs typeface="Arial"/>
              </a:rPr>
              <a:t>, E.-J. </a:t>
            </a:r>
            <a:r>
              <a:rPr lang="en-US" sz="800" dirty="0" err="1" smtClean="0">
                <a:latin typeface="Arial"/>
                <a:cs typeface="Arial"/>
              </a:rPr>
              <a:t>Speckmann</a:t>
            </a:r>
            <a:r>
              <a:rPr lang="en-US" sz="800" dirty="0" smtClean="0">
                <a:latin typeface="Arial"/>
                <a:cs typeface="Arial"/>
              </a:rPr>
              <a:t>, M. </a:t>
            </a:r>
            <a:r>
              <a:rPr lang="en-US" sz="800" dirty="0" err="1" smtClean="0">
                <a:latin typeface="Arial"/>
                <a:cs typeface="Arial"/>
              </a:rPr>
              <a:t>Götz</a:t>
            </a:r>
            <a:r>
              <a:rPr lang="en-US" sz="800" dirty="0" smtClean="0">
                <a:latin typeface="Arial"/>
                <a:cs typeface="Arial"/>
              </a:rPr>
              <a:t>, V. Sturm, H.-J. Freund, U. Schnell, and P A Tass (2009) External trial deep brain stimulation device for the application of desynchronizing stimulation techniques. Journal of Neural Engineering 6, 066003 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r>
              <a:rPr lang="en-US" sz="800" dirty="0" smtClean="0">
                <a:latin typeface="Arial"/>
                <a:cs typeface="Arial"/>
              </a:rPr>
              <a:t>P.A. Tass, O.V. </a:t>
            </a:r>
            <a:r>
              <a:rPr lang="en-US" sz="800" dirty="0" err="1" smtClean="0">
                <a:latin typeface="Arial"/>
                <a:cs typeface="Arial"/>
              </a:rPr>
              <a:t>Popovych</a:t>
            </a:r>
            <a:r>
              <a:rPr lang="en-US" sz="800" dirty="0" smtClean="0">
                <a:latin typeface="Arial"/>
                <a:cs typeface="Arial"/>
              </a:rPr>
              <a:t> (2012) Unlearning tinnitus-related cerebral synchrony with acoustic coordinated reset stimulation: theoretical concept and </a:t>
            </a:r>
            <a:r>
              <a:rPr lang="en-US" sz="800" dirty="0" err="1" smtClean="0">
                <a:latin typeface="Arial"/>
                <a:cs typeface="Arial"/>
              </a:rPr>
              <a:t>modelling</a:t>
            </a:r>
            <a:r>
              <a:rPr lang="en-US" sz="800" dirty="0" smtClean="0">
                <a:latin typeface="Arial"/>
                <a:cs typeface="Arial"/>
              </a:rPr>
              <a:t>. Biological cybernetics, 106(1), 27-36.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r>
              <a:rPr lang="en-US" sz="800" dirty="0" smtClean="0">
                <a:latin typeface="Arial"/>
                <a:cs typeface="Arial"/>
              </a:rPr>
              <a:t>O.V. </a:t>
            </a:r>
            <a:r>
              <a:rPr lang="en-US" sz="800" dirty="0" err="1" smtClean="0">
                <a:latin typeface="Arial"/>
                <a:cs typeface="Arial"/>
              </a:rPr>
              <a:t>Popovych</a:t>
            </a:r>
            <a:r>
              <a:rPr lang="en-US" sz="800" dirty="0" smtClean="0">
                <a:latin typeface="Arial"/>
                <a:cs typeface="Arial"/>
              </a:rPr>
              <a:t>, P.A. Tass (2012) Desynchronizing electrical and sensory coordinated reset neuromodulation. Frontiers in Human Neuroscience 6, 58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r>
              <a:rPr lang="en-US" sz="800" dirty="0" smtClean="0">
                <a:latin typeface="Arial"/>
                <a:cs typeface="Arial"/>
              </a:rPr>
              <a:t>M. Ebert, C. Hauptmann, P.A. Tass (2014) Coordinated reset stimulation in a large-scale model of the STN-</a:t>
            </a:r>
            <a:r>
              <a:rPr lang="en-US" sz="800" dirty="0" err="1" smtClean="0">
                <a:latin typeface="Arial"/>
                <a:cs typeface="Arial"/>
              </a:rPr>
              <a:t>GPe</a:t>
            </a:r>
            <a:r>
              <a:rPr lang="en-US" sz="800" dirty="0" smtClean="0">
                <a:latin typeface="Arial"/>
                <a:cs typeface="Arial"/>
              </a:rPr>
              <a:t> circuit. Front. </a:t>
            </a:r>
            <a:r>
              <a:rPr lang="en-US" sz="800" dirty="0" err="1" smtClean="0">
                <a:latin typeface="Arial"/>
                <a:cs typeface="Arial"/>
              </a:rPr>
              <a:t>Comput</a:t>
            </a:r>
            <a:r>
              <a:rPr lang="en-US" sz="800" dirty="0" smtClean="0">
                <a:latin typeface="Arial"/>
                <a:cs typeface="Arial"/>
              </a:rPr>
              <a:t>. </a:t>
            </a:r>
            <a:r>
              <a:rPr lang="en-US" sz="800" dirty="0" err="1" smtClean="0">
                <a:latin typeface="Arial"/>
                <a:cs typeface="Arial"/>
              </a:rPr>
              <a:t>Neurosci</a:t>
            </a:r>
            <a:r>
              <a:rPr lang="en-US" sz="800" dirty="0" smtClean="0">
                <a:latin typeface="Arial"/>
                <a:cs typeface="Arial"/>
              </a:rPr>
              <a:t>. 8, 154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r>
              <a:rPr lang="en-US" sz="800" b="1" dirty="0" smtClean="0">
                <a:latin typeface="Arial"/>
                <a:cs typeface="Arial"/>
              </a:rPr>
              <a:t>Tinnitus: non-invasive Acoustic CR Neuromodulation</a:t>
            </a:r>
          </a:p>
          <a:p>
            <a:r>
              <a:rPr lang="en-US" sz="800" b="1" dirty="0" smtClean="0">
                <a:latin typeface="Arial"/>
                <a:cs typeface="Arial"/>
              </a:rPr>
              <a:t>	</a:t>
            </a:r>
          </a:p>
          <a:p>
            <a:r>
              <a:rPr lang="en-US" sz="800" b="1" i="1" dirty="0" smtClean="0">
                <a:latin typeface="Arial"/>
                <a:cs typeface="Arial"/>
              </a:rPr>
              <a:t>Clinical </a:t>
            </a:r>
            <a:endParaRPr lang="en-US" sz="800" dirty="0" smtClean="0">
              <a:latin typeface="Arial"/>
              <a:cs typeface="Arial"/>
            </a:endParaRPr>
          </a:p>
          <a:p>
            <a:endParaRPr lang="en-US" sz="800" dirty="0" smtClean="0">
              <a:latin typeface="Arial"/>
              <a:cs typeface="Arial"/>
            </a:endParaRPr>
          </a:p>
          <a:p>
            <a:r>
              <a:rPr lang="en-US" sz="800" dirty="0" smtClean="0">
                <a:latin typeface="Arial"/>
                <a:cs typeface="Arial"/>
              </a:rPr>
              <a:t>H</a:t>
            </a:r>
            <a:r>
              <a:rPr lang="en-US" sz="800" dirty="0">
                <a:latin typeface="Arial"/>
                <a:cs typeface="Arial"/>
              </a:rPr>
              <a:t>. Wurzer (2011) First Treatment Experience With Acoustic CR Neuromodulation In 70 Patients With Chronic Subjective Tinnitus in an outpatient setting. TRI Buffalo (Poster # </a:t>
            </a:r>
            <a:r>
              <a:rPr lang="en-US" sz="800" dirty="0" smtClean="0">
                <a:latin typeface="Arial"/>
                <a:cs typeface="Arial"/>
              </a:rPr>
              <a:t>59) </a:t>
            </a:r>
            <a:endParaRPr lang="en-US" sz="800" dirty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US" sz="800" i="1" dirty="0">
                <a:latin typeface="Arial"/>
                <a:cs typeface="Arial"/>
              </a:rPr>
              <a:t>85 patients were treated with Acoustic CR Neuromodulation (T30)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>
                <a:latin typeface="Arial"/>
                <a:cs typeface="Arial"/>
              </a:rPr>
              <a:t>Regarded as a new, safe and well tolerated therapy for treating chronic tinnitus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>
                <a:latin typeface="Arial"/>
                <a:cs typeface="Arial"/>
              </a:rPr>
              <a:t>Significant TQ improvement after 6 months (22% were ‘winners’, 30% ‘responders), 12 months (32% ‘winners’ and 34% ‘responders’) and after 18 months (41% ‘winners’ and 29% ‘responders’)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>
                <a:latin typeface="Arial"/>
                <a:cs typeface="Arial"/>
              </a:rPr>
              <a:t>VAS reduced from 57.5% to 34.8% (on average</a:t>
            </a:r>
            <a:r>
              <a:rPr lang="en-US" sz="800" i="1" dirty="0" smtClean="0">
                <a:latin typeface="Arial"/>
                <a:cs typeface="Arial"/>
              </a:rPr>
              <a:t>)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P.A. Tass, I. Adamchic, H.J. Freund, T. von Stackelberg &amp; C. Hauptmann (2012) Counteracting tinnitus by acoustic coordinated reset neuromodulation. Restorative neurology and neuroscience, 30(2), 137-159. </a:t>
            </a:r>
            <a:endParaRPr lang="en-US" sz="800" dirty="0" smtClean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CR </a:t>
            </a:r>
            <a:r>
              <a:rPr lang="en-US" sz="800" i="1" dirty="0">
                <a:latin typeface="Arial"/>
                <a:cs typeface="Arial"/>
              </a:rPr>
              <a:t>treatment was safe, well-tolerated and caused a significant decrease of tinnitus loudness and symptoms. 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>
                <a:latin typeface="Arial"/>
                <a:cs typeface="Arial"/>
              </a:rPr>
              <a:t>Placebo treatment did not lead to any significant changes. 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>
                <a:latin typeface="Arial"/>
                <a:cs typeface="Arial"/>
              </a:rPr>
              <a:t>Effects gained in 12 weeks of treatment persisted through a pre-planned 4-week therapy pause and showed sustained long-term effects after 10 months of therapy. 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>
                <a:latin typeface="Arial"/>
                <a:cs typeface="Arial"/>
              </a:rPr>
              <a:t>A reduction of at least 6 TQ points, was obtained in 75% of patients with a mean TQ reduction of 50% among responders. </a:t>
            </a:r>
            <a:endParaRPr lang="en-US" sz="800" i="1" dirty="0" smtClean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 smtClean="0">
                <a:latin typeface="Arial"/>
                <a:cs typeface="Arial"/>
              </a:rPr>
              <a:t>M. Williams, C. Hauptmann, N. Patel. Acoustic CR </a:t>
            </a:r>
            <a:r>
              <a:rPr lang="en-US" sz="800" i="1" dirty="0" err="1" smtClean="0">
                <a:latin typeface="Arial"/>
                <a:cs typeface="Arial"/>
              </a:rPr>
              <a:t>neuromodulation</a:t>
            </a:r>
            <a:r>
              <a:rPr lang="en-US" sz="800" i="1" dirty="0" smtClean="0">
                <a:latin typeface="Arial"/>
                <a:cs typeface="Arial"/>
              </a:rPr>
              <a:t> therapy for subjective tonal tinnitus: a review of clinical outcomes in an independent audiology practice setting. Frontiers International Journal, March 2015.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 Sixty-six patients with subjective tonal tinnitus were treated with Acoustic CR </a:t>
            </a:r>
            <a:r>
              <a:rPr lang="en-US" sz="800" i="1" dirty="0" err="1" smtClean="0">
                <a:latin typeface="Arial"/>
                <a:cs typeface="Arial"/>
              </a:rPr>
              <a:t>Neuromodulation</a:t>
            </a:r>
            <a:endParaRPr lang="en-US" sz="800" i="1" dirty="0" smtClean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Significant reduction in VAS scores for tinnitus loudness and annoyance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59.1% of patients demonstrated a clinically significant reduction in symptoms at 22-26 weeks.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THQ scores were significantly reduced compared to baseline with clinical effect more robust at 22-26 weeks</a:t>
            </a:r>
            <a:endParaRPr lang="en-US" sz="800" dirty="0" smtClean="0">
              <a:latin typeface="Arial"/>
              <a:cs typeface="Arial"/>
            </a:endParaRP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800" i="1" dirty="0" smtClean="0">
                <a:latin typeface="Arial"/>
                <a:cs typeface="Arial"/>
              </a:rPr>
              <a:t>C. Hauptmann, A. </a:t>
            </a:r>
            <a:r>
              <a:rPr lang="en-US" sz="800" i="1" dirty="0" err="1" smtClean="0">
                <a:latin typeface="Arial"/>
                <a:cs typeface="Arial"/>
              </a:rPr>
              <a:t>Ströbel</a:t>
            </a:r>
            <a:r>
              <a:rPr lang="en-US" sz="800" i="1" dirty="0" smtClean="0">
                <a:latin typeface="Arial"/>
                <a:cs typeface="Arial"/>
              </a:rPr>
              <a:t>, M. Williams, N. Patel, B. </a:t>
            </a:r>
            <a:r>
              <a:rPr lang="en-US" sz="800" i="1" dirty="0" err="1" smtClean="0">
                <a:latin typeface="Arial"/>
                <a:cs typeface="Arial"/>
              </a:rPr>
              <a:t>Langguth</a:t>
            </a:r>
            <a:r>
              <a:rPr lang="en-US" sz="800" i="1" dirty="0" smtClean="0">
                <a:latin typeface="Arial"/>
                <a:cs typeface="Arial"/>
              </a:rPr>
              <a:t>, H. </a:t>
            </a:r>
            <a:r>
              <a:rPr lang="en-US" sz="800" i="1" dirty="0" err="1" smtClean="0">
                <a:latin typeface="Arial"/>
                <a:cs typeface="Arial"/>
              </a:rPr>
              <a:t>Wurzer</a:t>
            </a:r>
            <a:r>
              <a:rPr lang="en-US" sz="800" i="1" dirty="0" smtClean="0">
                <a:latin typeface="Arial"/>
                <a:cs typeface="Arial"/>
              </a:rPr>
              <a:t>, P.A. Tass. Acoustic Coordinated Reset </a:t>
            </a:r>
            <a:r>
              <a:rPr lang="en-US" sz="800" i="1" dirty="0" err="1" smtClean="0">
                <a:latin typeface="Arial"/>
                <a:cs typeface="Arial"/>
              </a:rPr>
              <a:t>Neuromodulation</a:t>
            </a:r>
            <a:r>
              <a:rPr lang="en-US" sz="800" i="1" dirty="0" smtClean="0">
                <a:latin typeface="Arial"/>
                <a:cs typeface="Arial"/>
              </a:rPr>
              <a:t> in a Real Life Patient Population with Chronic Tonal Tinnitus. </a:t>
            </a:r>
            <a:r>
              <a:rPr lang="en-US" sz="800" i="1" dirty="0" err="1" smtClean="0">
                <a:latin typeface="Arial"/>
                <a:cs typeface="Arial"/>
              </a:rPr>
              <a:t>BioMed</a:t>
            </a:r>
            <a:r>
              <a:rPr lang="en-US" sz="800" i="1" dirty="0" smtClean="0">
                <a:latin typeface="Arial"/>
                <a:cs typeface="Arial"/>
              </a:rPr>
              <a:t> Research International  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200 patients were treated with Acoustic CR </a:t>
            </a:r>
            <a:r>
              <a:rPr lang="en-US" sz="800" i="1" dirty="0" err="1" smtClean="0">
                <a:latin typeface="Arial"/>
                <a:cs typeface="Arial"/>
              </a:rPr>
              <a:t>Neuromodulation</a:t>
            </a:r>
            <a:r>
              <a:rPr lang="en-US" sz="800" i="1" dirty="0" smtClean="0">
                <a:latin typeface="Arial"/>
                <a:cs typeface="Arial"/>
              </a:rPr>
              <a:t> for 12 months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TBF-12 reduction: -37.9% after 12 monthsCGI-17 improvement: 66.5% indicate a “slightly too strong improvement”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Good compliance</a:t>
            </a:r>
          </a:p>
          <a:p>
            <a:pPr marL="171450" indent="-171450">
              <a:buFont typeface="Arial"/>
              <a:buChar char="•"/>
            </a:pPr>
            <a:r>
              <a:rPr lang="en-US" sz="800" i="1" dirty="0" smtClean="0">
                <a:latin typeface="Arial"/>
                <a:cs typeface="Arial"/>
              </a:rPr>
              <a:t>No severe adverse events</a:t>
            </a:r>
          </a:p>
          <a:p>
            <a:endParaRPr lang="en-US" sz="800" i="1" dirty="0" smtClean="0">
              <a:latin typeface="Arial"/>
              <a:cs typeface="Arial"/>
            </a:endParaRPr>
          </a:p>
          <a:p>
            <a:endParaRPr lang="en-US" sz="800" i="1" dirty="0">
              <a:latin typeface="Arial"/>
              <a:cs typeface="Arial"/>
            </a:endParaRPr>
          </a:p>
          <a:p>
            <a:endParaRPr lang="en-US" sz="800" i="1" dirty="0" smtClean="0">
              <a:latin typeface="Arial"/>
              <a:cs typeface="Arial"/>
            </a:endParaRPr>
          </a:p>
          <a:p>
            <a:endParaRPr lang="en-US" sz="800" i="1" dirty="0" smtClean="0">
              <a:latin typeface="Arial"/>
              <a:cs typeface="Arial"/>
            </a:endParaRPr>
          </a:p>
          <a:p>
            <a:endParaRPr lang="en-US" sz="800" i="1" dirty="0" smtClean="0">
              <a:latin typeface="Arial"/>
              <a:cs typeface="Arial"/>
            </a:endParaRPr>
          </a:p>
          <a:p>
            <a:endParaRPr lang="en-US" sz="800" i="1" dirty="0" smtClean="0">
              <a:latin typeface="Arial"/>
              <a:cs typeface="Arial"/>
            </a:endParaRPr>
          </a:p>
          <a:p>
            <a:endParaRPr lang="en-US" sz="800" i="1" dirty="0" smtClean="0">
              <a:latin typeface="Arial"/>
              <a:cs typeface="Arial"/>
            </a:endParaRPr>
          </a:p>
          <a:p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 smtClean="0">
                <a:latin typeface="Arial"/>
                <a:cs typeface="Arial"/>
              </a:rPr>
              <a:t>EEG</a:t>
            </a:r>
          </a:p>
          <a:p>
            <a:endParaRPr lang="en-US" sz="800" i="1" dirty="0" smtClean="0">
              <a:latin typeface="Arial"/>
              <a:cs typeface="Arial"/>
            </a:endParaRPr>
          </a:p>
          <a:p>
            <a:r>
              <a:rPr lang="en-US" sz="800" i="1" dirty="0" smtClean="0">
                <a:latin typeface="Arial"/>
                <a:cs typeface="Arial"/>
              </a:rPr>
              <a:t>A.N. </a:t>
            </a:r>
            <a:r>
              <a:rPr lang="en-US" sz="800" i="1" dirty="0" err="1" smtClean="0">
                <a:latin typeface="Arial"/>
                <a:cs typeface="Arial"/>
              </a:rPr>
              <a:t>Silchenko</a:t>
            </a:r>
            <a:r>
              <a:rPr lang="en-US" sz="800" i="1" dirty="0" smtClean="0">
                <a:latin typeface="Arial"/>
                <a:cs typeface="Arial"/>
              </a:rPr>
              <a:t>, I. Adamchic, C. Hauptmann &amp; P.A. Tass (2013) Impact of acoustic coordinated reset neuromodulation on effective connectivity in a neural network of phantom sound. </a:t>
            </a:r>
            <a:r>
              <a:rPr lang="en-US" sz="800" i="1" dirty="0" err="1" smtClean="0">
                <a:latin typeface="Arial"/>
                <a:cs typeface="Arial"/>
              </a:rPr>
              <a:t>Neuroimage</a:t>
            </a:r>
            <a:r>
              <a:rPr lang="en-US" sz="800" i="1" dirty="0" smtClean="0">
                <a:latin typeface="Arial"/>
                <a:cs typeface="Arial"/>
              </a:rPr>
              <a:t>, 77, 133-147</a:t>
            </a:r>
          </a:p>
          <a:p>
            <a:r>
              <a:rPr lang="en-US" sz="800" i="1" dirty="0" smtClean="0">
                <a:latin typeface="Arial"/>
                <a:cs typeface="Arial"/>
              </a:rPr>
              <a:t>I. Adamchic</a:t>
            </a:r>
            <a:r>
              <a:rPr lang="en-US" sz="800" i="1" dirty="0">
                <a:latin typeface="Arial"/>
                <a:cs typeface="Arial"/>
              </a:rPr>
              <a:t>, T. Toth, C. Hauptmann, P.A. Tass (2014) Reversing pathologically increased EEG power by acoustic CR neuromodulation. Human Brain Mapping 35, 2099-</a:t>
            </a:r>
            <a:r>
              <a:rPr lang="en-US" sz="800" i="1" dirty="0" smtClean="0">
                <a:latin typeface="Arial"/>
                <a:cs typeface="Arial"/>
              </a:rPr>
              <a:t>2118</a:t>
            </a:r>
          </a:p>
          <a:p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 smtClean="0">
                <a:latin typeface="Arial"/>
                <a:cs typeface="Arial"/>
              </a:rPr>
              <a:t>I. Adamchic</a:t>
            </a:r>
            <a:r>
              <a:rPr lang="en-US" sz="800" i="1" dirty="0">
                <a:latin typeface="Arial"/>
                <a:cs typeface="Arial"/>
              </a:rPr>
              <a:t>, B. Langguth, C. Hauptmann, P.A. Tass (2014) Abnormal brain activity and cross-frequency coupling in the tinnitus network. Frontiers in Neuroscience 8, </a:t>
            </a:r>
            <a:r>
              <a:rPr lang="en-US" sz="800" i="1" dirty="0" smtClean="0">
                <a:latin typeface="Arial"/>
                <a:cs typeface="Arial"/>
              </a:rPr>
              <a:t>284</a:t>
            </a:r>
          </a:p>
          <a:p>
            <a:pPr marL="285750" indent="-285750">
              <a:buAutoNum type="romanUcPeriod"/>
            </a:pPr>
            <a:endParaRPr lang="en-US" sz="800" i="1" dirty="0">
              <a:latin typeface="Arial"/>
              <a:cs typeface="Arial"/>
            </a:endParaRPr>
          </a:p>
          <a:p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>
                <a:latin typeface="Arial"/>
                <a:cs typeface="Arial"/>
              </a:rPr>
              <a:t>Parkinson studies (invasive)</a:t>
            </a:r>
          </a:p>
          <a:p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>
                <a:latin typeface="Arial"/>
                <a:cs typeface="Arial"/>
              </a:rPr>
              <a:t>J. Wang, A. Muralidharan, L. Venkatesan, C. Vetruba, J.L. Vitek, K.B. Baker (2014) Coordinated reset deep brain stimulation produces long-lasting, dose-dependent improvement in bradykinesia in the parkinsonian non-human primate. Society for Neuroscience. Poster </a:t>
            </a:r>
            <a:endParaRPr lang="en-US" sz="800" i="1" dirty="0" smtClean="0">
              <a:latin typeface="Arial"/>
              <a:cs typeface="Arial"/>
            </a:endParaRPr>
          </a:p>
          <a:p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 smtClean="0">
                <a:latin typeface="Arial"/>
                <a:cs typeface="Arial"/>
              </a:rPr>
              <a:t>I. Adamchic</a:t>
            </a:r>
            <a:r>
              <a:rPr lang="en-US" sz="800" i="1" dirty="0">
                <a:latin typeface="Arial"/>
                <a:cs typeface="Arial"/>
              </a:rPr>
              <a:t>, C. Hauptmann, U.B. Barnikol, N. Pawelcyk, O.V. Popovych, T. Barnikol, A. Silchenko, J. Volkmann, G. Deuschl, W. Meissner, M. Maarouf, V. Sturm, H.-J. Freund, P.A. Tass (2014) Coordinated Reset Has Lasting Aftereffects in Patients with Parkinson's Disease. Movement Disorders 29(13), 1679-</a:t>
            </a:r>
            <a:r>
              <a:rPr lang="en-US" sz="800" i="1" dirty="0" smtClean="0">
                <a:latin typeface="Arial"/>
                <a:cs typeface="Arial"/>
              </a:rPr>
              <a:t>84</a:t>
            </a:r>
          </a:p>
          <a:p>
            <a:pPr marL="285750" indent="-285750">
              <a:buAutoNum type="romanUcPeriod"/>
            </a:pPr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>
                <a:latin typeface="Arial"/>
                <a:cs typeface="Arial"/>
              </a:rPr>
              <a:t>Patient case-</a:t>
            </a:r>
            <a:r>
              <a:rPr lang="en-US" sz="800" i="1" dirty="0" smtClean="0">
                <a:latin typeface="Arial"/>
                <a:cs typeface="Arial"/>
              </a:rPr>
              <a:t>studies</a:t>
            </a:r>
          </a:p>
          <a:p>
            <a:endParaRPr lang="en-US" sz="800" i="1" dirty="0">
              <a:latin typeface="Arial"/>
              <a:cs typeface="Arial"/>
            </a:endParaRPr>
          </a:p>
          <a:p>
            <a:r>
              <a:rPr lang="en-US" sz="800" i="1" dirty="0">
                <a:latin typeface="Arial"/>
                <a:cs typeface="Arial"/>
              </a:rPr>
              <a:t>U.B. Barnikol, O.V. Popovych, C. Hauptmann, V. Sturm, H.-J. Freund, P.A. Tass 2008) Tremor entrainment by patterned low-frequency stimulation. Phil. Trans. Roy. Soc. A 366, 3545-</a:t>
            </a:r>
            <a:r>
              <a:rPr lang="en-US" sz="800" i="1" dirty="0" smtClean="0">
                <a:latin typeface="Arial"/>
                <a:cs typeface="Arial"/>
              </a:rPr>
              <a:t>3573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D.A. Smirnov, U.B. Barnikol, T.T. Barnikol, B.P. Bezruchko, C. Hauptmann, C. Bührle, M. Maarouf, V. Sturm, H.-J. Freund, and P.A. Tass (2008) The Generation of Parkinsonian Tremor as Revealed by Directional Coupling Analysis. Europhysics Letters 83, 20003</a:t>
            </a:r>
          </a:p>
          <a:p>
            <a:r>
              <a:rPr lang="en-US" sz="800" dirty="0">
                <a:latin typeface="Arial"/>
                <a:cs typeface="Arial"/>
              </a:rPr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80517" y="194056"/>
            <a:ext cx="7535989" cy="64368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solidFill>
                  <a:srgbClr val="7F7F7F"/>
                </a:solidFill>
                <a:latin typeface="Arial"/>
                <a:cs typeface="Arial"/>
              </a:rPr>
              <a:t>CR</a:t>
            </a:r>
            <a:r>
              <a:rPr lang="en-US" sz="2400" b="1" baseline="30000" dirty="0" smtClean="0">
                <a:solidFill>
                  <a:srgbClr val="7F7F7F"/>
                </a:solidFill>
                <a:latin typeface="Arial"/>
                <a:cs typeface="Arial"/>
              </a:rPr>
              <a:t>®</a:t>
            </a:r>
            <a:r>
              <a:rPr lang="en-US" sz="2400" b="1" dirty="0" smtClean="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  <a:latin typeface="Arial"/>
                <a:cs typeface="Arial"/>
              </a:rPr>
              <a:t>PUBLICATIONS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134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795E7"/>
                </a:solidFill>
              </a:rPr>
              <a:t>Subjects</a:t>
            </a:r>
            <a:endParaRPr lang="en-GB" sz="2800" dirty="0">
              <a:solidFill>
                <a:srgbClr val="0795E7"/>
              </a:solidFill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6504384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33400" y="6580584"/>
            <a:ext cx="5029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  <a:latin typeface="Calibri" charset="0"/>
              </a:rPr>
              <a:t>© The </a:t>
            </a:r>
            <a:r>
              <a:rPr lang="en-US" sz="1000" dirty="0">
                <a:solidFill>
                  <a:srgbClr val="FFFFFF"/>
                </a:solidFill>
                <a:latin typeface="Calibri" charset="0"/>
              </a:rPr>
              <a:t>Tinnitus Clinic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13" descr="ttc_logo_rgb_15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16024" y="1901732"/>
            <a:ext cx="8460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66 - fee paying - participants (44 male and 22 female) ranging in age from 31 to 76 years (   = 57, SD = 13). </a:t>
            </a:r>
          </a:p>
          <a:p>
            <a:r>
              <a:rPr lang="en-GB" sz="2000" dirty="0" smtClean="0"/>
              <a:t>   </a:t>
            </a:r>
            <a:endParaRPr lang="en-GB" sz="2000" dirty="0"/>
          </a:p>
        </p:txBody>
      </p:sp>
      <p:pic>
        <p:nvPicPr>
          <p:cNvPr id="1026" name="Picture 2" descr="\overline 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9348" y="2363495"/>
            <a:ext cx="114300" cy="1143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79512" y="2837835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21 subjects pre existing hearing aid users</a:t>
            </a:r>
          </a:p>
          <a:p>
            <a:endParaRPr lang="en-GB" dirty="0" smtClean="0"/>
          </a:p>
          <a:p>
            <a:r>
              <a:rPr lang="en-GB" dirty="0" smtClean="0"/>
              <a:t>17 subjects had tried hearing aids in the past 4 years</a:t>
            </a:r>
          </a:p>
          <a:p>
            <a:endParaRPr lang="en-GB" dirty="0" smtClean="0"/>
          </a:p>
          <a:p>
            <a:r>
              <a:rPr lang="en-GB" dirty="0" smtClean="0"/>
              <a:t>42 of the subjects had received tinnitus therapy previously</a:t>
            </a:r>
          </a:p>
          <a:p>
            <a:endParaRPr lang="en-GB" dirty="0" smtClean="0"/>
          </a:p>
          <a:p>
            <a:r>
              <a:rPr lang="en-GB" dirty="0" smtClean="0"/>
              <a:t>Onset ranging from 3 months to 27 years (    = 7,  SD = 8)</a:t>
            </a:r>
            <a:endParaRPr lang="en-GB" dirty="0"/>
          </a:p>
        </p:txBody>
      </p:sp>
      <p:pic>
        <p:nvPicPr>
          <p:cNvPr id="14" name="Picture 2" descr="\overline 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610844"/>
            <a:ext cx="114300" cy="114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134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795E7"/>
                </a:solidFill>
              </a:rPr>
              <a:t>Subject Exclusion Criteria</a:t>
            </a:r>
            <a:endParaRPr lang="en-GB" sz="2800" dirty="0">
              <a:solidFill>
                <a:srgbClr val="0795E7"/>
              </a:solidFill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6504384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33400" y="6580584"/>
            <a:ext cx="5029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  <a:latin typeface="Calibri" charset="0"/>
              </a:rPr>
              <a:t>© The </a:t>
            </a:r>
            <a:r>
              <a:rPr lang="en-US" sz="1000" dirty="0">
                <a:solidFill>
                  <a:srgbClr val="FFFFFF"/>
                </a:solidFill>
                <a:latin typeface="Calibri" charset="0"/>
              </a:rPr>
              <a:t>Tinnitus Clinic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13" descr="ttc_logo_rgb_15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9552" y="1862822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Objective tinnitus</a:t>
            </a:r>
          </a:p>
          <a:p>
            <a:r>
              <a:rPr lang="en-GB" sz="2000" dirty="0" smtClean="0"/>
              <a:t>Paroxysmal </a:t>
            </a:r>
            <a:r>
              <a:rPr lang="en-GB" sz="2000" dirty="0" err="1" smtClean="0"/>
              <a:t>somatosensory</a:t>
            </a:r>
            <a:r>
              <a:rPr lang="en-GB" sz="2000" dirty="0" smtClean="0"/>
              <a:t> tinnitus, </a:t>
            </a:r>
          </a:p>
          <a:p>
            <a:r>
              <a:rPr lang="en-GB" sz="2000" dirty="0" smtClean="0"/>
              <a:t>Atonal tinnitus percept, </a:t>
            </a:r>
          </a:p>
          <a:p>
            <a:r>
              <a:rPr lang="en-GB" sz="2000" dirty="0" smtClean="0"/>
              <a:t>History of </a:t>
            </a:r>
            <a:r>
              <a:rPr lang="en-GB" sz="2000" dirty="0" err="1" smtClean="0"/>
              <a:t>Ménière's</a:t>
            </a:r>
            <a:r>
              <a:rPr lang="en-GB" sz="2000" dirty="0" smtClean="0"/>
              <a:t> disease, </a:t>
            </a:r>
          </a:p>
          <a:p>
            <a:r>
              <a:rPr lang="en-GB" sz="2000" dirty="0" smtClean="0"/>
              <a:t>Symptomatic otology disorders </a:t>
            </a:r>
          </a:p>
          <a:p>
            <a:r>
              <a:rPr lang="en-GB" sz="2000" dirty="0" smtClean="0"/>
              <a:t>History of  cervical or </a:t>
            </a:r>
            <a:r>
              <a:rPr lang="en-GB" sz="2000" dirty="0" err="1" smtClean="0"/>
              <a:t>mandibular</a:t>
            </a:r>
            <a:r>
              <a:rPr lang="en-GB" sz="2000" dirty="0" smtClean="0"/>
              <a:t> disorders </a:t>
            </a:r>
          </a:p>
          <a:p>
            <a:r>
              <a:rPr lang="en-GB" sz="2000" dirty="0" smtClean="0"/>
              <a:t>Brainstem diseases </a:t>
            </a:r>
          </a:p>
          <a:p>
            <a:r>
              <a:rPr lang="en-GB" sz="2000" dirty="0" smtClean="0"/>
              <a:t>Diagnosed psychiatric disorders</a:t>
            </a:r>
          </a:p>
          <a:p>
            <a:r>
              <a:rPr lang="en-GB" sz="2000" dirty="0" smtClean="0"/>
              <a:t>Undergoing another structured treatment for tinnitus</a:t>
            </a:r>
          </a:p>
          <a:p>
            <a:endParaRPr lang="en-GB" sz="2000" dirty="0" smtClean="0"/>
          </a:p>
          <a:p>
            <a:r>
              <a:rPr lang="en-GB" sz="2000" dirty="0" smtClean="0"/>
              <a:t>PTA thresholds exceeding 70dBHL </a:t>
            </a:r>
          </a:p>
          <a:p>
            <a:r>
              <a:rPr lang="en-GB" sz="2000" dirty="0" smtClean="0"/>
              <a:t>Dominant tinnitus pitch &lt;0.2KHz or &gt;10KHz </a:t>
            </a:r>
          </a:p>
          <a:p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385500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795E7"/>
                </a:solidFill>
              </a:rPr>
              <a:t>Subjects</a:t>
            </a:r>
            <a:endParaRPr lang="en-GB" sz="2800" dirty="0">
              <a:solidFill>
                <a:srgbClr val="0795E7"/>
              </a:solidFill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6504384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33400" y="6580584"/>
            <a:ext cx="5029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  <a:latin typeface="Calibri" charset="0"/>
              </a:rPr>
              <a:t>© The </a:t>
            </a:r>
            <a:r>
              <a:rPr lang="en-US" sz="1000" dirty="0">
                <a:solidFill>
                  <a:srgbClr val="FFFFFF"/>
                </a:solidFill>
                <a:latin typeface="Calibri" charset="0"/>
              </a:rPr>
              <a:t>Tinnitus Clinic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13" descr="ttc_logo_rgb_15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Macintosh HD:Users:Hauptmann:Arbeitsordner:Paper:Tinnitus Clinic Data:Data:Figure 1:Figure1_TC_Manuscript.pn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 bwMode="auto">
          <a:xfrm>
            <a:off x="323528" y="1484784"/>
            <a:ext cx="8244407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432048" y="4737918"/>
            <a:ext cx="8892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Fig 1: (A) Mean hearing thresholds and standard deviations and (B) THI based tinnitus severity for the n=66 subjects.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6"/>
            <a:ext cx="272415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55576" y="3134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795E7"/>
                </a:solidFill>
              </a:rPr>
              <a:t>VAS Loudness/Annoyance Results</a:t>
            </a:r>
            <a:endParaRPr lang="en-GB" sz="2800" dirty="0">
              <a:solidFill>
                <a:srgbClr val="0795E7"/>
              </a:solidFill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" name="Picture 13" descr="ttc_logo_rgb_150dp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99592" y="5180999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12 weeks = -16.5% (10.2)</a:t>
            </a:r>
          </a:p>
          <a:p>
            <a:pPr algn="ctr"/>
            <a:r>
              <a:rPr lang="en-GB" dirty="0" smtClean="0"/>
              <a:t>24 weeks = -25.8% (15)(p&lt;0.01)</a:t>
            </a:r>
          </a:p>
          <a:p>
            <a:pPr algn="ctr"/>
            <a:r>
              <a:rPr lang="en-GB" dirty="0" smtClean="0"/>
              <a:t>ES = 0.81</a:t>
            </a:r>
          </a:p>
          <a:p>
            <a:pPr algn="ctr"/>
            <a:r>
              <a:rPr lang="en-GB" dirty="0" smtClean="0"/>
              <a:t>Clinically Significance = 59.1%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0869" y="1790700"/>
            <a:ext cx="26574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860032" y="515719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12 weeks = -21.3% (14.4)</a:t>
            </a:r>
          </a:p>
          <a:p>
            <a:pPr algn="ctr"/>
            <a:r>
              <a:rPr lang="en-GB" dirty="0" smtClean="0"/>
              <a:t>24 weeks = -32% (20.3)  (p&lt;0.01)</a:t>
            </a:r>
          </a:p>
          <a:p>
            <a:pPr algn="ctr"/>
            <a:r>
              <a:rPr lang="en-GB" dirty="0" smtClean="0"/>
              <a:t>ES = 1.09</a:t>
            </a:r>
          </a:p>
          <a:p>
            <a:pPr algn="ctr"/>
            <a:r>
              <a:rPr lang="en-GB" dirty="0" smtClean="0"/>
              <a:t>Clinically Significance = 73.1%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134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795E7"/>
                </a:solidFill>
              </a:rPr>
              <a:t>Tinnitus Handicap Questionnaires (THQ) Results</a:t>
            </a:r>
            <a:endParaRPr lang="en-GB" sz="2800" dirty="0">
              <a:solidFill>
                <a:srgbClr val="0795E7"/>
              </a:solidFill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6504384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33400" y="6580584"/>
            <a:ext cx="5029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  <a:latin typeface="Calibri" charset="0"/>
              </a:rPr>
              <a:t>© The </a:t>
            </a:r>
            <a:r>
              <a:rPr lang="en-US" sz="1000" dirty="0">
                <a:solidFill>
                  <a:srgbClr val="FFFFFF"/>
                </a:solidFill>
                <a:latin typeface="Calibri" charset="0"/>
              </a:rPr>
              <a:t>Tinnitus Clinic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23" name="Picture 13" descr="ttc_logo_rgb_15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8520" y="599613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Tinnitus Frequency</a:t>
            </a:r>
            <a:endParaRPr kumimoji="0" lang="en-GB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Tinnitus frequency was reduced by 7.3% at 12-14 weeks (p&lt;0.01 compared to baseline) and by 11.1% at 22-26 weeks (p&lt;0.01 compared to baseline). 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196751"/>
            <a:ext cx="2838990" cy="348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699792" y="4725144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12 weeks = -10.3% (8.6)</a:t>
            </a:r>
          </a:p>
          <a:p>
            <a:pPr algn="ctr"/>
            <a:r>
              <a:rPr lang="en-GB" dirty="0" smtClean="0"/>
              <a:t>24 weeks = -19.4% (12.8)(p&lt;0.01) </a:t>
            </a:r>
          </a:p>
          <a:p>
            <a:pPr algn="ctr"/>
            <a:r>
              <a:rPr lang="en-GB" dirty="0" smtClean="0"/>
              <a:t>ES = 0.6</a:t>
            </a:r>
          </a:p>
          <a:p>
            <a:pPr algn="ctr"/>
            <a:r>
              <a:rPr lang="en-GB" dirty="0" smtClean="0"/>
              <a:t>Clinically Significance = 58.8%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134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795E7"/>
                </a:solidFill>
              </a:rPr>
              <a:t>Discussion</a:t>
            </a:r>
            <a:endParaRPr lang="en-GB" sz="2800" dirty="0">
              <a:solidFill>
                <a:srgbClr val="0795E7"/>
              </a:solidFill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6504384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33400" y="6580584"/>
            <a:ext cx="5029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  <a:latin typeface="Calibri" charset="0"/>
              </a:rPr>
              <a:t>© The </a:t>
            </a:r>
            <a:r>
              <a:rPr lang="en-US" sz="1000" dirty="0">
                <a:solidFill>
                  <a:srgbClr val="FFFFFF"/>
                </a:solidFill>
                <a:latin typeface="Calibri" charset="0"/>
              </a:rPr>
              <a:t>Tinnitus Clinic</a:t>
            </a: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13" descr="ttc_logo_rgb_15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6200"/>
            <a:ext cx="6159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9552" y="1340768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dirty="0" smtClean="0"/>
              <a:t> The data for this small sample group demonstrates a statistically significant and clinically relevant concordant decrease of VAS scores for tinnitus loudness / annoyance and THQ scores.</a:t>
            </a:r>
          </a:p>
          <a:p>
            <a:endParaRPr lang="en-GB" sz="2000" dirty="0" smtClean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No correlation, for treatment effect, was determined with respect to patient age, gender and audiometric configuration.</a:t>
            </a:r>
          </a:p>
          <a:p>
            <a:r>
              <a:rPr lang="en-GB" sz="20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For VAS loudness and </a:t>
            </a:r>
            <a:r>
              <a:rPr lang="en-GB" sz="2000" smtClean="0"/>
              <a:t>annoyance 39 &amp; 48 </a:t>
            </a:r>
            <a:r>
              <a:rPr lang="en-GB" sz="2000" dirty="0" smtClean="0"/>
              <a:t>patients, respectively, recorded a clinically significant score change at 22-26 weeks.  THQ scores were only obtained for 51 patients from this subgroup with 32 subjects recording a clinically significant change over the same time period.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A similar reduction of tinnitus loudness and distress has been shown in a randomized proof-of-concept trial (Tass et al., 2012) and an outpatient study (TRI conference 2011, Buffalo, USA, Abstract H. Wurzer).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470857" y="1762126"/>
            <a:ext cx="742244" cy="89217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4" name="Textfeld 2"/>
          <p:cNvSpPr txBox="1">
            <a:spLocks noChangeArrowheads="1"/>
          </p:cNvSpPr>
          <p:nvPr/>
        </p:nvSpPr>
        <p:spPr bwMode="auto">
          <a:xfrm>
            <a:off x="955323" y="908720"/>
            <a:ext cx="7807677" cy="5213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>
              <a:lnSpc>
                <a:spcPct val="130000"/>
              </a:lnSpc>
            </a:pPr>
            <a:endParaRPr lang="en-US" sz="2400" dirty="0"/>
          </a:p>
          <a:p>
            <a:pPr marL="285750" indent="-285750">
              <a:lnSpc>
                <a:spcPct val="130000"/>
              </a:lnSpc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Purpose: 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Confirmation of efficacy and safety of Acoustic CR</a:t>
            </a:r>
            <a:r>
              <a:rPr lang="en-US" sz="2000" baseline="30000" dirty="0" smtClean="0">
                <a:solidFill>
                  <a:srgbClr val="000000"/>
                </a:solidFill>
              </a:rPr>
              <a:t>®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Neuromodulation</a:t>
            </a:r>
            <a:r>
              <a:rPr lang="en-US" sz="2000" dirty="0" smtClean="0">
                <a:solidFill>
                  <a:srgbClr val="000000"/>
                </a:solidFill>
              </a:rPr>
              <a:t> for the treatment of chronic tinnitus patients using the CE marked T30 CR</a:t>
            </a:r>
            <a:r>
              <a:rPr lang="en-US" sz="2000" baseline="30000" dirty="0" smtClean="0">
                <a:solidFill>
                  <a:srgbClr val="000000"/>
                </a:solidFill>
              </a:rPr>
              <a:t>®</a:t>
            </a:r>
            <a:r>
              <a:rPr lang="en-US" sz="2000" dirty="0" smtClean="0">
                <a:solidFill>
                  <a:srgbClr val="000000"/>
                </a:solidFill>
              </a:rPr>
              <a:t>-system in a </a:t>
            </a:r>
            <a:r>
              <a:rPr lang="en-US" sz="2000" b="1" dirty="0" smtClean="0">
                <a:solidFill>
                  <a:srgbClr val="000000"/>
                </a:solidFill>
              </a:rPr>
              <a:t>real life</a:t>
            </a:r>
            <a:r>
              <a:rPr lang="en-US" sz="2000" dirty="0" smtClean="0">
                <a:solidFill>
                  <a:srgbClr val="000000"/>
                </a:solidFill>
              </a:rPr>
              <a:t> outpatient setting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23 ENT clinics and 200 patients </a:t>
            </a:r>
          </a:p>
          <a:p>
            <a:pPr marL="285750" indent="-285750">
              <a:lnSpc>
                <a:spcPct val="130000"/>
              </a:lnSpc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Primary Outcome Measures: 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Improvement of TBF-12 Score or CGI Score</a:t>
            </a:r>
          </a:p>
          <a:p>
            <a:pPr marL="285750" indent="-285750">
              <a:lnSpc>
                <a:spcPct val="130000"/>
              </a:lnSpc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ClinicalTrials.gov Identifier: 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NCT01435317</a:t>
            </a:r>
          </a:p>
          <a:p>
            <a:pPr marL="742950" lvl="1" indent="-285750">
              <a:lnSpc>
                <a:spcPct val="130000"/>
              </a:lnSpc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195" name="Text Box 60"/>
          <p:cNvSpPr txBox="1">
            <a:spLocks noChangeArrowheads="1"/>
          </p:cNvSpPr>
          <p:nvPr/>
        </p:nvSpPr>
        <p:spPr bwMode="auto">
          <a:xfrm>
            <a:off x="899592" y="712206"/>
            <a:ext cx="8562622" cy="113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2600" b="1" dirty="0">
                <a:solidFill>
                  <a:srgbClr val="005B82"/>
                </a:solidFill>
                <a:latin typeface="Calibri" pitchFamily="34" charset="0"/>
              </a:rPr>
              <a:t>Clinical results – Reset Real Life (RRL) Study</a:t>
            </a:r>
          </a:p>
          <a:p>
            <a:pPr>
              <a:lnSpc>
                <a:spcPct val="130000"/>
              </a:lnSpc>
            </a:pPr>
            <a:endParaRPr lang="en-US" sz="2600" b="1" dirty="0">
              <a:solidFill>
                <a:srgbClr val="005B82"/>
              </a:solidFill>
              <a:latin typeface="Calibri" pitchFamily="34" charset="0"/>
            </a:endParaRPr>
          </a:p>
        </p:txBody>
      </p:sp>
      <p:pic>
        <p:nvPicPr>
          <p:cNvPr id="5" name="Picture 4" descr="Desyncra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60648"/>
            <a:ext cx="2272662" cy="453406"/>
          </a:xfrm>
          <a:prstGeom prst="rect">
            <a:avLst/>
          </a:prstGeom>
          <a:noFill/>
        </p:spPr>
      </p:pic>
      <p:pic>
        <p:nvPicPr>
          <p:cNvPr id="3074" name="Picture 2" descr="Government Site Builder Standardlösu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624"/>
            <a:ext cx="211455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6"/>
          <p:cNvSpPr/>
          <p:nvPr/>
        </p:nvSpPr>
        <p:spPr>
          <a:xfrm>
            <a:off x="2200970" y="1986699"/>
            <a:ext cx="743047" cy="86260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251520" y="626212"/>
            <a:ext cx="8571885" cy="113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600" b="1" dirty="0">
                <a:solidFill>
                  <a:srgbClr val="005B82"/>
                </a:solidFill>
                <a:latin typeface="Calibri" pitchFamily="34" charset="0"/>
              </a:rPr>
              <a:t>RRL Study – patient population</a:t>
            </a:r>
          </a:p>
          <a:p>
            <a:pPr>
              <a:lnSpc>
                <a:spcPct val="130000"/>
              </a:lnSpc>
            </a:pPr>
            <a:endParaRPr lang="en-US" sz="2600" b="1" dirty="0">
              <a:solidFill>
                <a:srgbClr val="005B82"/>
              </a:solidFill>
              <a:latin typeface="Calibri" pitchFamily="34" charset="0"/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261045" y="1496163"/>
            <a:ext cx="8321847" cy="193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dirty="0"/>
              <a:t>Gender: </a:t>
            </a:r>
            <a:r>
              <a:rPr lang="en-US" sz="2000" dirty="0"/>
              <a:t>76.3% male and 23.7% female</a:t>
            </a:r>
            <a:endParaRPr lang="en-US" sz="2400" dirty="0"/>
          </a:p>
          <a:p>
            <a:pPr>
              <a:lnSpc>
                <a:spcPct val="130000"/>
              </a:lnSpc>
            </a:pPr>
            <a:r>
              <a:rPr lang="en-US" sz="2400" dirty="0"/>
              <a:t>Age: </a:t>
            </a:r>
            <a:r>
              <a:rPr lang="en-US" sz="2000" dirty="0"/>
              <a:t>50.6 (±10.4) years average age</a:t>
            </a:r>
          </a:p>
          <a:p>
            <a:pPr>
              <a:lnSpc>
                <a:spcPct val="130000"/>
              </a:lnSpc>
            </a:pPr>
            <a:r>
              <a:rPr lang="en-US" sz="2400" dirty="0"/>
              <a:t>Perception of tinnitus: </a:t>
            </a:r>
            <a:r>
              <a:rPr lang="en-US" sz="2000" dirty="0"/>
              <a:t>unilateral in 31.8% and bilateral in 68.2% of patients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07504" y="3717032"/>
            <a:ext cx="8568952" cy="2592288"/>
            <a:chOff x="366713" y="3179763"/>
            <a:chExt cx="9831387" cy="2606675"/>
          </a:xfrm>
        </p:grpSpPr>
        <p:pic>
          <p:nvPicPr>
            <p:cNvPr id="15" name="Bild 1" descr="Study_Population.pd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6713" y="3179763"/>
              <a:ext cx="9831387" cy="2606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feld 1"/>
            <p:cNvSpPr txBox="1">
              <a:spLocks noChangeArrowheads="1"/>
            </p:cNvSpPr>
            <p:nvPr/>
          </p:nvSpPr>
          <p:spPr bwMode="auto">
            <a:xfrm rot="-5400000">
              <a:off x="1139032" y="4075906"/>
              <a:ext cx="608012" cy="307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/>
                <a:t>slight</a:t>
              </a:r>
            </a:p>
          </p:txBody>
        </p:sp>
        <p:sp>
          <p:nvSpPr>
            <p:cNvPr id="17" name="Textfeld 7"/>
            <p:cNvSpPr txBox="1">
              <a:spLocks noChangeArrowheads="1"/>
            </p:cNvSpPr>
            <p:nvPr/>
          </p:nvSpPr>
          <p:spPr bwMode="auto">
            <a:xfrm rot="-5400000">
              <a:off x="1503363" y="3875087"/>
              <a:ext cx="876300" cy="307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/>
                <a:t>mild</a:t>
              </a:r>
            </a:p>
          </p:txBody>
        </p:sp>
        <p:sp>
          <p:nvSpPr>
            <p:cNvPr id="18" name="Textfeld 8"/>
            <p:cNvSpPr txBox="1">
              <a:spLocks noChangeArrowheads="1"/>
            </p:cNvSpPr>
            <p:nvPr/>
          </p:nvSpPr>
          <p:spPr bwMode="auto">
            <a:xfrm rot="-5400000">
              <a:off x="1861345" y="4123531"/>
              <a:ext cx="1058862" cy="307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/>
                <a:t>moderate</a:t>
              </a:r>
            </a:p>
          </p:txBody>
        </p:sp>
        <p:sp>
          <p:nvSpPr>
            <p:cNvPr id="19" name="Textfeld 9"/>
            <p:cNvSpPr txBox="1">
              <a:spLocks noChangeArrowheads="1"/>
            </p:cNvSpPr>
            <p:nvPr/>
          </p:nvSpPr>
          <p:spPr bwMode="auto">
            <a:xfrm rot="-5400000">
              <a:off x="2343151" y="4621212"/>
              <a:ext cx="1060450" cy="307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/>
                <a:t>severe</a:t>
              </a:r>
            </a:p>
          </p:txBody>
        </p:sp>
      </p:grpSp>
      <p:pic>
        <p:nvPicPr>
          <p:cNvPr id="20" name="Picture 4" descr="Desyncra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272662" cy="453406"/>
          </a:xfrm>
          <a:prstGeom prst="rect">
            <a:avLst/>
          </a:prstGeom>
          <a:noFill/>
        </p:spPr>
      </p:pic>
      <p:pic>
        <p:nvPicPr>
          <p:cNvPr id="21" name="Picture 2" descr="Government Site Builder Standardlösu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86" y="44624"/>
            <a:ext cx="2114550" cy="76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470857" y="1762126"/>
            <a:ext cx="742244" cy="89217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338" name="Text Box 60"/>
          <p:cNvSpPr txBox="1">
            <a:spLocks noChangeArrowheads="1"/>
          </p:cNvSpPr>
          <p:nvPr/>
        </p:nvSpPr>
        <p:spPr bwMode="auto">
          <a:xfrm>
            <a:off x="1475656" y="640198"/>
            <a:ext cx="8562622" cy="113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2600" b="1" dirty="0">
                <a:solidFill>
                  <a:srgbClr val="005B82"/>
                </a:solidFill>
                <a:latin typeface="Calibri" pitchFamily="34" charset="0"/>
              </a:rPr>
              <a:t>Clinical results – Results TBF-12</a:t>
            </a:r>
          </a:p>
          <a:p>
            <a:pPr>
              <a:lnSpc>
                <a:spcPct val="130000"/>
              </a:lnSpc>
            </a:pPr>
            <a:endParaRPr lang="en-US" sz="2600" b="1" dirty="0">
              <a:solidFill>
                <a:srgbClr val="005B82"/>
              </a:solidFill>
              <a:latin typeface="Calibri" pitchFamily="34" charset="0"/>
            </a:endParaRPr>
          </a:p>
        </p:txBody>
      </p:sp>
      <p:pic>
        <p:nvPicPr>
          <p:cNvPr id="14339" name="Bild 9" descr="TBF12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4545" y="1128092"/>
            <a:ext cx="4425244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5863168" y="2195513"/>
            <a:ext cx="3280833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/>
              <a:t>TBF-12 reduction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/>
              <a:t>-27.3% after 3 months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/>
              <a:t>-30.8% after 6 months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/>
              <a:t>-37.9% after 12 months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/>
              <a:t>N=195 data points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/>
              <a:t>All results are statistically and clinically significant</a:t>
            </a:r>
          </a:p>
        </p:txBody>
      </p:sp>
      <p:pic>
        <p:nvPicPr>
          <p:cNvPr id="6" name="Picture 4" descr="Desyncra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272662" cy="453406"/>
          </a:xfrm>
          <a:prstGeom prst="rect">
            <a:avLst/>
          </a:prstGeom>
          <a:noFill/>
        </p:spPr>
      </p:pic>
      <p:pic>
        <p:nvPicPr>
          <p:cNvPr id="9" name="Picture 2" descr="Government Site Builder Standardlösu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624"/>
            <a:ext cx="211455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2470857" y="1762126"/>
            <a:ext cx="742244" cy="89217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434" name="Text Box 60"/>
          <p:cNvSpPr txBox="1">
            <a:spLocks noChangeArrowheads="1"/>
          </p:cNvSpPr>
          <p:nvPr/>
        </p:nvSpPr>
        <p:spPr bwMode="auto">
          <a:xfrm>
            <a:off x="1626002" y="640198"/>
            <a:ext cx="8562622" cy="113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2600" b="1" dirty="0">
                <a:solidFill>
                  <a:srgbClr val="005B82"/>
                </a:solidFill>
                <a:latin typeface="Calibri" pitchFamily="34" charset="0"/>
              </a:rPr>
              <a:t>Clinical results – Results CGI-I7</a:t>
            </a:r>
          </a:p>
          <a:p>
            <a:pPr>
              <a:lnSpc>
                <a:spcPct val="130000"/>
              </a:lnSpc>
            </a:pPr>
            <a:endParaRPr lang="en-US" sz="2600" b="1" dirty="0">
              <a:solidFill>
                <a:srgbClr val="005B82"/>
              </a:solidFill>
              <a:latin typeface="Calibri" pitchFamily="34" charset="0"/>
            </a:endParaRPr>
          </a:p>
        </p:txBody>
      </p:sp>
      <p:pic>
        <p:nvPicPr>
          <p:cNvPr id="18435" name="Bild 4" descr="CGI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467" y="1160115"/>
            <a:ext cx="7552267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5760156" y="980728"/>
            <a:ext cx="3383844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/>
              <a:t>CGI-I7 categories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/>
              <a:t>Majority (66.5%) indicates a slightly too strong improvement</a:t>
            </a:r>
          </a:p>
          <a:p>
            <a:pPr marL="742950" lvl="1" indent="-285750">
              <a:lnSpc>
                <a:spcPct val="130000"/>
              </a:lnSpc>
              <a:buFont typeface="Arial" pitchFamily="34" charset="0"/>
              <a:buChar char="•"/>
            </a:pPr>
            <a:r>
              <a:rPr lang="en-US"/>
              <a:t>54.4% indicate that tinnitus is no burden to their life any more</a:t>
            </a:r>
          </a:p>
        </p:txBody>
      </p:sp>
      <p:pic>
        <p:nvPicPr>
          <p:cNvPr id="8" name="Picture 4" descr="Desyncra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272662" cy="453406"/>
          </a:xfrm>
          <a:prstGeom prst="rect">
            <a:avLst/>
          </a:prstGeom>
          <a:noFill/>
        </p:spPr>
      </p:pic>
      <p:pic>
        <p:nvPicPr>
          <p:cNvPr id="9" name="Picture 2" descr="Government Site Builder Standardlösu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624"/>
            <a:ext cx="211455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134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795E7"/>
                </a:solidFill>
              </a:rPr>
              <a:t>Limitations</a:t>
            </a:r>
            <a:endParaRPr lang="en-GB" sz="2800" dirty="0">
              <a:solidFill>
                <a:srgbClr val="0795E7"/>
              </a:solidFill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6504384"/>
            <a:ext cx="9144000" cy="381000"/>
          </a:xfrm>
          <a:prstGeom prst="rect">
            <a:avLst/>
          </a:prstGeom>
          <a:solidFill>
            <a:srgbClr val="009EE0"/>
          </a:solidFill>
          <a:ln w="9525">
            <a:solidFill>
              <a:srgbClr val="009EE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009E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5536" y="1268760"/>
            <a:ext cx="8424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Benefit from being repeated with the addition of a control group of patients who receive counselling and appropriate amplification as this would provide a direct comparison intervention with which to gauge the intervention under scrutiny.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extended test period would provide more information on the sustainability of the intervention therapeutic effect.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Addition of qualitative metrics for </a:t>
            </a:r>
            <a:r>
              <a:rPr lang="en-GB" dirty="0" err="1" smtClean="0"/>
              <a:t>outcoming</a:t>
            </a:r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Use of depression and anxiety metrics for </a:t>
            </a:r>
            <a:r>
              <a:rPr lang="en-GB" dirty="0" err="1" smtClean="0"/>
              <a:t>outcoming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9" name="Picture 4" descr="Desyncra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1506" y="5013176"/>
            <a:ext cx="2272662" cy="453406"/>
          </a:xfrm>
          <a:prstGeom prst="rect">
            <a:avLst/>
          </a:prstGeom>
          <a:noFill/>
        </p:spPr>
      </p:pic>
      <p:pic>
        <p:nvPicPr>
          <p:cNvPr id="10" name="Picture 2" descr="Government Site Builder Standardlösu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53" y="4797152"/>
            <a:ext cx="2797511" cy="1008112"/>
          </a:xfrm>
          <a:prstGeom prst="rect">
            <a:avLst/>
          </a:prstGeom>
          <a:noFill/>
        </p:spPr>
      </p:pic>
      <p:pic>
        <p:nvPicPr>
          <p:cNvPr id="11" name="Picture 13" descr="ttc_logo_rgb_150dp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4362" y="4356372"/>
            <a:ext cx="975990" cy="144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el 1"/>
          <p:cNvSpPr>
            <a:spLocks noGrp="1"/>
          </p:cNvSpPr>
          <p:nvPr>
            <p:ph type="title"/>
          </p:nvPr>
        </p:nvSpPr>
        <p:spPr>
          <a:xfrm>
            <a:off x="376768" y="209550"/>
            <a:ext cx="2372077" cy="1143000"/>
          </a:xfrm>
        </p:spPr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Pitch Matching – Table</a:t>
            </a:r>
            <a:endParaRPr lang="en-US" sz="3200" smtClean="0">
              <a:ea typeface="ＭＳ Ｐゴシック" pitchFamily="34" charset="-128"/>
            </a:endParaRPr>
          </a:p>
        </p:txBody>
      </p:sp>
      <p:pic>
        <p:nvPicPr>
          <p:cNvPr id="9218" name="Bild 2" descr="Pitch Matching - TABLE 280514 Zuschnitt P1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645" y="-331788"/>
            <a:ext cx="4761089" cy="71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3"/>
          <p:cNvSpPr>
            <a:spLocks noChangeArrowheads="1"/>
          </p:cNvSpPr>
          <p:nvPr/>
        </p:nvSpPr>
        <p:spPr bwMode="auto">
          <a:xfrm>
            <a:off x="2699456" y="77788"/>
            <a:ext cx="762000" cy="6735762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220" name="Textfeld 4"/>
          <p:cNvSpPr txBox="1">
            <a:spLocks noChangeArrowheads="1"/>
          </p:cNvSpPr>
          <p:nvPr/>
        </p:nvSpPr>
        <p:spPr bwMode="auto">
          <a:xfrm>
            <a:off x="300567" y="1438276"/>
            <a:ext cx="2373489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Bracketing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86834" y="6156325"/>
            <a:ext cx="207300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private and strictly confidential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el 1"/>
          <p:cNvSpPr>
            <a:spLocks noGrp="1"/>
          </p:cNvSpPr>
          <p:nvPr>
            <p:ph type="title"/>
          </p:nvPr>
        </p:nvSpPr>
        <p:spPr>
          <a:xfrm>
            <a:off x="376768" y="209550"/>
            <a:ext cx="2372077" cy="1143000"/>
          </a:xfrm>
        </p:spPr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Pitch Matching – Table</a:t>
            </a:r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86834" y="6156325"/>
            <a:ext cx="207300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private and strictly confidential</a:t>
            </a:r>
          </a:p>
        </p:txBody>
      </p:sp>
      <p:pic>
        <p:nvPicPr>
          <p:cNvPr id="10243" name="Bild 2" descr="Pitch Matching - TABLE 280514 Zuschnitt P1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645" y="-331788"/>
            <a:ext cx="4761089" cy="71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3560234" y="77788"/>
            <a:ext cx="1841500" cy="6735762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245" name="Textfeld 4"/>
          <p:cNvSpPr txBox="1">
            <a:spLocks noChangeArrowheads="1"/>
          </p:cNvSpPr>
          <p:nvPr/>
        </p:nvSpPr>
        <p:spPr bwMode="auto">
          <a:xfrm>
            <a:off x="300567" y="1438276"/>
            <a:ext cx="2373489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Similarity measure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el 1"/>
          <p:cNvSpPr>
            <a:spLocks noGrp="1"/>
          </p:cNvSpPr>
          <p:nvPr>
            <p:ph type="title"/>
          </p:nvPr>
        </p:nvSpPr>
        <p:spPr>
          <a:xfrm>
            <a:off x="376768" y="209550"/>
            <a:ext cx="2372077" cy="1143000"/>
          </a:xfrm>
        </p:spPr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Pitch Matching – Table</a:t>
            </a:r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11266" name="Textfeld 15"/>
          <p:cNvSpPr txBox="1">
            <a:spLocks noChangeArrowheads="1"/>
          </p:cNvSpPr>
          <p:nvPr/>
        </p:nvSpPr>
        <p:spPr bwMode="auto">
          <a:xfrm>
            <a:off x="1289756" y="34242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86834" y="6156325"/>
            <a:ext cx="207300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private and strictly confidential</a:t>
            </a:r>
          </a:p>
        </p:txBody>
      </p:sp>
      <p:pic>
        <p:nvPicPr>
          <p:cNvPr id="11268" name="Bild 2" descr="Pitch Matching - TABLE 280514 Zuschnitt P1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645" y="-331788"/>
            <a:ext cx="4761089" cy="71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5510390" y="77788"/>
            <a:ext cx="1097844" cy="6735762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270" name="Textfeld 4"/>
          <p:cNvSpPr txBox="1">
            <a:spLocks noChangeArrowheads="1"/>
          </p:cNvSpPr>
          <p:nvPr/>
        </p:nvSpPr>
        <p:spPr bwMode="auto">
          <a:xfrm>
            <a:off x="300567" y="1438276"/>
            <a:ext cx="2373489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Pairwise</a:t>
            </a:r>
          </a:p>
          <a:p>
            <a:r>
              <a:rPr lang="en-US" sz="2800" b="1">
                <a:solidFill>
                  <a:srgbClr val="FF0000"/>
                </a:solidFill>
              </a:rPr>
              <a:t>comparison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el 1"/>
          <p:cNvSpPr>
            <a:spLocks noGrp="1"/>
          </p:cNvSpPr>
          <p:nvPr>
            <p:ph type="title"/>
          </p:nvPr>
        </p:nvSpPr>
        <p:spPr>
          <a:xfrm>
            <a:off x="376768" y="209550"/>
            <a:ext cx="2372077" cy="1143000"/>
          </a:xfrm>
        </p:spPr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Pitch Matching – Table</a:t>
            </a:r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12290" name="Textfeld 18"/>
          <p:cNvSpPr txBox="1">
            <a:spLocks noChangeArrowheads="1"/>
          </p:cNvSpPr>
          <p:nvPr/>
        </p:nvSpPr>
        <p:spPr bwMode="auto">
          <a:xfrm>
            <a:off x="1313745" y="41989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86834" y="6156325"/>
            <a:ext cx="207300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private and strictly confidential</a:t>
            </a:r>
          </a:p>
        </p:txBody>
      </p:sp>
      <p:pic>
        <p:nvPicPr>
          <p:cNvPr id="12292" name="Bild 2" descr="Pitch Matching - TABLE 280514 Zuschnitt P1.pd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645" y="-331788"/>
            <a:ext cx="4761089" cy="71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6723945" y="77788"/>
            <a:ext cx="678744" cy="6735762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e-DE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294" name="Textfeld 4"/>
          <p:cNvSpPr txBox="1">
            <a:spLocks noChangeArrowheads="1"/>
          </p:cNvSpPr>
          <p:nvPr/>
        </p:nvSpPr>
        <p:spPr bwMode="auto">
          <a:xfrm>
            <a:off x="300567" y="1438276"/>
            <a:ext cx="2373489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Fine</a:t>
            </a:r>
          </a:p>
          <a:p>
            <a:r>
              <a:rPr lang="en-US" sz="2800" b="1">
                <a:solidFill>
                  <a:srgbClr val="FF0000"/>
                </a:solidFill>
              </a:rPr>
              <a:t>tuning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872067" y="1628775"/>
          <a:ext cx="7349067" cy="46641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49067"/>
              </a:tblGrid>
              <a:tr h="639994"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Goal: To show that new tool is superior to existing tool</a:t>
                      </a:r>
                      <a:endParaRPr lang="en-US" sz="1800" b="1" baseline="0" noProof="0" dirty="0" smtClean="0"/>
                    </a:p>
                    <a:p>
                      <a:endParaRPr lang="en-US" sz="1800" b="1" noProof="0" dirty="0"/>
                    </a:p>
                  </a:txBody>
                  <a:tcPr marL="81284" marR="81284" marT="45683" marB="45683"/>
                </a:tc>
              </a:tr>
              <a:tr h="671826">
                <a:tc>
                  <a:txBody>
                    <a:bodyPr/>
                    <a:lstStyle/>
                    <a:p>
                      <a:r>
                        <a:rPr lang="en-US" sz="1800" noProof="0" dirty="0" smtClean="0"/>
                        <a:t>15 healthy subjects (i.e. 30 ears) received an artificial tinnitus (sinusoidal continuous tone)</a:t>
                      </a:r>
                    </a:p>
                  </a:txBody>
                  <a:tcPr marL="81284" marR="81284" marT="45683" marB="45683"/>
                </a:tc>
              </a:tr>
              <a:tr h="1615009">
                <a:tc>
                  <a:txBody>
                    <a:bodyPr/>
                    <a:lstStyle/>
                    <a:p>
                      <a:r>
                        <a:rPr lang="en-US" sz="1800" noProof="0" dirty="0" smtClean="0"/>
                        <a:t>Pitch matching</a:t>
                      </a:r>
                      <a:r>
                        <a:rPr lang="en-US" sz="1800" baseline="0" noProof="0" dirty="0" smtClean="0"/>
                        <a:t> procedure was used to assess the frequency of the test tone</a:t>
                      </a:r>
                    </a:p>
                    <a:p>
                      <a:endParaRPr lang="en-US" sz="1800" b="0" baseline="0" noProof="0" dirty="0" smtClean="0"/>
                    </a:p>
                    <a:p>
                      <a:r>
                        <a:rPr lang="en-US" sz="1800" b="0" baseline="0" noProof="0" dirty="0" smtClean="0"/>
                        <a:t>Established Vernon method was used to assess the frequency of the test tone</a:t>
                      </a:r>
                    </a:p>
                    <a:p>
                      <a:endParaRPr lang="en-US" sz="1800" b="1" baseline="0" noProof="0" dirty="0" smtClean="0"/>
                    </a:p>
                    <a:p>
                      <a:r>
                        <a:rPr lang="en-US" sz="1800" b="1" baseline="0" noProof="0" dirty="0" smtClean="0"/>
                        <a:t>Results from both methods are compared with frequency of the test tone</a:t>
                      </a:r>
                      <a:endParaRPr lang="en-US" sz="1600" b="1" noProof="0" dirty="0"/>
                    </a:p>
                  </a:txBody>
                  <a:tcPr marL="81284" marR="81284" marT="45683" marB="45683"/>
                </a:tc>
              </a:tr>
              <a:tr h="1615009">
                <a:tc>
                  <a:txBody>
                    <a:bodyPr/>
                    <a:lstStyle/>
                    <a:p>
                      <a:r>
                        <a:rPr lang="en-US" sz="1600" b="0" i="1" noProof="0" dirty="0" smtClean="0"/>
                        <a:t>Test criteria: plus/minus</a:t>
                      </a:r>
                      <a:r>
                        <a:rPr lang="en-US" sz="1600" b="0" i="1" baseline="0" noProof="0" dirty="0" smtClean="0"/>
                        <a:t> 5% (one semi tone) is accepted as inaccuracy </a:t>
                      </a:r>
                    </a:p>
                    <a:p>
                      <a:endParaRPr lang="en-US" sz="1600" b="0" i="1" baseline="0" noProof="0" dirty="0" smtClean="0"/>
                    </a:p>
                    <a:p>
                      <a:r>
                        <a:rPr lang="en-US" sz="1600" b="0" i="1" baseline="0" noProof="0" dirty="0" smtClean="0"/>
                        <a:t>Rationale: closest CR tones are plus and minus 10% apart from the tinnitus frequency</a:t>
                      </a:r>
                      <a:endParaRPr lang="en-US" sz="1600" b="0" i="1" noProof="0" dirty="0"/>
                    </a:p>
                  </a:txBody>
                  <a:tcPr marL="81284" marR="81284" marT="45683" marB="45683"/>
                </a:tc>
              </a:tr>
            </a:tbl>
          </a:graphicData>
        </a:graphic>
      </p:graphicFrame>
      <p:sp>
        <p:nvSpPr>
          <p:cNvPr id="5" name="Rechteck 4">
            <a:hlinkClick r:id="rId2" action="ppaction://hlinksldjump"/>
          </p:cNvPr>
          <p:cNvSpPr/>
          <p:nvPr/>
        </p:nvSpPr>
        <p:spPr>
          <a:xfrm>
            <a:off x="1876778" y="6270626"/>
            <a:ext cx="5969000" cy="587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393" name="Titel 1"/>
          <p:cNvSpPr>
            <a:spLocks noGrp="1"/>
          </p:cNvSpPr>
          <p:nvPr>
            <p:ph type="title"/>
          </p:nvPr>
        </p:nvSpPr>
        <p:spPr>
          <a:xfrm>
            <a:off x="649111" y="47625"/>
            <a:ext cx="7772400" cy="1143000"/>
          </a:xfrm>
        </p:spPr>
        <p:txBody>
          <a:bodyPr/>
          <a:lstStyle/>
          <a:p>
            <a:pPr algn="ctr"/>
            <a:r>
              <a:rPr lang="en-US" sz="2800" dirty="0" smtClean="0">
                <a:ea typeface="ＭＳ Ｐゴシック" pitchFamily="34" charset="-128"/>
              </a:rPr>
              <a:t>Validation</a:t>
            </a:r>
            <a:br>
              <a:rPr lang="en-US" sz="2800" dirty="0" smtClean="0">
                <a:ea typeface="ＭＳ Ｐゴシック" pitchFamily="34" charset="-128"/>
              </a:rPr>
            </a:br>
            <a:endParaRPr lang="en-US" sz="20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itel 1"/>
          <p:cNvSpPr>
            <a:spLocks noGrp="1"/>
          </p:cNvSpPr>
          <p:nvPr>
            <p:ph type="title"/>
          </p:nvPr>
        </p:nvSpPr>
        <p:spPr>
          <a:xfrm>
            <a:off x="649111" y="47625"/>
            <a:ext cx="7772400" cy="1143000"/>
          </a:xfrm>
        </p:spPr>
        <p:txBody>
          <a:bodyPr/>
          <a:lstStyle/>
          <a:p>
            <a:pPr algn="ctr"/>
            <a:r>
              <a:rPr lang="en-US" sz="2800" smtClean="0">
                <a:ea typeface="ＭＳ Ｐゴシック" pitchFamily="34" charset="-128"/>
              </a:rPr>
              <a:t>Validation</a:t>
            </a:r>
            <a:br>
              <a:rPr lang="en-US" sz="2800" smtClean="0">
                <a:ea typeface="ＭＳ Ｐゴシック" pitchFamily="34" charset="-128"/>
              </a:rPr>
            </a:br>
            <a:r>
              <a:rPr lang="en-US" sz="1800" smtClean="0">
                <a:ea typeface="ＭＳ Ｐゴシック" pitchFamily="34" charset="-128"/>
              </a:rPr>
              <a:t>by Mark Williams</a:t>
            </a:r>
            <a:endParaRPr lang="en-US" sz="2000" smtClean="0">
              <a:ea typeface="ＭＳ Ｐゴシック" pitchFamily="34" charset="-128"/>
            </a:endParaRPr>
          </a:p>
        </p:txBody>
      </p:sp>
      <p:sp>
        <p:nvSpPr>
          <p:cNvPr id="3" name="Rechteck 2">
            <a:hlinkClick r:id="rId2" action="ppaction://hlinksldjump"/>
          </p:cNvPr>
          <p:cNvSpPr/>
          <p:nvPr/>
        </p:nvSpPr>
        <p:spPr>
          <a:xfrm>
            <a:off x="1876778" y="6270626"/>
            <a:ext cx="5969000" cy="587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Rechteck 8">
            <a:hlinkClick r:id="rId2" action="ppaction://hlinksldjump"/>
          </p:cNvPr>
          <p:cNvSpPr/>
          <p:nvPr/>
        </p:nvSpPr>
        <p:spPr>
          <a:xfrm>
            <a:off x="2012245" y="6423026"/>
            <a:ext cx="5969000" cy="587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3916" y="1474401"/>
            <a:ext cx="3877733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2496" y="1568552"/>
            <a:ext cx="3582569" cy="403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1218</Words>
  <Application>Microsoft Office PowerPoint</Application>
  <PresentationFormat>On-screen Show (4:3)</PresentationFormat>
  <Paragraphs>200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Pitch Matching – Table</vt:lpstr>
      <vt:lpstr>Pitch Matching – Table</vt:lpstr>
      <vt:lpstr>Pitch Matching – Table</vt:lpstr>
      <vt:lpstr>Pitch Matching – Table</vt:lpstr>
      <vt:lpstr>Validation </vt:lpstr>
      <vt:lpstr>Validation by Mark Williams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williams.m</dc:creator>
  <cp:lastModifiedBy>williams.m</cp:lastModifiedBy>
  <cp:revision>65</cp:revision>
  <dcterms:created xsi:type="dcterms:W3CDTF">2014-04-30T10:05:46Z</dcterms:created>
  <dcterms:modified xsi:type="dcterms:W3CDTF">2015-08-17T06:07:29Z</dcterms:modified>
</cp:coreProperties>
</file>