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84"/>
  </p:notesMasterIdLst>
  <p:sldIdLst>
    <p:sldId id="256" r:id="rId2"/>
    <p:sldId id="319" r:id="rId3"/>
    <p:sldId id="291" r:id="rId4"/>
    <p:sldId id="292" r:id="rId5"/>
    <p:sldId id="318" r:id="rId6"/>
    <p:sldId id="320" r:id="rId7"/>
    <p:sldId id="321" r:id="rId8"/>
    <p:sldId id="399" r:id="rId9"/>
    <p:sldId id="323" r:id="rId10"/>
    <p:sldId id="290" r:id="rId11"/>
    <p:sldId id="324" r:id="rId12"/>
    <p:sldId id="259" r:id="rId13"/>
    <p:sldId id="293" r:id="rId14"/>
    <p:sldId id="258" r:id="rId15"/>
    <p:sldId id="257" r:id="rId16"/>
    <p:sldId id="260" r:id="rId17"/>
    <p:sldId id="276" r:id="rId18"/>
    <p:sldId id="287" r:id="rId19"/>
    <p:sldId id="277" r:id="rId20"/>
    <p:sldId id="278" r:id="rId21"/>
    <p:sldId id="261" r:id="rId22"/>
    <p:sldId id="280" r:id="rId23"/>
    <p:sldId id="263" r:id="rId24"/>
    <p:sldId id="264" r:id="rId25"/>
    <p:sldId id="300" r:id="rId26"/>
    <p:sldId id="265" r:id="rId27"/>
    <p:sldId id="283" r:id="rId28"/>
    <p:sldId id="322" r:id="rId29"/>
    <p:sldId id="305" r:id="rId30"/>
    <p:sldId id="306" r:id="rId31"/>
    <p:sldId id="307" r:id="rId32"/>
    <p:sldId id="308" r:id="rId33"/>
    <p:sldId id="309" r:id="rId34"/>
    <p:sldId id="310" r:id="rId35"/>
    <p:sldId id="311" r:id="rId36"/>
    <p:sldId id="312" r:id="rId37"/>
    <p:sldId id="313" r:id="rId38"/>
    <p:sldId id="314" r:id="rId39"/>
    <p:sldId id="315" r:id="rId40"/>
    <p:sldId id="397" r:id="rId41"/>
    <p:sldId id="398" r:id="rId42"/>
    <p:sldId id="284" r:id="rId43"/>
    <p:sldId id="325" r:id="rId44"/>
    <p:sldId id="326" r:id="rId45"/>
    <p:sldId id="327" r:id="rId46"/>
    <p:sldId id="328" r:id="rId47"/>
    <p:sldId id="329" r:id="rId48"/>
    <p:sldId id="330" r:id="rId49"/>
    <p:sldId id="369" r:id="rId50"/>
    <p:sldId id="372" r:id="rId51"/>
    <p:sldId id="373" r:id="rId52"/>
    <p:sldId id="374" r:id="rId53"/>
    <p:sldId id="376" r:id="rId54"/>
    <p:sldId id="377" r:id="rId55"/>
    <p:sldId id="378" r:id="rId56"/>
    <p:sldId id="379" r:id="rId57"/>
    <p:sldId id="380" r:id="rId58"/>
    <p:sldId id="381" r:id="rId59"/>
    <p:sldId id="382" r:id="rId60"/>
    <p:sldId id="383" r:id="rId61"/>
    <p:sldId id="384" r:id="rId62"/>
    <p:sldId id="385" r:id="rId63"/>
    <p:sldId id="333" r:id="rId64"/>
    <p:sldId id="335" r:id="rId65"/>
    <p:sldId id="336" r:id="rId66"/>
    <p:sldId id="341" r:id="rId67"/>
    <p:sldId id="342" r:id="rId68"/>
    <p:sldId id="343" r:id="rId69"/>
    <p:sldId id="344" r:id="rId70"/>
    <p:sldId id="388" r:id="rId71"/>
    <p:sldId id="389" r:id="rId72"/>
    <p:sldId id="390" r:id="rId73"/>
    <p:sldId id="392" r:id="rId74"/>
    <p:sldId id="393" r:id="rId75"/>
    <p:sldId id="394" r:id="rId76"/>
    <p:sldId id="395" r:id="rId77"/>
    <p:sldId id="396" r:id="rId78"/>
    <p:sldId id="367" r:id="rId79"/>
    <p:sldId id="296" r:id="rId80"/>
    <p:sldId id="297" r:id="rId81"/>
    <p:sldId id="298" r:id="rId82"/>
    <p:sldId id="299" r:id="rId8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Black" pitchFamily="34" charset="0"/>
        <a:ea typeface="+mn-ea"/>
        <a:cs typeface="+mn-cs"/>
      </a:defRPr>
    </a:lvl1pPr>
    <a:lvl2pPr marL="457200" algn="l" rtl="0" eaLnBrk="0" fontAlgn="base" hangingPunct="0">
      <a:spcBef>
        <a:spcPct val="0"/>
      </a:spcBef>
      <a:spcAft>
        <a:spcPct val="0"/>
      </a:spcAft>
      <a:defRPr kern="1200">
        <a:solidFill>
          <a:schemeClr val="tx1"/>
        </a:solidFill>
        <a:latin typeface="Arial Black" pitchFamily="34" charset="0"/>
        <a:ea typeface="+mn-ea"/>
        <a:cs typeface="+mn-cs"/>
      </a:defRPr>
    </a:lvl2pPr>
    <a:lvl3pPr marL="914400" algn="l" rtl="0" eaLnBrk="0" fontAlgn="base" hangingPunct="0">
      <a:spcBef>
        <a:spcPct val="0"/>
      </a:spcBef>
      <a:spcAft>
        <a:spcPct val="0"/>
      </a:spcAft>
      <a:defRPr kern="1200">
        <a:solidFill>
          <a:schemeClr val="tx1"/>
        </a:solidFill>
        <a:latin typeface="Arial Black" pitchFamily="34" charset="0"/>
        <a:ea typeface="+mn-ea"/>
        <a:cs typeface="+mn-cs"/>
      </a:defRPr>
    </a:lvl3pPr>
    <a:lvl4pPr marL="1371600" algn="l" rtl="0" eaLnBrk="0" fontAlgn="base" hangingPunct="0">
      <a:spcBef>
        <a:spcPct val="0"/>
      </a:spcBef>
      <a:spcAft>
        <a:spcPct val="0"/>
      </a:spcAft>
      <a:defRPr kern="1200">
        <a:solidFill>
          <a:schemeClr val="tx1"/>
        </a:solidFill>
        <a:latin typeface="Arial Black" pitchFamily="34" charset="0"/>
        <a:ea typeface="+mn-ea"/>
        <a:cs typeface="+mn-cs"/>
      </a:defRPr>
    </a:lvl4pPr>
    <a:lvl5pPr marL="1828800" algn="l" rtl="0" eaLnBrk="0" fontAlgn="base" hangingPunct="0">
      <a:spcBef>
        <a:spcPct val="0"/>
      </a:spcBef>
      <a:spcAft>
        <a:spcPct val="0"/>
      </a:spcAft>
      <a:defRPr kern="1200">
        <a:solidFill>
          <a:schemeClr val="tx1"/>
        </a:solidFill>
        <a:latin typeface="Arial Black" pitchFamily="34" charset="0"/>
        <a:ea typeface="+mn-ea"/>
        <a:cs typeface="+mn-cs"/>
      </a:defRPr>
    </a:lvl5pPr>
    <a:lvl6pPr marL="2286000" algn="l" defTabSz="914400" rtl="0" eaLnBrk="1" latinLnBrk="0" hangingPunct="1">
      <a:defRPr kern="1200">
        <a:solidFill>
          <a:schemeClr val="tx1"/>
        </a:solidFill>
        <a:latin typeface="Arial Black" pitchFamily="34" charset="0"/>
        <a:ea typeface="+mn-ea"/>
        <a:cs typeface="+mn-cs"/>
      </a:defRPr>
    </a:lvl6pPr>
    <a:lvl7pPr marL="2743200" algn="l" defTabSz="914400" rtl="0" eaLnBrk="1" latinLnBrk="0" hangingPunct="1">
      <a:defRPr kern="1200">
        <a:solidFill>
          <a:schemeClr val="tx1"/>
        </a:solidFill>
        <a:latin typeface="Arial Black" pitchFamily="34" charset="0"/>
        <a:ea typeface="+mn-ea"/>
        <a:cs typeface="+mn-cs"/>
      </a:defRPr>
    </a:lvl7pPr>
    <a:lvl8pPr marL="3200400" algn="l" defTabSz="914400" rtl="0" eaLnBrk="1" latinLnBrk="0" hangingPunct="1">
      <a:defRPr kern="1200">
        <a:solidFill>
          <a:schemeClr val="tx1"/>
        </a:solidFill>
        <a:latin typeface="Arial Black" pitchFamily="34" charset="0"/>
        <a:ea typeface="+mn-ea"/>
        <a:cs typeface="+mn-cs"/>
      </a:defRPr>
    </a:lvl8pPr>
    <a:lvl9pPr marL="3657600" algn="l" defTabSz="914400" rtl="0" eaLnBrk="1" latinLnBrk="0" hangingPunct="1">
      <a:defRPr kern="1200">
        <a:solidFill>
          <a:schemeClr val="tx1"/>
        </a:solidFill>
        <a:latin typeface="Arial Black"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BA8F54-2FB3-4212-BDFE-3ED1A1A796E7}"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en-US"/>
        </a:p>
      </dgm:t>
    </dgm:pt>
    <dgm:pt modelId="{8C9AAF91-1FE7-412D-8870-FB0F1CC0FE27}">
      <dgm:prSet phldrT="[Text]"/>
      <dgm:spPr>
        <a:solidFill>
          <a:schemeClr val="tx2">
            <a:lumMod val="50000"/>
          </a:schemeClr>
        </a:solidFill>
      </dgm:spPr>
      <dgm:t>
        <a:bodyPr/>
        <a:lstStyle/>
        <a:p>
          <a:r>
            <a:rPr lang="en-US" b="1" dirty="0" smtClean="0">
              <a:solidFill>
                <a:schemeClr val="tx1"/>
              </a:solidFill>
            </a:rPr>
            <a:t>Among Computer users work typically involves remaining for a long time in a fixed position</a:t>
          </a:r>
          <a:endParaRPr lang="en-US" dirty="0">
            <a:solidFill>
              <a:schemeClr val="tx1"/>
            </a:solidFill>
          </a:endParaRPr>
        </a:p>
      </dgm:t>
    </dgm:pt>
    <dgm:pt modelId="{5C434D61-8A01-45B1-9669-BFFACF13F8C4}" type="parTrans" cxnId="{5C198FE6-1900-49BE-843D-8A9431E359BC}">
      <dgm:prSet/>
      <dgm:spPr/>
      <dgm:t>
        <a:bodyPr/>
        <a:lstStyle/>
        <a:p>
          <a:endParaRPr lang="en-US"/>
        </a:p>
      </dgm:t>
    </dgm:pt>
    <dgm:pt modelId="{87A7889D-957C-4BEE-B780-0688D57D5C27}" type="sibTrans" cxnId="{5C198FE6-1900-49BE-843D-8A9431E359BC}">
      <dgm:prSet/>
      <dgm:spPr/>
      <dgm:t>
        <a:bodyPr/>
        <a:lstStyle/>
        <a:p>
          <a:endParaRPr lang="en-US"/>
        </a:p>
      </dgm:t>
    </dgm:pt>
    <dgm:pt modelId="{C4E74AD2-3459-44CC-8397-3477B4B98F34}">
      <dgm:prSet phldrT="[Text]"/>
      <dgm:spPr>
        <a:solidFill>
          <a:schemeClr val="tx2">
            <a:lumMod val="50000"/>
          </a:schemeClr>
        </a:solidFill>
      </dgm:spPr>
      <dgm:t>
        <a:bodyPr/>
        <a:lstStyle/>
        <a:p>
          <a:r>
            <a:rPr lang="en-US" b="1" dirty="0" smtClean="0"/>
            <a:t>Wrong acquired postures such as holding neck in Forward Head Posture</a:t>
          </a:r>
          <a:endParaRPr lang="en-US" dirty="0"/>
        </a:p>
      </dgm:t>
    </dgm:pt>
    <dgm:pt modelId="{AC7B4AE2-9AD4-4E17-9DF8-CF71C198A82E}" type="parTrans" cxnId="{6AEA5457-2DEB-4C21-B913-D35E19350335}">
      <dgm:prSet/>
      <dgm:spPr/>
      <dgm:t>
        <a:bodyPr/>
        <a:lstStyle/>
        <a:p>
          <a:endParaRPr lang="en-US"/>
        </a:p>
      </dgm:t>
    </dgm:pt>
    <dgm:pt modelId="{3FBC7CE9-50C3-40D0-A8C7-D9B2C4694E40}" type="sibTrans" cxnId="{6AEA5457-2DEB-4C21-B913-D35E19350335}">
      <dgm:prSet/>
      <dgm:spPr/>
      <dgm:t>
        <a:bodyPr/>
        <a:lstStyle/>
        <a:p>
          <a:endParaRPr lang="en-US"/>
        </a:p>
      </dgm:t>
    </dgm:pt>
    <dgm:pt modelId="{049454ED-4E46-41BB-BB05-E50FCDAB90D8}">
      <dgm:prSet phldrT="[Text]"/>
      <dgm:spPr>
        <a:solidFill>
          <a:schemeClr val="tx2">
            <a:lumMod val="50000"/>
          </a:schemeClr>
        </a:solidFill>
      </dgm:spPr>
      <dgm:t>
        <a:bodyPr/>
        <a:lstStyle/>
        <a:p>
          <a:r>
            <a:rPr lang="en-US" b="1" dirty="0" smtClean="0"/>
            <a:t>Leading to Neck pain and its related disability</a:t>
          </a:r>
        </a:p>
        <a:p>
          <a:r>
            <a:rPr lang="en-US" b="1" dirty="0" smtClean="0"/>
            <a:t>(</a:t>
          </a:r>
          <a:r>
            <a:rPr lang="en-US" b="1" dirty="0" err="1" smtClean="0"/>
            <a:t>Cagnie</a:t>
          </a:r>
          <a:r>
            <a:rPr lang="en-US" b="1" i="1" dirty="0" err="1" smtClean="0"/>
            <a:t>et</a:t>
          </a:r>
          <a:r>
            <a:rPr lang="en-US" b="1" i="1" dirty="0" smtClean="0"/>
            <a:t> al., </a:t>
          </a:r>
          <a:r>
            <a:rPr lang="en-US" b="1" dirty="0" smtClean="0"/>
            <a:t>2007).</a:t>
          </a:r>
          <a:endParaRPr lang="en-US" dirty="0"/>
        </a:p>
      </dgm:t>
    </dgm:pt>
    <dgm:pt modelId="{DEC10C4A-F885-48F7-BDD1-223DEDDCBAF0}" type="parTrans" cxnId="{2DF38122-F1AD-473E-88EE-D734C17D82C4}">
      <dgm:prSet/>
      <dgm:spPr/>
      <dgm:t>
        <a:bodyPr/>
        <a:lstStyle/>
        <a:p>
          <a:endParaRPr lang="en-US"/>
        </a:p>
      </dgm:t>
    </dgm:pt>
    <dgm:pt modelId="{0702F0E0-C374-4A9A-91C2-4FE61B7E21C7}" type="sibTrans" cxnId="{2DF38122-F1AD-473E-88EE-D734C17D82C4}">
      <dgm:prSet/>
      <dgm:spPr/>
      <dgm:t>
        <a:bodyPr/>
        <a:lstStyle/>
        <a:p>
          <a:endParaRPr lang="en-US"/>
        </a:p>
      </dgm:t>
    </dgm:pt>
    <dgm:pt modelId="{3A8B926F-8D3D-418A-9B66-48BFD3686196}" type="pres">
      <dgm:prSet presAssocID="{A7BA8F54-2FB3-4212-BDFE-3ED1A1A796E7}" presName="arrowDiagram" presStyleCnt="0">
        <dgm:presLayoutVars>
          <dgm:chMax val="5"/>
          <dgm:dir/>
          <dgm:resizeHandles val="exact"/>
        </dgm:presLayoutVars>
      </dgm:prSet>
      <dgm:spPr/>
      <dgm:t>
        <a:bodyPr/>
        <a:lstStyle/>
        <a:p>
          <a:endParaRPr lang="en-US"/>
        </a:p>
      </dgm:t>
    </dgm:pt>
    <dgm:pt modelId="{56D878D0-4343-4F62-A9C4-F01C32B7C44D}" type="pres">
      <dgm:prSet presAssocID="{A7BA8F54-2FB3-4212-BDFE-3ED1A1A796E7}" presName="arrow" presStyleLbl="bgShp" presStyleIdx="0" presStyleCnt="1"/>
      <dgm:spPr/>
    </dgm:pt>
    <dgm:pt modelId="{031CACE0-8902-4AC2-9920-3D1BA8431AB3}" type="pres">
      <dgm:prSet presAssocID="{A7BA8F54-2FB3-4212-BDFE-3ED1A1A796E7}" presName="arrowDiagram3" presStyleCnt="0"/>
      <dgm:spPr/>
    </dgm:pt>
    <dgm:pt modelId="{C54CF83B-8938-45F6-A07A-CA698D80EED6}" type="pres">
      <dgm:prSet presAssocID="{8C9AAF91-1FE7-412D-8870-FB0F1CC0FE27}" presName="bullet3a" presStyleLbl="node1" presStyleIdx="0" presStyleCnt="3"/>
      <dgm:spPr/>
    </dgm:pt>
    <dgm:pt modelId="{9E726535-DC9B-450B-8FD3-694D89FEC8AB}" type="pres">
      <dgm:prSet presAssocID="{8C9AAF91-1FE7-412D-8870-FB0F1CC0FE27}" presName="textBox3a" presStyleLbl="revTx" presStyleIdx="0" presStyleCnt="3">
        <dgm:presLayoutVars>
          <dgm:bulletEnabled val="1"/>
        </dgm:presLayoutVars>
      </dgm:prSet>
      <dgm:spPr/>
      <dgm:t>
        <a:bodyPr/>
        <a:lstStyle/>
        <a:p>
          <a:endParaRPr lang="en-US"/>
        </a:p>
      </dgm:t>
    </dgm:pt>
    <dgm:pt modelId="{3A43E87D-6684-45F9-8743-6607B3AC2961}" type="pres">
      <dgm:prSet presAssocID="{C4E74AD2-3459-44CC-8397-3477B4B98F34}" presName="bullet3b" presStyleLbl="node1" presStyleIdx="1" presStyleCnt="3"/>
      <dgm:spPr/>
    </dgm:pt>
    <dgm:pt modelId="{011A7B5B-3829-4883-97ED-A4E85EDAE9A4}" type="pres">
      <dgm:prSet presAssocID="{C4E74AD2-3459-44CC-8397-3477B4B98F34}" presName="textBox3b" presStyleLbl="revTx" presStyleIdx="1" presStyleCnt="3" custScaleY="49551" custLinFactNeighborX="1448" custLinFactNeighborY="-24925">
        <dgm:presLayoutVars>
          <dgm:bulletEnabled val="1"/>
        </dgm:presLayoutVars>
      </dgm:prSet>
      <dgm:spPr/>
      <dgm:t>
        <a:bodyPr/>
        <a:lstStyle/>
        <a:p>
          <a:endParaRPr lang="en-US"/>
        </a:p>
      </dgm:t>
    </dgm:pt>
    <dgm:pt modelId="{38275DD0-9766-442C-B059-43FF8FF920C6}" type="pres">
      <dgm:prSet presAssocID="{049454ED-4E46-41BB-BB05-E50FCDAB90D8}" presName="bullet3c" presStyleLbl="node1" presStyleIdx="2" presStyleCnt="3"/>
      <dgm:spPr/>
    </dgm:pt>
    <dgm:pt modelId="{045CBAE3-628F-44E9-8EA9-90019094D912}" type="pres">
      <dgm:prSet presAssocID="{049454ED-4E46-41BB-BB05-E50FCDAB90D8}" presName="textBox3c" presStyleLbl="revTx" presStyleIdx="2" presStyleCnt="3" custScaleY="41471" custLinFactNeighborX="-2542" custLinFactNeighborY="-31691">
        <dgm:presLayoutVars>
          <dgm:bulletEnabled val="1"/>
        </dgm:presLayoutVars>
      </dgm:prSet>
      <dgm:spPr/>
      <dgm:t>
        <a:bodyPr/>
        <a:lstStyle/>
        <a:p>
          <a:endParaRPr lang="en-US"/>
        </a:p>
      </dgm:t>
    </dgm:pt>
  </dgm:ptLst>
  <dgm:cxnLst>
    <dgm:cxn modelId="{3BEBEEE8-05E8-4098-945C-8DAE09D313E3}" type="presOf" srcId="{049454ED-4E46-41BB-BB05-E50FCDAB90D8}" destId="{045CBAE3-628F-44E9-8EA9-90019094D912}" srcOrd="0" destOrd="0" presId="urn:microsoft.com/office/officeart/2005/8/layout/arrow2"/>
    <dgm:cxn modelId="{5C198FE6-1900-49BE-843D-8A9431E359BC}" srcId="{A7BA8F54-2FB3-4212-BDFE-3ED1A1A796E7}" destId="{8C9AAF91-1FE7-412D-8870-FB0F1CC0FE27}" srcOrd="0" destOrd="0" parTransId="{5C434D61-8A01-45B1-9669-BFFACF13F8C4}" sibTransId="{87A7889D-957C-4BEE-B780-0688D57D5C27}"/>
    <dgm:cxn modelId="{6AEA5457-2DEB-4C21-B913-D35E19350335}" srcId="{A7BA8F54-2FB3-4212-BDFE-3ED1A1A796E7}" destId="{C4E74AD2-3459-44CC-8397-3477B4B98F34}" srcOrd="1" destOrd="0" parTransId="{AC7B4AE2-9AD4-4E17-9DF8-CF71C198A82E}" sibTransId="{3FBC7CE9-50C3-40D0-A8C7-D9B2C4694E40}"/>
    <dgm:cxn modelId="{2DF38122-F1AD-473E-88EE-D734C17D82C4}" srcId="{A7BA8F54-2FB3-4212-BDFE-3ED1A1A796E7}" destId="{049454ED-4E46-41BB-BB05-E50FCDAB90D8}" srcOrd="2" destOrd="0" parTransId="{DEC10C4A-F885-48F7-BDD1-223DEDDCBAF0}" sibTransId="{0702F0E0-C374-4A9A-91C2-4FE61B7E21C7}"/>
    <dgm:cxn modelId="{13359A23-EE45-4D54-AFFA-47B84F898920}" type="presOf" srcId="{8C9AAF91-1FE7-412D-8870-FB0F1CC0FE27}" destId="{9E726535-DC9B-450B-8FD3-694D89FEC8AB}" srcOrd="0" destOrd="0" presId="urn:microsoft.com/office/officeart/2005/8/layout/arrow2"/>
    <dgm:cxn modelId="{5A8F7FCE-45CD-4A39-B2D3-7633C0022EDD}" type="presOf" srcId="{C4E74AD2-3459-44CC-8397-3477B4B98F34}" destId="{011A7B5B-3829-4883-97ED-A4E85EDAE9A4}" srcOrd="0" destOrd="0" presId="urn:microsoft.com/office/officeart/2005/8/layout/arrow2"/>
    <dgm:cxn modelId="{F5C9A80C-CF3F-4E86-AD2E-CADD78F196FD}" type="presOf" srcId="{A7BA8F54-2FB3-4212-BDFE-3ED1A1A796E7}" destId="{3A8B926F-8D3D-418A-9B66-48BFD3686196}" srcOrd="0" destOrd="0" presId="urn:microsoft.com/office/officeart/2005/8/layout/arrow2"/>
    <dgm:cxn modelId="{23C0FE20-3F4C-4BAF-B0C5-73B1B07ED0AB}" type="presParOf" srcId="{3A8B926F-8D3D-418A-9B66-48BFD3686196}" destId="{56D878D0-4343-4F62-A9C4-F01C32B7C44D}" srcOrd="0" destOrd="0" presId="urn:microsoft.com/office/officeart/2005/8/layout/arrow2"/>
    <dgm:cxn modelId="{4F8E100C-395F-46FF-B702-982E3C32E815}" type="presParOf" srcId="{3A8B926F-8D3D-418A-9B66-48BFD3686196}" destId="{031CACE0-8902-4AC2-9920-3D1BA8431AB3}" srcOrd="1" destOrd="0" presId="urn:microsoft.com/office/officeart/2005/8/layout/arrow2"/>
    <dgm:cxn modelId="{2A62ABB9-3593-424A-9CA5-AC7631A7DC24}" type="presParOf" srcId="{031CACE0-8902-4AC2-9920-3D1BA8431AB3}" destId="{C54CF83B-8938-45F6-A07A-CA698D80EED6}" srcOrd="0" destOrd="0" presId="urn:microsoft.com/office/officeart/2005/8/layout/arrow2"/>
    <dgm:cxn modelId="{6B869909-49D4-4BC0-9AEB-779BF8CABC27}" type="presParOf" srcId="{031CACE0-8902-4AC2-9920-3D1BA8431AB3}" destId="{9E726535-DC9B-450B-8FD3-694D89FEC8AB}" srcOrd="1" destOrd="0" presId="urn:microsoft.com/office/officeart/2005/8/layout/arrow2"/>
    <dgm:cxn modelId="{6F5052F9-C3D0-4905-BC9B-033C9516EDC0}" type="presParOf" srcId="{031CACE0-8902-4AC2-9920-3D1BA8431AB3}" destId="{3A43E87D-6684-45F9-8743-6607B3AC2961}" srcOrd="2" destOrd="0" presId="urn:microsoft.com/office/officeart/2005/8/layout/arrow2"/>
    <dgm:cxn modelId="{E764BBBA-0D05-483B-99C3-BFF24207D43F}" type="presParOf" srcId="{031CACE0-8902-4AC2-9920-3D1BA8431AB3}" destId="{011A7B5B-3829-4883-97ED-A4E85EDAE9A4}" srcOrd="3" destOrd="0" presId="urn:microsoft.com/office/officeart/2005/8/layout/arrow2"/>
    <dgm:cxn modelId="{4FDA74A2-C4FE-46A3-8974-D66B6580CC80}" type="presParOf" srcId="{031CACE0-8902-4AC2-9920-3D1BA8431AB3}" destId="{38275DD0-9766-442C-B059-43FF8FF920C6}" srcOrd="4" destOrd="0" presId="urn:microsoft.com/office/officeart/2005/8/layout/arrow2"/>
    <dgm:cxn modelId="{AF7159C6-04B3-4F79-927E-F1505FDB949D}" type="presParOf" srcId="{031CACE0-8902-4AC2-9920-3D1BA8431AB3}" destId="{045CBAE3-628F-44E9-8EA9-90019094D912}"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37D699-86B5-4860-9732-2158643FD876}" type="doc">
      <dgm:prSet loTypeId="urn:microsoft.com/office/officeart/2005/8/layout/radial6" loCatId="cycle" qsTypeId="urn:microsoft.com/office/officeart/2005/8/quickstyle/simple5" qsCatId="simple" csTypeId="urn:microsoft.com/office/officeart/2005/8/colors/accent0_2" csCatId="mainScheme" phldr="1"/>
      <dgm:spPr/>
      <dgm:t>
        <a:bodyPr/>
        <a:lstStyle/>
        <a:p>
          <a:endParaRPr lang="en-US"/>
        </a:p>
      </dgm:t>
    </dgm:pt>
    <dgm:pt modelId="{81951E18-956E-4742-8766-48040461861A}">
      <dgm:prSet phldrT="[Text]"/>
      <dgm:spPr/>
      <dgm:t>
        <a:bodyPr/>
        <a:lstStyle/>
        <a:p>
          <a:r>
            <a:rPr lang="en-US" b="1" dirty="0" smtClean="0"/>
            <a:t>Vicious circle hypothesis </a:t>
          </a:r>
          <a:endParaRPr lang="en-US" dirty="0"/>
        </a:p>
      </dgm:t>
    </dgm:pt>
    <dgm:pt modelId="{C7C51F48-FF32-4166-AE9A-94837CC947D2}" type="parTrans" cxnId="{2AFB3755-E4F1-4DBE-8D25-9A61E4A63DA1}">
      <dgm:prSet/>
      <dgm:spPr/>
      <dgm:t>
        <a:bodyPr/>
        <a:lstStyle/>
        <a:p>
          <a:endParaRPr lang="en-US"/>
        </a:p>
      </dgm:t>
    </dgm:pt>
    <dgm:pt modelId="{4CAC0F96-1A58-4CC2-875B-89973BAA48C9}" type="sibTrans" cxnId="{2AFB3755-E4F1-4DBE-8D25-9A61E4A63DA1}">
      <dgm:prSet/>
      <dgm:spPr/>
      <dgm:t>
        <a:bodyPr/>
        <a:lstStyle/>
        <a:p>
          <a:endParaRPr lang="en-US"/>
        </a:p>
      </dgm:t>
    </dgm:pt>
    <dgm:pt modelId="{C2792D24-C098-46D6-814A-22195746B5AC}">
      <dgm:prSet phldrT="[Text]" custT="1"/>
      <dgm:spPr/>
      <dgm:t>
        <a:bodyPr/>
        <a:lstStyle/>
        <a:p>
          <a:r>
            <a:rPr lang="en-US" sz="1200" b="1" dirty="0" smtClean="0"/>
            <a:t>Repetitive, static muscle contractions </a:t>
          </a:r>
        </a:p>
        <a:p>
          <a:r>
            <a:rPr lang="en-US" sz="1200" b="1" dirty="0" smtClean="0"/>
            <a:t>(in primary muscles</a:t>
          </a:r>
          <a:r>
            <a:rPr lang="en-US" sz="800" b="1" dirty="0" smtClean="0"/>
            <a:t>)</a:t>
          </a:r>
          <a:endParaRPr lang="en-US" sz="800" dirty="0"/>
        </a:p>
      </dgm:t>
    </dgm:pt>
    <dgm:pt modelId="{ECBC93E1-D1EE-40AD-A6F6-0ADE68E244F2}" type="parTrans" cxnId="{5D652E5C-C485-428D-B03F-70D177C672F6}">
      <dgm:prSet/>
      <dgm:spPr/>
      <dgm:t>
        <a:bodyPr/>
        <a:lstStyle/>
        <a:p>
          <a:endParaRPr lang="en-US"/>
        </a:p>
      </dgm:t>
    </dgm:pt>
    <dgm:pt modelId="{E0EF7F4A-7545-43B7-A778-E4D96ECA1E03}" type="sibTrans" cxnId="{5D652E5C-C485-428D-B03F-70D177C672F6}">
      <dgm:prSet/>
      <dgm:spPr/>
      <dgm:t>
        <a:bodyPr/>
        <a:lstStyle/>
        <a:p>
          <a:endParaRPr lang="en-US"/>
        </a:p>
      </dgm:t>
    </dgm:pt>
    <dgm:pt modelId="{FD515DD7-59E3-4268-B72E-101348ABC858}">
      <dgm:prSet phldrT="[Text]" custT="1"/>
      <dgm:spPr/>
      <dgm:t>
        <a:bodyPr/>
        <a:lstStyle/>
        <a:p>
          <a:r>
            <a:rPr lang="en-US" sz="1200" b="1" dirty="0" smtClean="0"/>
            <a:t>Production of metabolites</a:t>
          </a:r>
          <a:endParaRPr lang="en-US" sz="1200" dirty="0"/>
        </a:p>
      </dgm:t>
    </dgm:pt>
    <dgm:pt modelId="{B1AE505B-A135-4B68-B1BC-FF2A6983DC71}" type="parTrans" cxnId="{0FB18BB0-CD7D-44EE-B43D-0E7A4EDE6848}">
      <dgm:prSet/>
      <dgm:spPr/>
      <dgm:t>
        <a:bodyPr/>
        <a:lstStyle/>
        <a:p>
          <a:endParaRPr lang="en-US"/>
        </a:p>
      </dgm:t>
    </dgm:pt>
    <dgm:pt modelId="{6E54A1FE-1CC2-42E3-8AAC-97A2A7AE041D}" type="sibTrans" cxnId="{0FB18BB0-CD7D-44EE-B43D-0E7A4EDE6848}">
      <dgm:prSet/>
      <dgm:spPr/>
      <dgm:t>
        <a:bodyPr/>
        <a:lstStyle/>
        <a:p>
          <a:endParaRPr lang="en-US"/>
        </a:p>
      </dgm:t>
    </dgm:pt>
    <dgm:pt modelId="{A0DB0FA1-C54C-4A11-BCF0-0DC9B2D16C0C}">
      <dgm:prSet phldrT="[Text]" custT="1"/>
      <dgm:spPr/>
      <dgm:t>
        <a:bodyPr/>
        <a:lstStyle/>
        <a:p>
          <a:r>
            <a:rPr lang="en-US" sz="1200" b="1" dirty="0" smtClean="0"/>
            <a:t>Activates gamma-motor neurons projecting to both primary and secondary muscles</a:t>
          </a:r>
          <a:endParaRPr lang="en-US" sz="1200" dirty="0"/>
        </a:p>
      </dgm:t>
    </dgm:pt>
    <dgm:pt modelId="{24E89917-8856-4317-ACA1-2BCA4834716A}" type="parTrans" cxnId="{1C7D3715-773C-434B-97AF-5A2C257277FF}">
      <dgm:prSet/>
      <dgm:spPr/>
      <dgm:t>
        <a:bodyPr/>
        <a:lstStyle/>
        <a:p>
          <a:endParaRPr lang="en-US"/>
        </a:p>
      </dgm:t>
    </dgm:pt>
    <dgm:pt modelId="{701EC506-E581-4064-A3BF-8E852FCE4538}" type="sibTrans" cxnId="{1C7D3715-773C-434B-97AF-5A2C257277FF}">
      <dgm:prSet/>
      <dgm:spPr/>
      <dgm:t>
        <a:bodyPr/>
        <a:lstStyle/>
        <a:p>
          <a:endParaRPr lang="en-US"/>
        </a:p>
      </dgm:t>
    </dgm:pt>
    <dgm:pt modelId="{79324FBD-169C-4022-BEF9-E67ED3A2D30C}">
      <dgm:prSet phldrT="[Text]" custT="1"/>
      <dgm:spPr/>
      <dgm:t>
        <a:bodyPr/>
        <a:lstStyle/>
        <a:p>
          <a:r>
            <a:rPr lang="en-US" sz="1200" b="1" dirty="0" smtClean="0"/>
            <a:t>Increases the static and dynamic stretch sensitivity </a:t>
          </a:r>
        </a:p>
        <a:p>
          <a:r>
            <a:rPr lang="en-US" sz="1200" b="1" dirty="0" smtClean="0"/>
            <a:t>&amp; Discharges of primary and secondary muscle spindle afferents</a:t>
          </a:r>
          <a:r>
            <a:rPr lang="en-US" sz="800" b="1" dirty="0" smtClean="0"/>
            <a:t>. </a:t>
          </a:r>
          <a:endParaRPr lang="en-US" sz="800" dirty="0"/>
        </a:p>
      </dgm:t>
    </dgm:pt>
    <dgm:pt modelId="{4FFBD7C7-9203-4C51-AD2F-888F132556FE}" type="parTrans" cxnId="{FC0F940E-5FFE-47E3-A5F0-B92DCD2FD801}">
      <dgm:prSet/>
      <dgm:spPr/>
      <dgm:t>
        <a:bodyPr/>
        <a:lstStyle/>
        <a:p>
          <a:endParaRPr lang="en-US"/>
        </a:p>
      </dgm:t>
    </dgm:pt>
    <dgm:pt modelId="{83376F65-164A-4BBA-8753-BD0F9E1C66CE}" type="sibTrans" cxnId="{FC0F940E-5FFE-47E3-A5F0-B92DCD2FD801}">
      <dgm:prSet/>
      <dgm:spPr/>
      <dgm:t>
        <a:bodyPr/>
        <a:lstStyle/>
        <a:p>
          <a:endParaRPr lang="en-US"/>
        </a:p>
      </dgm:t>
    </dgm:pt>
    <dgm:pt modelId="{3E3BFA76-5AD6-4B88-AD70-AA6D65443CCC}" type="pres">
      <dgm:prSet presAssocID="{C437D699-86B5-4860-9732-2158643FD876}" presName="Name0" presStyleCnt="0">
        <dgm:presLayoutVars>
          <dgm:chMax val="1"/>
          <dgm:dir/>
          <dgm:animLvl val="ctr"/>
          <dgm:resizeHandles val="exact"/>
        </dgm:presLayoutVars>
      </dgm:prSet>
      <dgm:spPr/>
      <dgm:t>
        <a:bodyPr/>
        <a:lstStyle/>
        <a:p>
          <a:endParaRPr lang="en-US"/>
        </a:p>
      </dgm:t>
    </dgm:pt>
    <dgm:pt modelId="{ADF80688-E608-4C1C-AD47-0BAB44793C7B}" type="pres">
      <dgm:prSet presAssocID="{81951E18-956E-4742-8766-48040461861A}" presName="centerShape" presStyleLbl="node0" presStyleIdx="0" presStyleCnt="1"/>
      <dgm:spPr/>
      <dgm:t>
        <a:bodyPr/>
        <a:lstStyle/>
        <a:p>
          <a:endParaRPr lang="en-US"/>
        </a:p>
      </dgm:t>
    </dgm:pt>
    <dgm:pt modelId="{00240B3A-A262-4F84-8439-BFA90CA5E30E}" type="pres">
      <dgm:prSet presAssocID="{C2792D24-C098-46D6-814A-22195746B5AC}" presName="node" presStyleLbl="node1" presStyleIdx="0" presStyleCnt="4" custScaleX="125104">
        <dgm:presLayoutVars>
          <dgm:bulletEnabled val="1"/>
        </dgm:presLayoutVars>
      </dgm:prSet>
      <dgm:spPr/>
      <dgm:t>
        <a:bodyPr/>
        <a:lstStyle/>
        <a:p>
          <a:endParaRPr lang="en-US"/>
        </a:p>
      </dgm:t>
    </dgm:pt>
    <dgm:pt modelId="{AF8337D3-447C-49C1-A5C3-8B719E45A936}" type="pres">
      <dgm:prSet presAssocID="{C2792D24-C098-46D6-814A-22195746B5AC}" presName="dummy" presStyleCnt="0"/>
      <dgm:spPr/>
    </dgm:pt>
    <dgm:pt modelId="{7D2D1CAC-772D-4B1F-9716-5D570F0DFC41}" type="pres">
      <dgm:prSet presAssocID="{E0EF7F4A-7545-43B7-A778-E4D96ECA1E03}" presName="sibTrans" presStyleLbl="sibTrans2D1" presStyleIdx="0" presStyleCnt="4"/>
      <dgm:spPr/>
      <dgm:t>
        <a:bodyPr/>
        <a:lstStyle/>
        <a:p>
          <a:endParaRPr lang="en-US"/>
        </a:p>
      </dgm:t>
    </dgm:pt>
    <dgm:pt modelId="{29346105-C586-4FCB-87DC-A1666505791F}" type="pres">
      <dgm:prSet presAssocID="{FD515DD7-59E3-4268-B72E-101348ABC858}" presName="node" presStyleLbl="node1" presStyleIdx="1" presStyleCnt="4">
        <dgm:presLayoutVars>
          <dgm:bulletEnabled val="1"/>
        </dgm:presLayoutVars>
      </dgm:prSet>
      <dgm:spPr/>
      <dgm:t>
        <a:bodyPr/>
        <a:lstStyle/>
        <a:p>
          <a:endParaRPr lang="en-US"/>
        </a:p>
      </dgm:t>
    </dgm:pt>
    <dgm:pt modelId="{2AC4D686-38FA-4BEA-AFDB-E44ED67EAD1F}" type="pres">
      <dgm:prSet presAssocID="{FD515DD7-59E3-4268-B72E-101348ABC858}" presName="dummy" presStyleCnt="0"/>
      <dgm:spPr/>
    </dgm:pt>
    <dgm:pt modelId="{F5C86F9C-9F27-41FD-BAA5-1534F34E3097}" type="pres">
      <dgm:prSet presAssocID="{6E54A1FE-1CC2-42E3-8AAC-97A2A7AE041D}" presName="sibTrans" presStyleLbl="sibTrans2D1" presStyleIdx="1" presStyleCnt="4"/>
      <dgm:spPr/>
      <dgm:t>
        <a:bodyPr/>
        <a:lstStyle/>
        <a:p>
          <a:endParaRPr lang="en-US"/>
        </a:p>
      </dgm:t>
    </dgm:pt>
    <dgm:pt modelId="{940D0515-31E6-4449-AC56-BC3D7E8AB371}" type="pres">
      <dgm:prSet presAssocID="{A0DB0FA1-C54C-4A11-BCF0-0DC9B2D16C0C}" presName="node" presStyleLbl="node1" presStyleIdx="2" presStyleCnt="4" custScaleX="119880">
        <dgm:presLayoutVars>
          <dgm:bulletEnabled val="1"/>
        </dgm:presLayoutVars>
      </dgm:prSet>
      <dgm:spPr/>
      <dgm:t>
        <a:bodyPr/>
        <a:lstStyle/>
        <a:p>
          <a:endParaRPr lang="en-US"/>
        </a:p>
      </dgm:t>
    </dgm:pt>
    <dgm:pt modelId="{1E09365A-F36E-45B6-9DD4-23A511187497}" type="pres">
      <dgm:prSet presAssocID="{A0DB0FA1-C54C-4A11-BCF0-0DC9B2D16C0C}" presName="dummy" presStyleCnt="0"/>
      <dgm:spPr/>
    </dgm:pt>
    <dgm:pt modelId="{0CAE4113-6B94-46F3-9D33-5418E8584487}" type="pres">
      <dgm:prSet presAssocID="{701EC506-E581-4064-A3BF-8E852FCE4538}" presName="sibTrans" presStyleLbl="sibTrans2D1" presStyleIdx="2" presStyleCnt="4"/>
      <dgm:spPr/>
      <dgm:t>
        <a:bodyPr/>
        <a:lstStyle/>
        <a:p>
          <a:endParaRPr lang="en-US"/>
        </a:p>
      </dgm:t>
    </dgm:pt>
    <dgm:pt modelId="{69A5C575-B312-49DA-A6C5-916A4C7E0CB0}" type="pres">
      <dgm:prSet presAssocID="{79324FBD-169C-4022-BEF9-E67ED3A2D30C}" presName="node" presStyleLbl="node1" presStyleIdx="3" presStyleCnt="4" custScaleX="146055" custScaleY="127595">
        <dgm:presLayoutVars>
          <dgm:bulletEnabled val="1"/>
        </dgm:presLayoutVars>
      </dgm:prSet>
      <dgm:spPr/>
      <dgm:t>
        <a:bodyPr/>
        <a:lstStyle/>
        <a:p>
          <a:endParaRPr lang="en-US"/>
        </a:p>
      </dgm:t>
    </dgm:pt>
    <dgm:pt modelId="{C7CDFBEE-1AD4-4D14-94C5-A974DD174D0E}" type="pres">
      <dgm:prSet presAssocID="{79324FBD-169C-4022-BEF9-E67ED3A2D30C}" presName="dummy" presStyleCnt="0"/>
      <dgm:spPr/>
    </dgm:pt>
    <dgm:pt modelId="{CF3FCA1C-C219-437C-9D58-D957190B2F52}" type="pres">
      <dgm:prSet presAssocID="{83376F65-164A-4BBA-8753-BD0F9E1C66CE}" presName="sibTrans" presStyleLbl="sibTrans2D1" presStyleIdx="3" presStyleCnt="4"/>
      <dgm:spPr/>
      <dgm:t>
        <a:bodyPr/>
        <a:lstStyle/>
        <a:p>
          <a:endParaRPr lang="en-US"/>
        </a:p>
      </dgm:t>
    </dgm:pt>
  </dgm:ptLst>
  <dgm:cxnLst>
    <dgm:cxn modelId="{5D652E5C-C485-428D-B03F-70D177C672F6}" srcId="{81951E18-956E-4742-8766-48040461861A}" destId="{C2792D24-C098-46D6-814A-22195746B5AC}" srcOrd="0" destOrd="0" parTransId="{ECBC93E1-D1EE-40AD-A6F6-0ADE68E244F2}" sibTransId="{E0EF7F4A-7545-43B7-A778-E4D96ECA1E03}"/>
    <dgm:cxn modelId="{A12CC4B2-3A79-4D0D-A210-5899BCB8B4A8}" type="presOf" srcId="{81951E18-956E-4742-8766-48040461861A}" destId="{ADF80688-E608-4C1C-AD47-0BAB44793C7B}" srcOrd="0" destOrd="0" presId="urn:microsoft.com/office/officeart/2005/8/layout/radial6"/>
    <dgm:cxn modelId="{AE144857-BF0B-403D-A9D9-60D342E386F5}" type="presOf" srcId="{701EC506-E581-4064-A3BF-8E852FCE4538}" destId="{0CAE4113-6B94-46F3-9D33-5418E8584487}" srcOrd="0" destOrd="0" presId="urn:microsoft.com/office/officeart/2005/8/layout/radial6"/>
    <dgm:cxn modelId="{0FB18BB0-CD7D-44EE-B43D-0E7A4EDE6848}" srcId="{81951E18-956E-4742-8766-48040461861A}" destId="{FD515DD7-59E3-4268-B72E-101348ABC858}" srcOrd="1" destOrd="0" parTransId="{B1AE505B-A135-4B68-B1BC-FF2A6983DC71}" sibTransId="{6E54A1FE-1CC2-42E3-8AAC-97A2A7AE041D}"/>
    <dgm:cxn modelId="{DE2F5534-C1D2-44FF-863E-4E37C6C30A8D}" type="presOf" srcId="{C437D699-86B5-4860-9732-2158643FD876}" destId="{3E3BFA76-5AD6-4B88-AD70-AA6D65443CCC}" srcOrd="0" destOrd="0" presId="urn:microsoft.com/office/officeart/2005/8/layout/radial6"/>
    <dgm:cxn modelId="{1C7D3715-773C-434B-97AF-5A2C257277FF}" srcId="{81951E18-956E-4742-8766-48040461861A}" destId="{A0DB0FA1-C54C-4A11-BCF0-0DC9B2D16C0C}" srcOrd="2" destOrd="0" parTransId="{24E89917-8856-4317-ACA1-2BCA4834716A}" sibTransId="{701EC506-E581-4064-A3BF-8E852FCE4538}"/>
    <dgm:cxn modelId="{1A7CCDB5-CB4B-45A2-A31E-071E972FDF61}" type="presOf" srcId="{C2792D24-C098-46D6-814A-22195746B5AC}" destId="{00240B3A-A262-4F84-8439-BFA90CA5E30E}" srcOrd="0" destOrd="0" presId="urn:microsoft.com/office/officeart/2005/8/layout/radial6"/>
    <dgm:cxn modelId="{9121902A-8168-4C19-906D-351F101056C5}" type="presOf" srcId="{A0DB0FA1-C54C-4A11-BCF0-0DC9B2D16C0C}" destId="{940D0515-31E6-4449-AC56-BC3D7E8AB371}" srcOrd="0" destOrd="0" presId="urn:microsoft.com/office/officeart/2005/8/layout/radial6"/>
    <dgm:cxn modelId="{7E850095-D89D-4286-8D8D-E9C267B4421D}" type="presOf" srcId="{6E54A1FE-1CC2-42E3-8AAC-97A2A7AE041D}" destId="{F5C86F9C-9F27-41FD-BAA5-1534F34E3097}" srcOrd="0" destOrd="0" presId="urn:microsoft.com/office/officeart/2005/8/layout/radial6"/>
    <dgm:cxn modelId="{D90254EC-98C1-4741-BF15-1A54EC3C6F5D}" type="presOf" srcId="{83376F65-164A-4BBA-8753-BD0F9E1C66CE}" destId="{CF3FCA1C-C219-437C-9D58-D957190B2F52}" srcOrd="0" destOrd="0" presId="urn:microsoft.com/office/officeart/2005/8/layout/radial6"/>
    <dgm:cxn modelId="{52DBBC84-6E74-4AAB-9F74-526BD0208999}" type="presOf" srcId="{79324FBD-169C-4022-BEF9-E67ED3A2D30C}" destId="{69A5C575-B312-49DA-A6C5-916A4C7E0CB0}" srcOrd="0" destOrd="0" presId="urn:microsoft.com/office/officeart/2005/8/layout/radial6"/>
    <dgm:cxn modelId="{C0511071-2982-4983-B84D-DA5E9AB8F219}" type="presOf" srcId="{FD515DD7-59E3-4268-B72E-101348ABC858}" destId="{29346105-C586-4FCB-87DC-A1666505791F}" srcOrd="0" destOrd="0" presId="urn:microsoft.com/office/officeart/2005/8/layout/radial6"/>
    <dgm:cxn modelId="{ECE2DAFD-F084-4EF7-A2EF-2EAE33EBE86C}" type="presOf" srcId="{E0EF7F4A-7545-43B7-A778-E4D96ECA1E03}" destId="{7D2D1CAC-772D-4B1F-9716-5D570F0DFC41}" srcOrd="0" destOrd="0" presId="urn:microsoft.com/office/officeart/2005/8/layout/radial6"/>
    <dgm:cxn modelId="{FC0F940E-5FFE-47E3-A5F0-B92DCD2FD801}" srcId="{81951E18-956E-4742-8766-48040461861A}" destId="{79324FBD-169C-4022-BEF9-E67ED3A2D30C}" srcOrd="3" destOrd="0" parTransId="{4FFBD7C7-9203-4C51-AD2F-888F132556FE}" sibTransId="{83376F65-164A-4BBA-8753-BD0F9E1C66CE}"/>
    <dgm:cxn modelId="{2AFB3755-E4F1-4DBE-8D25-9A61E4A63DA1}" srcId="{C437D699-86B5-4860-9732-2158643FD876}" destId="{81951E18-956E-4742-8766-48040461861A}" srcOrd="0" destOrd="0" parTransId="{C7C51F48-FF32-4166-AE9A-94837CC947D2}" sibTransId="{4CAC0F96-1A58-4CC2-875B-89973BAA48C9}"/>
    <dgm:cxn modelId="{6E35EEE1-7A80-471C-BAEA-9A7769504FED}" type="presParOf" srcId="{3E3BFA76-5AD6-4B88-AD70-AA6D65443CCC}" destId="{ADF80688-E608-4C1C-AD47-0BAB44793C7B}" srcOrd="0" destOrd="0" presId="urn:microsoft.com/office/officeart/2005/8/layout/radial6"/>
    <dgm:cxn modelId="{28C2FB46-59D2-45F3-88F2-155FD61F1D1F}" type="presParOf" srcId="{3E3BFA76-5AD6-4B88-AD70-AA6D65443CCC}" destId="{00240B3A-A262-4F84-8439-BFA90CA5E30E}" srcOrd="1" destOrd="0" presId="urn:microsoft.com/office/officeart/2005/8/layout/radial6"/>
    <dgm:cxn modelId="{8974C570-CF21-4711-BB7A-668050B17701}" type="presParOf" srcId="{3E3BFA76-5AD6-4B88-AD70-AA6D65443CCC}" destId="{AF8337D3-447C-49C1-A5C3-8B719E45A936}" srcOrd="2" destOrd="0" presId="urn:microsoft.com/office/officeart/2005/8/layout/radial6"/>
    <dgm:cxn modelId="{A7CE42E1-DCDB-459D-9A15-A2C7A6B47E8D}" type="presParOf" srcId="{3E3BFA76-5AD6-4B88-AD70-AA6D65443CCC}" destId="{7D2D1CAC-772D-4B1F-9716-5D570F0DFC41}" srcOrd="3" destOrd="0" presId="urn:microsoft.com/office/officeart/2005/8/layout/radial6"/>
    <dgm:cxn modelId="{7EE22D2D-1FB6-4700-BD96-9A895301140A}" type="presParOf" srcId="{3E3BFA76-5AD6-4B88-AD70-AA6D65443CCC}" destId="{29346105-C586-4FCB-87DC-A1666505791F}" srcOrd="4" destOrd="0" presId="urn:microsoft.com/office/officeart/2005/8/layout/radial6"/>
    <dgm:cxn modelId="{CDEBCAC5-78D7-47AC-9A5F-2CC7DB31F5FF}" type="presParOf" srcId="{3E3BFA76-5AD6-4B88-AD70-AA6D65443CCC}" destId="{2AC4D686-38FA-4BEA-AFDB-E44ED67EAD1F}" srcOrd="5" destOrd="0" presId="urn:microsoft.com/office/officeart/2005/8/layout/radial6"/>
    <dgm:cxn modelId="{373C68D7-7AF0-4431-873F-2E39BD1C24A4}" type="presParOf" srcId="{3E3BFA76-5AD6-4B88-AD70-AA6D65443CCC}" destId="{F5C86F9C-9F27-41FD-BAA5-1534F34E3097}" srcOrd="6" destOrd="0" presId="urn:microsoft.com/office/officeart/2005/8/layout/radial6"/>
    <dgm:cxn modelId="{AE641EAA-3746-4570-BA13-17188010A719}" type="presParOf" srcId="{3E3BFA76-5AD6-4B88-AD70-AA6D65443CCC}" destId="{940D0515-31E6-4449-AC56-BC3D7E8AB371}" srcOrd="7" destOrd="0" presId="urn:microsoft.com/office/officeart/2005/8/layout/radial6"/>
    <dgm:cxn modelId="{5B902206-67CB-4EFE-87F8-62FA04C14557}" type="presParOf" srcId="{3E3BFA76-5AD6-4B88-AD70-AA6D65443CCC}" destId="{1E09365A-F36E-45B6-9DD4-23A511187497}" srcOrd="8" destOrd="0" presId="urn:microsoft.com/office/officeart/2005/8/layout/radial6"/>
    <dgm:cxn modelId="{BB7A4CF6-A9ED-426D-92D5-6DC337BB714E}" type="presParOf" srcId="{3E3BFA76-5AD6-4B88-AD70-AA6D65443CCC}" destId="{0CAE4113-6B94-46F3-9D33-5418E8584487}" srcOrd="9" destOrd="0" presId="urn:microsoft.com/office/officeart/2005/8/layout/radial6"/>
    <dgm:cxn modelId="{A5036F86-51A9-40E2-977F-73EC350BE982}" type="presParOf" srcId="{3E3BFA76-5AD6-4B88-AD70-AA6D65443CCC}" destId="{69A5C575-B312-49DA-A6C5-916A4C7E0CB0}" srcOrd="10" destOrd="0" presId="urn:microsoft.com/office/officeart/2005/8/layout/radial6"/>
    <dgm:cxn modelId="{E6C4F140-4718-4D51-A326-954E4FE487A4}" type="presParOf" srcId="{3E3BFA76-5AD6-4B88-AD70-AA6D65443CCC}" destId="{C7CDFBEE-1AD4-4D14-94C5-A974DD174D0E}" srcOrd="11" destOrd="0" presId="urn:microsoft.com/office/officeart/2005/8/layout/radial6"/>
    <dgm:cxn modelId="{6E443249-A81D-45B7-9630-635A069C5CAA}" type="presParOf" srcId="{3E3BFA76-5AD6-4B88-AD70-AA6D65443CCC}" destId="{CF3FCA1C-C219-437C-9D58-D957190B2F52}"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C1ABDC-A4F4-4BC5-8E6C-98D7D7C7541C}"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9D77C8F6-752D-4BD6-B719-AFDDFF8930E4}">
      <dgm:prSet phldrT="[Text]" custT="1"/>
      <dgm:spPr/>
      <dgm:t>
        <a:bodyPr/>
        <a:lstStyle/>
        <a:p>
          <a:r>
            <a:rPr lang="en-US" sz="2000" dirty="0" smtClean="0">
              <a:solidFill>
                <a:schemeClr val="bg1"/>
              </a:solidFill>
            </a:rPr>
            <a:t>Position of Patient : </a:t>
          </a:r>
          <a:r>
            <a:rPr lang="en-US" sz="2000" b="1" dirty="0" smtClean="0">
              <a:solidFill>
                <a:schemeClr val="bg1"/>
              </a:solidFill>
            </a:rPr>
            <a:t>supine lying</a:t>
          </a:r>
          <a:r>
            <a:rPr lang="en-US" sz="2000" dirty="0" smtClean="0">
              <a:solidFill>
                <a:schemeClr val="bg1"/>
              </a:solidFill>
            </a:rPr>
            <a:t> </a:t>
          </a:r>
          <a:endParaRPr lang="en-US" sz="2000" dirty="0">
            <a:solidFill>
              <a:schemeClr val="bg1"/>
            </a:solidFill>
          </a:endParaRPr>
        </a:p>
      </dgm:t>
    </dgm:pt>
    <dgm:pt modelId="{79EB9E58-70B1-4251-B04D-E58161C4B21F}" type="parTrans" cxnId="{5D25BDF4-9B8C-43C0-B913-F5C5D37F8A87}">
      <dgm:prSet/>
      <dgm:spPr/>
      <dgm:t>
        <a:bodyPr/>
        <a:lstStyle/>
        <a:p>
          <a:endParaRPr lang="en-US"/>
        </a:p>
      </dgm:t>
    </dgm:pt>
    <dgm:pt modelId="{60FC8402-E0C0-4141-A56F-C9207F9AA0D6}" type="sibTrans" cxnId="{5D25BDF4-9B8C-43C0-B913-F5C5D37F8A87}">
      <dgm:prSet/>
      <dgm:spPr/>
      <dgm:t>
        <a:bodyPr/>
        <a:lstStyle/>
        <a:p>
          <a:endParaRPr lang="en-US"/>
        </a:p>
      </dgm:t>
    </dgm:pt>
    <dgm:pt modelId="{7557954B-4FD7-4DE2-966E-0530951E8486}">
      <dgm:prSet phldrT="[Text]"/>
      <dgm:spPr/>
      <dgm:t>
        <a:bodyPr/>
        <a:lstStyle/>
        <a:p>
          <a:r>
            <a:rPr lang="en-US" b="1" dirty="0" smtClean="0"/>
            <a:t>Therapist localizes the joint or the body tissue into the position of initial range of motion resistance to a specific movement (rotation or lateral flexion).</a:t>
          </a:r>
          <a:endParaRPr lang="en-US" dirty="0"/>
        </a:p>
      </dgm:t>
    </dgm:pt>
    <dgm:pt modelId="{85C6AF46-F14E-4C30-B62E-201D491F8654}" type="parTrans" cxnId="{66E00872-4F15-47A1-BD6A-9F42E100DDA3}">
      <dgm:prSet/>
      <dgm:spPr/>
      <dgm:t>
        <a:bodyPr/>
        <a:lstStyle/>
        <a:p>
          <a:endParaRPr lang="en-US"/>
        </a:p>
      </dgm:t>
    </dgm:pt>
    <dgm:pt modelId="{5FA8A338-B925-4B22-AD57-54C28DBB1D5B}" type="sibTrans" cxnId="{66E00872-4F15-47A1-BD6A-9F42E100DDA3}">
      <dgm:prSet/>
      <dgm:spPr/>
      <dgm:t>
        <a:bodyPr/>
        <a:lstStyle/>
        <a:p>
          <a:endParaRPr lang="en-US"/>
        </a:p>
      </dgm:t>
    </dgm:pt>
    <dgm:pt modelId="{615D239F-2306-4863-9A30-E49F2AFC9B86}">
      <dgm:prSet phldrT="[Text]"/>
      <dgm:spPr/>
      <dgm:t>
        <a:bodyPr/>
        <a:lstStyle/>
        <a:p>
          <a:r>
            <a:rPr lang="en-US" b="1" dirty="0" smtClean="0"/>
            <a:t>Therapist will position the subject’s cervical spine to bend contra laterally to just short of restriction barrier </a:t>
          </a:r>
          <a:endParaRPr lang="en-US" dirty="0"/>
        </a:p>
      </dgm:t>
    </dgm:pt>
    <dgm:pt modelId="{15D0EDC9-52F0-449A-8E36-B3B3684076E2}" type="parTrans" cxnId="{865CCA79-6D70-403F-B9BF-0C4AA72F7EB0}">
      <dgm:prSet/>
      <dgm:spPr/>
      <dgm:t>
        <a:bodyPr/>
        <a:lstStyle/>
        <a:p>
          <a:endParaRPr lang="en-US"/>
        </a:p>
      </dgm:t>
    </dgm:pt>
    <dgm:pt modelId="{552F0B83-8606-4FF8-8379-3219E8448964}" type="sibTrans" cxnId="{865CCA79-6D70-403F-B9BF-0C4AA72F7EB0}">
      <dgm:prSet/>
      <dgm:spPr/>
      <dgm:t>
        <a:bodyPr/>
        <a:lstStyle/>
        <a:p>
          <a:endParaRPr lang="en-US"/>
        </a:p>
      </dgm:t>
    </dgm:pt>
    <dgm:pt modelId="{B530DF56-5C81-4686-BDF6-8E31C6898358}">
      <dgm:prSet/>
      <dgm:spPr/>
      <dgm:t>
        <a:bodyPr/>
        <a:lstStyle/>
        <a:p>
          <a:r>
            <a:rPr lang="en-US" b="1" dirty="0" smtClean="0"/>
            <a:t>The therapist stabilized affected side shoulder by one hand and other hand cupped the ear &amp; mastoid area of same side of head in a crossed manner </a:t>
          </a:r>
          <a:endParaRPr lang="en-US" dirty="0"/>
        </a:p>
      </dgm:t>
    </dgm:pt>
    <dgm:pt modelId="{F5FA6751-1AC3-4C46-8D0F-4217EE2CA648}" type="parTrans" cxnId="{CB573FE1-41AA-493D-A3BF-0D45BBB47F3A}">
      <dgm:prSet/>
      <dgm:spPr/>
      <dgm:t>
        <a:bodyPr/>
        <a:lstStyle/>
        <a:p>
          <a:endParaRPr lang="en-US"/>
        </a:p>
      </dgm:t>
    </dgm:pt>
    <dgm:pt modelId="{852F2CF6-E132-4674-97D6-B4E9ECD280C6}" type="sibTrans" cxnId="{CB573FE1-41AA-493D-A3BF-0D45BBB47F3A}">
      <dgm:prSet/>
      <dgm:spPr/>
      <dgm:t>
        <a:bodyPr/>
        <a:lstStyle/>
        <a:p>
          <a:endParaRPr lang="en-US"/>
        </a:p>
      </dgm:t>
    </dgm:pt>
    <dgm:pt modelId="{CF0316E2-19AB-4B4F-A816-DD05E8FCED64}" type="pres">
      <dgm:prSet presAssocID="{EBC1ABDC-A4F4-4BC5-8E6C-98D7D7C7541C}" presName="Name0" presStyleCnt="0">
        <dgm:presLayoutVars>
          <dgm:dir/>
          <dgm:animLvl val="lvl"/>
          <dgm:resizeHandles val="exact"/>
        </dgm:presLayoutVars>
      </dgm:prSet>
      <dgm:spPr/>
      <dgm:t>
        <a:bodyPr/>
        <a:lstStyle/>
        <a:p>
          <a:endParaRPr lang="en-US"/>
        </a:p>
      </dgm:t>
    </dgm:pt>
    <dgm:pt modelId="{8FC24ABE-FE96-4C8C-9F0A-6E570123E541}" type="pres">
      <dgm:prSet presAssocID="{9D77C8F6-752D-4BD6-B719-AFDDFF8930E4}" presName="vertFlow" presStyleCnt="0"/>
      <dgm:spPr/>
    </dgm:pt>
    <dgm:pt modelId="{06D99273-F568-45B2-9F00-0AF411997B8C}" type="pres">
      <dgm:prSet presAssocID="{9D77C8F6-752D-4BD6-B719-AFDDFF8930E4}" presName="header" presStyleLbl="node1" presStyleIdx="0" presStyleCnt="1" custScaleX="130618"/>
      <dgm:spPr/>
      <dgm:t>
        <a:bodyPr/>
        <a:lstStyle/>
        <a:p>
          <a:endParaRPr lang="en-US"/>
        </a:p>
      </dgm:t>
    </dgm:pt>
    <dgm:pt modelId="{373947C6-D376-44C4-9047-BA1AAA99FA0D}" type="pres">
      <dgm:prSet presAssocID="{85C6AF46-F14E-4C30-B62E-201D491F8654}" presName="parTrans" presStyleLbl="sibTrans2D1" presStyleIdx="0" presStyleCnt="3"/>
      <dgm:spPr/>
      <dgm:t>
        <a:bodyPr/>
        <a:lstStyle/>
        <a:p>
          <a:endParaRPr lang="en-US"/>
        </a:p>
      </dgm:t>
    </dgm:pt>
    <dgm:pt modelId="{21B096FA-D5D6-47D9-A377-2BD0AA2631FC}" type="pres">
      <dgm:prSet presAssocID="{7557954B-4FD7-4DE2-966E-0530951E8486}" presName="child" presStyleLbl="alignAccFollowNode1" presStyleIdx="0" presStyleCnt="3" custScaleX="130618">
        <dgm:presLayoutVars>
          <dgm:chMax val="0"/>
          <dgm:bulletEnabled val="1"/>
        </dgm:presLayoutVars>
      </dgm:prSet>
      <dgm:spPr/>
      <dgm:t>
        <a:bodyPr/>
        <a:lstStyle/>
        <a:p>
          <a:endParaRPr lang="en-US"/>
        </a:p>
      </dgm:t>
    </dgm:pt>
    <dgm:pt modelId="{7DE88039-2250-400F-9F2B-372B542ADCCD}" type="pres">
      <dgm:prSet presAssocID="{5FA8A338-B925-4B22-AD57-54C28DBB1D5B}" presName="sibTrans" presStyleLbl="sibTrans2D1" presStyleIdx="1" presStyleCnt="3"/>
      <dgm:spPr/>
      <dgm:t>
        <a:bodyPr/>
        <a:lstStyle/>
        <a:p>
          <a:endParaRPr lang="en-US"/>
        </a:p>
      </dgm:t>
    </dgm:pt>
    <dgm:pt modelId="{B42325B9-4BA2-48FC-8092-38594E04F1BD}" type="pres">
      <dgm:prSet presAssocID="{615D239F-2306-4863-9A30-E49F2AFC9B86}" presName="child" presStyleLbl="alignAccFollowNode1" presStyleIdx="1" presStyleCnt="3" custScaleX="130618">
        <dgm:presLayoutVars>
          <dgm:chMax val="0"/>
          <dgm:bulletEnabled val="1"/>
        </dgm:presLayoutVars>
      </dgm:prSet>
      <dgm:spPr/>
      <dgm:t>
        <a:bodyPr/>
        <a:lstStyle/>
        <a:p>
          <a:endParaRPr lang="en-US"/>
        </a:p>
      </dgm:t>
    </dgm:pt>
    <dgm:pt modelId="{CC9DC36D-8432-4216-8E19-21B0C3D5D0BE}" type="pres">
      <dgm:prSet presAssocID="{552F0B83-8606-4FF8-8379-3219E8448964}" presName="sibTrans" presStyleLbl="sibTrans2D1" presStyleIdx="2" presStyleCnt="3"/>
      <dgm:spPr/>
      <dgm:t>
        <a:bodyPr/>
        <a:lstStyle/>
        <a:p>
          <a:endParaRPr lang="en-US"/>
        </a:p>
      </dgm:t>
    </dgm:pt>
    <dgm:pt modelId="{C410C9EB-9AC9-470B-973E-3AFD73B27DFD}" type="pres">
      <dgm:prSet presAssocID="{B530DF56-5C81-4686-BDF6-8E31C6898358}" presName="child" presStyleLbl="alignAccFollowNode1" presStyleIdx="2" presStyleCnt="3" custScaleX="130618">
        <dgm:presLayoutVars>
          <dgm:chMax val="0"/>
          <dgm:bulletEnabled val="1"/>
        </dgm:presLayoutVars>
      </dgm:prSet>
      <dgm:spPr/>
      <dgm:t>
        <a:bodyPr/>
        <a:lstStyle/>
        <a:p>
          <a:endParaRPr lang="en-US"/>
        </a:p>
      </dgm:t>
    </dgm:pt>
  </dgm:ptLst>
  <dgm:cxnLst>
    <dgm:cxn modelId="{6675B08D-E6DA-4B0B-90C3-30BB5F1DBF89}" type="presOf" srcId="{9D77C8F6-752D-4BD6-B719-AFDDFF8930E4}" destId="{06D99273-F568-45B2-9F00-0AF411997B8C}" srcOrd="0" destOrd="0" presId="urn:microsoft.com/office/officeart/2005/8/layout/lProcess1"/>
    <dgm:cxn modelId="{5CE4572A-2991-461B-ADE2-D02CB70D9676}" type="presOf" srcId="{5FA8A338-B925-4B22-AD57-54C28DBB1D5B}" destId="{7DE88039-2250-400F-9F2B-372B542ADCCD}" srcOrd="0" destOrd="0" presId="urn:microsoft.com/office/officeart/2005/8/layout/lProcess1"/>
    <dgm:cxn modelId="{5D25BDF4-9B8C-43C0-B913-F5C5D37F8A87}" srcId="{EBC1ABDC-A4F4-4BC5-8E6C-98D7D7C7541C}" destId="{9D77C8F6-752D-4BD6-B719-AFDDFF8930E4}" srcOrd="0" destOrd="0" parTransId="{79EB9E58-70B1-4251-B04D-E58161C4B21F}" sibTransId="{60FC8402-E0C0-4141-A56F-C9207F9AA0D6}"/>
    <dgm:cxn modelId="{865CCA79-6D70-403F-B9BF-0C4AA72F7EB0}" srcId="{9D77C8F6-752D-4BD6-B719-AFDDFF8930E4}" destId="{615D239F-2306-4863-9A30-E49F2AFC9B86}" srcOrd="1" destOrd="0" parTransId="{15D0EDC9-52F0-449A-8E36-B3B3684076E2}" sibTransId="{552F0B83-8606-4FF8-8379-3219E8448964}"/>
    <dgm:cxn modelId="{831C96F9-9D45-404F-8614-64C5082A4F43}" type="presOf" srcId="{85C6AF46-F14E-4C30-B62E-201D491F8654}" destId="{373947C6-D376-44C4-9047-BA1AAA99FA0D}" srcOrd="0" destOrd="0" presId="urn:microsoft.com/office/officeart/2005/8/layout/lProcess1"/>
    <dgm:cxn modelId="{66E00872-4F15-47A1-BD6A-9F42E100DDA3}" srcId="{9D77C8F6-752D-4BD6-B719-AFDDFF8930E4}" destId="{7557954B-4FD7-4DE2-966E-0530951E8486}" srcOrd="0" destOrd="0" parTransId="{85C6AF46-F14E-4C30-B62E-201D491F8654}" sibTransId="{5FA8A338-B925-4B22-AD57-54C28DBB1D5B}"/>
    <dgm:cxn modelId="{650AEE0D-9B24-49C2-9CBE-88D6CA2FBB09}" type="presOf" srcId="{552F0B83-8606-4FF8-8379-3219E8448964}" destId="{CC9DC36D-8432-4216-8E19-21B0C3D5D0BE}" srcOrd="0" destOrd="0" presId="urn:microsoft.com/office/officeart/2005/8/layout/lProcess1"/>
    <dgm:cxn modelId="{C1BEBE3F-C6D5-42DB-8870-C3F707B9A0AE}" type="presOf" srcId="{7557954B-4FD7-4DE2-966E-0530951E8486}" destId="{21B096FA-D5D6-47D9-A377-2BD0AA2631FC}" srcOrd="0" destOrd="0" presId="urn:microsoft.com/office/officeart/2005/8/layout/lProcess1"/>
    <dgm:cxn modelId="{5099E6A3-27A6-4856-9125-CBAF14D26060}" type="presOf" srcId="{EBC1ABDC-A4F4-4BC5-8E6C-98D7D7C7541C}" destId="{CF0316E2-19AB-4B4F-A816-DD05E8FCED64}" srcOrd="0" destOrd="0" presId="urn:microsoft.com/office/officeart/2005/8/layout/lProcess1"/>
    <dgm:cxn modelId="{CB573FE1-41AA-493D-A3BF-0D45BBB47F3A}" srcId="{9D77C8F6-752D-4BD6-B719-AFDDFF8930E4}" destId="{B530DF56-5C81-4686-BDF6-8E31C6898358}" srcOrd="2" destOrd="0" parTransId="{F5FA6751-1AC3-4C46-8D0F-4217EE2CA648}" sibTransId="{852F2CF6-E132-4674-97D6-B4E9ECD280C6}"/>
    <dgm:cxn modelId="{BE797969-B7EE-4EBA-B8CB-CF3DF5E5BA1D}" type="presOf" srcId="{B530DF56-5C81-4686-BDF6-8E31C6898358}" destId="{C410C9EB-9AC9-470B-973E-3AFD73B27DFD}" srcOrd="0" destOrd="0" presId="urn:microsoft.com/office/officeart/2005/8/layout/lProcess1"/>
    <dgm:cxn modelId="{697A06E5-7525-4776-8A2C-87F03CFC721A}" type="presOf" srcId="{615D239F-2306-4863-9A30-E49F2AFC9B86}" destId="{B42325B9-4BA2-48FC-8092-38594E04F1BD}" srcOrd="0" destOrd="0" presId="urn:microsoft.com/office/officeart/2005/8/layout/lProcess1"/>
    <dgm:cxn modelId="{3075DA6D-07DC-4062-933C-D48ACAE7E98A}" type="presParOf" srcId="{CF0316E2-19AB-4B4F-A816-DD05E8FCED64}" destId="{8FC24ABE-FE96-4C8C-9F0A-6E570123E541}" srcOrd="0" destOrd="0" presId="urn:microsoft.com/office/officeart/2005/8/layout/lProcess1"/>
    <dgm:cxn modelId="{C7215D5B-C761-48E4-BD42-EE2CC498CE15}" type="presParOf" srcId="{8FC24ABE-FE96-4C8C-9F0A-6E570123E541}" destId="{06D99273-F568-45B2-9F00-0AF411997B8C}" srcOrd="0" destOrd="0" presId="urn:microsoft.com/office/officeart/2005/8/layout/lProcess1"/>
    <dgm:cxn modelId="{2EBE29CE-85C8-4441-87D9-0CC260CAAEF6}" type="presParOf" srcId="{8FC24ABE-FE96-4C8C-9F0A-6E570123E541}" destId="{373947C6-D376-44C4-9047-BA1AAA99FA0D}" srcOrd="1" destOrd="0" presId="urn:microsoft.com/office/officeart/2005/8/layout/lProcess1"/>
    <dgm:cxn modelId="{F589105B-7C71-46E7-8F32-6A2788F61926}" type="presParOf" srcId="{8FC24ABE-FE96-4C8C-9F0A-6E570123E541}" destId="{21B096FA-D5D6-47D9-A377-2BD0AA2631FC}" srcOrd="2" destOrd="0" presId="urn:microsoft.com/office/officeart/2005/8/layout/lProcess1"/>
    <dgm:cxn modelId="{BBE291AE-FCBD-4D8E-B10E-FC7D04B2B13E}" type="presParOf" srcId="{8FC24ABE-FE96-4C8C-9F0A-6E570123E541}" destId="{7DE88039-2250-400F-9F2B-372B542ADCCD}" srcOrd="3" destOrd="0" presId="urn:microsoft.com/office/officeart/2005/8/layout/lProcess1"/>
    <dgm:cxn modelId="{8AC43E9D-E670-4838-A98D-17531CFD30E9}" type="presParOf" srcId="{8FC24ABE-FE96-4C8C-9F0A-6E570123E541}" destId="{B42325B9-4BA2-48FC-8092-38594E04F1BD}" srcOrd="4" destOrd="0" presId="urn:microsoft.com/office/officeart/2005/8/layout/lProcess1"/>
    <dgm:cxn modelId="{E9DB20B4-066B-4B08-A928-3E8DC609A825}" type="presParOf" srcId="{8FC24ABE-FE96-4C8C-9F0A-6E570123E541}" destId="{CC9DC36D-8432-4216-8E19-21B0C3D5D0BE}" srcOrd="5" destOrd="0" presId="urn:microsoft.com/office/officeart/2005/8/layout/lProcess1"/>
    <dgm:cxn modelId="{B7EEF2F8-8E5D-4862-8228-279A62B75F0E}" type="presParOf" srcId="{8FC24ABE-FE96-4C8C-9F0A-6E570123E541}" destId="{C410C9EB-9AC9-470B-973E-3AFD73B27DFD}" srcOrd="6" destOrd="0" presId="urn:microsoft.com/office/officeart/2005/8/layout/l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150434-8AB8-4E40-A45F-FE29A9302BC4}" type="doc">
      <dgm:prSet loTypeId="urn:microsoft.com/office/officeart/2005/8/layout/vList6" loCatId="list" qsTypeId="urn:microsoft.com/office/officeart/2005/8/quickstyle/simple5" qsCatId="simple" csTypeId="urn:microsoft.com/office/officeart/2005/8/colors/accent0_2" csCatId="mainScheme" phldr="1"/>
      <dgm:spPr/>
      <dgm:t>
        <a:bodyPr/>
        <a:lstStyle/>
        <a:p>
          <a:endParaRPr lang="en-US"/>
        </a:p>
      </dgm:t>
    </dgm:pt>
    <dgm:pt modelId="{321D84D8-E63C-424E-8AEB-2A0F503B2CEF}">
      <dgm:prSet phldrT="[Text]"/>
      <dgm:spPr/>
      <dgm:t>
        <a:bodyPr/>
        <a:lstStyle/>
        <a:p>
          <a:r>
            <a:rPr lang="en-US" b="1" dirty="0" smtClean="0"/>
            <a:t>Heat when applied to body </a:t>
          </a:r>
          <a:endParaRPr lang="en-US" dirty="0"/>
        </a:p>
      </dgm:t>
    </dgm:pt>
    <dgm:pt modelId="{DBF4934B-9F57-49B1-9D4B-8BE251DE6C21}" type="parTrans" cxnId="{DA81757A-ABC4-4443-B8B9-08952888551C}">
      <dgm:prSet/>
      <dgm:spPr/>
      <dgm:t>
        <a:bodyPr/>
        <a:lstStyle/>
        <a:p>
          <a:endParaRPr lang="en-US"/>
        </a:p>
      </dgm:t>
    </dgm:pt>
    <dgm:pt modelId="{93F4A599-A43B-4CC8-A364-7BC8DDD609E6}" type="sibTrans" cxnId="{DA81757A-ABC4-4443-B8B9-08952888551C}">
      <dgm:prSet/>
      <dgm:spPr/>
      <dgm:t>
        <a:bodyPr/>
        <a:lstStyle/>
        <a:p>
          <a:endParaRPr lang="en-US"/>
        </a:p>
      </dgm:t>
    </dgm:pt>
    <dgm:pt modelId="{C1AEEF5A-AEBE-48F5-AC45-CCED8BABF4D6}">
      <dgm:prSet phldrT="[Text]" custT="1"/>
      <dgm:spPr/>
      <dgm:t>
        <a:bodyPr/>
        <a:lstStyle/>
        <a:p>
          <a:r>
            <a:rPr lang="en-US" sz="1400" b="1" dirty="0" smtClean="0"/>
            <a:t>Increases the local blood flow</a:t>
          </a:r>
          <a:endParaRPr lang="en-US" sz="1400" dirty="0"/>
        </a:p>
      </dgm:t>
    </dgm:pt>
    <dgm:pt modelId="{32DBDC99-718F-494A-99F3-BE2F13CA4EA0}" type="parTrans" cxnId="{0A704C6F-5AC2-44EB-A6B3-F72739D9A67C}">
      <dgm:prSet/>
      <dgm:spPr/>
      <dgm:t>
        <a:bodyPr/>
        <a:lstStyle/>
        <a:p>
          <a:endParaRPr lang="en-US"/>
        </a:p>
      </dgm:t>
    </dgm:pt>
    <dgm:pt modelId="{A29D644B-0530-4FBD-A103-2D41F5B2BE77}" type="sibTrans" cxnId="{0A704C6F-5AC2-44EB-A6B3-F72739D9A67C}">
      <dgm:prSet/>
      <dgm:spPr/>
      <dgm:t>
        <a:bodyPr/>
        <a:lstStyle/>
        <a:p>
          <a:endParaRPr lang="en-US"/>
        </a:p>
      </dgm:t>
    </dgm:pt>
    <dgm:pt modelId="{E5E79DF1-990A-4629-97E7-C1A3DF189166}">
      <dgm:prSet phldrT="[Text]" custT="1"/>
      <dgm:spPr/>
      <dgm:t>
        <a:bodyPr/>
        <a:lstStyle/>
        <a:p>
          <a:r>
            <a:rPr lang="en-US" sz="1400" b="1" dirty="0" smtClean="0"/>
            <a:t>Cause the removal of pain provoking metabolites</a:t>
          </a:r>
          <a:endParaRPr lang="en-US" sz="1400" dirty="0"/>
        </a:p>
      </dgm:t>
    </dgm:pt>
    <dgm:pt modelId="{A58BE750-A01B-4DFC-8ED5-FE5A34DD4A03}" type="parTrans" cxnId="{9330F58C-E240-4ED3-A827-F1925D03A0E7}">
      <dgm:prSet/>
      <dgm:spPr/>
      <dgm:t>
        <a:bodyPr/>
        <a:lstStyle/>
        <a:p>
          <a:endParaRPr lang="en-US"/>
        </a:p>
      </dgm:t>
    </dgm:pt>
    <dgm:pt modelId="{179DEE4E-1BC1-45F5-9389-1A339A9ED8EA}" type="sibTrans" cxnId="{9330F58C-E240-4ED3-A827-F1925D03A0E7}">
      <dgm:prSet/>
      <dgm:spPr/>
      <dgm:t>
        <a:bodyPr/>
        <a:lstStyle/>
        <a:p>
          <a:endParaRPr lang="en-US"/>
        </a:p>
      </dgm:t>
    </dgm:pt>
    <dgm:pt modelId="{1F0850E2-3259-4E62-8EA5-FF93DC4AE402}">
      <dgm:prSet phldrT="[Text]"/>
      <dgm:spPr/>
      <dgm:t>
        <a:bodyPr/>
        <a:lstStyle/>
        <a:p>
          <a:r>
            <a:rPr lang="en-US" b="1" dirty="0" smtClean="0"/>
            <a:t>Stretching and Isometric exercises</a:t>
          </a:r>
          <a:endParaRPr lang="en-US" dirty="0"/>
        </a:p>
      </dgm:t>
    </dgm:pt>
    <dgm:pt modelId="{EFC0AB74-ED25-442B-BB2A-5AE119F1A715}" type="parTrans" cxnId="{17365D52-4772-4DDF-ADDE-1A8139065F88}">
      <dgm:prSet/>
      <dgm:spPr/>
      <dgm:t>
        <a:bodyPr/>
        <a:lstStyle/>
        <a:p>
          <a:endParaRPr lang="en-US"/>
        </a:p>
      </dgm:t>
    </dgm:pt>
    <dgm:pt modelId="{211797E0-E9F1-4517-9805-4416EDFC0BFF}" type="sibTrans" cxnId="{17365D52-4772-4DDF-ADDE-1A8139065F88}">
      <dgm:prSet/>
      <dgm:spPr/>
      <dgm:t>
        <a:bodyPr/>
        <a:lstStyle/>
        <a:p>
          <a:endParaRPr lang="en-US"/>
        </a:p>
      </dgm:t>
    </dgm:pt>
    <dgm:pt modelId="{D2F3BD0C-D511-4C02-AEA6-F76734BD426C}">
      <dgm:prSet phldrT="[Text]" custT="1"/>
      <dgm:spPr/>
      <dgm:t>
        <a:bodyPr/>
        <a:lstStyle/>
        <a:p>
          <a:r>
            <a:rPr lang="en-US" sz="1600" b="1" dirty="0" smtClean="0"/>
            <a:t>Increase in muscle excitability</a:t>
          </a:r>
          <a:endParaRPr lang="en-US" sz="1600" dirty="0"/>
        </a:p>
      </dgm:t>
    </dgm:pt>
    <dgm:pt modelId="{D340D4B2-9C3E-44BD-A960-80EB4CE14FC5}" type="parTrans" cxnId="{110070E4-73F5-4361-BD35-CC626B274790}">
      <dgm:prSet/>
      <dgm:spPr/>
      <dgm:t>
        <a:bodyPr/>
        <a:lstStyle/>
        <a:p>
          <a:endParaRPr lang="en-US"/>
        </a:p>
      </dgm:t>
    </dgm:pt>
    <dgm:pt modelId="{CFF23239-DF68-4374-92F4-1B9B9DEA7AC5}" type="sibTrans" cxnId="{110070E4-73F5-4361-BD35-CC626B274790}">
      <dgm:prSet/>
      <dgm:spPr/>
      <dgm:t>
        <a:bodyPr/>
        <a:lstStyle/>
        <a:p>
          <a:endParaRPr lang="en-US"/>
        </a:p>
      </dgm:t>
    </dgm:pt>
    <dgm:pt modelId="{A7C689B3-2D5A-4563-9698-1A18A4631CCA}">
      <dgm:prSet phldrT="[Text]" custT="1"/>
      <dgm:spPr/>
      <dgm:t>
        <a:bodyPr/>
        <a:lstStyle/>
        <a:p>
          <a:r>
            <a:rPr lang="en-US" sz="1600" b="1" dirty="0" smtClean="0"/>
            <a:t>Results in pain relief. </a:t>
          </a:r>
          <a:endParaRPr lang="en-US" sz="1600" dirty="0"/>
        </a:p>
      </dgm:t>
    </dgm:pt>
    <dgm:pt modelId="{C094F02C-E1BC-4AAC-9E47-F78FC20545EB}" type="parTrans" cxnId="{7B120B79-D363-46EE-9F7E-7F906943B166}">
      <dgm:prSet/>
      <dgm:spPr/>
      <dgm:t>
        <a:bodyPr/>
        <a:lstStyle/>
        <a:p>
          <a:endParaRPr lang="en-US"/>
        </a:p>
      </dgm:t>
    </dgm:pt>
    <dgm:pt modelId="{B082F0BA-34CF-4D3A-AB87-25F72CBF4A24}" type="sibTrans" cxnId="{7B120B79-D363-46EE-9F7E-7F906943B166}">
      <dgm:prSet/>
      <dgm:spPr/>
      <dgm:t>
        <a:bodyPr/>
        <a:lstStyle/>
        <a:p>
          <a:endParaRPr lang="en-US"/>
        </a:p>
      </dgm:t>
    </dgm:pt>
    <dgm:pt modelId="{19C759D3-734A-4373-91B5-FF7FA93AE349}">
      <dgm:prSet phldrT="[Text]" custT="1"/>
      <dgm:spPr/>
      <dgm:t>
        <a:bodyPr/>
        <a:lstStyle/>
        <a:p>
          <a:r>
            <a:rPr lang="en-US" sz="1400" b="1" dirty="0" smtClean="0"/>
            <a:t>Induces analgesic effect (pain gate theory)</a:t>
          </a:r>
          <a:endParaRPr lang="en-US" sz="1400" dirty="0"/>
        </a:p>
      </dgm:t>
    </dgm:pt>
    <dgm:pt modelId="{B52A8CB5-C305-48FE-A8ED-7A16BBA819D8}" type="parTrans" cxnId="{98B12871-CBCA-4213-80DA-4DF22C8D2552}">
      <dgm:prSet/>
      <dgm:spPr/>
      <dgm:t>
        <a:bodyPr/>
        <a:lstStyle/>
        <a:p>
          <a:endParaRPr lang="en-US"/>
        </a:p>
      </dgm:t>
    </dgm:pt>
    <dgm:pt modelId="{0C5CC6CF-125A-45D9-9734-2D923419FBD2}" type="sibTrans" cxnId="{98B12871-CBCA-4213-80DA-4DF22C8D2552}">
      <dgm:prSet/>
      <dgm:spPr/>
      <dgm:t>
        <a:bodyPr/>
        <a:lstStyle/>
        <a:p>
          <a:endParaRPr lang="en-US"/>
        </a:p>
      </dgm:t>
    </dgm:pt>
    <dgm:pt modelId="{07A56E0D-188B-47F4-86FB-F602C322F861}">
      <dgm:prSet phldrT="[Text]" custT="1"/>
      <dgm:spPr/>
      <dgm:t>
        <a:bodyPr/>
        <a:lstStyle/>
        <a:p>
          <a:r>
            <a:rPr lang="en-US" sz="1400" b="1" dirty="0" smtClean="0"/>
            <a:t>Reduces pain by decreasing the level of spasm.</a:t>
          </a:r>
          <a:endParaRPr lang="en-US" sz="1400" dirty="0"/>
        </a:p>
      </dgm:t>
    </dgm:pt>
    <dgm:pt modelId="{83A30FC4-3FE6-457A-BF64-10303210AD27}" type="parTrans" cxnId="{B78E57B0-3D03-44AD-AE20-FC1F18737F6D}">
      <dgm:prSet/>
      <dgm:spPr/>
      <dgm:t>
        <a:bodyPr/>
        <a:lstStyle/>
        <a:p>
          <a:endParaRPr lang="en-US"/>
        </a:p>
      </dgm:t>
    </dgm:pt>
    <dgm:pt modelId="{A4E28DD6-33E3-4316-AE3D-6C09D112876B}" type="sibTrans" cxnId="{B78E57B0-3D03-44AD-AE20-FC1F18737F6D}">
      <dgm:prSet/>
      <dgm:spPr/>
      <dgm:t>
        <a:bodyPr/>
        <a:lstStyle/>
        <a:p>
          <a:endParaRPr lang="en-US"/>
        </a:p>
      </dgm:t>
    </dgm:pt>
    <dgm:pt modelId="{4084FD87-5FA0-4111-A24C-1CC270708146}" type="pres">
      <dgm:prSet presAssocID="{BB150434-8AB8-4E40-A45F-FE29A9302BC4}" presName="Name0" presStyleCnt="0">
        <dgm:presLayoutVars>
          <dgm:dir/>
          <dgm:animLvl val="lvl"/>
          <dgm:resizeHandles/>
        </dgm:presLayoutVars>
      </dgm:prSet>
      <dgm:spPr/>
      <dgm:t>
        <a:bodyPr/>
        <a:lstStyle/>
        <a:p>
          <a:endParaRPr lang="en-US"/>
        </a:p>
      </dgm:t>
    </dgm:pt>
    <dgm:pt modelId="{0EECDFCA-8980-4706-A484-AD56603B104F}" type="pres">
      <dgm:prSet presAssocID="{321D84D8-E63C-424E-8AEB-2A0F503B2CEF}" presName="linNode" presStyleCnt="0"/>
      <dgm:spPr/>
    </dgm:pt>
    <dgm:pt modelId="{87FB171F-503D-4CC8-ACEF-F97CAA2ECC76}" type="pres">
      <dgm:prSet presAssocID="{321D84D8-E63C-424E-8AEB-2A0F503B2CEF}" presName="parentShp" presStyleLbl="node1" presStyleIdx="0" presStyleCnt="2">
        <dgm:presLayoutVars>
          <dgm:bulletEnabled val="1"/>
        </dgm:presLayoutVars>
      </dgm:prSet>
      <dgm:spPr/>
      <dgm:t>
        <a:bodyPr/>
        <a:lstStyle/>
        <a:p>
          <a:endParaRPr lang="en-US"/>
        </a:p>
      </dgm:t>
    </dgm:pt>
    <dgm:pt modelId="{14F94AA9-8B5B-4BD2-BAFE-52170A523BB7}" type="pres">
      <dgm:prSet presAssocID="{321D84D8-E63C-424E-8AEB-2A0F503B2CEF}" presName="childShp" presStyleLbl="bgAccFollowNode1" presStyleIdx="0" presStyleCnt="2" custScaleY="130005">
        <dgm:presLayoutVars>
          <dgm:bulletEnabled val="1"/>
        </dgm:presLayoutVars>
      </dgm:prSet>
      <dgm:spPr/>
      <dgm:t>
        <a:bodyPr/>
        <a:lstStyle/>
        <a:p>
          <a:endParaRPr lang="en-US"/>
        </a:p>
      </dgm:t>
    </dgm:pt>
    <dgm:pt modelId="{80BE52D1-8343-449D-8829-8943A4B2AFE5}" type="pres">
      <dgm:prSet presAssocID="{93F4A599-A43B-4CC8-A364-7BC8DDD609E6}" presName="spacing" presStyleCnt="0"/>
      <dgm:spPr/>
    </dgm:pt>
    <dgm:pt modelId="{8333729E-791E-4F64-8092-443A8240BD19}" type="pres">
      <dgm:prSet presAssocID="{1F0850E2-3259-4E62-8EA5-FF93DC4AE402}" presName="linNode" presStyleCnt="0"/>
      <dgm:spPr/>
    </dgm:pt>
    <dgm:pt modelId="{A6ED85F2-B06A-412C-8F66-40180CA0AF0D}" type="pres">
      <dgm:prSet presAssocID="{1F0850E2-3259-4E62-8EA5-FF93DC4AE402}" presName="parentShp" presStyleLbl="node1" presStyleIdx="1" presStyleCnt="2">
        <dgm:presLayoutVars>
          <dgm:bulletEnabled val="1"/>
        </dgm:presLayoutVars>
      </dgm:prSet>
      <dgm:spPr/>
      <dgm:t>
        <a:bodyPr/>
        <a:lstStyle/>
        <a:p>
          <a:endParaRPr lang="en-US"/>
        </a:p>
      </dgm:t>
    </dgm:pt>
    <dgm:pt modelId="{AC7C5468-F276-47EC-948D-CE8470A409BC}" type="pres">
      <dgm:prSet presAssocID="{1F0850E2-3259-4E62-8EA5-FF93DC4AE402}" presName="childShp" presStyleLbl="bgAccFollowNode1" presStyleIdx="1" presStyleCnt="2">
        <dgm:presLayoutVars>
          <dgm:bulletEnabled val="1"/>
        </dgm:presLayoutVars>
      </dgm:prSet>
      <dgm:spPr/>
      <dgm:t>
        <a:bodyPr/>
        <a:lstStyle/>
        <a:p>
          <a:endParaRPr lang="en-US"/>
        </a:p>
      </dgm:t>
    </dgm:pt>
  </dgm:ptLst>
  <dgm:cxnLst>
    <dgm:cxn modelId="{62CDE54E-5608-4255-AADB-1E0E27E1D739}" type="presOf" srcId="{C1AEEF5A-AEBE-48F5-AC45-CCED8BABF4D6}" destId="{14F94AA9-8B5B-4BD2-BAFE-52170A523BB7}" srcOrd="0" destOrd="0" presId="urn:microsoft.com/office/officeart/2005/8/layout/vList6"/>
    <dgm:cxn modelId="{2AF89BD7-ED5D-4D57-A92B-C07C485C3276}" type="presOf" srcId="{BB150434-8AB8-4E40-A45F-FE29A9302BC4}" destId="{4084FD87-5FA0-4111-A24C-1CC270708146}" srcOrd="0" destOrd="0" presId="urn:microsoft.com/office/officeart/2005/8/layout/vList6"/>
    <dgm:cxn modelId="{34562239-D034-4B81-AA28-7C8E8975ABE4}" type="presOf" srcId="{A7C689B3-2D5A-4563-9698-1A18A4631CCA}" destId="{AC7C5468-F276-47EC-948D-CE8470A409BC}" srcOrd="0" destOrd="1" presId="urn:microsoft.com/office/officeart/2005/8/layout/vList6"/>
    <dgm:cxn modelId="{7B120B79-D363-46EE-9F7E-7F906943B166}" srcId="{1F0850E2-3259-4E62-8EA5-FF93DC4AE402}" destId="{A7C689B3-2D5A-4563-9698-1A18A4631CCA}" srcOrd="1" destOrd="0" parTransId="{C094F02C-E1BC-4AAC-9E47-F78FC20545EB}" sibTransId="{B082F0BA-34CF-4D3A-AB87-25F72CBF4A24}"/>
    <dgm:cxn modelId="{B78E57B0-3D03-44AD-AE20-FC1F18737F6D}" srcId="{321D84D8-E63C-424E-8AEB-2A0F503B2CEF}" destId="{07A56E0D-188B-47F4-86FB-F602C322F861}" srcOrd="3" destOrd="0" parTransId="{83A30FC4-3FE6-457A-BF64-10303210AD27}" sibTransId="{A4E28DD6-33E3-4316-AE3D-6C09D112876B}"/>
    <dgm:cxn modelId="{514640A5-1055-4C58-9F52-5C3436ADC52D}" type="presOf" srcId="{19C759D3-734A-4373-91B5-FF7FA93AE349}" destId="{14F94AA9-8B5B-4BD2-BAFE-52170A523BB7}" srcOrd="0" destOrd="2" presId="urn:microsoft.com/office/officeart/2005/8/layout/vList6"/>
    <dgm:cxn modelId="{17365D52-4772-4DDF-ADDE-1A8139065F88}" srcId="{BB150434-8AB8-4E40-A45F-FE29A9302BC4}" destId="{1F0850E2-3259-4E62-8EA5-FF93DC4AE402}" srcOrd="1" destOrd="0" parTransId="{EFC0AB74-ED25-442B-BB2A-5AE119F1A715}" sibTransId="{211797E0-E9F1-4517-9805-4416EDFC0BFF}"/>
    <dgm:cxn modelId="{0A704C6F-5AC2-44EB-A6B3-F72739D9A67C}" srcId="{321D84D8-E63C-424E-8AEB-2A0F503B2CEF}" destId="{C1AEEF5A-AEBE-48F5-AC45-CCED8BABF4D6}" srcOrd="0" destOrd="0" parTransId="{32DBDC99-718F-494A-99F3-BE2F13CA4EA0}" sibTransId="{A29D644B-0530-4FBD-A103-2D41F5B2BE77}"/>
    <dgm:cxn modelId="{1EB996AB-A743-4625-B96A-D0ECF666CB86}" type="presOf" srcId="{E5E79DF1-990A-4629-97E7-C1A3DF189166}" destId="{14F94AA9-8B5B-4BD2-BAFE-52170A523BB7}" srcOrd="0" destOrd="1" presId="urn:microsoft.com/office/officeart/2005/8/layout/vList6"/>
    <dgm:cxn modelId="{6BB8D7C2-54DF-48AC-A93B-6191A83A4EFE}" type="presOf" srcId="{D2F3BD0C-D511-4C02-AEA6-F76734BD426C}" destId="{AC7C5468-F276-47EC-948D-CE8470A409BC}" srcOrd="0" destOrd="0" presId="urn:microsoft.com/office/officeart/2005/8/layout/vList6"/>
    <dgm:cxn modelId="{DA81757A-ABC4-4443-B8B9-08952888551C}" srcId="{BB150434-8AB8-4E40-A45F-FE29A9302BC4}" destId="{321D84D8-E63C-424E-8AEB-2A0F503B2CEF}" srcOrd="0" destOrd="0" parTransId="{DBF4934B-9F57-49B1-9D4B-8BE251DE6C21}" sibTransId="{93F4A599-A43B-4CC8-A364-7BC8DDD609E6}"/>
    <dgm:cxn modelId="{244C29E8-8505-4ECF-9C37-C7BB2F78B546}" type="presOf" srcId="{1F0850E2-3259-4E62-8EA5-FF93DC4AE402}" destId="{A6ED85F2-B06A-412C-8F66-40180CA0AF0D}" srcOrd="0" destOrd="0" presId="urn:microsoft.com/office/officeart/2005/8/layout/vList6"/>
    <dgm:cxn modelId="{110070E4-73F5-4361-BD35-CC626B274790}" srcId="{1F0850E2-3259-4E62-8EA5-FF93DC4AE402}" destId="{D2F3BD0C-D511-4C02-AEA6-F76734BD426C}" srcOrd="0" destOrd="0" parTransId="{D340D4B2-9C3E-44BD-A960-80EB4CE14FC5}" sibTransId="{CFF23239-DF68-4374-92F4-1B9B9DEA7AC5}"/>
    <dgm:cxn modelId="{98B12871-CBCA-4213-80DA-4DF22C8D2552}" srcId="{321D84D8-E63C-424E-8AEB-2A0F503B2CEF}" destId="{19C759D3-734A-4373-91B5-FF7FA93AE349}" srcOrd="2" destOrd="0" parTransId="{B52A8CB5-C305-48FE-A8ED-7A16BBA819D8}" sibTransId="{0C5CC6CF-125A-45D9-9734-2D923419FBD2}"/>
    <dgm:cxn modelId="{03F50681-13E1-4AF6-9C47-2600A98966EA}" type="presOf" srcId="{321D84D8-E63C-424E-8AEB-2A0F503B2CEF}" destId="{87FB171F-503D-4CC8-ACEF-F97CAA2ECC76}" srcOrd="0" destOrd="0" presId="urn:microsoft.com/office/officeart/2005/8/layout/vList6"/>
    <dgm:cxn modelId="{C8225CE4-6767-447D-8F28-F43F3BB14CF2}" type="presOf" srcId="{07A56E0D-188B-47F4-86FB-F602C322F861}" destId="{14F94AA9-8B5B-4BD2-BAFE-52170A523BB7}" srcOrd="0" destOrd="3" presId="urn:microsoft.com/office/officeart/2005/8/layout/vList6"/>
    <dgm:cxn modelId="{9330F58C-E240-4ED3-A827-F1925D03A0E7}" srcId="{321D84D8-E63C-424E-8AEB-2A0F503B2CEF}" destId="{E5E79DF1-990A-4629-97E7-C1A3DF189166}" srcOrd="1" destOrd="0" parTransId="{A58BE750-A01B-4DFC-8ED5-FE5A34DD4A03}" sibTransId="{179DEE4E-1BC1-45F5-9389-1A339A9ED8EA}"/>
    <dgm:cxn modelId="{4DC83292-C217-421F-9C60-02E3D019A42D}" type="presParOf" srcId="{4084FD87-5FA0-4111-A24C-1CC270708146}" destId="{0EECDFCA-8980-4706-A484-AD56603B104F}" srcOrd="0" destOrd="0" presId="urn:microsoft.com/office/officeart/2005/8/layout/vList6"/>
    <dgm:cxn modelId="{B11D9623-5034-4851-8FA3-FABB7389FC9E}" type="presParOf" srcId="{0EECDFCA-8980-4706-A484-AD56603B104F}" destId="{87FB171F-503D-4CC8-ACEF-F97CAA2ECC76}" srcOrd="0" destOrd="0" presId="urn:microsoft.com/office/officeart/2005/8/layout/vList6"/>
    <dgm:cxn modelId="{4BDAB809-740C-48B1-8800-94233EFA34D2}" type="presParOf" srcId="{0EECDFCA-8980-4706-A484-AD56603B104F}" destId="{14F94AA9-8B5B-4BD2-BAFE-52170A523BB7}" srcOrd="1" destOrd="0" presId="urn:microsoft.com/office/officeart/2005/8/layout/vList6"/>
    <dgm:cxn modelId="{119D429F-C59F-49CD-9EF5-362138F20539}" type="presParOf" srcId="{4084FD87-5FA0-4111-A24C-1CC270708146}" destId="{80BE52D1-8343-449D-8829-8943A4B2AFE5}" srcOrd="1" destOrd="0" presId="urn:microsoft.com/office/officeart/2005/8/layout/vList6"/>
    <dgm:cxn modelId="{F1C46846-3284-49EB-9E32-68E0F30183C1}" type="presParOf" srcId="{4084FD87-5FA0-4111-A24C-1CC270708146}" destId="{8333729E-791E-4F64-8092-443A8240BD19}" srcOrd="2" destOrd="0" presId="urn:microsoft.com/office/officeart/2005/8/layout/vList6"/>
    <dgm:cxn modelId="{0C318148-594E-4BDF-9663-438522A61876}" type="presParOf" srcId="{8333729E-791E-4F64-8092-443A8240BD19}" destId="{A6ED85F2-B06A-412C-8F66-40180CA0AF0D}" srcOrd="0" destOrd="0" presId="urn:microsoft.com/office/officeart/2005/8/layout/vList6"/>
    <dgm:cxn modelId="{91AE2236-52A5-4C9B-9469-9D23B5FECB9F}" type="presParOf" srcId="{8333729E-791E-4F64-8092-443A8240BD19}" destId="{AC7C5468-F276-47EC-948D-CE8470A409BC}"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220A11A-804B-4187-B60C-B5BD66734072}" type="doc">
      <dgm:prSet loTypeId="urn:microsoft.com/office/officeart/2005/8/layout/hProcess9" loCatId="process" qsTypeId="urn:microsoft.com/office/officeart/2005/8/quickstyle/simple5" qsCatId="simple" csTypeId="urn:microsoft.com/office/officeart/2005/8/colors/colorful3" csCatId="colorful" phldr="1"/>
      <dgm:spPr/>
    </dgm:pt>
    <dgm:pt modelId="{5BA1A6AA-A57E-4557-AF11-20A70A3B81AE}">
      <dgm:prSet phldrT="[Text]" custT="1"/>
      <dgm:spPr/>
      <dgm:t>
        <a:bodyPr/>
        <a:lstStyle/>
        <a:p>
          <a:r>
            <a:rPr lang="en-US" sz="1600" b="1" dirty="0" smtClean="0"/>
            <a:t>Isometric contraction</a:t>
          </a:r>
        </a:p>
        <a:p>
          <a:endParaRPr lang="en-US" sz="1600" b="1" dirty="0" smtClean="0"/>
        </a:p>
        <a:p>
          <a:r>
            <a:rPr lang="en-US" sz="1600" b="1" dirty="0" smtClean="0"/>
            <a:t>Activation of Inhibitory </a:t>
          </a:r>
          <a:r>
            <a:rPr lang="en-US" sz="1600" b="1" dirty="0" err="1" smtClean="0"/>
            <a:t>golgi</a:t>
          </a:r>
          <a:r>
            <a:rPr lang="en-US" sz="1600" b="1" dirty="0" smtClean="0"/>
            <a:t> tendon reflex </a:t>
          </a:r>
        </a:p>
        <a:p>
          <a:endParaRPr lang="en-US" sz="1600" b="1" dirty="0" smtClean="0"/>
        </a:p>
        <a:p>
          <a:r>
            <a:rPr lang="en-US" sz="1600" b="1" dirty="0" smtClean="0"/>
            <a:t>Reflex relaxation of muscle</a:t>
          </a:r>
        </a:p>
        <a:p>
          <a:endParaRPr lang="en-US" sz="800" dirty="0"/>
        </a:p>
      </dgm:t>
    </dgm:pt>
    <dgm:pt modelId="{342F5C73-DBFB-41E0-8D67-0857B8D26536}" type="parTrans" cxnId="{F3170341-B72E-41CD-A86E-751F7FA4394B}">
      <dgm:prSet/>
      <dgm:spPr/>
      <dgm:t>
        <a:bodyPr/>
        <a:lstStyle/>
        <a:p>
          <a:endParaRPr lang="en-US"/>
        </a:p>
      </dgm:t>
    </dgm:pt>
    <dgm:pt modelId="{AAF8F81E-D556-4156-8D4A-30E4D4C5E8D3}" type="sibTrans" cxnId="{F3170341-B72E-41CD-A86E-751F7FA4394B}">
      <dgm:prSet/>
      <dgm:spPr/>
      <dgm:t>
        <a:bodyPr/>
        <a:lstStyle/>
        <a:p>
          <a:endParaRPr lang="en-US"/>
        </a:p>
      </dgm:t>
    </dgm:pt>
    <dgm:pt modelId="{EB8D4CDF-6379-493E-808B-978943508403}">
      <dgm:prSet phldrT="[Text]" custT="1"/>
      <dgm:spPr/>
      <dgm:t>
        <a:bodyPr/>
        <a:lstStyle/>
        <a:p>
          <a:r>
            <a:rPr lang="en-US" sz="1400" b="1" dirty="0" smtClean="0"/>
            <a:t>Activation of muscle and joint mechanoreceptors </a:t>
          </a:r>
        </a:p>
        <a:p>
          <a:endParaRPr lang="en-US" sz="1200" b="1" dirty="0" smtClean="0"/>
        </a:p>
        <a:p>
          <a:r>
            <a:rPr lang="en-US" sz="1200" b="1" dirty="0" smtClean="0"/>
            <a:t>Sympathetic excitation evoked by somatic efferent’s and localized activation of </a:t>
          </a:r>
          <a:r>
            <a:rPr lang="en-US" sz="1200" b="1" dirty="0" err="1" smtClean="0"/>
            <a:t>Peri</a:t>
          </a:r>
          <a:r>
            <a:rPr lang="en-US" sz="1200" b="1" dirty="0" smtClean="0"/>
            <a:t> </a:t>
          </a:r>
          <a:r>
            <a:rPr lang="en-US" sz="1200" b="1" dirty="0" err="1" smtClean="0"/>
            <a:t>Aqueductal</a:t>
          </a:r>
          <a:r>
            <a:rPr lang="en-US" sz="1200" b="1" dirty="0" smtClean="0"/>
            <a:t> Gray matter (PAG)</a:t>
          </a:r>
        </a:p>
        <a:p>
          <a:endParaRPr lang="en-US" sz="1200" dirty="0" smtClean="0"/>
        </a:p>
        <a:p>
          <a:r>
            <a:rPr lang="en-US" sz="1200" b="1" dirty="0" smtClean="0"/>
            <a:t>Causes descending modulation of pain.</a:t>
          </a:r>
          <a:endParaRPr lang="en-US" sz="1200" dirty="0"/>
        </a:p>
      </dgm:t>
    </dgm:pt>
    <dgm:pt modelId="{0606C0CD-C2A8-4375-9E93-62659ED4765C}" type="parTrans" cxnId="{3F97BB6C-3186-4C87-A940-3FBE11D40C21}">
      <dgm:prSet/>
      <dgm:spPr/>
      <dgm:t>
        <a:bodyPr/>
        <a:lstStyle/>
        <a:p>
          <a:endParaRPr lang="en-US"/>
        </a:p>
      </dgm:t>
    </dgm:pt>
    <dgm:pt modelId="{E0A3DECB-3202-4924-A26B-10DAFA480AA0}" type="sibTrans" cxnId="{3F97BB6C-3186-4C87-A940-3FBE11D40C21}">
      <dgm:prSet/>
      <dgm:spPr/>
      <dgm:t>
        <a:bodyPr/>
        <a:lstStyle/>
        <a:p>
          <a:endParaRPr lang="en-US"/>
        </a:p>
      </dgm:t>
    </dgm:pt>
    <dgm:pt modelId="{ABDD917C-AE96-4A7F-BEED-EECAF5B0A1BE}">
      <dgm:prSet phldrT="[Text]" custT="1"/>
      <dgm:spPr/>
      <dgm:t>
        <a:bodyPr/>
        <a:lstStyle/>
        <a:p>
          <a:endParaRPr lang="en-US" sz="1200" b="1" dirty="0" smtClean="0"/>
        </a:p>
        <a:p>
          <a:r>
            <a:rPr lang="en-US" sz="1200" b="1" dirty="0" smtClean="0"/>
            <a:t>Changes in </a:t>
          </a:r>
          <a:r>
            <a:rPr lang="en-US" sz="1200" b="1" dirty="0" err="1" smtClean="0"/>
            <a:t>pacinian</a:t>
          </a:r>
          <a:r>
            <a:rPr lang="en-US" sz="1200" b="1" dirty="0" smtClean="0"/>
            <a:t> corpuscles </a:t>
          </a:r>
        </a:p>
        <a:p>
          <a:endParaRPr lang="en-US" sz="1200" b="1" dirty="0" smtClean="0"/>
        </a:p>
        <a:p>
          <a:r>
            <a:rPr lang="en-US" sz="1200" b="1" dirty="0" smtClean="0"/>
            <a:t>Results in relaxation of </a:t>
          </a:r>
          <a:r>
            <a:rPr lang="en-US" sz="1200" b="1" dirty="0" err="1" smtClean="0"/>
            <a:t>musculotendinous</a:t>
          </a:r>
          <a:r>
            <a:rPr lang="en-US" sz="1200" b="1" dirty="0" smtClean="0"/>
            <a:t> unit tension </a:t>
          </a:r>
        </a:p>
        <a:p>
          <a:endParaRPr lang="en-US" sz="1200" b="1" dirty="0" smtClean="0"/>
        </a:p>
        <a:p>
          <a:r>
            <a:rPr lang="en-US" sz="1200" b="1" dirty="0" smtClean="0"/>
            <a:t>Decreases perception of pain</a:t>
          </a:r>
        </a:p>
        <a:p>
          <a:endParaRPr lang="en-US" sz="1200" b="1" dirty="0" smtClean="0"/>
        </a:p>
        <a:p>
          <a:endParaRPr lang="en-US" sz="1000" dirty="0"/>
        </a:p>
      </dgm:t>
    </dgm:pt>
    <dgm:pt modelId="{E7687C6E-9BD7-486A-9CC1-E4E90EEB7F3D}" type="parTrans" cxnId="{8A38F0E7-F00D-44E8-9F7C-1ABD57E1BEBB}">
      <dgm:prSet/>
      <dgm:spPr/>
      <dgm:t>
        <a:bodyPr/>
        <a:lstStyle/>
        <a:p>
          <a:endParaRPr lang="en-US"/>
        </a:p>
      </dgm:t>
    </dgm:pt>
    <dgm:pt modelId="{8F87BFDC-988D-4CD2-9AED-DC9E2CF6A8E6}" type="sibTrans" cxnId="{8A38F0E7-F00D-44E8-9F7C-1ABD57E1BEBB}">
      <dgm:prSet/>
      <dgm:spPr/>
      <dgm:t>
        <a:bodyPr/>
        <a:lstStyle/>
        <a:p>
          <a:endParaRPr lang="en-US"/>
        </a:p>
      </dgm:t>
    </dgm:pt>
    <dgm:pt modelId="{EB23A89D-1030-4DD5-B39B-BE0218923C6E}" type="pres">
      <dgm:prSet presAssocID="{0220A11A-804B-4187-B60C-B5BD66734072}" presName="CompostProcess" presStyleCnt="0">
        <dgm:presLayoutVars>
          <dgm:dir/>
          <dgm:resizeHandles val="exact"/>
        </dgm:presLayoutVars>
      </dgm:prSet>
      <dgm:spPr/>
    </dgm:pt>
    <dgm:pt modelId="{A78C653D-78BF-4564-BB1A-FEFB6F694A0C}" type="pres">
      <dgm:prSet presAssocID="{0220A11A-804B-4187-B60C-B5BD66734072}" presName="arrow" presStyleLbl="bgShp" presStyleIdx="0" presStyleCnt="1"/>
      <dgm:spPr/>
    </dgm:pt>
    <dgm:pt modelId="{157A985A-6C8A-4008-8E20-7D6E9DCED2D4}" type="pres">
      <dgm:prSet presAssocID="{0220A11A-804B-4187-B60C-B5BD66734072}" presName="linearProcess" presStyleCnt="0"/>
      <dgm:spPr/>
    </dgm:pt>
    <dgm:pt modelId="{FEF052EB-B6EC-4C18-9344-8465C780F63A}" type="pres">
      <dgm:prSet presAssocID="{5BA1A6AA-A57E-4557-AF11-20A70A3B81AE}" presName="textNode" presStyleLbl="node1" presStyleIdx="0" presStyleCnt="3" custScaleY="160000">
        <dgm:presLayoutVars>
          <dgm:bulletEnabled val="1"/>
        </dgm:presLayoutVars>
      </dgm:prSet>
      <dgm:spPr/>
      <dgm:t>
        <a:bodyPr/>
        <a:lstStyle/>
        <a:p>
          <a:endParaRPr lang="en-US"/>
        </a:p>
      </dgm:t>
    </dgm:pt>
    <dgm:pt modelId="{ED985CEB-B297-42A6-8B36-08CEE636821F}" type="pres">
      <dgm:prSet presAssocID="{AAF8F81E-D556-4156-8D4A-30E4D4C5E8D3}" presName="sibTrans" presStyleCnt="0"/>
      <dgm:spPr/>
    </dgm:pt>
    <dgm:pt modelId="{18301B0F-DA79-469D-9FA1-FE31E257D1E8}" type="pres">
      <dgm:prSet presAssocID="{EB8D4CDF-6379-493E-808B-978943508403}" presName="textNode" presStyleLbl="node1" presStyleIdx="1" presStyleCnt="3" custScaleY="157143">
        <dgm:presLayoutVars>
          <dgm:bulletEnabled val="1"/>
        </dgm:presLayoutVars>
      </dgm:prSet>
      <dgm:spPr/>
      <dgm:t>
        <a:bodyPr/>
        <a:lstStyle/>
        <a:p>
          <a:endParaRPr lang="en-US"/>
        </a:p>
      </dgm:t>
    </dgm:pt>
    <dgm:pt modelId="{5F6DC7A9-6C8F-4C93-8D3A-1877F0FFF834}" type="pres">
      <dgm:prSet presAssocID="{E0A3DECB-3202-4924-A26B-10DAFA480AA0}" presName="sibTrans" presStyleCnt="0"/>
      <dgm:spPr/>
    </dgm:pt>
    <dgm:pt modelId="{4F035F36-B06E-4EA5-BDAA-007CEF811FFD}" type="pres">
      <dgm:prSet presAssocID="{ABDD917C-AE96-4A7F-BEED-EECAF5B0A1BE}" presName="textNode" presStyleLbl="node1" presStyleIdx="2" presStyleCnt="3" custScaleY="114286">
        <dgm:presLayoutVars>
          <dgm:bulletEnabled val="1"/>
        </dgm:presLayoutVars>
      </dgm:prSet>
      <dgm:spPr/>
      <dgm:t>
        <a:bodyPr/>
        <a:lstStyle/>
        <a:p>
          <a:endParaRPr lang="en-US"/>
        </a:p>
      </dgm:t>
    </dgm:pt>
  </dgm:ptLst>
  <dgm:cxnLst>
    <dgm:cxn modelId="{660072F1-51B3-42B7-8E29-EABBD0E9D3A9}" type="presOf" srcId="{5BA1A6AA-A57E-4557-AF11-20A70A3B81AE}" destId="{FEF052EB-B6EC-4C18-9344-8465C780F63A}" srcOrd="0" destOrd="0" presId="urn:microsoft.com/office/officeart/2005/8/layout/hProcess9"/>
    <dgm:cxn modelId="{8A38F0E7-F00D-44E8-9F7C-1ABD57E1BEBB}" srcId="{0220A11A-804B-4187-B60C-B5BD66734072}" destId="{ABDD917C-AE96-4A7F-BEED-EECAF5B0A1BE}" srcOrd="2" destOrd="0" parTransId="{E7687C6E-9BD7-486A-9CC1-E4E90EEB7F3D}" sibTransId="{8F87BFDC-988D-4CD2-9AED-DC9E2CF6A8E6}"/>
    <dgm:cxn modelId="{3F97BB6C-3186-4C87-A940-3FBE11D40C21}" srcId="{0220A11A-804B-4187-B60C-B5BD66734072}" destId="{EB8D4CDF-6379-493E-808B-978943508403}" srcOrd="1" destOrd="0" parTransId="{0606C0CD-C2A8-4375-9E93-62659ED4765C}" sibTransId="{E0A3DECB-3202-4924-A26B-10DAFA480AA0}"/>
    <dgm:cxn modelId="{F3170341-B72E-41CD-A86E-751F7FA4394B}" srcId="{0220A11A-804B-4187-B60C-B5BD66734072}" destId="{5BA1A6AA-A57E-4557-AF11-20A70A3B81AE}" srcOrd="0" destOrd="0" parTransId="{342F5C73-DBFB-41E0-8D67-0857B8D26536}" sibTransId="{AAF8F81E-D556-4156-8D4A-30E4D4C5E8D3}"/>
    <dgm:cxn modelId="{8CF60F20-822F-45EE-95E9-92EBB2DFB64A}" type="presOf" srcId="{EB8D4CDF-6379-493E-808B-978943508403}" destId="{18301B0F-DA79-469D-9FA1-FE31E257D1E8}" srcOrd="0" destOrd="0" presId="urn:microsoft.com/office/officeart/2005/8/layout/hProcess9"/>
    <dgm:cxn modelId="{F7B97D41-BDD7-4C7B-85BC-C9B086D60C55}" type="presOf" srcId="{0220A11A-804B-4187-B60C-B5BD66734072}" destId="{EB23A89D-1030-4DD5-B39B-BE0218923C6E}" srcOrd="0" destOrd="0" presId="urn:microsoft.com/office/officeart/2005/8/layout/hProcess9"/>
    <dgm:cxn modelId="{8BAE798C-D19C-4C12-8BBB-38DCA8ED4ACA}" type="presOf" srcId="{ABDD917C-AE96-4A7F-BEED-EECAF5B0A1BE}" destId="{4F035F36-B06E-4EA5-BDAA-007CEF811FFD}" srcOrd="0" destOrd="0" presId="urn:microsoft.com/office/officeart/2005/8/layout/hProcess9"/>
    <dgm:cxn modelId="{BC12BB3A-D40B-4C5C-91E6-F729393056AD}" type="presParOf" srcId="{EB23A89D-1030-4DD5-B39B-BE0218923C6E}" destId="{A78C653D-78BF-4564-BB1A-FEFB6F694A0C}" srcOrd="0" destOrd="0" presId="urn:microsoft.com/office/officeart/2005/8/layout/hProcess9"/>
    <dgm:cxn modelId="{1D944468-FDBA-45A2-8F65-27C2AB200860}" type="presParOf" srcId="{EB23A89D-1030-4DD5-B39B-BE0218923C6E}" destId="{157A985A-6C8A-4008-8E20-7D6E9DCED2D4}" srcOrd="1" destOrd="0" presId="urn:microsoft.com/office/officeart/2005/8/layout/hProcess9"/>
    <dgm:cxn modelId="{B8609666-D214-4431-8686-73649888F622}" type="presParOf" srcId="{157A985A-6C8A-4008-8E20-7D6E9DCED2D4}" destId="{FEF052EB-B6EC-4C18-9344-8465C780F63A}" srcOrd="0" destOrd="0" presId="urn:microsoft.com/office/officeart/2005/8/layout/hProcess9"/>
    <dgm:cxn modelId="{B444708B-A0C3-4F8F-9F62-E8A217C7CDCA}" type="presParOf" srcId="{157A985A-6C8A-4008-8E20-7D6E9DCED2D4}" destId="{ED985CEB-B297-42A6-8B36-08CEE636821F}" srcOrd="1" destOrd="0" presId="urn:microsoft.com/office/officeart/2005/8/layout/hProcess9"/>
    <dgm:cxn modelId="{5DC57F14-0C96-4DA6-BA10-948FAA204620}" type="presParOf" srcId="{157A985A-6C8A-4008-8E20-7D6E9DCED2D4}" destId="{18301B0F-DA79-469D-9FA1-FE31E257D1E8}" srcOrd="2" destOrd="0" presId="urn:microsoft.com/office/officeart/2005/8/layout/hProcess9"/>
    <dgm:cxn modelId="{E5CB7065-F747-4309-8C3D-E524E316A994}" type="presParOf" srcId="{157A985A-6C8A-4008-8E20-7D6E9DCED2D4}" destId="{5F6DC7A9-6C8F-4C93-8D3A-1877F0FFF834}" srcOrd="3" destOrd="0" presId="urn:microsoft.com/office/officeart/2005/8/layout/hProcess9"/>
    <dgm:cxn modelId="{04187E42-CE3B-40F5-8518-6194DB880ECA}" type="presParOf" srcId="{157A985A-6C8A-4008-8E20-7D6E9DCED2D4}" destId="{4F035F36-B06E-4EA5-BDAA-007CEF811FFD}"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811A4B4-AF72-4E58-8EAD-908A38F95CC2}" type="doc">
      <dgm:prSet loTypeId="urn:microsoft.com/office/officeart/2005/8/layout/radial1" loCatId="cycle" qsTypeId="urn:microsoft.com/office/officeart/2005/8/quickstyle/simple5" qsCatId="simple" csTypeId="urn:microsoft.com/office/officeart/2005/8/colors/accent2_1" csCatId="accent2" phldr="1"/>
      <dgm:spPr/>
      <dgm:t>
        <a:bodyPr/>
        <a:lstStyle/>
        <a:p>
          <a:endParaRPr lang="en-US"/>
        </a:p>
      </dgm:t>
    </dgm:pt>
    <dgm:pt modelId="{512AE229-B37A-41B9-A621-6F0FBD0178EB}">
      <dgm:prSet phldrT="[Text]" custT="1"/>
      <dgm:spPr/>
      <dgm:t>
        <a:bodyPr/>
        <a:lstStyle/>
        <a:p>
          <a:r>
            <a:rPr lang="en-US" sz="1400" b="1" dirty="0" smtClean="0"/>
            <a:t>Post isometric relaxation </a:t>
          </a:r>
          <a:r>
            <a:rPr lang="en-US" sz="1050" b="1" dirty="0" smtClean="0"/>
            <a:t>(</a:t>
          </a:r>
          <a:r>
            <a:rPr lang="en-US" sz="1050" b="1" dirty="0" err="1" smtClean="0"/>
            <a:t>Digiovanna</a:t>
          </a:r>
          <a:r>
            <a:rPr lang="en-US" sz="1050" b="1" dirty="0" smtClean="0"/>
            <a:t> and </a:t>
          </a:r>
          <a:r>
            <a:rPr lang="en-US" sz="1050" b="1" dirty="0" err="1" smtClean="0"/>
            <a:t>Schiowitz</a:t>
          </a:r>
          <a:r>
            <a:rPr lang="en-US" sz="1050" b="1" dirty="0" smtClean="0"/>
            <a:t>, 1996). </a:t>
          </a:r>
        </a:p>
        <a:p>
          <a:endParaRPr lang="en-US" sz="800" dirty="0"/>
        </a:p>
      </dgm:t>
    </dgm:pt>
    <dgm:pt modelId="{4D7538F7-5DFA-4E14-9A2A-035AABDA77DA}" type="parTrans" cxnId="{ECD6C87F-935A-4507-92DE-607D96EB0E01}">
      <dgm:prSet/>
      <dgm:spPr/>
      <dgm:t>
        <a:bodyPr/>
        <a:lstStyle/>
        <a:p>
          <a:endParaRPr lang="en-US"/>
        </a:p>
      </dgm:t>
    </dgm:pt>
    <dgm:pt modelId="{3E5F0C3F-D6CA-4BE4-9531-F0528A793A6D}" type="sibTrans" cxnId="{ECD6C87F-935A-4507-92DE-607D96EB0E01}">
      <dgm:prSet/>
      <dgm:spPr/>
      <dgm:t>
        <a:bodyPr/>
        <a:lstStyle/>
        <a:p>
          <a:endParaRPr lang="en-US"/>
        </a:p>
      </dgm:t>
    </dgm:pt>
    <dgm:pt modelId="{C425DD99-5862-4D5E-93A7-E9AF9CB2EDDC}">
      <dgm:prSet phldrT="[Text]" custT="1"/>
      <dgm:spPr/>
      <dgm:t>
        <a:bodyPr/>
        <a:lstStyle/>
        <a:p>
          <a:r>
            <a:rPr lang="en-US" sz="1400" b="1" dirty="0" smtClean="0"/>
            <a:t>Immediate spinal adjustments</a:t>
          </a:r>
          <a:endParaRPr lang="en-US" sz="1400" dirty="0"/>
        </a:p>
      </dgm:t>
    </dgm:pt>
    <dgm:pt modelId="{CF611B34-1982-41E6-9647-1E261F0A0FA8}" type="parTrans" cxnId="{F6C47324-9050-4D1A-BDE7-325D79479783}">
      <dgm:prSet/>
      <dgm:spPr/>
      <dgm:t>
        <a:bodyPr/>
        <a:lstStyle/>
        <a:p>
          <a:endParaRPr lang="en-US"/>
        </a:p>
      </dgm:t>
    </dgm:pt>
    <dgm:pt modelId="{6025B8DE-AB2C-45FE-BF8B-FA68C6CD21BF}" type="sibTrans" cxnId="{F6C47324-9050-4D1A-BDE7-325D79479783}">
      <dgm:prSet/>
      <dgm:spPr/>
      <dgm:t>
        <a:bodyPr/>
        <a:lstStyle/>
        <a:p>
          <a:endParaRPr lang="en-US"/>
        </a:p>
      </dgm:t>
    </dgm:pt>
    <dgm:pt modelId="{9D150CD1-ECA5-4489-8360-F1F6693A7340}">
      <dgm:prSet phldrT="[Text]" custT="1"/>
      <dgm:spPr/>
      <dgm:t>
        <a:bodyPr/>
        <a:lstStyle/>
        <a:p>
          <a:r>
            <a:rPr lang="en-US" sz="1400" b="1" dirty="0" smtClean="0"/>
            <a:t>Reduces muscle spasm that is responsible for spinal fixation</a:t>
          </a:r>
          <a:endParaRPr lang="en-US" sz="1400" dirty="0"/>
        </a:p>
      </dgm:t>
    </dgm:pt>
    <dgm:pt modelId="{ABDABE99-8F98-4F72-8F29-F65A89D90384}" type="parTrans" cxnId="{04A2D3F9-A25F-4BE9-BD9F-2A1EE48C7573}">
      <dgm:prSet/>
      <dgm:spPr/>
      <dgm:t>
        <a:bodyPr/>
        <a:lstStyle/>
        <a:p>
          <a:endParaRPr lang="en-US"/>
        </a:p>
      </dgm:t>
    </dgm:pt>
    <dgm:pt modelId="{9EC4E048-1D09-41C6-8EEE-71A70D65A6AE}" type="sibTrans" cxnId="{04A2D3F9-A25F-4BE9-BD9F-2A1EE48C7573}">
      <dgm:prSet/>
      <dgm:spPr/>
      <dgm:t>
        <a:bodyPr/>
        <a:lstStyle/>
        <a:p>
          <a:endParaRPr lang="en-US"/>
        </a:p>
      </dgm:t>
    </dgm:pt>
    <dgm:pt modelId="{9E224874-973B-4E35-A526-32C0D6A6E700}">
      <dgm:prSet phldrT="[Text]" custT="1"/>
      <dgm:spPr/>
      <dgm:t>
        <a:bodyPr/>
        <a:lstStyle/>
        <a:p>
          <a:r>
            <a:rPr lang="en-US" sz="1400" b="1" dirty="0" smtClean="0"/>
            <a:t>Reduces pain </a:t>
          </a:r>
          <a:endParaRPr lang="en-US" sz="1400" dirty="0"/>
        </a:p>
      </dgm:t>
    </dgm:pt>
    <dgm:pt modelId="{9436D42B-B8DA-4152-9334-DE210C56E6C3}" type="parTrans" cxnId="{BBEC6608-EE88-4B87-B551-DE7B40BEE1B2}">
      <dgm:prSet/>
      <dgm:spPr/>
      <dgm:t>
        <a:bodyPr/>
        <a:lstStyle/>
        <a:p>
          <a:endParaRPr lang="en-US"/>
        </a:p>
      </dgm:t>
    </dgm:pt>
    <dgm:pt modelId="{8C276751-7FC5-401A-B34B-E47EE1167AAD}" type="sibTrans" cxnId="{BBEC6608-EE88-4B87-B551-DE7B40BEE1B2}">
      <dgm:prSet/>
      <dgm:spPr/>
      <dgm:t>
        <a:bodyPr/>
        <a:lstStyle/>
        <a:p>
          <a:endParaRPr lang="en-US"/>
        </a:p>
      </dgm:t>
    </dgm:pt>
    <dgm:pt modelId="{3B4E4A45-97B1-46C4-92F1-58CF135F020E}">
      <dgm:prSet phldrT="[Text]" custT="1"/>
      <dgm:spPr/>
      <dgm:t>
        <a:bodyPr/>
        <a:lstStyle/>
        <a:p>
          <a:r>
            <a:rPr lang="en-US" sz="1400" b="1" dirty="0" smtClean="0"/>
            <a:t>Lengthen the tightened neck muscles to normalize gross cervical range of motion </a:t>
          </a:r>
          <a:endParaRPr lang="en-US" sz="1400" dirty="0"/>
        </a:p>
      </dgm:t>
    </dgm:pt>
    <dgm:pt modelId="{063997ED-1CCD-4585-9DA8-A34E2A0B0406}" type="parTrans" cxnId="{42A5F7F6-1C78-4D20-82AC-A9F294AD0D9E}">
      <dgm:prSet/>
      <dgm:spPr/>
      <dgm:t>
        <a:bodyPr/>
        <a:lstStyle/>
        <a:p>
          <a:endParaRPr lang="en-US"/>
        </a:p>
      </dgm:t>
    </dgm:pt>
    <dgm:pt modelId="{2E87F92B-7223-41B2-9AA5-1C9B7C1D35E8}" type="sibTrans" cxnId="{42A5F7F6-1C78-4D20-82AC-A9F294AD0D9E}">
      <dgm:prSet/>
      <dgm:spPr/>
      <dgm:t>
        <a:bodyPr/>
        <a:lstStyle/>
        <a:p>
          <a:endParaRPr lang="en-US"/>
        </a:p>
      </dgm:t>
    </dgm:pt>
    <dgm:pt modelId="{034D9505-B3F0-4831-83CA-AF792F7855D7}" type="pres">
      <dgm:prSet presAssocID="{4811A4B4-AF72-4E58-8EAD-908A38F95CC2}" presName="cycle" presStyleCnt="0">
        <dgm:presLayoutVars>
          <dgm:chMax val="1"/>
          <dgm:dir/>
          <dgm:animLvl val="ctr"/>
          <dgm:resizeHandles val="exact"/>
        </dgm:presLayoutVars>
      </dgm:prSet>
      <dgm:spPr/>
      <dgm:t>
        <a:bodyPr/>
        <a:lstStyle/>
        <a:p>
          <a:endParaRPr lang="en-US"/>
        </a:p>
      </dgm:t>
    </dgm:pt>
    <dgm:pt modelId="{A3CD4F5D-0637-4CD1-8497-975CBA1A2310}" type="pres">
      <dgm:prSet presAssocID="{512AE229-B37A-41B9-A621-6F0FBD0178EB}" presName="centerShape" presStyleLbl="node0" presStyleIdx="0" presStyleCnt="1" custScaleX="136531" custScaleY="136533" custLinFactNeighborX="1026" custLinFactNeighborY="886"/>
      <dgm:spPr/>
      <dgm:t>
        <a:bodyPr/>
        <a:lstStyle/>
        <a:p>
          <a:endParaRPr lang="en-US"/>
        </a:p>
      </dgm:t>
    </dgm:pt>
    <dgm:pt modelId="{B37D3639-C864-4972-B63D-E2D8095D78C0}" type="pres">
      <dgm:prSet presAssocID="{CF611B34-1982-41E6-9647-1E261F0A0FA8}" presName="Name9" presStyleLbl="parChTrans1D2" presStyleIdx="0" presStyleCnt="4"/>
      <dgm:spPr/>
      <dgm:t>
        <a:bodyPr/>
        <a:lstStyle/>
        <a:p>
          <a:endParaRPr lang="en-US"/>
        </a:p>
      </dgm:t>
    </dgm:pt>
    <dgm:pt modelId="{28AE6A4B-216B-4C16-B037-B8335D752EF6}" type="pres">
      <dgm:prSet presAssocID="{CF611B34-1982-41E6-9647-1E261F0A0FA8}" presName="connTx" presStyleLbl="parChTrans1D2" presStyleIdx="0" presStyleCnt="4"/>
      <dgm:spPr/>
      <dgm:t>
        <a:bodyPr/>
        <a:lstStyle/>
        <a:p>
          <a:endParaRPr lang="en-US"/>
        </a:p>
      </dgm:t>
    </dgm:pt>
    <dgm:pt modelId="{4170B3AE-FF06-4ADE-875B-3CD7DCBB6517}" type="pres">
      <dgm:prSet presAssocID="{C425DD99-5862-4D5E-93A7-E9AF9CB2EDDC}" presName="node" presStyleLbl="node1" presStyleIdx="0" presStyleCnt="4" custScaleX="152215" custScaleY="95835">
        <dgm:presLayoutVars>
          <dgm:bulletEnabled val="1"/>
        </dgm:presLayoutVars>
      </dgm:prSet>
      <dgm:spPr/>
      <dgm:t>
        <a:bodyPr/>
        <a:lstStyle/>
        <a:p>
          <a:endParaRPr lang="en-US"/>
        </a:p>
      </dgm:t>
    </dgm:pt>
    <dgm:pt modelId="{FF56446E-83A4-4CE4-B362-0719282BCA84}" type="pres">
      <dgm:prSet presAssocID="{ABDABE99-8F98-4F72-8F29-F65A89D90384}" presName="Name9" presStyleLbl="parChTrans1D2" presStyleIdx="1" presStyleCnt="4"/>
      <dgm:spPr/>
      <dgm:t>
        <a:bodyPr/>
        <a:lstStyle/>
        <a:p>
          <a:endParaRPr lang="en-US"/>
        </a:p>
      </dgm:t>
    </dgm:pt>
    <dgm:pt modelId="{529FA851-C3F7-4D0A-99F4-5F7FFDBC61BB}" type="pres">
      <dgm:prSet presAssocID="{ABDABE99-8F98-4F72-8F29-F65A89D90384}" presName="connTx" presStyleLbl="parChTrans1D2" presStyleIdx="1" presStyleCnt="4"/>
      <dgm:spPr/>
      <dgm:t>
        <a:bodyPr/>
        <a:lstStyle/>
        <a:p>
          <a:endParaRPr lang="en-US"/>
        </a:p>
      </dgm:t>
    </dgm:pt>
    <dgm:pt modelId="{AD761225-0A4F-4B4A-9747-D7055BFE4230}" type="pres">
      <dgm:prSet presAssocID="{9D150CD1-ECA5-4489-8360-F1F6693A7340}" presName="node" presStyleLbl="node1" presStyleIdx="1" presStyleCnt="4" custScaleX="184106" custScaleY="136532" custRadScaleRad="146800" custRadScaleInc="-6579">
        <dgm:presLayoutVars>
          <dgm:bulletEnabled val="1"/>
        </dgm:presLayoutVars>
      </dgm:prSet>
      <dgm:spPr/>
      <dgm:t>
        <a:bodyPr/>
        <a:lstStyle/>
        <a:p>
          <a:endParaRPr lang="en-US"/>
        </a:p>
      </dgm:t>
    </dgm:pt>
    <dgm:pt modelId="{920F9237-458E-4665-970E-AA80C7BC02F8}" type="pres">
      <dgm:prSet presAssocID="{9436D42B-B8DA-4152-9334-DE210C56E6C3}" presName="Name9" presStyleLbl="parChTrans1D2" presStyleIdx="2" presStyleCnt="4"/>
      <dgm:spPr/>
      <dgm:t>
        <a:bodyPr/>
        <a:lstStyle/>
        <a:p>
          <a:endParaRPr lang="en-US"/>
        </a:p>
      </dgm:t>
    </dgm:pt>
    <dgm:pt modelId="{E2907283-B242-4E0D-A38A-83B187DB39F5}" type="pres">
      <dgm:prSet presAssocID="{9436D42B-B8DA-4152-9334-DE210C56E6C3}" presName="connTx" presStyleLbl="parChTrans1D2" presStyleIdx="2" presStyleCnt="4"/>
      <dgm:spPr/>
      <dgm:t>
        <a:bodyPr/>
        <a:lstStyle/>
        <a:p>
          <a:endParaRPr lang="en-US"/>
        </a:p>
      </dgm:t>
    </dgm:pt>
    <dgm:pt modelId="{78A05DFF-7B11-4A0E-A04A-B89B97A9E977}" type="pres">
      <dgm:prSet presAssocID="{9E224874-973B-4E35-A526-32C0D6A6E700}" presName="node" presStyleLbl="node1" presStyleIdx="2" presStyleCnt="4" custScaleX="131366" custScaleY="63468" custRadScaleRad="99992" custRadScaleInc="-986">
        <dgm:presLayoutVars>
          <dgm:bulletEnabled val="1"/>
        </dgm:presLayoutVars>
      </dgm:prSet>
      <dgm:spPr/>
      <dgm:t>
        <a:bodyPr/>
        <a:lstStyle/>
        <a:p>
          <a:endParaRPr lang="en-US"/>
        </a:p>
      </dgm:t>
    </dgm:pt>
    <dgm:pt modelId="{1DD39F83-C147-43B1-83EF-628662221A47}" type="pres">
      <dgm:prSet presAssocID="{063997ED-1CCD-4585-9DA8-A34E2A0B0406}" presName="Name9" presStyleLbl="parChTrans1D2" presStyleIdx="3" presStyleCnt="4"/>
      <dgm:spPr/>
      <dgm:t>
        <a:bodyPr/>
        <a:lstStyle/>
        <a:p>
          <a:endParaRPr lang="en-US"/>
        </a:p>
      </dgm:t>
    </dgm:pt>
    <dgm:pt modelId="{D50EA362-2CD8-4CFA-B06E-8D14140F4800}" type="pres">
      <dgm:prSet presAssocID="{063997ED-1CCD-4585-9DA8-A34E2A0B0406}" presName="connTx" presStyleLbl="parChTrans1D2" presStyleIdx="3" presStyleCnt="4"/>
      <dgm:spPr/>
      <dgm:t>
        <a:bodyPr/>
        <a:lstStyle/>
        <a:p>
          <a:endParaRPr lang="en-US"/>
        </a:p>
      </dgm:t>
    </dgm:pt>
    <dgm:pt modelId="{98CEE85B-B8A0-4691-A807-CA9D3FEF66A2}" type="pres">
      <dgm:prSet presAssocID="{3B4E4A45-97B1-46C4-92F1-58CF135F020E}" presName="node" presStyleLbl="node1" presStyleIdx="3" presStyleCnt="4" custScaleX="166407" custScaleY="136532" custRadScaleRad="136349" custRadScaleInc="7084">
        <dgm:presLayoutVars>
          <dgm:bulletEnabled val="1"/>
        </dgm:presLayoutVars>
      </dgm:prSet>
      <dgm:spPr/>
      <dgm:t>
        <a:bodyPr/>
        <a:lstStyle/>
        <a:p>
          <a:endParaRPr lang="en-US"/>
        </a:p>
      </dgm:t>
    </dgm:pt>
  </dgm:ptLst>
  <dgm:cxnLst>
    <dgm:cxn modelId="{0439166A-B5B7-4D2C-8E62-08157A388D98}" type="presOf" srcId="{4811A4B4-AF72-4E58-8EAD-908A38F95CC2}" destId="{034D9505-B3F0-4831-83CA-AF792F7855D7}" srcOrd="0" destOrd="0" presId="urn:microsoft.com/office/officeart/2005/8/layout/radial1"/>
    <dgm:cxn modelId="{8F49F2B4-C917-46D2-A63E-9A88C77130BA}" type="presOf" srcId="{512AE229-B37A-41B9-A621-6F0FBD0178EB}" destId="{A3CD4F5D-0637-4CD1-8497-975CBA1A2310}" srcOrd="0" destOrd="0" presId="urn:microsoft.com/office/officeart/2005/8/layout/radial1"/>
    <dgm:cxn modelId="{74230951-28B5-4D00-B0BD-5422A63421B1}" type="presOf" srcId="{CF611B34-1982-41E6-9647-1E261F0A0FA8}" destId="{B37D3639-C864-4972-B63D-E2D8095D78C0}" srcOrd="0" destOrd="0" presId="urn:microsoft.com/office/officeart/2005/8/layout/radial1"/>
    <dgm:cxn modelId="{A8497585-514B-4A8D-BC9E-EF801C6236FD}" type="presOf" srcId="{063997ED-1CCD-4585-9DA8-A34E2A0B0406}" destId="{1DD39F83-C147-43B1-83EF-628662221A47}" srcOrd="0" destOrd="0" presId="urn:microsoft.com/office/officeart/2005/8/layout/radial1"/>
    <dgm:cxn modelId="{A49573B8-9B4A-41B5-AB84-79F630C49B18}" type="presOf" srcId="{3B4E4A45-97B1-46C4-92F1-58CF135F020E}" destId="{98CEE85B-B8A0-4691-A807-CA9D3FEF66A2}" srcOrd="0" destOrd="0" presId="urn:microsoft.com/office/officeart/2005/8/layout/radial1"/>
    <dgm:cxn modelId="{04A2D3F9-A25F-4BE9-BD9F-2A1EE48C7573}" srcId="{512AE229-B37A-41B9-A621-6F0FBD0178EB}" destId="{9D150CD1-ECA5-4489-8360-F1F6693A7340}" srcOrd="1" destOrd="0" parTransId="{ABDABE99-8F98-4F72-8F29-F65A89D90384}" sibTransId="{9EC4E048-1D09-41C6-8EEE-71A70D65A6AE}"/>
    <dgm:cxn modelId="{39C2939F-EBBC-471C-9DFA-3E7F367F5489}" type="presOf" srcId="{C425DD99-5862-4D5E-93A7-E9AF9CB2EDDC}" destId="{4170B3AE-FF06-4ADE-875B-3CD7DCBB6517}" srcOrd="0" destOrd="0" presId="urn:microsoft.com/office/officeart/2005/8/layout/radial1"/>
    <dgm:cxn modelId="{42A5F7F6-1C78-4D20-82AC-A9F294AD0D9E}" srcId="{512AE229-B37A-41B9-A621-6F0FBD0178EB}" destId="{3B4E4A45-97B1-46C4-92F1-58CF135F020E}" srcOrd="3" destOrd="0" parTransId="{063997ED-1CCD-4585-9DA8-A34E2A0B0406}" sibTransId="{2E87F92B-7223-41B2-9AA5-1C9B7C1D35E8}"/>
    <dgm:cxn modelId="{A59BBB39-878E-46B7-A323-9B3A9CD60F9D}" type="presOf" srcId="{9436D42B-B8DA-4152-9334-DE210C56E6C3}" destId="{E2907283-B242-4E0D-A38A-83B187DB39F5}" srcOrd="1" destOrd="0" presId="urn:microsoft.com/office/officeart/2005/8/layout/radial1"/>
    <dgm:cxn modelId="{FA6D30AC-5DE3-40D7-9755-FA55D1C04E0D}" type="presOf" srcId="{9436D42B-B8DA-4152-9334-DE210C56E6C3}" destId="{920F9237-458E-4665-970E-AA80C7BC02F8}" srcOrd="0" destOrd="0" presId="urn:microsoft.com/office/officeart/2005/8/layout/radial1"/>
    <dgm:cxn modelId="{2F81E987-4F38-45FA-9075-C7DFFBFC5A22}" type="presOf" srcId="{9E224874-973B-4E35-A526-32C0D6A6E700}" destId="{78A05DFF-7B11-4A0E-A04A-B89B97A9E977}" srcOrd="0" destOrd="0" presId="urn:microsoft.com/office/officeart/2005/8/layout/radial1"/>
    <dgm:cxn modelId="{B5860F6B-BDD1-436D-BAF5-B2835A061EEC}" type="presOf" srcId="{9D150CD1-ECA5-4489-8360-F1F6693A7340}" destId="{AD761225-0A4F-4B4A-9747-D7055BFE4230}" srcOrd="0" destOrd="0" presId="urn:microsoft.com/office/officeart/2005/8/layout/radial1"/>
    <dgm:cxn modelId="{BBEC6608-EE88-4B87-B551-DE7B40BEE1B2}" srcId="{512AE229-B37A-41B9-A621-6F0FBD0178EB}" destId="{9E224874-973B-4E35-A526-32C0D6A6E700}" srcOrd="2" destOrd="0" parTransId="{9436D42B-B8DA-4152-9334-DE210C56E6C3}" sibTransId="{8C276751-7FC5-401A-B34B-E47EE1167AAD}"/>
    <dgm:cxn modelId="{89D3232F-5615-419F-85D2-9F1B0228D98E}" type="presOf" srcId="{CF611B34-1982-41E6-9647-1E261F0A0FA8}" destId="{28AE6A4B-216B-4C16-B037-B8335D752EF6}" srcOrd="1" destOrd="0" presId="urn:microsoft.com/office/officeart/2005/8/layout/radial1"/>
    <dgm:cxn modelId="{ECD6C87F-935A-4507-92DE-607D96EB0E01}" srcId="{4811A4B4-AF72-4E58-8EAD-908A38F95CC2}" destId="{512AE229-B37A-41B9-A621-6F0FBD0178EB}" srcOrd="0" destOrd="0" parTransId="{4D7538F7-5DFA-4E14-9A2A-035AABDA77DA}" sibTransId="{3E5F0C3F-D6CA-4BE4-9531-F0528A793A6D}"/>
    <dgm:cxn modelId="{5A0324FB-DCDD-4D63-A4AB-1A4D0ED180C7}" type="presOf" srcId="{063997ED-1CCD-4585-9DA8-A34E2A0B0406}" destId="{D50EA362-2CD8-4CFA-B06E-8D14140F4800}" srcOrd="1" destOrd="0" presId="urn:microsoft.com/office/officeart/2005/8/layout/radial1"/>
    <dgm:cxn modelId="{5FEB4D85-39DA-4145-86FE-07C6CB9406E8}" type="presOf" srcId="{ABDABE99-8F98-4F72-8F29-F65A89D90384}" destId="{529FA851-C3F7-4D0A-99F4-5F7FFDBC61BB}" srcOrd="1" destOrd="0" presId="urn:microsoft.com/office/officeart/2005/8/layout/radial1"/>
    <dgm:cxn modelId="{F6C47324-9050-4D1A-BDE7-325D79479783}" srcId="{512AE229-B37A-41B9-A621-6F0FBD0178EB}" destId="{C425DD99-5862-4D5E-93A7-E9AF9CB2EDDC}" srcOrd="0" destOrd="0" parTransId="{CF611B34-1982-41E6-9647-1E261F0A0FA8}" sibTransId="{6025B8DE-AB2C-45FE-BF8B-FA68C6CD21BF}"/>
    <dgm:cxn modelId="{B4D4D41A-7FDA-4A73-93D7-8BAC6F3F9BB6}" type="presOf" srcId="{ABDABE99-8F98-4F72-8F29-F65A89D90384}" destId="{FF56446E-83A4-4CE4-B362-0719282BCA84}" srcOrd="0" destOrd="0" presId="urn:microsoft.com/office/officeart/2005/8/layout/radial1"/>
    <dgm:cxn modelId="{B3831DF9-C6D9-4003-A934-689D296BC33D}" type="presParOf" srcId="{034D9505-B3F0-4831-83CA-AF792F7855D7}" destId="{A3CD4F5D-0637-4CD1-8497-975CBA1A2310}" srcOrd="0" destOrd="0" presId="urn:microsoft.com/office/officeart/2005/8/layout/radial1"/>
    <dgm:cxn modelId="{2F5C811D-9B17-49AA-8586-F2BEB1E02410}" type="presParOf" srcId="{034D9505-B3F0-4831-83CA-AF792F7855D7}" destId="{B37D3639-C864-4972-B63D-E2D8095D78C0}" srcOrd="1" destOrd="0" presId="urn:microsoft.com/office/officeart/2005/8/layout/radial1"/>
    <dgm:cxn modelId="{C69CA686-6291-4EA2-9778-420CDE8CA491}" type="presParOf" srcId="{B37D3639-C864-4972-B63D-E2D8095D78C0}" destId="{28AE6A4B-216B-4C16-B037-B8335D752EF6}" srcOrd="0" destOrd="0" presId="urn:microsoft.com/office/officeart/2005/8/layout/radial1"/>
    <dgm:cxn modelId="{9427B8B3-DAB7-4A75-94A3-A3808BF5E722}" type="presParOf" srcId="{034D9505-B3F0-4831-83CA-AF792F7855D7}" destId="{4170B3AE-FF06-4ADE-875B-3CD7DCBB6517}" srcOrd="2" destOrd="0" presId="urn:microsoft.com/office/officeart/2005/8/layout/radial1"/>
    <dgm:cxn modelId="{1B77CE8F-E199-4471-8ECD-A33553D6EB47}" type="presParOf" srcId="{034D9505-B3F0-4831-83CA-AF792F7855D7}" destId="{FF56446E-83A4-4CE4-B362-0719282BCA84}" srcOrd="3" destOrd="0" presId="urn:microsoft.com/office/officeart/2005/8/layout/radial1"/>
    <dgm:cxn modelId="{AF7B406E-C03B-4CF9-AB0D-1D8B4455F698}" type="presParOf" srcId="{FF56446E-83A4-4CE4-B362-0719282BCA84}" destId="{529FA851-C3F7-4D0A-99F4-5F7FFDBC61BB}" srcOrd="0" destOrd="0" presId="urn:microsoft.com/office/officeart/2005/8/layout/radial1"/>
    <dgm:cxn modelId="{85329A96-75C7-4907-A873-B964B5290EEE}" type="presParOf" srcId="{034D9505-B3F0-4831-83CA-AF792F7855D7}" destId="{AD761225-0A4F-4B4A-9747-D7055BFE4230}" srcOrd="4" destOrd="0" presId="urn:microsoft.com/office/officeart/2005/8/layout/radial1"/>
    <dgm:cxn modelId="{0D142280-BEA3-41CE-8F04-6CAC0ACF9441}" type="presParOf" srcId="{034D9505-B3F0-4831-83CA-AF792F7855D7}" destId="{920F9237-458E-4665-970E-AA80C7BC02F8}" srcOrd="5" destOrd="0" presId="urn:microsoft.com/office/officeart/2005/8/layout/radial1"/>
    <dgm:cxn modelId="{5B40908E-46DF-4BE9-87A4-1459E77F0FA6}" type="presParOf" srcId="{920F9237-458E-4665-970E-AA80C7BC02F8}" destId="{E2907283-B242-4E0D-A38A-83B187DB39F5}" srcOrd="0" destOrd="0" presId="urn:microsoft.com/office/officeart/2005/8/layout/radial1"/>
    <dgm:cxn modelId="{E6365E7B-D1B8-42C9-B701-903FFE450156}" type="presParOf" srcId="{034D9505-B3F0-4831-83CA-AF792F7855D7}" destId="{78A05DFF-7B11-4A0E-A04A-B89B97A9E977}" srcOrd="6" destOrd="0" presId="urn:microsoft.com/office/officeart/2005/8/layout/radial1"/>
    <dgm:cxn modelId="{BBC6BECA-E4AB-4832-872B-C012A5C954F1}" type="presParOf" srcId="{034D9505-B3F0-4831-83CA-AF792F7855D7}" destId="{1DD39F83-C147-43B1-83EF-628662221A47}" srcOrd="7" destOrd="0" presId="urn:microsoft.com/office/officeart/2005/8/layout/radial1"/>
    <dgm:cxn modelId="{4DC1D11A-728B-4066-99B6-8360D2487BAF}" type="presParOf" srcId="{1DD39F83-C147-43B1-83EF-628662221A47}" destId="{D50EA362-2CD8-4CFA-B06E-8D14140F4800}" srcOrd="0" destOrd="0" presId="urn:microsoft.com/office/officeart/2005/8/layout/radial1"/>
    <dgm:cxn modelId="{9D4D1ACF-790C-46C1-9762-D3E4B083B896}" type="presParOf" srcId="{034D9505-B3F0-4831-83CA-AF792F7855D7}" destId="{98CEE85B-B8A0-4691-A807-CA9D3FEF66A2}"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D878D0-4343-4F62-A9C4-F01C32B7C44D}">
      <dsp:nvSpPr>
        <dsp:cNvPr id="0" name=""/>
        <dsp:cNvSpPr/>
      </dsp:nvSpPr>
      <dsp:spPr>
        <a:xfrm>
          <a:off x="853439" y="0"/>
          <a:ext cx="7437120" cy="46482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4CF83B-8938-45F6-A07A-CA698D80EED6}">
      <dsp:nvSpPr>
        <dsp:cNvPr id="0" name=""/>
        <dsp:cNvSpPr/>
      </dsp:nvSpPr>
      <dsp:spPr>
        <a:xfrm>
          <a:off x="1797954" y="3208187"/>
          <a:ext cx="193365" cy="19336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726535-DC9B-450B-8FD3-694D89FEC8AB}">
      <dsp:nvSpPr>
        <dsp:cNvPr id="0" name=""/>
        <dsp:cNvSpPr/>
      </dsp:nvSpPr>
      <dsp:spPr>
        <a:xfrm>
          <a:off x="1894636" y="3304870"/>
          <a:ext cx="1732848" cy="1343329"/>
        </a:xfrm>
        <a:prstGeom prst="rect">
          <a:avLst/>
        </a:prstGeom>
        <a:solidFill>
          <a:schemeClr val="tx2">
            <a:lumMod val="5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02460" tIns="0" rIns="0" bIns="0" numCol="1" spcCol="1270" anchor="t" anchorCtr="0">
          <a:noAutofit/>
        </a:bodyPr>
        <a:lstStyle/>
        <a:p>
          <a:pPr lvl="0" algn="l" defTabSz="577850">
            <a:lnSpc>
              <a:spcPct val="90000"/>
            </a:lnSpc>
            <a:spcBef>
              <a:spcPct val="0"/>
            </a:spcBef>
            <a:spcAft>
              <a:spcPct val="35000"/>
            </a:spcAft>
          </a:pPr>
          <a:r>
            <a:rPr lang="en-US" sz="1300" b="1" kern="1200" dirty="0" smtClean="0">
              <a:solidFill>
                <a:schemeClr val="tx1"/>
              </a:solidFill>
            </a:rPr>
            <a:t>Among Computer users work typically involves remaining for a long time in a fixed position</a:t>
          </a:r>
          <a:endParaRPr lang="en-US" sz="1300" kern="1200" dirty="0">
            <a:solidFill>
              <a:schemeClr val="tx1"/>
            </a:solidFill>
          </a:endParaRPr>
        </a:p>
      </dsp:txBody>
      <dsp:txXfrm>
        <a:off x="1894636" y="3304870"/>
        <a:ext cx="1732848" cy="1343329"/>
      </dsp:txXfrm>
    </dsp:sp>
    <dsp:sp modelId="{3A43E87D-6684-45F9-8743-6607B3AC2961}">
      <dsp:nvSpPr>
        <dsp:cNvPr id="0" name=""/>
        <dsp:cNvSpPr/>
      </dsp:nvSpPr>
      <dsp:spPr>
        <a:xfrm>
          <a:off x="3504773" y="1944806"/>
          <a:ext cx="349544" cy="3495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1A7B5B-3829-4883-97ED-A4E85EDAE9A4}">
      <dsp:nvSpPr>
        <dsp:cNvPr id="0" name=""/>
        <dsp:cNvSpPr/>
      </dsp:nvSpPr>
      <dsp:spPr>
        <a:xfrm>
          <a:off x="3705391" y="2127152"/>
          <a:ext cx="1784908" cy="1252956"/>
        </a:xfrm>
        <a:prstGeom prst="rect">
          <a:avLst/>
        </a:prstGeom>
        <a:solidFill>
          <a:schemeClr val="tx2">
            <a:lumMod val="5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85216" tIns="0" rIns="0" bIns="0" numCol="1" spcCol="1270" anchor="t" anchorCtr="0">
          <a:noAutofit/>
        </a:bodyPr>
        <a:lstStyle/>
        <a:p>
          <a:pPr lvl="0" algn="l" defTabSz="577850">
            <a:lnSpc>
              <a:spcPct val="90000"/>
            </a:lnSpc>
            <a:spcBef>
              <a:spcPct val="0"/>
            </a:spcBef>
            <a:spcAft>
              <a:spcPct val="35000"/>
            </a:spcAft>
          </a:pPr>
          <a:r>
            <a:rPr lang="en-US" sz="1300" b="1" kern="1200" dirty="0" smtClean="0"/>
            <a:t>Wrong acquired postures such as holding neck in Forward Head Posture</a:t>
          </a:r>
          <a:endParaRPr lang="en-US" sz="1300" kern="1200" dirty="0"/>
        </a:p>
      </dsp:txBody>
      <dsp:txXfrm>
        <a:off x="3705391" y="2127152"/>
        <a:ext cx="1784908" cy="1252956"/>
      </dsp:txXfrm>
    </dsp:sp>
    <dsp:sp modelId="{38275DD0-9766-442C-B059-43FF8FF920C6}">
      <dsp:nvSpPr>
        <dsp:cNvPr id="0" name=""/>
        <dsp:cNvSpPr/>
      </dsp:nvSpPr>
      <dsp:spPr>
        <a:xfrm>
          <a:off x="5557418" y="1175994"/>
          <a:ext cx="483412" cy="4834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5CBAE3-628F-44E9-8EA9-90019094D912}">
      <dsp:nvSpPr>
        <dsp:cNvPr id="0" name=""/>
        <dsp:cNvSpPr/>
      </dsp:nvSpPr>
      <dsp:spPr>
        <a:xfrm>
          <a:off x="5753752" y="1339312"/>
          <a:ext cx="1784908" cy="1339720"/>
        </a:xfrm>
        <a:prstGeom prst="rect">
          <a:avLst/>
        </a:prstGeom>
        <a:solidFill>
          <a:schemeClr val="tx2">
            <a:lumMod val="5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256150" tIns="0" rIns="0" bIns="0" numCol="1" spcCol="1270" anchor="t" anchorCtr="0">
          <a:noAutofit/>
        </a:bodyPr>
        <a:lstStyle/>
        <a:p>
          <a:pPr lvl="0" algn="l" defTabSz="577850">
            <a:lnSpc>
              <a:spcPct val="90000"/>
            </a:lnSpc>
            <a:spcBef>
              <a:spcPct val="0"/>
            </a:spcBef>
            <a:spcAft>
              <a:spcPct val="35000"/>
            </a:spcAft>
          </a:pPr>
          <a:r>
            <a:rPr lang="en-US" sz="1300" b="1" kern="1200" dirty="0" smtClean="0"/>
            <a:t>Leading to Neck pain and its related disability</a:t>
          </a:r>
        </a:p>
        <a:p>
          <a:pPr lvl="0" algn="l" defTabSz="577850">
            <a:lnSpc>
              <a:spcPct val="90000"/>
            </a:lnSpc>
            <a:spcBef>
              <a:spcPct val="0"/>
            </a:spcBef>
            <a:spcAft>
              <a:spcPct val="35000"/>
            </a:spcAft>
          </a:pPr>
          <a:r>
            <a:rPr lang="en-US" sz="1300" b="1" kern="1200" dirty="0" smtClean="0"/>
            <a:t>(</a:t>
          </a:r>
          <a:r>
            <a:rPr lang="en-US" sz="1300" b="1" kern="1200" dirty="0" err="1" smtClean="0"/>
            <a:t>Cagnie</a:t>
          </a:r>
          <a:r>
            <a:rPr lang="en-US" sz="1300" b="1" i="1" kern="1200" dirty="0" err="1" smtClean="0"/>
            <a:t>et</a:t>
          </a:r>
          <a:r>
            <a:rPr lang="en-US" sz="1300" b="1" i="1" kern="1200" dirty="0" smtClean="0"/>
            <a:t> al., </a:t>
          </a:r>
          <a:r>
            <a:rPr lang="en-US" sz="1300" b="1" kern="1200" dirty="0" smtClean="0"/>
            <a:t>2007).</a:t>
          </a:r>
          <a:endParaRPr lang="en-US" sz="1300" kern="1200" dirty="0"/>
        </a:p>
      </dsp:txBody>
      <dsp:txXfrm>
        <a:off x="5753752" y="1339312"/>
        <a:ext cx="1784908" cy="13397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3FCA1C-C219-437C-9D58-D957190B2F52}">
      <dsp:nvSpPr>
        <dsp:cNvPr id="0" name=""/>
        <dsp:cNvSpPr/>
      </dsp:nvSpPr>
      <dsp:spPr>
        <a:xfrm>
          <a:off x="1578623" y="746176"/>
          <a:ext cx="4984646" cy="4984646"/>
        </a:xfrm>
        <a:prstGeom prst="blockArc">
          <a:avLst>
            <a:gd name="adj1" fmla="val 10800000"/>
            <a:gd name="adj2" fmla="val 16200000"/>
            <a:gd name="adj3" fmla="val 4635"/>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0CAE4113-6B94-46F3-9D33-5418E8584487}">
      <dsp:nvSpPr>
        <dsp:cNvPr id="0" name=""/>
        <dsp:cNvSpPr/>
      </dsp:nvSpPr>
      <dsp:spPr>
        <a:xfrm>
          <a:off x="1578623" y="746176"/>
          <a:ext cx="4984646" cy="4984646"/>
        </a:xfrm>
        <a:prstGeom prst="blockArc">
          <a:avLst>
            <a:gd name="adj1" fmla="val 5400000"/>
            <a:gd name="adj2" fmla="val 10800000"/>
            <a:gd name="adj3" fmla="val 4635"/>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5C86F9C-9F27-41FD-BAA5-1534F34E3097}">
      <dsp:nvSpPr>
        <dsp:cNvPr id="0" name=""/>
        <dsp:cNvSpPr/>
      </dsp:nvSpPr>
      <dsp:spPr>
        <a:xfrm>
          <a:off x="1578623" y="746176"/>
          <a:ext cx="4984646" cy="4984646"/>
        </a:xfrm>
        <a:prstGeom prst="blockArc">
          <a:avLst>
            <a:gd name="adj1" fmla="val 0"/>
            <a:gd name="adj2" fmla="val 5400000"/>
            <a:gd name="adj3" fmla="val 4635"/>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7D2D1CAC-772D-4B1F-9716-5D570F0DFC41}">
      <dsp:nvSpPr>
        <dsp:cNvPr id="0" name=""/>
        <dsp:cNvSpPr/>
      </dsp:nvSpPr>
      <dsp:spPr>
        <a:xfrm>
          <a:off x="1578623" y="746176"/>
          <a:ext cx="4984646" cy="4984646"/>
        </a:xfrm>
        <a:prstGeom prst="blockArc">
          <a:avLst>
            <a:gd name="adj1" fmla="val 16200000"/>
            <a:gd name="adj2" fmla="val 0"/>
            <a:gd name="adj3" fmla="val 4635"/>
          </a:avLst>
        </a:prstGeom>
        <a:gradFill rotWithShape="0">
          <a:gsLst>
            <a:gs pos="0">
              <a:schemeClr val="dk2">
                <a:tint val="60000"/>
                <a:hueOff val="0"/>
                <a:satOff val="0"/>
                <a:lumOff val="0"/>
                <a:alphaOff val="0"/>
                <a:shade val="51000"/>
                <a:satMod val="130000"/>
              </a:schemeClr>
            </a:gs>
            <a:gs pos="80000">
              <a:schemeClr val="dk2">
                <a:tint val="60000"/>
                <a:hueOff val="0"/>
                <a:satOff val="0"/>
                <a:lumOff val="0"/>
                <a:alphaOff val="0"/>
                <a:shade val="93000"/>
                <a:satMod val="130000"/>
              </a:schemeClr>
            </a:gs>
            <a:gs pos="100000">
              <a:schemeClr val="dk2">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DF80688-E608-4C1C-AD47-0BAB44793C7B}">
      <dsp:nvSpPr>
        <dsp:cNvPr id="0" name=""/>
        <dsp:cNvSpPr/>
      </dsp:nvSpPr>
      <dsp:spPr>
        <a:xfrm>
          <a:off x="2924821" y="2092374"/>
          <a:ext cx="2292250" cy="2292250"/>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t>Vicious circle hypothesis </a:t>
          </a:r>
          <a:endParaRPr lang="en-US" sz="2000" kern="1200" dirty="0"/>
        </a:p>
      </dsp:txBody>
      <dsp:txXfrm>
        <a:off x="3260513" y="2428066"/>
        <a:ext cx="1620866" cy="1620866"/>
      </dsp:txXfrm>
    </dsp:sp>
    <dsp:sp modelId="{00240B3A-A262-4F84-8439-BFA90CA5E30E}">
      <dsp:nvSpPr>
        <dsp:cNvPr id="0" name=""/>
        <dsp:cNvSpPr/>
      </dsp:nvSpPr>
      <dsp:spPr>
        <a:xfrm>
          <a:off x="3067252" y="1653"/>
          <a:ext cx="2007388" cy="1604575"/>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Repetitive, static muscle contractions </a:t>
          </a:r>
        </a:p>
        <a:p>
          <a:pPr lvl="0" algn="ctr" defTabSz="533400">
            <a:lnSpc>
              <a:spcPct val="90000"/>
            </a:lnSpc>
            <a:spcBef>
              <a:spcPct val="0"/>
            </a:spcBef>
            <a:spcAft>
              <a:spcPct val="35000"/>
            </a:spcAft>
          </a:pPr>
          <a:r>
            <a:rPr lang="en-US" sz="1200" b="1" kern="1200" dirty="0" smtClean="0"/>
            <a:t>(in primary muscles</a:t>
          </a:r>
          <a:r>
            <a:rPr lang="en-US" sz="800" b="1" kern="1200" dirty="0" smtClean="0"/>
            <a:t>)</a:t>
          </a:r>
          <a:endParaRPr lang="en-US" sz="800" kern="1200" dirty="0"/>
        </a:p>
      </dsp:txBody>
      <dsp:txXfrm>
        <a:off x="3361227" y="236638"/>
        <a:ext cx="1419438" cy="1134605"/>
      </dsp:txXfrm>
    </dsp:sp>
    <dsp:sp modelId="{29346105-C586-4FCB-87DC-A1666505791F}">
      <dsp:nvSpPr>
        <dsp:cNvPr id="0" name=""/>
        <dsp:cNvSpPr/>
      </dsp:nvSpPr>
      <dsp:spPr>
        <a:xfrm>
          <a:off x="5703217" y="2436212"/>
          <a:ext cx="1604575" cy="1604575"/>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Production of metabolites</a:t>
          </a:r>
          <a:endParaRPr lang="en-US" sz="1200" kern="1200" dirty="0"/>
        </a:p>
      </dsp:txBody>
      <dsp:txXfrm>
        <a:off x="5938202" y="2671197"/>
        <a:ext cx="1134605" cy="1134605"/>
      </dsp:txXfrm>
    </dsp:sp>
    <dsp:sp modelId="{940D0515-31E6-4449-AC56-BC3D7E8AB371}">
      <dsp:nvSpPr>
        <dsp:cNvPr id="0" name=""/>
        <dsp:cNvSpPr/>
      </dsp:nvSpPr>
      <dsp:spPr>
        <a:xfrm>
          <a:off x="3109164" y="4870770"/>
          <a:ext cx="1923565" cy="1604575"/>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Activates gamma-motor neurons projecting to both primary and secondary muscles</a:t>
          </a:r>
          <a:endParaRPr lang="en-US" sz="1200" kern="1200" dirty="0"/>
        </a:p>
      </dsp:txBody>
      <dsp:txXfrm>
        <a:off x="3390864" y="5105755"/>
        <a:ext cx="1360165" cy="1134605"/>
      </dsp:txXfrm>
    </dsp:sp>
    <dsp:sp modelId="{69A5C575-B312-49DA-A6C5-916A4C7E0CB0}">
      <dsp:nvSpPr>
        <dsp:cNvPr id="0" name=""/>
        <dsp:cNvSpPr/>
      </dsp:nvSpPr>
      <dsp:spPr>
        <a:xfrm>
          <a:off x="464606" y="2214820"/>
          <a:ext cx="2343562" cy="2047358"/>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Increases the static and dynamic stretch sensitivity </a:t>
          </a:r>
        </a:p>
        <a:p>
          <a:pPr lvl="0" algn="ctr" defTabSz="533400">
            <a:lnSpc>
              <a:spcPct val="90000"/>
            </a:lnSpc>
            <a:spcBef>
              <a:spcPct val="0"/>
            </a:spcBef>
            <a:spcAft>
              <a:spcPct val="35000"/>
            </a:spcAft>
          </a:pPr>
          <a:r>
            <a:rPr lang="en-US" sz="1200" b="1" kern="1200" dirty="0" smtClean="0"/>
            <a:t>&amp; Discharges of primary and secondary muscle spindle afferents</a:t>
          </a:r>
          <a:r>
            <a:rPr lang="en-US" sz="800" b="1" kern="1200" dirty="0" smtClean="0"/>
            <a:t>. </a:t>
          </a:r>
          <a:endParaRPr lang="en-US" sz="800" kern="1200" dirty="0"/>
        </a:p>
      </dsp:txBody>
      <dsp:txXfrm>
        <a:off x="807813" y="2514649"/>
        <a:ext cx="1657148" cy="14477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D99273-F568-45B2-9F00-0AF411997B8C}">
      <dsp:nvSpPr>
        <dsp:cNvPr id="0" name=""/>
        <dsp:cNvSpPr/>
      </dsp:nvSpPr>
      <dsp:spPr>
        <a:xfrm>
          <a:off x="2057396" y="242"/>
          <a:ext cx="4572007" cy="8750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bg1"/>
              </a:solidFill>
            </a:rPr>
            <a:t>Position of Patient : </a:t>
          </a:r>
          <a:r>
            <a:rPr lang="en-US" sz="2000" b="1" kern="1200" dirty="0" smtClean="0">
              <a:solidFill>
                <a:schemeClr val="bg1"/>
              </a:solidFill>
            </a:rPr>
            <a:t>supine lying</a:t>
          </a:r>
          <a:r>
            <a:rPr lang="en-US" sz="2000" kern="1200" dirty="0" smtClean="0">
              <a:solidFill>
                <a:schemeClr val="bg1"/>
              </a:solidFill>
            </a:rPr>
            <a:t> </a:t>
          </a:r>
          <a:endParaRPr lang="en-US" sz="2000" kern="1200" dirty="0">
            <a:solidFill>
              <a:schemeClr val="bg1"/>
            </a:solidFill>
          </a:endParaRPr>
        </a:p>
      </dsp:txBody>
      <dsp:txXfrm>
        <a:off x="2083026" y="25872"/>
        <a:ext cx="4520747" cy="823812"/>
      </dsp:txXfrm>
    </dsp:sp>
    <dsp:sp modelId="{373947C6-D376-44C4-9047-BA1AAA99FA0D}">
      <dsp:nvSpPr>
        <dsp:cNvPr id="0" name=""/>
        <dsp:cNvSpPr/>
      </dsp:nvSpPr>
      <dsp:spPr>
        <a:xfrm rot="5400000">
          <a:off x="4266831" y="951883"/>
          <a:ext cx="153137" cy="15313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B096FA-D5D6-47D9-A377-2BD0AA2631FC}">
      <dsp:nvSpPr>
        <dsp:cNvPr id="0" name=""/>
        <dsp:cNvSpPr/>
      </dsp:nvSpPr>
      <dsp:spPr>
        <a:xfrm>
          <a:off x="2057396" y="1181590"/>
          <a:ext cx="4572007" cy="875072"/>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Therapist localizes the joint or the body tissue into the position of initial range of motion resistance to a specific movement (rotation or lateral flexion).</a:t>
          </a:r>
          <a:endParaRPr lang="en-US" sz="1200" kern="1200" dirty="0"/>
        </a:p>
      </dsp:txBody>
      <dsp:txXfrm>
        <a:off x="2083026" y="1207220"/>
        <a:ext cx="4520747" cy="823812"/>
      </dsp:txXfrm>
    </dsp:sp>
    <dsp:sp modelId="{7DE88039-2250-400F-9F2B-372B542ADCCD}">
      <dsp:nvSpPr>
        <dsp:cNvPr id="0" name=""/>
        <dsp:cNvSpPr/>
      </dsp:nvSpPr>
      <dsp:spPr>
        <a:xfrm rot="5400000">
          <a:off x="4266831" y="2133231"/>
          <a:ext cx="153137" cy="15313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2325B9-4BA2-48FC-8092-38594E04F1BD}">
      <dsp:nvSpPr>
        <dsp:cNvPr id="0" name=""/>
        <dsp:cNvSpPr/>
      </dsp:nvSpPr>
      <dsp:spPr>
        <a:xfrm>
          <a:off x="2057396" y="2362937"/>
          <a:ext cx="4572007" cy="875072"/>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Therapist will position the subject’s cervical spine to bend contra laterally to just short of restriction barrier </a:t>
          </a:r>
          <a:endParaRPr lang="en-US" sz="1200" kern="1200" dirty="0"/>
        </a:p>
      </dsp:txBody>
      <dsp:txXfrm>
        <a:off x="2083026" y="2388567"/>
        <a:ext cx="4520747" cy="823812"/>
      </dsp:txXfrm>
    </dsp:sp>
    <dsp:sp modelId="{CC9DC36D-8432-4216-8E19-21B0C3D5D0BE}">
      <dsp:nvSpPr>
        <dsp:cNvPr id="0" name=""/>
        <dsp:cNvSpPr/>
      </dsp:nvSpPr>
      <dsp:spPr>
        <a:xfrm rot="5400000">
          <a:off x="4266831" y="3314578"/>
          <a:ext cx="153137" cy="153137"/>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410C9EB-9AC9-470B-973E-3AFD73B27DFD}">
      <dsp:nvSpPr>
        <dsp:cNvPr id="0" name=""/>
        <dsp:cNvSpPr/>
      </dsp:nvSpPr>
      <dsp:spPr>
        <a:xfrm>
          <a:off x="2057396" y="3544285"/>
          <a:ext cx="4572007" cy="875072"/>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The therapist stabilized affected side shoulder by one hand and other hand cupped the ear &amp; mastoid area of same side of head in a crossed manner </a:t>
          </a:r>
          <a:endParaRPr lang="en-US" sz="1200" kern="1200" dirty="0"/>
        </a:p>
      </dsp:txBody>
      <dsp:txXfrm>
        <a:off x="2083026" y="3569915"/>
        <a:ext cx="4520747" cy="8238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94AA9-8B5B-4BD2-BAFE-52170A523BB7}">
      <dsp:nvSpPr>
        <dsp:cNvPr id="0" name=""/>
        <dsp:cNvSpPr/>
      </dsp:nvSpPr>
      <dsp:spPr>
        <a:xfrm>
          <a:off x="3110477" y="676"/>
          <a:ext cx="4654336" cy="1980502"/>
        </a:xfrm>
        <a:prstGeom prst="rightArrow">
          <a:avLst>
            <a:gd name="adj1" fmla="val 75000"/>
            <a:gd name="adj2" fmla="val 50000"/>
          </a:avLst>
        </a:prstGeom>
        <a:solidFill>
          <a:schemeClr val="lt1">
            <a:alpha val="90000"/>
            <a:tint val="40000"/>
            <a:hueOff val="0"/>
            <a:satOff val="0"/>
            <a:lumOff val="0"/>
            <a:alphaOff val="0"/>
          </a:schemeClr>
        </a:solidFill>
        <a:ln w="9525" cap="flat" cmpd="sng" algn="ctr">
          <a:solidFill>
            <a:schemeClr val="dk2">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smtClean="0"/>
            <a:t>Increases the local blood flow</a:t>
          </a:r>
          <a:endParaRPr lang="en-US" sz="1400" kern="1200" dirty="0"/>
        </a:p>
        <a:p>
          <a:pPr marL="114300" lvl="1" indent="-114300" algn="l" defTabSz="622300">
            <a:lnSpc>
              <a:spcPct val="90000"/>
            </a:lnSpc>
            <a:spcBef>
              <a:spcPct val="0"/>
            </a:spcBef>
            <a:spcAft>
              <a:spcPct val="15000"/>
            </a:spcAft>
            <a:buChar char="••"/>
          </a:pPr>
          <a:r>
            <a:rPr lang="en-US" sz="1400" b="1" kern="1200" dirty="0" smtClean="0"/>
            <a:t>Cause the removal of pain provoking metabolites</a:t>
          </a:r>
          <a:endParaRPr lang="en-US" sz="1400" kern="1200" dirty="0"/>
        </a:p>
        <a:p>
          <a:pPr marL="114300" lvl="1" indent="-114300" algn="l" defTabSz="622300">
            <a:lnSpc>
              <a:spcPct val="90000"/>
            </a:lnSpc>
            <a:spcBef>
              <a:spcPct val="0"/>
            </a:spcBef>
            <a:spcAft>
              <a:spcPct val="15000"/>
            </a:spcAft>
            <a:buChar char="••"/>
          </a:pPr>
          <a:r>
            <a:rPr lang="en-US" sz="1400" b="1" kern="1200" dirty="0" smtClean="0"/>
            <a:t>Induces analgesic effect (pain gate theory)</a:t>
          </a:r>
          <a:endParaRPr lang="en-US" sz="1400" kern="1200" dirty="0"/>
        </a:p>
        <a:p>
          <a:pPr marL="114300" lvl="1" indent="-114300" algn="l" defTabSz="622300">
            <a:lnSpc>
              <a:spcPct val="90000"/>
            </a:lnSpc>
            <a:spcBef>
              <a:spcPct val="0"/>
            </a:spcBef>
            <a:spcAft>
              <a:spcPct val="15000"/>
            </a:spcAft>
            <a:buChar char="••"/>
          </a:pPr>
          <a:r>
            <a:rPr lang="en-US" sz="1400" b="1" kern="1200" dirty="0" smtClean="0"/>
            <a:t>Reduces pain by decreasing the level of spasm.</a:t>
          </a:r>
          <a:endParaRPr lang="en-US" sz="1400" kern="1200" dirty="0"/>
        </a:p>
      </dsp:txBody>
      <dsp:txXfrm>
        <a:off x="3110477" y="248239"/>
        <a:ext cx="3911648" cy="1485376"/>
      </dsp:txXfrm>
    </dsp:sp>
    <dsp:sp modelId="{87FB171F-503D-4CC8-ACEF-F97CAA2ECC76}">
      <dsp:nvSpPr>
        <dsp:cNvPr id="0" name=""/>
        <dsp:cNvSpPr/>
      </dsp:nvSpPr>
      <dsp:spPr>
        <a:xfrm>
          <a:off x="7586" y="229225"/>
          <a:ext cx="3102890" cy="1523404"/>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n-US" sz="2600" b="1" kern="1200" dirty="0" smtClean="0"/>
            <a:t>Heat when applied to body </a:t>
          </a:r>
          <a:endParaRPr lang="en-US" sz="2600" kern="1200" dirty="0"/>
        </a:p>
      </dsp:txBody>
      <dsp:txXfrm>
        <a:off x="81952" y="303591"/>
        <a:ext cx="2954158" cy="1374672"/>
      </dsp:txXfrm>
    </dsp:sp>
    <dsp:sp modelId="{AC7C5468-F276-47EC-948D-CE8470A409BC}">
      <dsp:nvSpPr>
        <dsp:cNvPr id="0" name=""/>
        <dsp:cNvSpPr/>
      </dsp:nvSpPr>
      <dsp:spPr>
        <a:xfrm>
          <a:off x="3108959" y="2133519"/>
          <a:ext cx="4663440" cy="1523404"/>
        </a:xfrm>
        <a:prstGeom prst="rightArrow">
          <a:avLst>
            <a:gd name="adj1" fmla="val 75000"/>
            <a:gd name="adj2" fmla="val 50000"/>
          </a:avLst>
        </a:prstGeom>
        <a:solidFill>
          <a:schemeClr val="lt1">
            <a:alpha val="90000"/>
            <a:tint val="40000"/>
            <a:hueOff val="0"/>
            <a:satOff val="0"/>
            <a:lumOff val="0"/>
            <a:alphaOff val="0"/>
          </a:schemeClr>
        </a:solidFill>
        <a:ln w="9525" cap="flat" cmpd="sng" algn="ctr">
          <a:solidFill>
            <a:schemeClr val="dk2">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US" sz="1600" b="1" kern="1200" dirty="0" smtClean="0"/>
            <a:t>Increase in muscle excitability</a:t>
          </a:r>
          <a:endParaRPr lang="en-US" sz="1600" kern="1200" dirty="0"/>
        </a:p>
        <a:p>
          <a:pPr marL="171450" lvl="1" indent="-171450" algn="l" defTabSz="711200">
            <a:lnSpc>
              <a:spcPct val="90000"/>
            </a:lnSpc>
            <a:spcBef>
              <a:spcPct val="0"/>
            </a:spcBef>
            <a:spcAft>
              <a:spcPct val="15000"/>
            </a:spcAft>
            <a:buChar char="••"/>
          </a:pPr>
          <a:r>
            <a:rPr lang="en-US" sz="1600" b="1" kern="1200" dirty="0" smtClean="0"/>
            <a:t>Results in pain relief. </a:t>
          </a:r>
          <a:endParaRPr lang="en-US" sz="1600" kern="1200" dirty="0"/>
        </a:p>
      </dsp:txBody>
      <dsp:txXfrm>
        <a:off x="3108959" y="2323945"/>
        <a:ext cx="4092164" cy="1142553"/>
      </dsp:txXfrm>
    </dsp:sp>
    <dsp:sp modelId="{A6ED85F2-B06A-412C-8F66-40180CA0AF0D}">
      <dsp:nvSpPr>
        <dsp:cNvPr id="0" name=""/>
        <dsp:cNvSpPr/>
      </dsp:nvSpPr>
      <dsp:spPr>
        <a:xfrm>
          <a:off x="0" y="2133519"/>
          <a:ext cx="3108960" cy="1523404"/>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9060" tIns="49530" rIns="99060" bIns="49530" numCol="1" spcCol="1270" anchor="ctr" anchorCtr="0">
          <a:noAutofit/>
        </a:bodyPr>
        <a:lstStyle/>
        <a:p>
          <a:pPr lvl="0" algn="ctr" defTabSz="1155700">
            <a:lnSpc>
              <a:spcPct val="90000"/>
            </a:lnSpc>
            <a:spcBef>
              <a:spcPct val="0"/>
            </a:spcBef>
            <a:spcAft>
              <a:spcPct val="35000"/>
            </a:spcAft>
          </a:pPr>
          <a:r>
            <a:rPr lang="en-US" sz="2600" b="1" kern="1200" dirty="0" smtClean="0"/>
            <a:t>Stretching and Isometric exercises</a:t>
          </a:r>
          <a:endParaRPr lang="en-US" sz="2600" kern="1200" dirty="0"/>
        </a:p>
      </dsp:txBody>
      <dsp:txXfrm>
        <a:off x="74366" y="2207885"/>
        <a:ext cx="2960228" cy="13746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C653D-78BF-4564-BB1A-FEFB6F694A0C}">
      <dsp:nvSpPr>
        <dsp:cNvPr id="0" name=""/>
        <dsp:cNvSpPr/>
      </dsp:nvSpPr>
      <dsp:spPr>
        <a:xfrm>
          <a:off x="674369" y="0"/>
          <a:ext cx="7642860" cy="5333999"/>
        </a:xfrm>
        <a:prstGeom prst="rightArrow">
          <a:avLst/>
        </a:prstGeom>
        <a:solidFill>
          <a:schemeClr val="accent3">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FEF052EB-B6EC-4C18-9344-8465C780F63A}">
      <dsp:nvSpPr>
        <dsp:cNvPr id="0" name=""/>
        <dsp:cNvSpPr/>
      </dsp:nvSpPr>
      <dsp:spPr>
        <a:xfrm>
          <a:off x="69796" y="960119"/>
          <a:ext cx="2785588" cy="341376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Isometric contraction</a:t>
          </a:r>
        </a:p>
        <a:p>
          <a:pPr lvl="0" algn="ctr" defTabSz="711200">
            <a:lnSpc>
              <a:spcPct val="90000"/>
            </a:lnSpc>
            <a:spcBef>
              <a:spcPct val="0"/>
            </a:spcBef>
            <a:spcAft>
              <a:spcPct val="35000"/>
            </a:spcAft>
          </a:pPr>
          <a:endParaRPr lang="en-US" sz="1600" b="1" kern="1200" dirty="0" smtClean="0"/>
        </a:p>
        <a:p>
          <a:pPr lvl="0" algn="ctr" defTabSz="711200">
            <a:lnSpc>
              <a:spcPct val="90000"/>
            </a:lnSpc>
            <a:spcBef>
              <a:spcPct val="0"/>
            </a:spcBef>
            <a:spcAft>
              <a:spcPct val="35000"/>
            </a:spcAft>
          </a:pPr>
          <a:r>
            <a:rPr lang="en-US" sz="1600" b="1" kern="1200" dirty="0" smtClean="0"/>
            <a:t>Activation of Inhibitory </a:t>
          </a:r>
          <a:r>
            <a:rPr lang="en-US" sz="1600" b="1" kern="1200" dirty="0" err="1" smtClean="0"/>
            <a:t>golgi</a:t>
          </a:r>
          <a:r>
            <a:rPr lang="en-US" sz="1600" b="1" kern="1200" dirty="0" smtClean="0"/>
            <a:t> tendon reflex </a:t>
          </a:r>
        </a:p>
        <a:p>
          <a:pPr lvl="0" algn="ctr" defTabSz="711200">
            <a:lnSpc>
              <a:spcPct val="90000"/>
            </a:lnSpc>
            <a:spcBef>
              <a:spcPct val="0"/>
            </a:spcBef>
            <a:spcAft>
              <a:spcPct val="35000"/>
            </a:spcAft>
          </a:pPr>
          <a:endParaRPr lang="en-US" sz="1600" b="1" kern="1200" dirty="0" smtClean="0"/>
        </a:p>
        <a:p>
          <a:pPr lvl="0" algn="ctr" defTabSz="711200">
            <a:lnSpc>
              <a:spcPct val="90000"/>
            </a:lnSpc>
            <a:spcBef>
              <a:spcPct val="0"/>
            </a:spcBef>
            <a:spcAft>
              <a:spcPct val="35000"/>
            </a:spcAft>
          </a:pPr>
          <a:r>
            <a:rPr lang="en-US" sz="1600" b="1" kern="1200" dirty="0" smtClean="0"/>
            <a:t>Reflex relaxation of muscle</a:t>
          </a:r>
        </a:p>
        <a:p>
          <a:pPr lvl="0" algn="ctr" defTabSz="711200">
            <a:lnSpc>
              <a:spcPct val="90000"/>
            </a:lnSpc>
            <a:spcBef>
              <a:spcPct val="0"/>
            </a:spcBef>
            <a:spcAft>
              <a:spcPct val="35000"/>
            </a:spcAft>
          </a:pPr>
          <a:endParaRPr lang="en-US" sz="800" kern="1200" dirty="0"/>
        </a:p>
      </dsp:txBody>
      <dsp:txXfrm>
        <a:off x="205777" y="1096100"/>
        <a:ext cx="2513626" cy="3141798"/>
      </dsp:txXfrm>
    </dsp:sp>
    <dsp:sp modelId="{18301B0F-DA79-469D-9FA1-FE31E257D1E8}">
      <dsp:nvSpPr>
        <dsp:cNvPr id="0" name=""/>
        <dsp:cNvSpPr/>
      </dsp:nvSpPr>
      <dsp:spPr>
        <a:xfrm>
          <a:off x="3103005" y="990598"/>
          <a:ext cx="2785588" cy="3352803"/>
        </a:xfrm>
        <a:prstGeom prst="roundRect">
          <a:avLst/>
        </a:prstGeom>
        <a:gradFill rotWithShape="0">
          <a:gsLst>
            <a:gs pos="0">
              <a:schemeClr val="accent3">
                <a:hueOff val="1436702"/>
                <a:satOff val="50000"/>
                <a:lumOff val="-11961"/>
                <a:alphaOff val="0"/>
                <a:shade val="51000"/>
                <a:satMod val="130000"/>
              </a:schemeClr>
            </a:gs>
            <a:gs pos="80000">
              <a:schemeClr val="accent3">
                <a:hueOff val="1436702"/>
                <a:satOff val="50000"/>
                <a:lumOff val="-11961"/>
                <a:alphaOff val="0"/>
                <a:shade val="93000"/>
                <a:satMod val="130000"/>
              </a:schemeClr>
            </a:gs>
            <a:gs pos="100000">
              <a:schemeClr val="accent3">
                <a:hueOff val="1436702"/>
                <a:satOff val="50000"/>
                <a:lumOff val="-1196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smtClean="0"/>
            <a:t>Activation of muscle and joint mechanoreceptors </a:t>
          </a:r>
        </a:p>
        <a:p>
          <a:pPr lvl="0" algn="ctr" defTabSz="622300">
            <a:lnSpc>
              <a:spcPct val="90000"/>
            </a:lnSpc>
            <a:spcBef>
              <a:spcPct val="0"/>
            </a:spcBef>
            <a:spcAft>
              <a:spcPct val="35000"/>
            </a:spcAft>
          </a:pPr>
          <a:endParaRPr lang="en-US" sz="1200" b="1" kern="1200" dirty="0" smtClean="0"/>
        </a:p>
        <a:p>
          <a:pPr lvl="0" algn="ctr" defTabSz="622300">
            <a:lnSpc>
              <a:spcPct val="90000"/>
            </a:lnSpc>
            <a:spcBef>
              <a:spcPct val="0"/>
            </a:spcBef>
            <a:spcAft>
              <a:spcPct val="35000"/>
            </a:spcAft>
          </a:pPr>
          <a:r>
            <a:rPr lang="en-US" sz="1200" b="1" kern="1200" dirty="0" smtClean="0"/>
            <a:t>Sympathetic excitation evoked by somatic efferent’s and localized activation of </a:t>
          </a:r>
          <a:r>
            <a:rPr lang="en-US" sz="1200" b="1" kern="1200" dirty="0" err="1" smtClean="0"/>
            <a:t>Peri</a:t>
          </a:r>
          <a:r>
            <a:rPr lang="en-US" sz="1200" b="1" kern="1200" dirty="0" smtClean="0"/>
            <a:t> </a:t>
          </a:r>
          <a:r>
            <a:rPr lang="en-US" sz="1200" b="1" kern="1200" dirty="0" err="1" smtClean="0"/>
            <a:t>Aqueductal</a:t>
          </a:r>
          <a:r>
            <a:rPr lang="en-US" sz="1200" b="1" kern="1200" dirty="0" smtClean="0"/>
            <a:t> Gray matter (PAG)</a:t>
          </a:r>
        </a:p>
        <a:p>
          <a:pPr lvl="0" algn="ctr" defTabSz="622300">
            <a:lnSpc>
              <a:spcPct val="90000"/>
            </a:lnSpc>
            <a:spcBef>
              <a:spcPct val="0"/>
            </a:spcBef>
            <a:spcAft>
              <a:spcPct val="35000"/>
            </a:spcAft>
          </a:pPr>
          <a:endParaRPr lang="en-US" sz="1200" kern="1200" dirty="0" smtClean="0"/>
        </a:p>
        <a:p>
          <a:pPr lvl="0" algn="ctr" defTabSz="622300">
            <a:lnSpc>
              <a:spcPct val="90000"/>
            </a:lnSpc>
            <a:spcBef>
              <a:spcPct val="0"/>
            </a:spcBef>
            <a:spcAft>
              <a:spcPct val="35000"/>
            </a:spcAft>
          </a:pPr>
          <a:r>
            <a:rPr lang="en-US" sz="1200" b="1" kern="1200" dirty="0" smtClean="0"/>
            <a:t>Causes descending modulation of pain.</a:t>
          </a:r>
          <a:endParaRPr lang="en-US" sz="1200" kern="1200" dirty="0"/>
        </a:p>
      </dsp:txBody>
      <dsp:txXfrm>
        <a:off x="3238986" y="1126579"/>
        <a:ext cx="2513626" cy="3080841"/>
      </dsp:txXfrm>
    </dsp:sp>
    <dsp:sp modelId="{4F035F36-B06E-4EA5-BDAA-007CEF811FFD}">
      <dsp:nvSpPr>
        <dsp:cNvPr id="0" name=""/>
        <dsp:cNvSpPr/>
      </dsp:nvSpPr>
      <dsp:spPr>
        <a:xfrm>
          <a:off x="6136214" y="1447796"/>
          <a:ext cx="2785588" cy="2438406"/>
        </a:xfrm>
        <a:prstGeom prst="roundRect">
          <a:avLst/>
        </a:prstGeom>
        <a:gradFill rotWithShape="0">
          <a:gsLst>
            <a:gs pos="0">
              <a:schemeClr val="accent3">
                <a:hueOff val="2873405"/>
                <a:satOff val="100000"/>
                <a:lumOff val="-23922"/>
                <a:alphaOff val="0"/>
                <a:shade val="51000"/>
                <a:satMod val="130000"/>
              </a:schemeClr>
            </a:gs>
            <a:gs pos="80000">
              <a:schemeClr val="accent3">
                <a:hueOff val="2873405"/>
                <a:satOff val="100000"/>
                <a:lumOff val="-23922"/>
                <a:alphaOff val="0"/>
                <a:shade val="93000"/>
                <a:satMod val="130000"/>
              </a:schemeClr>
            </a:gs>
            <a:gs pos="100000">
              <a:schemeClr val="accent3">
                <a:hueOff val="2873405"/>
                <a:satOff val="100000"/>
                <a:lumOff val="-2392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endParaRPr lang="en-US" sz="1200" b="1" kern="1200" dirty="0" smtClean="0"/>
        </a:p>
        <a:p>
          <a:pPr lvl="0" algn="ctr" defTabSz="533400">
            <a:lnSpc>
              <a:spcPct val="90000"/>
            </a:lnSpc>
            <a:spcBef>
              <a:spcPct val="0"/>
            </a:spcBef>
            <a:spcAft>
              <a:spcPct val="35000"/>
            </a:spcAft>
          </a:pPr>
          <a:r>
            <a:rPr lang="en-US" sz="1200" b="1" kern="1200" dirty="0" smtClean="0"/>
            <a:t>Changes in </a:t>
          </a:r>
          <a:r>
            <a:rPr lang="en-US" sz="1200" b="1" kern="1200" dirty="0" err="1" smtClean="0"/>
            <a:t>pacinian</a:t>
          </a:r>
          <a:r>
            <a:rPr lang="en-US" sz="1200" b="1" kern="1200" dirty="0" smtClean="0"/>
            <a:t> corpuscles </a:t>
          </a:r>
        </a:p>
        <a:p>
          <a:pPr lvl="0" algn="ctr" defTabSz="533400">
            <a:lnSpc>
              <a:spcPct val="90000"/>
            </a:lnSpc>
            <a:spcBef>
              <a:spcPct val="0"/>
            </a:spcBef>
            <a:spcAft>
              <a:spcPct val="35000"/>
            </a:spcAft>
          </a:pPr>
          <a:endParaRPr lang="en-US" sz="1200" b="1" kern="1200" dirty="0" smtClean="0"/>
        </a:p>
        <a:p>
          <a:pPr lvl="0" algn="ctr" defTabSz="533400">
            <a:lnSpc>
              <a:spcPct val="90000"/>
            </a:lnSpc>
            <a:spcBef>
              <a:spcPct val="0"/>
            </a:spcBef>
            <a:spcAft>
              <a:spcPct val="35000"/>
            </a:spcAft>
          </a:pPr>
          <a:r>
            <a:rPr lang="en-US" sz="1200" b="1" kern="1200" dirty="0" smtClean="0"/>
            <a:t>Results in relaxation of </a:t>
          </a:r>
          <a:r>
            <a:rPr lang="en-US" sz="1200" b="1" kern="1200" dirty="0" err="1" smtClean="0"/>
            <a:t>musculotendinous</a:t>
          </a:r>
          <a:r>
            <a:rPr lang="en-US" sz="1200" b="1" kern="1200" dirty="0" smtClean="0"/>
            <a:t> unit tension </a:t>
          </a:r>
        </a:p>
        <a:p>
          <a:pPr lvl="0" algn="ctr" defTabSz="533400">
            <a:lnSpc>
              <a:spcPct val="90000"/>
            </a:lnSpc>
            <a:spcBef>
              <a:spcPct val="0"/>
            </a:spcBef>
            <a:spcAft>
              <a:spcPct val="35000"/>
            </a:spcAft>
          </a:pPr>
          <a:endParaRPr lang="en-US" sz="1200" b="1" kern="1200" dirty="0" smtClean="0"/>
        </a:p>
        <a:p>
          <a:pPr lvl="0" algn="ctr" defTabSz="533400">
            <a:lnSpc>
              <a:spcPct val="90000"/>
            </a:lnSpc>
            <a:spcBef>
              <a:spcPct val="0"/>
            </a:spcBef>
            <a:spcAft>
              <a:spcPct val="35000"/>
            </a:spcAft>
          </a:pPr>
          <a:r>
            <a:rPr lang="en-US" sz="1200" b="1" kern="1200" dirty="0" smtClean="0"/>
            <a:t>Decreases perception of pain</a:t>
          </a:r>
        </a:p>
        <a:p>
          <a:pPr lvl="0" algn="ctr" defTabSz="533400">
            <a:lnSpc>
              <a:spcPct val="90000"/>
            </a:lnSpc>
            <a:spcBef>
              <a:spcPct val="0"/>
            </a:spcBef>
            <a:spcAft>
              <a:spcPct val="35000"/>
            </a:spcAft>
          </a:pPr>
          <a:endParaRPr lang="en-US" sz="1200" b="1" kern="1200" dirty="0" smtClean="0"/>
        </a:p>
        <a:p>
          <a:pPr lvl="0" algn="ctr" defTabSz="533400">
            <a:lnSpc>
              <a:spcPct val="90000"/>
            </a:lnSpc>
            <a:spcBef>
              <a:spcPct val="0"/>
            </a:spcBef>
            <a:spcAft>
              <a:spcPct val="35000"/>
            </a:spcAft>
          </a:pPr>
          <a:endParaRPr lang="en-US" sz="1000" kern="1200" dirty="0"/>
        </a:p>
      </dsp:txBody>
      <dsp:txXfrm>
        <a:off x="6255247" y="1566829"/>
        <a:ext cx="2547522" cy="22003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CD4F5D-0637-4CD1-8497-975CBA1A2310}">
      <dsp:nvSpPr>
        <dsp:cNvPr id="0" name=""/>
        <dsp:cNvSpPr/>
      </dsp:nvSpPr>
      <dsp:spPr>
        <a:xfrm>
          <a:off x="2819399" y="1549071"/>
          <a:ext cx="1708712" cy="1708737"/>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t>Post isometric relaxation </a:t>
          </a:r>
          <a:r>
            <a:rPr lang="en-US" sz="1050" b="1" kern="1200" dirty="0" smtClean="0"/>
            <a:t>(</a:t>
          </a:r>
          <a:r>
            <a:rPr lang="en-US" sz="1050" b="1" kern="1200" dirty="0" err="1" smtClean="0"/>
            <a:t>Digiovanna</a:t>
          </a:r>
          <a:r>
            <a:rPr lang="en-US" sz="1050" b="1" kern="1200" dirty="0" smtClean="0"/>
            <a:t> and </a:t>
          </a:r>
          <a:r>
            <a:rPr lang="en-US" sz="1050" b="1" kern="1200" dirty="0" err="1" smtClean="0"/>
            <a:t>Schiowitz</a:t>
          </a:r>
          <a:r>
            <a:rPr lang="en-US" sz="1050" b="1" kern="1200" dirty="0" smtClean="0"/>
            <a:t>, 1996). </a:t>
          </a:r>
        </a:p>
        <a:p>
          <a:pPr lvl="0" algn="ctr" defTabSz="622300">
            <a:lnSpc>
              <a:spcPct val="90000"/>
            </a:lnSpc>
            <a:spcBef>
              <a:spcPct val="0"/>
            </a:spcBef>
            <a:spcAft>
              <a:spcPct val="35000"/>
            </a:spcAft>
          </a:pPr>
          <a:endParaRPr lang="en-US" sz="800" kern="1200" dirty="0"/>
        </a:p>
      </dsp:txBody>
      <dsp:txXfrm>
        <a:off x="3069634" y="1799310"/>
        <a:ext cx="1208242" cy="1208259"/>
      </dsp:txXfrm>
    </dsp:sp>
    <dsp:sp modelId="{B37D3639-C864-4972-B63D-E2D8095D78C0}">
      <dsp:nvSpPr>
        <dsp:cNvPr id="0" name=""/>
        <dsp:cNvSpPr/>
      </dsp:nvSpPr>
      <dsp:spPr>
        <a:xfrm rot="16130695">
          <a:off x="3552318" y="1431872"/>
          <a:ext cx="204308" cy="30477"/>
        </a:xfrm>
        <a:custGeom>
          <a:avLst/>
          <a:gdLst/>
          <a:ahLst/>
          <a:cxnLst/>
          <a:rect l="0" t="0" r="0" b="0"/>
          <a:pathLst>
            <a:path>
              <a:moveTo>
                <a:pt x="0" y="15238"/>
              </a:moveTo>
              <a:lnTo>
                <a:pt x="204308" y="15238"/>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649365" y="1442003"/>
        <a:ext cx="10215" cy="10215"/>
      </dsp:txXfrm>
    </dsp:sp>
    <dsp:sp modelId="{4170B3AE-FF06-4ADE-875B-3CD7DCBB6517}">
      <dsp:nvSpPr>
        <dsp:cNvPr id="0" name=""/>
        <dsp:cNvSpPr/>
      </dsp:nvSpPr>
      <dsp:spPr>
        <a:xfrm>
          <a:off x="2687823" y="145632"/>
          <a:ext cx="1905000" cy="1199393"/>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t>Immediate spinal adjustments</a:t>
          </a:r>
          <a:endParaRPr lang="en-US" sz="1400" kern="1200" dirty="0"/>
        </a:p>
      </dsp:txBody>
      <dsp:txXfrm>
        <a:off x="2966804" y="321279"/>
        <a:ext cx="1347038" cy="848099"/>
      </dsp:txXfrm>
    </dsp:sp>
    <dsp:sp modelId="{FF56446E-83A4-4CE4-B362-0719282BCA84}">
      <dsp:nvSpPr>
        <dsp:cNvPr id="0" name=""/>
        <dsp:cNvSpPr/>
      </dsp:nvSpPr>
      <dsp:spPr>
        <a:xfrm rot="21377853">
          <a:off x="4525957" y="2321550"/>
          <a:ext cx="355569" cy="30477"/>
        </a:xfrm>
        <a:custGeom>
          <a:avLst/>
          <a:gdLst/>
          <a:ahLst/>
          <a:cxnLst/>
          <a:rect l="0" t="0" r="0" b="0"/>
          <a:pathLst>
            <a:path>
              <a:moveTo>
                <a:pt x="0" y="15238"/>
              </a:moveTo>
              <a:lnTo>
                <a:pt x="355569" y="15238"/>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694852" y="2327900"/>
        <a:ext cx="17778" cy="17778"/>
      </dsp:txXfrm>
    </dsp:sp>
    <dsp:sp modelId="{AD761225-0A4F-4B4A-9747-D7055BFE4230}">
      <dsp:nvSpPr>
        <dsp:cNvPr id="0" name=""/>
        <dsp:cNvSpPr/>
      </dsp:nvSpPr>
      <dsp:spPr>
        <a:xfrm>
          <a:off x="4876795" y="1396678"/>
          <a:ext cx="2304122" cy="1708724"/>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t>Reduces muscle spasm that is responsible for spinal fixation</a:t>
          </a:r>
          <a:endParaRPr lang="en-US" sz="1400" kern="1200" dirty="0"/>
        </a:p>
      </dsp:txBody>
      <dsp:txXfrm>
        <a:off x="5214226" y="1646915"/>
        <a:ext cx="1629260" cy="1208250"/>
      </dsp:txXfrm>
    </dsp:sp>
    <dsp:sp modelId="{920F9237-458E-4665-970E-AA80C7BC02F8}">
      <dsp:nvSpPr>
        <dsp:cNvPr id="0" name=""/>
        <dsp:cNvSpPr/>
      </dsp:nvSpPr>
      <dsp:spPr>
        <a:xfrm rot="5444718">
          <a:off x="3485986" y="3416870"/>
          <a:ext cx="348774" cy="30477"/>
        </a:xfrm>
        <a:custGeom>
          <a:avLst/>
          <a:gdLst/>
          <a:ahLst/>
          <a:cxnLst/>
          <a:rect l="0" t="0" r="0" b="0"/>
          <a:pathLst>
            <a:path>
              <a:moveTo>
                <a:pt x="0" y="15238"/>
              </a:moveTo>
              <a:lnTo>
                <a:pt x="348774" y="15238"/>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651654" y="3423389"/>
        <a:ext cx="17438" cy="17438"/>
      </dsp:txXfrm>
    </dsp:sp>
    <dsp:sp modelId="{78A05DFF-7B11-4A0E-A04A-B89B97A9E977}">
      <dsp:nvSpPr>
        <dsp:cNvPr id="0" name=""/>
        <dsp:cNvSpPr/>
      </dsp:nvSpPr>
      <dsp:spPr>
        <a:xfrm>
          <a:off x="2830903" y="3606474"/>
          <a:ext cx="1644071" cy="794314"/>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t>Reduces pain </a:t>
          </a:r>
          <a:endParaRPr lang="en-US" sz="1400" kern="1200" dirty="0"/>
        </a:p>
      </dsp:txBody>
      <dsp:txXfrm>
        <a:off x="3071672" y="3722799"/>
        <a:ext cx="1162533" cy="561664"/>
      </dsp:txXfrm>
    </dsp:sp>
    <dsp:sp modelId="{1DD39F83-C147-43B1-83EF-628662221A47}">
      <dsp:nvSpPr>
        <dsp:cNvPr id="0" name=""/>
        <dsp:cNvSpPr/>
      </dsp:nvSpPr>
      <dsp:spPr>
        <a:xfrm rot="11032350">
          <a:off x="2459676" y="2318273"/>
          <a:ext cx="362086" cy="30477"/>
        </a:xfrm>
        <a:custGeom>
          <a:avLst/>
          <a:gdLst/>
          <a:ahLst/>
          <a:cxnLst/>
          <a:rect l="0" t="0" r="0" b="0"/>
          <a:pathLst>
            <a:path>
              <a:moveTo>
                <a:pt x="0" y="15238"/>
              </a:moveTo>
              <a:lnTo>
                <a:pt x="362086" y="15238"/>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631667" y="2324460"/>
        <a:ext cx="18104" cy="18104"/>
      </dsp:txXfrm>
    </dsp:sp>
    <dsp:sp modelId="{98CEE85B-B8A0-4691-A807-CA9D3FEF66A2}">
      <dsp:nvSpPr>
        <dsp:cNvPr id="0" name=""/>
        <dsp:cNvSpPr/>
      </dsp:nvSpPr>
      <dsp:spPr>
        <a:xfrm>
          <a:off x="380999" y="1396674"/>
          <a:ext cx="2082616" cy="1708724"/>
        </a:xfrm>
        <a:prstGeom prst="ellipse">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dirty="0" smtClean="0"/>
            <a:t>Lengthen the tightened neck muscles to normalize gross cervical range of motion </a:t>
          </a:r>
          <a:endParaRPr lang="en-US" sz="1400" kern="1200" dirty="0"/>
        </a:p>
      </dsp:txBody>
      <dsp:txXfrm>
        <a:off x="685991" y="1646911"/>
        <a:ext cx="1472632" cy="1208250"/>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E43AFE-DAF9-4D03-8463-AEC159D19BFE}" type="datetimeFigureOut">
              <a:rPr lang="en-US" smtClean="0"/>
              <a:pPr/>
              <a:t>6/4/2015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E72AA0-3BD5-467D-BEC4-1C360C9AB782}" type="slidenum">
              <a:rPr lang="en-US" smtClean="0"/>
              <a:pPr/>
              <a:t>‹#›</a:t>
            </a:fld>
            <a:endParaRPr lang="en-US"/>
          </a:p>
        </p:txBody>
      </p:sp>
    </p:spTree>
    <p:extLst>
      <p:ext uri="{BB962C8B-B14F-4D97-AF65-F5344CB8AC3E}">
        <p14:creationId xmlns:p14="http://schemas.microsoft.com/office/powerpoint/2010/main" val="896235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1E72AA0-3BD5-467D-BEC4-1C360C9AB782}" type="slidenum">
              <a:rPr lang="en-US" smtClean="0"/>
              <a:pPr/>
              <a:t>31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smtClean="0">
                <a:latin typeface="Times New Roman" pitchFamily="18" charset="0"/>
                <a:ea typeface="Calibri" pitchFamily="34" charset="0"/>
                <a:cs typeface="Times New Roman" pitchFamily="18" charset="0"/>
              </a:rPr>
              <a:t>S = p&lt;0.05; NS = p&gt;0.05</a:t>
            </a:r>
            <a:endParaRPr lang="en-US" smtClean="0">
              <a:latin typeface="Arial" charset="0"/>
              <a:ea typeface="Calibri" pitchFamily="34" charset="0"/>
              <a:cs typeface="Arial" charset="0"/>
            </a:endParaRPr>
          </a:p>
          <a:p>
            <a:pPr>
              <a:spcBef>
                <a:spcPct val="0"/>
              </a:spcBef>
            </a:pPr>
            <a:endParaRPr lang="en-IN" smtClean="0">
              <a:ea typeface="Calibri" pitchFamily="34" charset="0"/>
              <a:cs typeface="Arial" charset="0"/>
            </a:endParaRPr>
          </a:p>
        </p:txBody>
      </p:sp>
      <p:sp>
        <p:nvSpPr>
          <p:cNvPr id="686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1902EF4-E1CF-4533-9836-9527AD096502}" type="slidenum">
              <a:rPr lang="en-US"/>
              <a:pPr fontAlgn="base">
                <a:spcBef>
                  <a:spcPct val="0"/>
                </a:spcBef>
                <a:spcAft>
                  <a:spcPct val="0"/>
                </a:spcAft>
              </a:pPr>
              <a:t>39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75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1DCCE3-EC1C-48AF-A2D0-F69F410BE862}" type="slidenum">
              <a:rPr lang="en-US"/>
              <a:pPr fontAlgn="base">
                <a:spcBef>
                  <a:spcPct val="0"/>
                </a:spcBef>
                <a:spcAft>
                  <a:spcPct val="0"/>
                </a:spcAft>
              </a:pPr>
              <a:t>63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smtClean="0">
                <a:latin typeface="Times New Roman" pitchFamily="18" charset="0"/>
                <a:ea typeface="Calibri" pitchFamily="34" charset="0"/>
                <a:cs typeface="Times New Roman" pitchFamily="18" charset="0"/>
              </a:rPr>
              <a:t>S = p&lt;0.05; NS = p&gt;0.05</a:t>
            </a:r>
            <a:endParaRPr lang="en-US" smtClean="0">
              <a:latin typeface="Arial" charset="0"/>
              <a:ea typeface="Calibri" pitchFamily="34" charset="0"/>
              <a:cs typeface="Arial" charset="0"/>
            </a:endParaRPr>
          </a:p>
          <a:p>
            <a:pPr>
              <a:spcBef>
                <a:spcPct val="0"/>
              </a:spcBef>
            </a:pPr>
            <a:endParaRPr lang="en-IN" smtClean="0">
              <a:ea typeface="Calibri" pitchFamily="34" charset="0"/>
              <a:cs typeface="Arial" charset="0"/>
            </a:endParaRPr>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C8237A-3754-4BC4-9017-48EF6696441F}" type="slidenum">
              <a:rPr lang="en-US"/>
              <a:pPr fontAlgn="base">
                <a:spcBef>
                  <a:spcPct val="0"/>
                </a:spcBef>
                <a:spcAft>
                  <a:spcPct val="0"/>
                </a:spcAft>
              </a:pPr>
              <a:t>67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smtClean="0">
                <a:latin typeface="Times New Roman" pitchFamily="18" charset="0"/>
                <a:ea typeface="Calibri" pitchFamily="34" charset="0"/>
                <a:cs typeface="Times New Roman" pitchFamily="18" charset="0"/>
              </a:rPr>
              <a:t>S = p&lt;0.05; NS = p&gt;0.05</a:t>
            </a:r>
            <a:endParaRPr lang="en-IN" smtClean="0">
              <a:ea typeface="Calibri" pitchFamily="34" charset="0"/>
              <a:cs typeface="Times New Roman" pitchFamily="18" charset="0"/>
            </a:endParaRPr>
          </a:p>
        </p:txBody>
      </p:sp>
      <p:sp>
        <p:nvSpPr>
          <p:cNvPr id="71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EDB052-647C-4B42-9D0D-63A159C161F9}" type="slidenum">
              <a:rPr lang="en-US"/>
              <a:pPr fontAlgn="base">
                <a:spcBef>
                  <a:spcPct val="0"/>
                </a:spcBef>
                <a:spcAft>
                  <a:spcPct val="0"/>
                </a:spcAft>
              </a:pPr>
              <a:t>68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218" name="Group 2"/>
          <p:cNvGrpSpPr>
            <a:grpSpLocks/>
          </p:cNvGrpSpPr>
          <p:nvPr/>
        </p:nvGrpSpPr>
        <p:grpSpPr bwMode="auto">
          <a:xfrm>
            <a:off x="2084388" y="296863"/>
            <a:ext cx="6823075" cy="5353050"/>
            <a:chOff x="1313" y="187"/>
            <a:chExt cx="4298" cy="3372"/>
          </a:xfrm>
        </p:grpSpPr>
        <p:grpSp>
          <p:nvGrpSpPr>
            <p:cNvPr id="9219" name="Group 3"/>
            <p:cNvGrpSpPr>
              <a:grpSpLocks/>
            </p:cNvGrpSpPr>
            <p:nvPr/>
          </p:nvGrpSpPr>
          <p:grpSpPr bwMode="auto">
            <a:xfrm>
              <a:off x="2194" y="601"/>
              <a:ext cx="596" cy="447"/>
              <a:chOff x="0" y="0"/>
              <a:chExt cx="768" cy="576"/>
            </a:xfrm>
          </p:grpSpPr>
          <p:sp>
            <p:nvSpPr>
              <p:cNvPr id="9220"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endParaRPr lang="en-US"/>
              </a:p>
            </p:txBody>
          </p:sp>
          <p:sp>
            <p:nvSpPr>
              <p:cNvPr id="9221" name="Oval 5"/>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endParaRPr lang="en-US"/>
              </a:p>
            </p:txBody>
          </p:sp>
        </p:grpSp>
        <p:grpSp>
          <p:nvGrpSpPr>
            <p:cNvPr id="9222" name="Group 6"/>
            <p:cNvGrpSpPr>
              <a:grpSpLocks/>
            </p:cNvGrpSpPr>
            <p:nvPr/>
          </p:nvGrpSpPr>
          <p:grpSpPr bwMode="auto">
            <a:xfrm>
              <a:off x="1313" y="187"/>
              <a:ext cx="4298" cy="3372"/>
              <a:chOff x="0" y="0"/>
              <a:chExt cx="5533" cy="4341"/>
            </a:xfrm>
          </p:grpSpPr>
          <p:grpSp>
            <p:nvGrpSpPr>
              <p:cNvPr id="9223" name="Group 7"/>
              <p:cNvGrpSpPr>
                <a:grpSpLocks/>
              </p:cNvGrpSpPr>
              <p:nvPr/>
            </p:nvGrpSpPr>
            <p:grpSpPr bwMode="auto">
              <a:xfrm>
                <a:off x="0" y="0"/>
                <a:ext cx="5470" cy="4341"/>
                <a:chOff x="0" y="0"/>
                <a:chExt cx="5470" cy="4341"/>
              </a:xfrm>
            </p:grpSpPr>
            <p:grpSp>
              <p:nvGrpSpPr>
                <p:cNvPr id="9224" name="Group 8"/>
                <p:cNvGrpSpPr>
                  <a:grpSpLocks/>
                </p:cNvGrpSpPr>
                <p:nvPr/>
              </p:nvGrpSpPr>
              <p:grpSpPr bwMode="auto">
                <a:xfrm>
                  <a:off x="1339" y="786"/>
                  <a:ext cx="2919" cy="2151"/>
                  <a:chOff x="1265" y="814"/>
                  <a:chExt cx="2919" cy="2151"/>
                </a:xfrm>
              </p:grpSpPr>
              <p:sp>
                <p:nvSpPr>
                  <p:cNvPr id="9225" name="Oval 9"/>
                  <p:cNvSpPr>
                    <a:spLocks noChangeArrowheads="1"/>
                  </p:cNvSpPr>
                  <p:nvPr/>
                </p:nvSpPr>
                <p:spPr bwMode="hidden">
                  <a:xfrm>
                    <a:off x="1265" y="814"/>
                    <a:ext cx="2919" cy="2151"/>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endParaRPr lang="en-US"/>
                  </a:p>
                </p:txBody>
              </p:sp>
              <p:sp>
                <p:nvSpPr>
                  <p:cNvPr id="9226" name="Oval 10"/>
                  <p:cNvSpPr>
                    <a:spLocks noChangeArrowheads="1"/>
                  </p:cNvSpPr>
                  <p:nvPr/>
                </p:nvSpPr>
                <p:spPr bwMode="hidden">
                  <a:xfrm>
                    <a:off x="2380" y="1601"/>
                    <a:ext cx="579" cy="406"/>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endParaRPr lang="en-US"/>
                  </a:p>
                </p:txBody>
              </p:sp>
            </p:grpSp>
            <p:grpSp>
              <p:nvGrpSpPr>
                <p:cNvPr id="9227" name="Group 11"/>
                <p:cNvGrpSpPr>
                  <a:grpSpLocks/>
                </p:cNvGrpSpPr>
                <p:nvPr/>
              </p:nvGrpSpPr>
              <p:grpSpPr bwMode="auto">
                <a:xfrm>
                  <a:off x="0" y="0"/>
                  <a:ext cx="5470" cy="4341"/>
                  <a:chOff x="0" y="0"/>
                  <a:chExt cx="5470" cy="4341"/>
                </a:xfrm>
              </p:grpSpPr>
              <p:grpSp>
                <p:nvGrpSpPr>
                  <p:cNvPr id="9228" name="Group 12"/>
                  <p:cNvGrpSpPr>
                    <a:grpSpLocks/>
                  </p:cNvGrpSpPr>
                  <p:nvPr/>
                </p:nvGrpSpPr>
                <p:grpSpPr bwMode="auto">
                  <a:xfrm>
                    <a:off x="3545" y="1502"/>
                    <a:ext cx="1258" cy="2327"/>
                    <a:chOff x="3471" y="1530"/>
                    <a:chExt cx="1258" cy="2327"/>
                  </a:xfrm>
                </p:grpSpPr>
                <p:sp>
                  <p:nvSpPr>
                    <p:cNvPr id="9229" name="Freeform 13"/>
                    <p:cNvSpPr>
                      <a:spLocks/>
                    </p:cNvSpPr>
                    <p:nvPr/>
                  </p:nvSpPr>
                  <p:spPr bwMode="hidden">
                    <a:xfrm rot="2711884">
                      <a:off x="2765" y="2236"/>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en-US"/>
                    </a:p>
                  </p:txBody>
                </p:sp>
                <p:sp>
                  <p:nvSpPr>
                    <p:cNvPr id="9230" name="Freeform 14"/>
                    <p:cNvSpPr>
                      <a:spLocks/>
                    </p:cNvSpPr>
                    <p:nvPr/>
                  </p:nvSpPr>
                  <p:spPr bwMode="hidden">
                    <a:xfrm rot="2711884">
                      <a:off x="4021" y="3150"/>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9231" name="Group 15"/>
                  <p:cNvGrpSpPr>
                    <a:grpSpLocks/>
                  </p:cNvGrpSpPr>
                  <p:nvPr/>
                </p:nvGrpSpPr>
                <p:grpSpPr bwMode="auto">
                  <a:xfrm>
                    <a:off x="2938" y="1991"/>
                    <a:ext cx="2463" cy="1332"/>
                    <a:chOff x="2864" y="2019"/>
                    <a:chExt cx="2463" cy="1332"/>
                  </a:xfrm>
                </p:grpSpPr>
                <p:sp>
                  <p:nvSpPr>
                    <p:cNvPr id="9232" name="Freeform 16"/>
                    <p:cNvSpPr>
                      <a:spLocks/>
                    </p:cNvSpPr>
                    <p:nvPr/>
                  </p:nvSpPr>
                  <p:spPr bwMode="hidden">
                    <a:xfrm rot="2104081">
                      <a:off x="2864" y="2019"/>
                      <a:ext cx="1814"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33" name="Freeform 17"/>
                    <p:cNvSpPr>
                      <a:spLocks/>
                    </p:cNvSpPr>
                    <p:nvPr/>
                  </p:nvSpPr>
                  <p:spPr bwMode="hidden">
                    <a:xfrm rot="2104081">
                      <a:off x="4353" y="2806"/>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9234" name="Group 18"/>
                  <p:cNvGrpSpPr>
                    <a:grpSpLocks/>
                  </p:cNvGrpSpPr>
                  <p:nvPr/>
                </p:nvGrpSpPr>
                <p:grpSpPr bwMode="auto">
                  <a:xfrm>
                    <a:off x="2971" y="1804"/>
                    <a:ext cx="2477" cy="1064"/>
                    <a:chOff x="2897" y="1832"/>
                    <a:chExt cx="2477" cy="1064"/>
                  </a:xfrm>
                </p:grpSpPr>
                <p:sp>
                  <p:nvSpPr>
                    <p:cNvPr id="9235" name="Freeform 19"/>
                    <p:cNvSpPr>
                      <a:spLocks/>
                    </p:cNvSpPr>
                    <p:nvPr/>
                  </p:nvSpPr>
                  <p:spPr bwMode="hidden">
                    <a:xfrm rot="1582915">
                      <a:off x="2897" y="1832"/>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36" name="Freeform 20"/>
                    <p:cNvSpPr>
                      <a:spLocks/>
                    </p:cNvSpPr>
                    <p:nvPr/>
                  </p:nvSpPr>
                  <p:spPr bwMode="hidden">
                    <a:xfrm rot="1582915">
                      <a:off x="4442" y="2420"/>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9237" name="Group 21"/>
                  <p:cNvGrpSpPr>
                    <a:grpSpLocks/>
                  </p:cNvGrpSpPr>
                  <p:nvPr/>
                </p:nvGrpSpPr>
                <p:grpSpPr bwMode="auto">
                  <a:xfrm>
                    <a:off x="2998" y="1608"/>
                    <a:ext cx="2472" cy="927"/>
                    <a:chOff x="2924" y="1636"/>
                    <a:chExt cx="2472" cy="927"/>
                  </a:xfrm>
                </p:grpSpPr>
                <p:sp>
                  <p:nvSpPr>
                    <p:cNvPr id="9238" name="Freeform 22"/>
                    <p:cNvSpPr>
                      <a:spLocks/>
                    </p:cNvSpPr>
                    <p:nvPr/>
                  </p:nvSpPr>
                  <p:spPr bwMode="hidden">
                    <a:xfrm rot="1080363">
                      <a:off x="2924" y="1636"/>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39" name="Freeform 23"/>
                    <p:cNvSpPr>
                      <a:spLocks/>
                    </p:cNvSpPr>
                    <p:nvPr/>
                  </p:nvSpPr>
                  <p:spPr bwMode="hidden">
                    <a:xfrm rot="1080363">
                      <a:off x="4495" y="2037"/>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9240" name="Group 24"/>
                  <p:cNvGrpSpPr>
                    <a:grpSpLocks/>
                  </p:cNvGrpSpPr>
                  <p:nvPr/>
                </p:nvGrpSpPr>
                <p:grpSpPr bwMode="auto">
                  <a:xfrm>
                    <a:off x="3032" y="1386"/>
                    <a:ext cx="2342" cy="657"/>
                    <a:chOff x="2958" y="1414"/>
                    <a:chExt cx="2342" cy="657"/>
                  </a:xfrm>
                </p:grpSpPr>
                <p:sp>
                  <p:nvSpPr>
                    <p:cNvPr id="9241" name="Freeform 25"/>
                    <p:cNvSpPr>
                      <a:spLocks/>
                    </p:cNvSpPr>
                    <p:nvPr/>
                  </p:nvSpPr>
                  <p:spPr bwMode="hidden">
                    <a:xfrm rot="463793">
                      <a:off x="2958" y="1414"/>
                      <a:ext cx="154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42" name="Freeform 26"/>
                    <p:cNvSpPr>
                      <a:spLocks/>
                    </p:cNvSpPr>
                    <p:nvPr/>
                  </p:nvSpPr>
                  <p:spPr bwMode="hidden">
                    <a:xfrm rot="463793">
                      <a:off x="4470" y="1582"/>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9243" name="Group 27"/>
                  <p:cNvGrpSpPr>
                    <a:grpSpLocks/>
                  </p:cNvGrpSpPr>
                  <p:nvPr/>
                </p:nvGrpSpPr>
                <p:grpSpPr bwMode="auto">
                  <a:xfrm>
                    <a:off x="3057" y="1241"/>
                    <a:ext cx="2150" cy="343"/>
                    <a:chOff x="2983" y="1269"/>
                    <a:chExt cx="2150" cy="343"/>
                  </a:xfrm>
                </p:grpSpPr>
                <p:sp>
                  <p:nvSpPr>
                    <p:cNvPr id="9244" name="Freeform 28"/>
                    <p:cNvSpPr>
                      <a:spLocks/>
                    </p:cNvSpPr>
                    <p:nvPr/>
                  </p:nvSpPr>
                  <p:spPr bwMode="hidden">
                    <a:xfrm rot="-84182">
                      <a:off x="2983" y="1289"/>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45" name="Freeform 29"/>
                    <p:cNvSpPr>
                      <a:spLocks/>
                    </p:cNvSpPr>
                    <p:nvPr/>
                  </p:nvSpPr>
                  <p:spPr bwMode="hidden">
                    <a:xfrm rot="-84182">
                      <a:off x="4379" y="1269"/>
                      <a:ext cx="754" cy="34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9246" name="Group 30"/>
                  <p:cNvGrpSpPr>
                    <a:grpSpLocks/>
                  </p:cNvGrpSpPr>
                  <p:nvPr/>
                </p:nvGrpSpPr>
                <p:grpSpPr bwMode="auto">
                  <a:xfrm>
                    <a:off x="3012" y="889"/>
                    <a:ext cx="1879" cy="427"/>
                    <a:chOff x="2938" y="917"/>
                    <a:chExt cx="1879" cy="427"/>
                  </a:xfrm>
                </p:grpSpPr>
                <p:sp>
                  <p:nvSpPr>
                    <p:cNvPr id="9247" name="Freeform 31"/>
                    <p:cNvSpPr>
                      <a:spLocks/>
                    </p:cNvSpPr>
                    <p:nvPr/>
                  </p:nvSpPr>
                  <p:spPr bwMode="hidden">
                    <a:xfrm rot="-802576">
                      <a:off x="2938" y="1129"/>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48" name="Freeform 32"/>
                    <p:cNvSpPr>
                      <a:spLocks/>
                    </p:cNvSpPr>
                    <p:nvPr/>
                  </p:nvSpPr>
                  <p:spPr bwMode="hidden">
                    <a:xfrm rot="-802576">
                      <a:off x="4155" y="917"/>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9249" name="Group 33"/>
                  <p:cNvGrpSpPr>
                    <a:grpSpLocks/>
                  </p:cNvGrpSpPr>
                  <p:nvPr/>
                </p:nvGrpSpPr>
                <p:grpSpPr bwMode="auto">
                  <a:xfrm>
                    <a:off x="711" y="1625"/>
                    <a:ext cx="1257" cy="2326"/>
                    <a:chOff x="637" y="1653"/>
                    <a:chExt cx="1257" cy="2326"/>
                  </a:xfrm>
                </p:grpSpPr>
                <p:sp>
                  <p:nvSpPr>
                    <p:cNvPr id="9250" name="Freeform 34"/>
                    <p:cNvSpPr>
                      <a:spLocks/>
                    </p:cNvSpPr>
                    <p:nvPr/>
                  </p:nvSpPr>
                  <p:spPr bwMode="hidden">
                    <a:xfrm rot="18888116" flipH="1">
                      <a:off x="876" y="2359"/>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51" name="Freeform 35"/>
                    <p:cNvSpPr>
                      <a:spLocks/>
                    </p:cNvSpPr>
                    <p:nvPr/>
                  </p:nvSpPr>
                  <p:spPr bwMode="hidden">
                    <a:xfrm rot="18888116" flipH="1">
                      <a:off x="419" y="3272"/>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9252" name="Group 36"/>
                  <p:cNvGrpSpPr>
                    <a:grpSpLocks/>
                  </p:cNvGrpSpPr>
                  <p:nvPr/>
                </p:nvGrpSpPr>
                <p:grpSpPr bwMode="auto">
                  <a:xfrm>
                    <a:off x="69" y="2168"/>
                    <a:ext cx="2463" cy="1332"/>
                    <a:chOff x="-5" y="2196"/>
                    <a:chExt cx="2463" cy="1332"/>
                  </a:xfrm>
                </p:grpSpPr>
                <p:sp>
                  <p:nvSpPr>
                    <p:cNvPr id="9253" name="Freeform 37"/>
                    <p:cNvSpPr>
                      <a:spLocks/>
                    </p:cNvSpPr>
                    <p:nvPr/>
                  </p:nvSpPr>
                  <p:spPr bwMode="hidden">
                    <a:xfrm rot="19495919" flipH="1">
                      <a:off x="644" y="2196"/>
                      <a:ext cx="1814"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54" name="Freeform 38"/>
                    <p:cNvSpPr>
                      <a:spLocks/>
                    </p:cNvSpPr>
                    <p:nvPr/>
                  </p:nvSpPr>
                  <p:spPr bwMode="hidden">
                    <a:xfrm rot="19495919" flipH="1">
                      <a:off x="-5" y="2983"/>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9255" name="Group 39"/>
                  <p:cNvGrpSpPr>
                    <a:grpSpLocks/>
                  </p:cNvGrpSpPr>
                  <p:nvPr/>
                </p:nvGrpSpPr>
                <p:grpSpPr bwMode="auto">
                  <a:xfrm>
                    <a:off x="22" y="1981"/>
                    <a:ext cx="2477" cy="1064"/>
                    <a:chOff x="-52" y="2009"/>
                    <a:chExt cx="2477" cy="1064"/>
                  </a:xfrm>
                </p:grpSpPr>
                <p:sp>
                  <p:nvSpPr>
                    <p:cNvPr id="9256" name="Freeform 40"/>
                    <p:cNvSpPr>
                      <a:spLocks/>
                    </p:cNvSpPr>
                    <p:nvPr/>
                  </p:nvSpPr>
                  <p:spPr bwMode="hidden">
                    <a:xfrm rot="20017085" flipH="1">
                      <a:off x="689" y="2009"/>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57" name="Freeform 41"/>
                    <p:cNvSpPr>
                      <a:spLocks/>
                    </p:cNvSpPr>
                    <p:nvPr/>
                  </p:nvSpPr>
                  <p:spPr bwMode="hidden">
                    <a:xfrm rot="20017085" flipH="1">
                      <a:off x="-52" y="2597"/>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grpSp>
              <p:grpSp>
                <p:nvGrpSpPr>
                  <p:cNvPr id="9258" name="Group 42"/>
                  <p:cNvGrpSpPr>
                    <a:grpSpLocks/>
                  </p:cNvGrpSpPr>
                  <p:nvPr/>
                </p:nvGrpSpPr>
                <p:grpSpPr bwMode="auto">
                  <a:xfrm>
                    <a:off x="0" y="1785"/>
                    <a:ext cx="2472" cy="927"/>
                    <a:chOff x="-74" y="1813"/>
                    <a:chExt cx="2472" cy="927"/>
                  </a:xfrm>
                </p:grpSpPr>
                <p:sp>
                  <p:nvSpPr>
                    <p:cNvPr id="9259" name="Freeform 43"/>
                    <p:cNvSpPr>
                      <a:spLocks/>
                    </p:cNvSpPr>
                    <p:nvPr/>
                  </p:nvSpPr>
                  <p:spPr bwMode="hidden">
                    <a:xfrm rot="20519637" flipH="1">
                      <a:off x="721" y="1813"/>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60" name="Freeform 44"/>
                    <p:cNvSpPr>
                      <a:spLocks/>
                    </p:cNvSpPr>
                    <p:nvPr/>
                  </p:nvSpPr>
                  <p:spPr bwMode="hidden">
                    <a:xfrm rot="20519637" flipH="1">
                      <a:off x="-74" y="2214"/>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grpSp>
              <p:grpSp>
                <p:nvGrpSpPr>
                  <p:cNvPr id="9261" name="Group 45"/>
                  <p:cNvGrpSpPr>
                    <a:grpSpLocks/>
                  </p:cNvGrpSpPr>
                  <p:nvPr/>
                </p:nvGrpSpPr>
                <p:grpSpPr bwMode="auto">
                  <a:xfrm>
                    <a:off x="96" y="1563"/>
                    <a:ext cx="2342" cy="657"/>
                    <a:chOff x="22" y="1591"/>
                    <a:chExt cx="2342" cy="657"/>
                  </a:xfrm>
                </p:grpSpPr>
                <p:sp>
                  <p:nvSpPr>
                    <p:cNvPr id="9262" name="Freeform 46"/>
                    <p:cNvSpPr>
                      <a:spLocks/>
                    </p:cNvSpPr>
                    <p:nvPr/>
                  </p:nvSpPr>
                  <p:spPr bwMode="hidden">
                    <a:xfrm rot="21136207" flipH="1">
                      <a:off x="819" y="1591"/>
                      <a:ext cx="154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63" name="Freeform 47"/>
                    <p:cNvSpPr>
                      <a:spLocks/>
                    </p:cNvSpPr>
                    <p:nvPr/>
                  </p:nvSpPr>
                  <p:spPr bwMode="hidden">
                    <a:xfrm rot="21136207" flipH="1">
                      <a:off x="22" y="1759"/>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grpSp>
              <p:grpSp>
                <p:nvGrpSpPr>
                  <p:cNvPr id="9264" name="Group 48"/>
                  <p:cNvGrpSpPr>
                    <a:grpSpLocks/>
                  </p:cNvGrpSpPr>
                  <p:nvPr/>
                </p:nvGrpSpPr>
                <p:grpSpPr bwMode="auto">
                  <a:xfrm>
                    <a:off x="263" y="1418"/>
                    <a:ext cx="2150" cy="343"/>
                    <a:chOff x="189" y="1446"/>
                    <a:chExt cx="2150" cy="343"/>
                  </a:xfrm>
                </p:grpSpPr>
                <p:sp>
                  <p:nvSpPr>
                    <p:cNvPr id="9265" name="Freeform 49"/>
                    <p:cNvSpPr>
                      <a:spLocks/>
                    </p:cNvSpPr>
                    <p:nvPr/>
                  </p:nvSpPr>
                  <p:spPr bwMode="hidden">
                    <a:xfrm rot="84182" flipH="1">
                      <a:off x="935" y="1466"/>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66" name="Freeform 50"/>
                    <p:cNvSpPr>
                      <a:spLocks/>
                    </p:cNvSpPr>
                    <p:nvPr/>
                  </p:nvSpPr>
                  <p:spPr bwMode="hidden">
                    <a:xfrm rot="84182" flipH="1">
                      <a:off x="189" y="1446"/>
                      <a:ext cx="754" cy="34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grpSp>
              <p:grpSp>
                <p:nvGrpSpPr>
                  <p:cNvPr id="9267" name="Group 51"/>
                  <p:cNvGrpSpPr>
                    <a:grpSpLocks/>
                  </p:cNvGrpSpPr>
                  <p:nvPr/>
                </p:nvGrpSpPr>
                <p:grpSpPr bwMode="auto">
                  <a:xfrm>
                    <a:off x="579" y="1066"/>
                    <a:ext cx="1879" cy="427"/>
                    <a:chOff x="505" y="1094"/>
                    <a:chExt cx="1879" cy="427"/>
                  </a:xfrm>
                </p:grpSpPr>
                <p:sp>
                  <p:nvSpPr>
                    <p:cNvPr id="9268" name="Freeform 52"/>
                    <p:cNvSpPr>
                      <a:spLocks/>
                    </p:cNvSpPr>
                    <p:nvPr/>
                  </p:nvSpPr>
                  <p:spPr bwMode="hidden">
                    <a:xfrm rot="802576" flipH="1">
                      <a:off x="1151" y="1306"/>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69" name="Freeform 53"/>
                    <p:cNvSpPr>
                      <a:spLocks/>
                    </p:cNvSpPr>
                    <p:nvPr/>
                  </p:nvSpPr>
                  <p:spPr bwMode="hidden">
                    <a:xfrm rot="802576" flipH="1">
                      <a:off x="505" y="1094"/>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grpSp>
                <p:nvGrpSpPr>
                  <p:cNvPr id="9270" name="Group 54"/>
                  <p:cNvGrpSpPr>
                    <a:grpSpLocks/>
                  </p:cNvGrpSpPr>
                  <p:nvPr/>
                </p:nvGrpSpPr>
                <p:grpSpPr bwMode="auto">
                  <a:xfrm>
                    <a:off x="690" y="871"/>
                    <a:ext cx="1850" cy="554"/>
                    <a:chOff x="616" y="899"/>
                    <a:chExt cx="1850" cy="554"/>
                  </a:xfrm>
                </p:grpSpPr>
                <p:sp>
                  <p:nvSpPr>
                    <p:cNvPr id="9271" name="Freeform 55"/>
                    <p:cNvSpPr>
                      <a:spLocks/>
                    </p:cNvSpPr>
                    <p:nvPr/>
                  </p:nvSpPr>
                  <p:spPr bwMode="hidden">
                    <a:xfrm rot="1277471" flipH="1">
                      <a:off x="1233" y="1238"/>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72" name="Freeform 56"/>
                    <p:cNvSpPr>
                      <a:spLocks/>
                    </p:cNvSpPr>
                    <p:nvPr/>
                  </p:nvSpPr>
                  <p:spPr bwMode="hidden">
                    <a:xfrm rot="1277471" flipH="1">
                      <a:off x="616" y="899"/>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grpSp>
                <p:nvGrpSpPr>
                  <p:cNvPr id="9273" name="Group 57"/>
                  <p:cNvGrpSpPr>
                    <a:grpSpLocks/>
                  </p:cNvGrpSpPr>
                  <p:nvPr/>
                </p:nvGrpSpPr>
                <p:grpSpPr bwMode="auto">
                  <a:xfrm>
                    <a:off x="911" y="589"/>
                    <a:ext cx="1767" cy="743"/>
                    <a:chOff x="911" y="589"/>
                    <a:chExt cx="1767" cy="743"/>
                  </a:xfrm>
                </p:grpSpPr>
                <p:sp>
                  <p:nvSpPr>
                    <p:cNvPr id="9274" name="Freeform 58"/>
                    <p:cNvSpPr>
                      <a:spLocks/>
                    </p:cNvSpPr>
                    <p:nvPr/>
                  </p:nvSpPr>
                  <p:spPr bwMode="hidden">
                    <a:xfrm rot="2028410" flipH="1">
                      <a:off x="1445" y="111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75" name="Freeform 59"/>
                    <p:cNvSpPr>
                      <a:spLocks/>
                    </p:cNvSpPr>
                    <p:nvPr/>
                  </p:nvSpPr>
                  <p:spPr bwMode="hidden">
                    <a:xfrm rot="2028410" flipH="1">
                      <a:off x="911" y="589"/>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grpSp>
                <p:nvGrpSpPr>
                  <p:cNvPr id="9276" name="Group 60"/>
                  <p:cNvGrpSpPr>
                    <a:grpSpLocks/>
                  </p:cNvGrpSpPr>
                  <p:nvPr/>
                </p:nvGrpSpPr>
                <p:grpSpPr bwMode="auto">
                  <a:xfrm>
                    <a:off x="1120" y="300"/>
                    <a:ext cx="1693" cy="892"/>
                    <a:chOff x="1120" y="300"/>
                    <a:chExt cx="1693" cy="892"/>
                  </a:xfrm>
                </p:grpSpPr>
                <p:sp>
                  <p:nvSpPr>
                    <p:cNvPr id="9277" name="Freeform 61"/>
                    <p:cNvSpPr>
                      <a:spLocks/>
                    </p:cNvSpPr>
                    <p:nvPr/>
                  </p:nvSpPr>
                  <p:spPr bwMode="hidden">
                    <a:xfrm rot="2664424" flipH="1">
                      <a:off x="1562" y="977"/>
                      <a:ext cx="125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78" name="Freeform 62"/>
                    <p:cNvSpPr>
                      <a:spLocks/>
                    </p:cNvSpPr>
                    <p:nvPr/>
                  </p:nvSpPr>
                  <p:spPr bwMode="hidden">
                    <a:xfrm rot="2664424" flipH="1">
                      <a:off x="1120" y="300"/>
                      <a:ext cx="67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grpSp>
                <p:nvGrpSpPr>
                  <p:cNvPr id="9279" name="Group 63"/>
                  <p:cNvGrpSpPr>
                    <a:grpSpLocks/>
                  </p:cNvGrpSpPr>
                  <p:nvPr/>
                </p:nvGrpSpPr>
                <p:grpSpPr bwMode="auto">
                  <a:xfrm>
                    <a:off x="1707" y="76"/>
                    <a:ext cx="778" cy="1512"/>
                    <a:chOff x="1633" y="104"/>
                    <a:chExt cx="778" cy="1512"/>
                  </a:xfrm>
                </p:grpSpPr>
                <p:sp>
                  <p:nvSpPr>
                    <p:cNvPr id="9280" name="Freeform 64"/>
                    <p:cNvSpPr>
                      <a:spLocks/>
                    </p:cNvSpPr>
                    <p:nvPr/>
                  </p:nvSpPr>
                  <p:spPr bwMode="hidden">
                    <a:xfrm rot="3473776" flipH="1">
                      <a:off x="1754" y="958"/>
                      <a:ext cx="1100"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81" name="Freeform 65"/>
                    <p:cNvSpPr>
                      <a:spLocks/>
                    </p:cNvSpPr>
                    <p:nvPr/>
                  </p:nvSpPr>
                  <p:spPr bwMode="hidden">
                    <a:xfrm rot="3473776" flipH="1">
                      <a:off x="1506" y="231"/>
                      <a:ext cx="591"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grpSp>
                <p:nvGrpSpPr>
                  <p:cNvPr id="9282" name="Group 66"/>
                  <p:cNvGrpSpPr>
                    <a:grpSpLocks/>
                  </p:cNvGrpSpPr>
                  <p:nvPr/>
                </p:nvGrpSpPr>
                <p:grpSpPr bwMode="auto">
                  <a:xfrm>
                    <a:off x="2009" y="0"/>
                    <a:ext cx="634" cy="1534"/>
                    <a:chOff x="1935" y="28"/>
                    <a:chExt cx="634" cy="1534"/>
                  </a:xfrm>
                </p:grpSpPr>
                <p:sp>
                  <p:nvSpPr>
                    <p:cNvPr id="9283" name="Freeform 67"/>
                    <p:cNvSpPr>
                      <a:spLocks/>
                    </p:cNvSpPr>
                    <p:nvPr/>
                  </p:nvSpPr>
                  <p:spPr bwMode="hidden">
                    <a:xfrm rot="4126480" flipH="1">
                      <a:off x="1931" y="924"/>
                      <a:ext cx="106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84" name="Freeform 68"/>
                    <p:cNvSpPr>
                      <a:spLocks/>
                    </p:cNvSpPr>
                    <p:nvPr/>
                  </p:nvSpPr>
                  <p:spPr bwMode="hidden">
                    <a:xfrm rot="4126480" flipH="1">
                      <a:off x="1819"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grpSp>
                <p:nvGrpSpPr>
                  <p:cNvPr id="9285" name="Group 69"/>
                  <p:cNvGrpSpPr>
                    <a:grpSpLocks/>
                  </p:cNvGrpSpPr>
                  <p:nvPr/>
                </p:nvGrpSpPr>
                <p:grpSpPr bwMode="auto">
                  <a:xfrm>
                    <a:off x="2896" y="644"/>
                    <a:ext cx="1845" cy="566"/>
                    <a:chOff x="2822" y="672"/>
                    <a:chExt cx="1845" cy="566"/>
                  </a:xfrm>
                </p:grpSpPr>
                <p:sp>
                  <p:nvSpPr>
                    <p:cNvPr id="9286" name="Freeform 70"/>
                    <p:cNvSpPr>
                      <a:spLocks/>
                    </p:cNvSpPr>
                    <p:nvPr/>
                  </p:nvSpPr>
                  <p:spPr bwMode="hidden">
                    <a:xfrm rot="-1325434">
                      <a:off x="2822" y="1023"/>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87" name="Freeform 71"/>
                    <p:cNvSpPr>
                      <a:spLocks/>
                    </p:cNvSpPr>
                    <p:nvPr/>
                  </p:nvSpPr>
                  <p:spPr bwMode="hidden">
                    <a:xfrm rot="-1325434">
                      <a:off x="4005" y="672"/>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9288" name="Group 72"/>
                  <p:cNvGrpSpPr>
                    <a:grpSpLocks/>
                  </p:cNvGrpSpPr>
                  <p:nvPr/>
                </p:nvGrpSpPr>
                <p:grpSpPr bwMode="auto">
                  <a:xfrm>
                    <a:off x="2757" y="417"/>
                    <a:ext cx="1781" cy="717"/>
                    <a:chOff x="2683" y="445"/>
                    <a:chExt cx="1781" cy="717"/>
                  </a:xfrm>
                </p:grpSpPr>
                <p:sp>
                  <p:nvSpPr>
                    <p:cNvPr id="9289" name="Freeform 73"/>
                    <p:cNvSpPr>
                      <a:spLocks/>
                    </p:cNvSpPr>
                    <p:nvPr/>
                  </p:nvSpPr>
                  <p:spPr bwMode="hidden">
                    <a:xfrm rot="-1921064">
                      <a:off x="2683" y="94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90" name="Freeform 74"/>
                    <p:cNvSpPr>
                      <a:spLocks/>
                    </p:cNvSpPr>
                    <p:nvPr/>
                  </p:nvSpPr>
                  <p:spPr bwMode="hidden">
                    <a:xfrm rot="-1921064">
                      <a:off x="3802" y="445"/>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sp>
                <p:nvSpPr>
                  <p:cNvPr id="9291" name="Freeform 75"/>
                  <p:cNvSpPr>
                    <a:spLocks/>
                  </p:cNvSpPr>
                  <p:nvPr/>
                </p:nvSpPr>
                <p:spPr bwMode="hidden">
                  <a:xfrm rot="4578755" flipH="1">
                    <a:off x="2175" y="949"/>
                    <a:ext cx="1027" cy="14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endParaRPr lang="en-US"/>
                  </a:p>
                </p:txBody>
              </p:sp>
              <p:sp>
                <p:nvSpPr>
                  <p:cNvPr id="9292" name="Freeform 76"/>
                  <p:cNvSpPr>
                    <a:spLocks/>
                  </p:cNvSpPr>
                  <p:nvPr/>
                </p:nvSpPr>
                <p:spPr bwMode="hidden">
                  <a:xfrm rot="4578755" flipH="1">
                    <a:off x="2199" y="196"/>
                    <a:ext cx="552" cy="22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nvGrpSpPr>
                  <p:cNvPr id="9293" name="Group 77"/>
                  <p:cNvGrpSpPr>
                    <a:grpSpLocks/>
                  </p:cNvGrpSpPr>
                  <p:nvPr/>
                </p:nvGrpSpPr>
                <p:grpSpPr bwMode="auto">
                  <a:xfrm>
                    <a:off x="2874" y="13"/>
                    <a:ext cx="640" cy="1520"/>
                    <a:chOff x="2800" y="41"/>
                    <a:chExt cx="640" cy="1520"/>
                  </a:xfrm>
                </p:grpSpPr>
                <p:sp>
                  <p:nvSpPr>
                    <p:cNvPr id="9294" name="Freeform 78"/>
                    <p:cNvSpPr>
                      <a:spLocks/>
                    </p:cNvSpPr>
                    <p:nvPr/>
                  </p:nvSpPr>
                  <p:spPr bwMode="hidden">
                    <a:xfrm rot="-3857755">
                      <a:off x="2361" y="938"/>
                      <a:ext cx="1062" cy="1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95" name="Freeform 79"/>
                    <p:cNvSpPr>
                      <a:spLocks/>
                    </p:cNvSpPr>
                    <p:nvPr/>
                  </p:nvSpPr>
                  <p:spPr bwMode="hidden">
                    <a:xfrm rot="-3857755">
                      <a:off x="3011" y="181"/>
                      <a:ext cx="570" cy="2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9296" name="Group 80"/>
                  <p:cNvGrpSpPr>
                    <a:grpSpLocks/>
                  </p:cNvGrpSpPr>
                  <p:nvPr/>
                </p:nvGrpSpPr>
                <p:grpSpPr bwMode="auto">
                  <a:xfrm>
                    <a:off x="3008" y="135"/>
                    <a:ext cx="1017" cy="1464"/>
                    <a:chOff x="2934" y="163"/>
                    <a:chExt cx="1017" cy="1464"/>
                  </a:xfrm>
                </p:grpSpPr>
                <p:sp>
                  <p:nvSpPr>
                    <p:cNvPr id="9297" name="Freeform 81"/>
                    <p:cNvSpPr>
                      <a:spLocks/>
                    </p:cNvSpPr>
                    <p:nvPr/>
                  </p:nvSpPr>
                  <p:spPr bwMode="hidden">
                    <a:xfrm rot="-2777260">
                      <a:off x="2491" y="915"/>
                      <a:ext cx="1155"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298" name="Freeform 82"/>
                    <p:cNvSpPr>
                      <a:spLocks/>
                    </p:cNvSpPr>
                    <p:nvPr/>
                  </p:nvSpPr>
                  <p:spPr bwMode="hidden">
                    <a:xfrm rot="-2777260">
                      <a:off x="3430" y="261"/>
                      <a:ext cx="620" cy="42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9299" name="Group 83"/>
                  <p:cNvGrpSpPr>
                    <a:grpSpLocks/>
                  </p:cNvGrpSpPr>
                  <p:nvPr/>
                </p:nvGrpSpPr>
                <p:grpSpPr bwMode="auto">
                  <a:xfrm>
                    <a:off x="2804" y="4"/>
                    <a:ext cx="243" cy="1448"/>
                    <a:chOff x="2730" y="32"/>
                    <a:chExt cx="243" cy="1448"/>
                  </a:xfrm>
                </p:grpSpPr>
                <p:sp>
                  <p:nvSpPr>
                    <p:cNvPr id="9300" name="Freeform 84"/>
                    <p:cNvSpPr>
                      <a:spLocks/>
                    </p:cNvSpPr>
                    <p:nvPr/>
                  </p:nvSpPr>
                  <p:spPr bwMode="hidden">
                    <a:xfrm rot="-4903748">
                      <a:off x="2296" y="960"/>
                      <a:ext cx="954" cy="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301" name="Freeform 85"/>
                    <p:cNvSpPr>
                      <a:spLocks/>
                    </p:cNvSpPr>
                    <p:nvPr/>
                  </p:nvSpPr>
                  <p:spPr bwMode="hidden">
                    <a:xfrm rot="-4903748">
                      <a:off x="2650" y="220"/>
                      <a:ext cx="512" cy="1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9302" name="Group 86"/>
                  <p:cNvGrpSpPr>
                    <a:grpSpLocks/>
                  </p:cNvGrpSpPr>
                  <p:nvPr/>
                </p:nvGrpSpPr>
                <p:grpSpPr bwMode="auto">
                  <a:xfrm>
                    <a:off x="1017" y="1741"/>
                    <a:ext cx="1085" cy="2450"/>
                    <a:chOff x="943" y="1769"/>
                    <a:chExt cx="1085" cy="2450"/>
                  </a:xfrm>
                </p:grpSpPr>
                <p:sp>
                  <p:nvSpPr>
                    <p:cNvPr id="9303" name="Freeform 87"/>
                    <p:cNvSpPr>
                      <a:spLocks/>
                    </p:cNvSpPr>
                    <p:nvPr/>
                  </p:nvSpPr>
                  <p:spPr bwMode="hidden">
                    <a:xfrm rot="18335692" flipH="1">
                      <a:off x="1010" y="2475"/>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304" name="Freeform 88"/>
                    <p:cNvSpPr>
                      <a:spLocks/>
                    </p:cNvSpPr>
                    <p:nvPr/>
                  </p:nvSpPr>
                  <p:spPr bwMode="hidden">
                    <a:xfrm rot="18335692" flipH="1">
                      <a:off x="725" y="3512"/>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9305" name="Group 89"/>
                  <p:cNvGrpSpPr>
                    <a:grpSpLocks/>
                  </p:cNvGrpSpPr>
                  <p:nvPr/>
                </p:nvGrpSpPr>
                <p:grpSpPr bwMode="auto">
                  <a:xfrm>
                    <a:off x="1529" y="1908"/>
                    <a:ext cx="766" cy="2373"/>
                    <a:chOff x="1455" y="1936"/>
                    <a:chExt cx="766" cy="2373"/>
                  </a:xfrm>
                </p:grpSpPr>
                <p:sp>
                  <p:nvSpPr>
                    <p:cNvPr id="9306" name="Freeform 90"/>
                    <p:cNvSpPr>
                      <a:spLocks/>
                    </p:cNvSpPr>
                    <p:nvPr/>
                  </p:nvSpPr>
                  <p:spPr bwMode="hidden">
                    <a:xfrm rot="17542885" flipH="1">
                      <a:off x="1267" y="2578"/>
                      <a:ext cx="159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307" name="Freeform 91"/>
                    <p:cNvSpPr>
                      <a:spLocks/>
                    </p:cNvSpPr>
                    <p:nvPr/>
                  </p:nvSpPr>
                  <p:spPr bwMode="hidden">
                    <a:xfrm rot="17542885" flipH="1">
                      <a:off x="1272" y="3636"/>
                      <a:ext cx="85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9308" name="Group 92"/>
                  <p:cNvGrpSpPr>
                    <a:grpSpLocks/>
                  </p:cNvGrpSpPr>
                  <p:nvPr/>
                </p:nvGrpSpPr>
                <p:grpSpPr bwMode="auto">
                  <a:xfrm rot="88588">
                    <a:off x="2061" y="1962"/>
                    <a:ext cx="459" cy="2329"/>
                    <a:chOff x="1956" y="1990"/>
                    <a:chExt cx="492" cy="2604"/>
                  </a:xfrm>
                </p:grpSpPr>
                <p:sp>
                  <p:nvSpPr>
                    <p:cNvPr id="9309" name="Freeform 93"/>
                    <p:cNvSpPr>
                      <a:spLocks/>
                    </p:cNvSpPr>
                    <p:nvPr/>
                  </p:nvSpPr>
                  <p:spPr bwMode="hidden">
                    <a:xfrm rot="16782062" flipH="1">
                      <a:off x="1442" y="2695"/>
                      <a:ext cx="1711" cy="30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9310" name="Freeform 94"/>
                    <p:cNvSpPr>
                      <a:spLocks/>
                    </p:cNvSpPr>
                    <p:nvPr/>
                  </p:nvSpPr>
                  <p:spPr bwMode="hidden">
                    <a:xfrm rot="16782062" flipH="1">
                      <a:off x="1734" y="3898"/>
                      <a:ext cx="918"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9311" name="Group 95"/>
                  <p:cNvGrpSpPr>
                    <a:grpSpLocks/>
                  </p:cNvGrpSpPr>
                  <p:nvPr/>
                </p:nvGrpSpPr>
                <p:grpSpPr bwMode="auto">
                  <a:xfrm>
                    <a:off x="3408" y="1689"/>
                    <a:ext cx="1125" cy="2426"/>
                    <a:chOff x="3334" y="1717"/>
                    <a:chExt cx="1125" cy="2426"/>
                  </a:xfrm>
                </p:grpSpPr>
                <p:sp>
                  <p:nvSpPr>
                    <p:cNvPr id="9312" name="Freeform 96"/>
                    <p:cNvSpPr>
                      <a:spLocks/>
                    </p:cNvSpPr>
                    <p:nvPr/>
                  </p:nvSpPr>
                  <p:spPr bwMode="hidden">
                    <a:xfrm rot="3144576">
                      <a:off x="2628" y="2423"/>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en-US"/>
                    </a:p>
                  </p:txBody>
                </p:sp>
                <p:sp>
                  <p:nvSpPr>
                    <p:cNvPr id="9313" name="Freeform 97"/>
                    <p:cNvSpPr>
                      <a:spLocks/>
                    </p:cNvSpPr>
                    <p:nvPr/>
                  </p:nvSpPr>
                  <p:spPr bwMode="hidden">
                    <a:xfrm rot="3144576">
                      <a:off x="3751" y="3436"/>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9314" name="Group 98"/>
                  <p:cNvGrpSpPr>
                    <a:grpSpLocks/>
                  </p:cNvGrpSpPr>
                  <p:nvPr/>
                </p:nvGrpSpPr>
                <p:grpSpPr bwMode="auto">
                  <a:xfrm>
                    <a:off x="3255" y="1838"/>
                    <a:ext cx="883" cy="2426"/>
                    <a:chOff x="3181" y="1866"/>
                    <a:chExt cx="883" cy="2426"/>
                  </a:xfrm>
                </p:grpSpPr>
                <p:sp>
                  <p:nvSpPr>
                    <p:cNvPr id="9315" name="Freeform 99"/>
                    <p:cNvSpPr>
                      <a:spLocks/>
                    </p:cNvSpPr>
                    <p:nvPr/>
                  </p:nvSpPr>
                  <p:spPr bwMode="hidden">
                    <a:xfrm rot="3745735">
                      <a:off x="2506" y="2541"/>
                      <a:ext cx="1650"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en-US"/>
                    </a:p>
                  </p:txBody>
                </p:sp>
                <p:sp>
                  <p:nvSpPr>
                    <p:cNvPr id="9316" name="Freeform 100"/>
                    <p:cNvSpPr>
                      <a:spLocks/>
                    </p:cNvSpPr>
                    <p:nvPr/>
                  </p:nvSpPr>
                  <p:spPr bwMode="hidden">
                    <a:xfrm rot="3745735">
                      <a:off x="3387" y="3615"/>
                      <a:ext cx="885" cy="46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9317" name="Group 101"/>
                  <p:cNvGrpSpPr>
                    <a:grpSpLocks/>
                  </p:cNvGrpSpPr>
                  <p:nvPr/>
                </p:nvGrpSpPr>
                <p:grpSpPr bwMode="auto">
                  <a:xfrm>
                    <a:off x="3080" y="1955"/>
                    <a:ext cx="619" cy="2386"/>
                    <a:chOff x="3006" y="1983"/>
                    <a:chExt cx="619" cy="2386"/>
                  </a:xfrm>
                </p:grpSpPr>
                <p:sp>
                  <p:nvSpPr>
                    <p:cNvPr id="9318" name="Freeform 102"/>
                    <p:cNvSpPr>
                      <a:spLocks/>
                    </p:cNvSpPr>
                    <p:nvPr/>
                  </p:nvSpPr>
                  <p:spPr bwMode="hidden">
                    <a:xfrm rot="4286818">
                      <a:off x="2328" y="2661"/>
                      <a:ext cx="160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en-US"/>
                    </a:p>
                  </p:txBody>
                </p:sp>
                <p:sp>
                  <p:nvSpPr>
                    <p:cNvPr id="9319" name="Freeform 103"/>
                    <p:cNvSpPr>
                      <a:spLocks/>
                    </p:cNvSpPr>
                    <p:nvPr/>
                  </p:nvSpPr>
                  <p:spPr bwMode="hidden">
                    <a:xfrm rot="4286818">
                      <a:off x="3002" y="3747"/>
                      <a:ext cx="85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endParaRPr lang="en-US"/>
                    </a:p>
                  </p:txBody>
                </p:sp>
              </p:grpSp>
              <p:grpSp>
                <p:nvGrpSpPr>
                  <p:cNvPr id="9320" name="Group 104"/>
                  <p:cNvGrpSpPr>
                    <a:grpSpLocks/>
                  </p:cNvGrpSpPr>
                  <p:nvPr/>
                </p:nvGrpSpPr>
                <p:grpSpPr bwMode="auto">
                  <a:xfrm>
                    <a:off x="2893" y="2073"/>
                    <a:ext cx="405" cy="2219"/>
                    <a:chOff x="2819" y="2101"/>
                    <a:chExt cx="405" cy="2219"/>
                  </a:xfrm>
                </p:grpSpPr>
                <p:sp>
                  <p:nvSpPr>
                    <p:cNvPr id="9321" name="Freeform 105"/>
                    <p:cNvSpPr>
                      <a:spLocks/>
                    </p:cNvSpPr>
                    <p:nvPr/>
                  </p:nvSpPr>
                  <p:spPr bwMode="hidden">
                    <a:xfrm rot="4898956">
                      <a:off x="2206" y="2714"/>
                      <a:ext cx="147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en-US"/>
                    </a:p>
                  </p:txBody>
                </p:sp>
                <p:sp>
                  <p:nvSpPr>
                    <p:cNvPr id="9322" name="Freeform 106"/>
                    <p:cNvSpPr>
                      <a:spLocks/>
                    </p:cNvSpPr>
                    <p:nvPr/>
                  </p:nvSpPr>
                  <p:spPr bwMode="hidden">
                    <a:xfrm rot="4898956">
                      <a:off x="2636" y="3732"/>
                      <a:ext cx="790"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endParaRPr lang="en-US"/>
                    </a:p>
                  </p:txBody>
                </p:sp>
              </p:grpSp>
              <p:grpSp>
                <p:nvGrpSpPr>
                  <p:cNvPr id="9323" name="Group 107"/>
                  <p:cNvGrpSpPr>
                    <a:grpSpLocks/>
                  </p:cNvGrpSpPr>
                  <p:nvPr/>
                </p:nvGrpSpPr>
                <p:grpSpPr bwMode="auto">
                  <a:xfrm>
                    <a:off x="2372" y="2107"/>
                    <a:ext cx="426" cy="2185"/>
                    <a:chOff x="2287" y="2135"/>
                    <a:chExt cx="426" cy="2185"/>
                  </a:xfrm>
                </p:grpSpPr>
                <p:sp>
                  <p:nvSpPr>
                    <p:cNvPr id="9324" name="Freeform 108"/>
                    <p:cNvSpPr>
                      <a:spLocks/>
                    </p:cNvSpPr>
                    <p:nvPr/>
                  </p:nvSpPr>
                  <p:spPr bwMode="hidden">
                    <a:xfrm rot="5755659">
                      <a:off x="1900" y="2760"/>
                      <a:ext cx="1437" cy="18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endParaRPr lang="en-US"/>
                    </a:p>
                  </p:txBody>
                </p:sp>
                <p:sp>
                  <p:nvSpPr>
                    <p:cNvPr id="9325" name="Freeform 109"/>
                    <p:cNvSpPr>
                      <a:spLocks/>
                    </p:cNvSpPr>
                    <p:nvPr/>
                  </p:nvSpPr>
                  <p:spPr bwMode="hidden">
                    <a:xfrm rot="5755659">
                      <a:off x="2049" y="3787"/>
                      <a:ext cx="771" cy="29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endParaRPr lang="en-US"/>
                    </a:p>
                  </p:txBody>
                </p:sp>
              </p:grpSp>
            </p:grpSp>
          </p:grpSp>
          <p:grpSp>
            <p:nvGrpSpPr>
              <p:cNvPr id="9326" name="Group 110"/>
              <p:cNvGrpSpPr>
                <a:grpSpLocks/>
              </p:cNvGrpSpPr>
              <p:nvPr/>
            </p:nvGrpSpPr>
            <p:grpSpPr bwMode="auto">
              <a:xfrm>
                <a:off x="74" y="313"/>
                <a:ext cx="5459" cy="3667"/>
                <a:chOff x="74" y="313"/>
                <a:chExt cx="5459" cy="3667"/>
              </a:xfrm>
            </p:grpSpPr>
            <p:grpSp>
              <p:nvGrpSpPr>
                <p:cNvPr id="9327" name="Group 111"/>
                <p:cNvGrpSpPr>
                  <a:grpSpLocks/>
                </p:cNvGrpSpPr>
                <p:nvPr/>
              </p:nvGrpSpPr>
              <p:grpSpPr bwMode="auto">
                <a:xfrm>
                  <a:off x="74" y="313"/>
                  <a:ext cx="5459" cy="3667"/>
                  <a:chOff x="74" y="313"/>
                  <a:chExt cx="5459" cy="3667"/>
                </a:xfrm>
              </p:grpSpPr>
              <p:sp>
                <p:nvSpPr>
                  <p:cNvPr id="9328" name="Arc 112"/>
                  <p:cNvSpPr>
                    <a:spLocks/>
                  </p:cNvSpPr>
                  <p:nvPr/>
                </p:nvSpPr>
                <p:spPr bwMode="hidden">
                  <a:xfrm flipV="1">
                    <a:off x="2966" y="456"/>
                    <a:ext cx="2567" cy="2046"/>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endParaRPr lang="en-US"/>
                  </a:p>
                </p:txBody>
              </p:sp>
              <p:sp>
                <p:nvSpPr>
                  <p:cNvPr id="9329" name="Arc 113"/>
                  <p:cNvSpPr>
                    <a:spLocks/>
                  </p:cNvSpPr>
                  <p:nvPr/>
                </p:nvSpPr>
                <p:spPr bwMode="hidden">
                  <a:xfrm flipH="1">
                    <a:off x="388" y="1601"/>
                    <a:ext cx="2016" cy="2379"/>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endParaRPr lang="en-US"/>
                  </a:p>
                </p:txBody>
              </p:sp>
              <p:sp>
                <p:nvSpPr>
                  <p:cNvPr id="9330" name="Arc 114"/>
                  <p:cNvSpPr>
                    <a:spLocks/>
                  </p:cNvSpPr>
                  <p:nvPr/>
                </p:nvSpPr>
                <p:spPr bwMode="hidden">
                  <a:xfrm>
                    <a:off x="3029" y="1181"/>
                    <a:ext cx="1426"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endParaRPr lang="en-US"/>
                  </a:p>
                </p:txBody>
              </p:sp>
              <p:sp>
                <p:nvSpPr>
                  <p:cNvPr id="9331" name="Arc 115"/>
                  <p:cNvSpPr>
                    <a:spLocks/>
                  </p:cNvSpPr>
                  <p:nvPr/>
                </p:nvSpPr>
                <p:spPr bwMode="hidden">
                  <a:xfrm flipH="1">
                    <a:off x="74" y="813"/>
                    <a:ext cx="2540" cy="2379"/>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endParaRPr lang="en-US"/>
                  </a:p>
                </p:txBody>
              </p:sp>
              <p:sp>
                <p:nvSpPr>
                  <p:cNvPr id="9332" name="Arc 116"/>
                  <p:cNvSpPr>
                    <a:spLocks/>
                  </p:cNvSpPr>
                  <p:nvPr/>
                </p:nvSpPr>
                <p:spPr bwMode="hidden">
                  <a:xfrm flipH="1">
                    <a:off x="790" y="313"/>
                    <a:ext cx="1850" cy="2304"/>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endParaRPr lang="en-US"/>
                  </a:p>
                </p:txBody>
              </p:sp>
              <p:sp>
                <p:nvSpPr>
                  <p:cNvPr id="9333" name="Arc 117"/>
                  <p:cNvSpPr>
                    <a:spLocks/>
                  </p:cNvSpPr>
                  <p:nvPr/>
                </p:nvSpPr>
                <p:spPr bwMode="hidden">
                  <a:xfrm>
                    <a:off x="2763" y="1281"/>
                    <a:ext cx="764" cy="23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endParaRPr lang="en-US"/>
                  </a:p>
                </p:txBody>
              </p:sp>
              <p:sp>
                <p:nvSpPr>
                  <p:cNvPr id="9334" name="Freeform 118"/>
                  <p:cNvSpPr>
                    <a:spLocks/>
                  </p:cNvSpPr>
                  <p:nvPr/>
                </p:nvSpPr>
                <p:spPr bwMode="hidden">
                  <a:xfrm flipH="1">
                    <a:off x="1800" y="438"/>
                    <a:ext cx="418"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en-US"/>
                  </a:p>
                </p:txBody>
              </p:sp>
            </p:grpSp>
            <p:sp>
              <p:nvSpPr>
                <p:cNvPr id="9335" name="Freeform 119"/>
                <p:cNvSpPr>
                  <a:spLocks/>
                </p:cNvSpPr>
                <p:nvPr/>
              </p:nvSpPr>
              <p:spPr bwMode="hidden">
                <a:xfrm rot="20253369">
                  <a:off x="3280" y="1529"/>
                  <a:ext cx="442"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endParaRPr lang="en-US"/>
                </a:p>
              </p:txBody>
            </p:sp>
          </p:grpSp>
        </p:grpSp>
        <p:grpSp>
          <p:nvGrpSpPr>
            <p:cNvPr id="9336" name="Group 120"/>
            <p:cNvGrpSpPr>
              <a:grpSpLocks/>
            </p:cNvGrpSpPr>
            <p:nvPr/>
          </p:nvGrpSpPr>
          <p:grpSpPr bwMode="auto">
            <a:xfrm>
              <a:off x="1476" y="449"/>
              <a:ext cx="4038" cy="2966"/>
              <a:chOff x="210" y="337"/>
              <a:chExt cx="5198" cy="3818"/>
            </a:xfrm>
          </p:grpSpPr>
          <p:sp>
            <p:nvSpPr>
              <p:cNvPr id="9337" name="Freeform 121"/>
              <p:cNvSpPr>
                <a:spLocks/>
              </p:cNvSpPr>
              <p:nvPr/>
            </p:nvSpPr>
            <p:spPr bwMode="hidden">
              <a:xfrm flipH="1">
                <a:off x="1934" y="2382"/>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endParaRPr lang="en-US"/>
              </a:p>
            </p:txBody>
          </p:sp>
          <p:sp>
            <p:nvSpPr>
              <p:cNvPr id="9338" name="Arc 122"/>
              <p:cNvSpPr>
                <a:spLocks/>
              </p:cNvSpPr>
              <p:nvPr/>
            </p:nvSpPr>
            <p:spPr bwMode="hidden">
              <a:xfrm flipH="1">
                <a:off x="1054" y="1851"/>
                <a:ext cx="2122" cy="2304"/>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endParaRPr lang="en-US"/>
              </a:p>
            </p:txBody>
          </p:sp>
          <p:sp>
            <p:nvSpPr>
              <p:cNvPr id="9339" name="Arc 123"/>
              <p:cNvSpPr>
                <a:spLocks/>
              </p:cNvSpPr>
              <p:nvPr/>
            </p:nvSpPr>
            <p:spPr bwMode="hidden">
              <a:xfrm flipH="1">
                <a:off x="1266" y="1480"/>
                <a:ext cx="1244" cy="2379"/>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endParaRPr lang="en-US"/>
              </a:p>
            </p:txBody>
          </p:sp>
          <p:sp>
            <p:nvSpPr>
              <p:cNvPr id="9340" name="Arc 124"/>
              <p:cNvSpPr>
                <a:spLocks/>
              </p:cNvSpPr>
              <p:nvPr/>
            </p:nvSpPr>
            <p:spPr bwMode="hidden">
              <a:xfrm flipH="1">
                <a:off x="210" y="1168"/>
                <a:ext cx="2376" cy="2379"/>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endParaRPr lang="en-US"/>
              </a:p>
            </p:txBody>
          </p:sp>
          <p:sp>
            <p:nvSpPr>
              <p:cNvPr id="9341" name="Arc 125"/>
              <p:cNvSpPr>
                <a:spLocks/>
              </p:cNvSpPr>
              <p:nvPr/>
            </p:nvSpPr>
            <p:spPr bwMode="hidden">
              <a:xfrm>
                <a:off x="2840" y="1503"/>
                <a:ext cx="381"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endParaRPr lang="en-US"/>
              </a:p>
            </p:txBody>
          </p:sp>
          <p:sp>
            <p:nvSpPr>
              <p:cNvPr id="9342" name="Arc 126"/>
              <p:cNvSpPr>
                <a:spLocks/>
              </p:cNvSpPr>
              <p:nvPr/>
            </p:nvSpPr>
            <p:spPr bwMode="hidden">
              <a:xfrm>
                <a:off x="2940" y="1492"/>
                <a:ext cx="1004"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endParaRPr lang="en-US"/>
              </a:p>
            </p:txBody>
          </p:sp>
          <p:sp>
            <p:nvSpPr>
              <p:cNvPr id="9343" name="Freeform 127"/>
              <p:cNvSpPr>
                <a:spLocks/>
              </p:cNvSpPr>
              <p:nvPr/>
            </p:nvSpPr>
            <p:spPr bwMode="hidden">
              <a:xfrm>
                <a:off x="3301" y="2635"/>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endParaRPr lang="en-US"/>
              </a:p>
            </p:txBody>
          </p:sp>
          <p:sp>
            <p:nvSpPr>
              <p:cNvPr id="9344" name="Freeform 128"/>
              <p:cNvSpPr>
                <a:spLocks/>
              </p:cNvSpPr>
              <p:nvPr/>
            </p:nvSpPr>
            <p:spPr bwMode="hidden">
              <a:xfrm rot="19660755" flipV="1">
                <a:off x="2546" y="2150"/>
                <a:ext cx="442"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endParaRPr lang="en-US"/>
              </a:p>
            </p:txBody>
          </p:sp>
          <p:sp>
            <p:nvSpPr>
              <p:cNvPr id="9345" name="Freeform 129"/>
              <p:cNvSpPr>
                <a:spLocks/>
              </p:cNvSpPr>
              <p:nvPr/>
            </p:nvSpPr>
            <p:spPr bwMode="hidden">
              <a:xfrm flipH="1">
                <a:off x="489" y="2504"/>
                <a:ext cx="1085"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en-US"/>
              </a:p>
            </p:txBody>
          </p:sp>
          <p:sp>
            <p:nvSpPr>
              <p:cNvPr id="9346" name="Freeform 130"/>
              <p:cNvSpPr>
                <a:spLocks/>
              </p:cNvSpPr>
              <p:nvPr/>
            </p:nvSpPr>
            <p:spPr bwMode="hidden">
              <a:xfrm flipH="1">
                <a:off x="1000" y="893"/>
                <a:ext cx="696"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en-US"/>
              </a:p>
            </p:txBody>
          </p:sp>
          <p:sp>
            <p:nvSpPr>
              <p:cNvPr id="9347" name="Freeform 131"/>
              <p:cNvSpPr>
                <a:spLocks/>
              </p:cNvSpPr>
              <p:nvPr/>
            </p:nvSpPr>
            <p:spPr bwMode="hidden">
              <a:xfrm>
                <a:off x="4401" y="2280"/>
                <a:ext cx="1007" cy="1601"/>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endParaRPr lang="en-US"/>
              </a:p>
            </p:txBody>
          </p:sp>
          <p:sp>
            <p:nvSpPr>
              <p:cNvPr id="9348" name="Freeform 132"/>
              <p:cNvSpPr>
                <a:spLocks/>
              </p:cNvSpPr>
              <p:nvPr/>
            </p:nvSpPr>
            <p:spPr bwMode="hidden">
              <a:xfrm>
                <a:off x="3878" y="1470"/>
                <a:ext cx="1518" cy="106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en-US"/>
              </a:p>
            </p:txBody>
          </p:sp>
          <p:sp>
            <p:nvSpPr>
              <p:cNvPr id="9349" name="Freeform 133"/>
              <p:cNvSpPr>
                <a:spLocks/>
              </p:cNvSpPr>
              <p:nvPr/>
            </p:nvSpPr>
            <p:spPr bwMode="hidden">
              <a:xfrm>
                <a:off x="3934" y="337"/>
                <a:ext cx="663" cy="143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en-US"/>
              </a:p>
            </p:txBody>
          </p:sp>
          <p:sp>
            <p:nvSpPr>
              <p:cNvPr id="9350" name="Freeform 134"/>
              <p:cNvSpPr>
                <a:spLocks/>
              </p:cNvSpPr>
              <p:nvPr/>
            </p:nvSpPr>
            <p:spPr bwMode="hidden">
              <a:xfrm rot="1346631" flipH="1">
                <a:off x="1702" y="1506"/>
                <a:ext cx="442"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endParaRPr lang="en-US"/>
              </a:p>
            </p:txBody>
          </p:sp>
        </p:grpSp>
      </p:grpSp>
      <p:sp>
        <p:nvSpPr>
          <p:cNvPr id="9351" name="Rectangle 135"/>
          <p:cNvSpPr>
            <a:spLocks noGrp="1" noChangeArrowheads="1"/>
          </p:cNvSpPr>
          <p:nvPr>
            <p:ph type="ctrTitle" sz="quarter"/>
          </p:nvPr>
        </p:nvSpPr>
        <p:spPr>
          <a:xfrm>
            <a:off x="685800" y="1827213"/>
            <a:ext cx="7772400" cy="1627187"/>
          </a:xfrm>
        </p:spPr>
        <p:txBody>
          <a:bodyPr/>
          <a:lstStyle>
            <a:lvl1pPr>
              <a:defRPr/>
            </a:lvl1pPr>
          </a:lstStyle>
          <a:p>
            <a:r>
              <a:rPr lang="en-US"/>
              <a:t>Click to edit Master title style</a:t>
            </a:r>
          </a:p>
        </p:txBody>
      </p:sp>
      <p:sp>
        <p:nvSpPr>
          <p:cNvPr id="9352" name="Rectangle 136"/>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9353" name="Rectangle 137"/>
          <p:cNvSpPr>
            <a:spLocks noGrp="1" noChangeArrowheads="1"/>
          </p:cNvSpPr>
          <p:nvPr>
            <p:ph type="dt" sz="quarter" idx="2"/>
          </p:nvPr>
        </p:nvSpPr>
        <p:spPr/>
        <p:txBody>
          <a:bodyPr/>
          <a:lstStyle>
            <a:lvl1pPr>
              <a:defRPr/>
            </a:lvl1pPr>
          </a:lstStyle>
          <a:p>
            <a:endParaRPr lang="en-US"/>
          </a:p>
        </p:txBody>
      </p:sp>
      <p:sp>
        <p:nvSpPr>
          <p:cNvPr id="9354" name="Rectangle 138"/>
          <p:cNvSpPr>
            <a:spLocks noGrp="1" noChangeArrowheads="1"/>
          </p:cNvSpPr>
          <p:nvPr>
            <p:ph type="ftr" sz="quarter" idx="3"/>
          </p:nvPr>
        </p:nvSpPr>
        <p:spPr/>
        <p:txBody>
          <a:bodyPr/>
          <a:lstStyle>
            <a:lvl1pPr>
              <a:defRPr/>
            </a:lvl1pPr>
          </a:lstStyle>
          <a:p>
            <a:endParaRPr lang="en-US"/>
          </a:p>
        </p:txBody>
      </p:sp>
      <p:sp>
        <p:nvSpPr>
          <p:cNvPr id="9355" name="Rectangle 139"/>
          <p:cNvSpPr>
            <a:spLocks noGrp="1" noChangeArrowheads="1"/>
          </p:cNvSpPr>
          <p:nvPr>
            <p:ph type="sldNum" sz="quarter" idx="4"/>
          </p:nvPr>
        </p:nvSpPr>
        <p:spPr/>
        <p:txBody>
          <a:bodyPr/>
          <a:lstStyle>
            <a:lvl1pPr>
              <a:defRPr/>
            </a:lvl1pPr>
          </a:lstStyle>
          <a:p>
            <a:fld id="{24F5214E-4D9F-4DE9-B3E2-065292526D4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56726A8-47A4-4D96-B8A2-7E302D90DF1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F7C503D-AAE2-4FF7-941F-EB94A4049AA7}"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E368956-83F0-42C9-9D52-09B99E5179F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7C7C047-7E1F-458D-A486-F1074B48058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EE9B467-A974-4308-96F1-BBE36529890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164168A3-9D32-4F37-BAE6-D46471210D8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4242F68-E4EE-4748-B809-29A2720F293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1984077-8CBD-4475-8C4B-7BB5ACE932B8}"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D01513D-684F-4BC6-87C2-031B5D12CD8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1625"/>
            <a:ext cx="1943100" cy="57943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01625"/>
            <a:ext cx="5676900" cy="5794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1DC7A9F-7232-4D99-AF37-3DDB1F9C241A}"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301625"/>
            <a:ext cx="7772400" cy="5794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fld id="{BFAEAA86-A2CD-42FA-B1DB-E436D103009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194" name="Group 2"/>
          <p:cNvGrpSpPr>
            <a:grpSpLocks/>
          </p:cNvGrpSpPr>
          <p:nvPr/>
        </p:nvGrpSpPr>
        <p:grpSpPr bwMode="auto">
          <a:xfrm>
            <a:off x="6303963" y="0"/>
            <a:ext cx="2840037" cy="3254375"/>
            <a:chOff x="3115" y="0"/>
            <a:chExt cx="2170" cy="2486"/>
          </a:xfrm>
        </p:grpSpPr>
        <p:grpSp>
          <p:nvGrpSpPr>
            <p:cNvPr id="8195" name="Group 3"/>
            <p:cNvGrpSpPr>
              <a:grpSpLocks/>
            </p:cNvGrpSpPr>
            <p:nvPr/>
          </p:nvGrpSpPr>
          <p:grpSpPr bwMode="auto">
            <a:xfrm>
              <a:off x="4080" y="1910"/>
              <a:ext cx="768" cy="576"/>
              <a:chOff x="0" y="0"/>
              <a:chExt cx="768" cy="576"/>
            </a:xfrm>
          </p:grpSpPr>
          <p:sp>
            <p:nvSpPr>
              <p:cNvPr id="8196"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endParaRPr lang="en-US"/>
              </a:p>
            </p:txBody>
          </p:sp>
          <p:sp>
            <p:nvSpPr>
              <p:cNvPr id="8197" name="Oval 5"/>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endParaRPr lang="en-US"/>
              </a:p>
            </p:txBody>
          </p:sp>
        </p:grpSp>
        <p:grpSp>
          <p:nvGrpSpPr>
            <p:cNvPr id="8198" name="Group 6"/>
            <p:cNvGrpSpPr>
              <a:grpSpLocks/>
            </p:cNvGrpSpPr>
            <p:nvPr/>
          </p:nvGrpSpPr>
          <p:grpSpPr bwMode="auto">
            <a:xfrm>
              <a:off x="4257" y="1103"/>
              <a:ext cx="768" cy="576"/>
              <a:chOff x="0" y="0"/>
              <a:chExt cx="768" cy="576"/>
            </a:xfrm>
          </p:grpSpPr>
          <p:sp>
            <p:nvSpPr>
              <p:cNvPr id="8199" name="Oval 7"/>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endParaRPr lang="en-US"/>
              </a:p>
            </p:txBody>
          </p:sp>
          <p:sp>
            <p:nvSpPr>
              <p:cNvPr id="8200" name="Oval 8"/>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endParaRPr lang="en-US"/>
              </a:p>
            </p:txBody>
          </p:sp>
        </p:grpSp>
        <p:grpSp>
          <p:nvGrpSpPr>
            <p:cNvPr id="8201" name="Group 9"/>
            <p:cNvGrpSpPr>
              <a:grpSpLocks/>
            </p:cNvGrpSpPr>
            <p:nvPr/>
          </p:nvGrpSpPr>
          <p:grpSpPr bwMode="auto">
            <a:xfrm>
              <a:off x="3134" y="0"/>
              <a:ext cx="768" cy="576"/>
              <a:chOff x="0" y="0"/>
              <a:chExt cx="768" cy="576"/>
            </a:xfrm>
          </p:grpSpPr>
          <p:sp>
            <p:nvSpPr>
              <p:cNvPr id="8202" name="Oval 10"/>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endParaRPr lang="en-US"/>
              </a:p>
            </p:txBody>
          </p:sp>
          <p:sp>
            <p:nvSpPr>
              <p:cNvPr id="8203" name="Oval 11"/>
              <p:cNvSpPr>
                <a:spLocks noChangeArrowheads="1"/>
              </p:cNvSpPr>
              <p:nvPr/>
            </p:nvSpPr>
            <p:spPr bwMode="hidden">
              <a:xfrm>
                <a:off x="276" y="252"/>
                <a:ext cx="185"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endParaRPr lang="en-US"/>
              </a:p>
            </p:txBody>
          </p:sp>
        </p:grpSp>
        <p:grpSp>
          <p:nvGrpSpPr>
            <p:cNvPr id="8204" name="Group 12"/>
            <p:cNvGrpSpPr>
              <a:grpSpLocks/>
            </p:cNvGrpSpPr>
            <p:nvPr/>
          </p:nvGrpSpPr>
          <p:grpSpPr bwMode="auto">
            <a:xfrm>
              <a:off x="3115" y="0"/>
              <a:ext cx="2170" cy="1702"/>
              <a:chOff x="3115" y="0"/>
              <a:chExt cx="2170" cy="1702"/>
            </a:xfrm>
          </p:grpSpPr>
          <p:grpSp>
            <p:nvGrpSpPr>
              <p:cNvPr id="8205" name="Group 13"/>
              <p:cNvGrpSpPr>
                <a:grpSpLocks/>
              </p:cNvGrpSpPr>
              <p:nvPr/>
            </p:nvGrpSpPr>
            <p:grpSpPr bwMode="auto">
              <a:xfrm>
                <a:off x="3640" y="308"/>
                <a:ext cx="1145" cy="844"/>
                <a:chOff x="1265" y="814"/>
                <a:chExt cx="2919" cy="2151"/>
              </a:xfrm>
            </p:grpSpPr>
            <p:sp>
              <p:nvSpPr>
                <p:cNvPr id="8206" name="Oval 14"/>
                <p:cNvSpPr>
                  <a:spLocks noChangeArrowheads="1"/>
                </p:cNvSpPr>
                <p:nvPr/>
              </p:nvSpPr>
              <p:spPr bwMode="hidden">
                <a:xfrm>
                  <a:off x="1265" y="814"/>
                  <a:ext cx="2919" cy="2151"/>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endParaRPr lang="en-US"/>
                </a:p>
              </p:txBody>
            </p:sp>
            <p:sp>
              <p:nvSpPr>
                <p:cNvPr id="8207" name="Oval 15"/>
                <p:cNvSpPr>
                  <a:spLocks noChangeArrowheads="1"/>
                </p:cNvSpPr>
                <p:nvPr/>
              </p:nvSpPr>
              <p:spPr bwMode="hidden">
                <a:xfrm>
                  <a:off x="2380" y="1601"/>
                  <a:ext cx="579" cy="406"/>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endParaRPr lang="en-US"/>
                </a:p>
              </p:txBody>
            </p:sp>
          </p:grpSp>
          <p:grpSp>
            <p:nvGrpSpPr>
              <p:cNvPr id="8208" name="Group 16"/>
              <p:cNvGrpSpPr>
                <a:grpSpLocks/>
              </p:cNvGrpSpPr>
              <p:nvPr/>
            </p:nvGrpSpPr>
            <p:grpSpPr bwMode="auto">
              <a:xfrm>
                <a:off x="3115" y="0"/>
                <a:ext cx="2145" cy="1702"/>
                <a:chOff x="3115" y="0"/>
                <a:chExt cx="2145" cy="1702"/>
              </a:xfrm>
            </p:grpSpPr>
            <p:grpSp>
              <p:nvGrpSpPr>
                <p:cNvPr id="8209" name="Group 17"/>
                <p:cNvGrpSpPr>
                  <a:grpSpLocks/>
                </p:cNvGrpSpPr>
                <p:nvPr/>
              </p:nvGrpSpPr>
              <p:grpSpPr bwMode="auto">
                <a:xfrm>
                  <a:off x="4505" y="589"/>
                  <a:ext cx="493" cy="912"/>
                  <a:chOff x="3471" y="1530"/>
                  <a:chExt cx="1258" cy="2327"/>
                </a:xfrm>
              </p:grpSpPr>
              <p:sp>
                <p:nvSpPr>
                  <p:cNvPr id="8210" name="Freeform 18"/>
                  <p:cNvSpPr>
                    <a:spLocks/>
                  </p:cNvSpPr>
                  <p:nvPr/>
                </p:nvSpPr>
                <p:spPr bwMode="hidden">
                  <a:xfrm rot="2711884">
                    <a:off x="2765" y="2236"/>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en-US"/>
                  </a:p>
                </p:txBody>
              </p:sp>
              <p:sp>
                <p:nvSpPr>
                  <p:cNvPr id="8211" name="Freeform 19"/>
                  <p:cNvSpPr>
                    <a:spLocks/>
                  </p:cNvSpPr>
                  <p:nvPr/>
                </p:nvSpPr>
                <p:spPr bwMode="hidden">
                  <a:xfrm rot="2711884">
                    <a:off x="4021" y="3150"/>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8212" name="Group 20"/>
                <p:cNvGrpSpPr>
                  <a:grpSpLocks/>
                </p:cNvGrpSpPr>
                <p:nvPr/>
              </p:nvGrpSpPr>
              <p:grpSpPr bwMode="auto">
                <a:xfrm>
                  <a:off x="4267" y="781"/>
                  <a:ext cx="966" cy="522"/>
                  <a:chOff x="2864" y="2019"/>
                  <a:chExt cx="2463" cy="1332"/>
                </a:xfrm>
              </p:grpSpPr>
              <p:sp>
                <p:nvSpPr>
                  <p:cNvPr id="8213" name="Freeform 21"/>
                  <p:cNvSpPr>
                    <a:spLocks/>
                  </p:cNvSpPr>
                  <p:nvPr/>
                </p:nvSpPr>
                <p:spPr bwMode="hidden">
                  <a:xfrm rot="2104081">
                    <a:off x="2864" y="2019"/>
                    <a:ext cx="1814"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14" name="Freeform 22"/>
                  <p:cNvSpPr>
                    <a:spLocks/>
                  </p:cNvSpPr>
                  <p:nvPr/>
                </p:nvSpPr>
                <p:spPr bwMode="hidden">
                  <a:xfrm rot="2104081">
                    <a:off x="4353" y="2806"/>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8215" name="Group 23"/>
                <p:cNvGrpSpPr>
                  <a:grpSpLocks/>
                </p:cNvGrpSpPr>
                <p:nvPr/>
              </p:nvGrpSpPr>
              <p:grpSpPr bwMode="auto">
                <a:xfrm>
                  <a:off x="4280" y="707"/>
                  <a:ext cx="971" cy="417"/>
                  <a:chOff x="2897" y="1832"/>
                  <a:chExt cx="2477" cy="1064"/>
                </a:xfrm>
              </p:grpSpPr>
              <p:sp>
                <p:nvSpPr>
                  <p:cNvPr id="8216" name="Freeform 24"/>
                  <p:cNvSpPr>
                    <a:spLocks/>
                  </p:cNvSpPr>
                  <p:nvPr/>
                </p:nvSpPr>
                <p:spPr bwMode="hidden">
                  <a:xfrm rot="1582915">
                    <a:off x="2897" y="1832"/>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17" name="Freeform 25"/>
                  <p:cNvSpPr>
                    <a:spLocks/>
                  </p:cNvSpPr>
                  <p:nvPr/>
                </p:nvSpPr>
                <p:spPr bwMode="hidden">
                  <a:xfrm rot="1582915">
                    <a:off x="4442" y="2420"/>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8218" name="Group 26"/>
                <p:cNvGrpSpPr>
                  <a:grpSpLocks/>
                </p:cNvGrpSpPr>
                <p:nvPr/>
              </p:nvGrpSpPr>
              <p:grpSpPr bwMode="auto">
                <a:xfrm>
                  <a:off x="4291" y="630"/>
                  <a:ext cx="969" cy="364"/>
                  <a:chOff x="2924" y="1636"/>
                  <a:chExt cx="2472" cy="927"/>
                </a:xfrm>
              </p:grpSpPr>
              <p:sp>
                <p:nvSpPr>
                  <p:cNvPr id="8219" name="Freeform 27"/>
                  <p:cNvSpPr>
                    <a:spLocks/>
                  </p:cNvSpPr>
                  <p:nvPr/>
                </p:nvSpPr>
                <p:spPr bwMode="hidden">
                  <a:xfrm rot="1080363">
                    <a:off x="2924" y="1636"/>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20" name="Freeform 28"/>
                  <p:cNvSpPr>
                    <a:spLocks/>
                  </p:cNvSpPr>
                  <p:nvPr/>
                </p:nvSpPr>
                <p:spPr bwMode="hidden">
                  <a:xfrm rot="1080363">
                    <a:off x="4495" y="2037"/>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8221" name="Group 29"/>
                <p:cNvGrpSpPr>
                  <a:grpSpLocks/>
                </p:cNvGrpSpPr>
                <p:nvPr/>
              </p:nvGrpSpPr>
              <p:grpSpPr bwMode="auto">
                <a:xfrm>
                  <a:off x="4304" y="543"/>
                  <a:ext cx="918" cy="258"/>
                  <a:chOff x="2958" y="1414"/>
                  <a:chExt cx="2342" cy="657"/>
                </a:xfrm>
              </p:grpSpPr>
              <p:sp>
                <p:nvSpPr>
                  <p:cNvPr id="8222" name="Freeform 30"/>
                  <p:cNvSpPr>
                    <a:spLocks/>
                  </p:cNvSpPr>
                  <p:nvPr/>
                </p:nvSpPr>
                <p:spPr bwMode="hidden">
                  <a:xfrm rot="463793">
                    <a:off x="2958" y="1414"/>
                    <a:ext cx="154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23" name="Freeform 31"/>
                  <p:cNvSpPr>
                    <a:spLocks/>
                  </p:cNvSpPr>
                  <p:nvPr/>
                </p:nvSpPr>
                <p:spPr bwMode="hidden">
                  <a:xfrm rot="463793">
                    <a:off x="4470" y="1582"/>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8224" name="Group 32"/>
                <p:cNvGrpSpPr>
                  <a:grpSpLocks/>
                </p:cNvGrpSpPr>
                <p:nvPr/>
              </p:nvGrpSpPr>
              <p:grpSpPr bwMode="auto">
                <a:xfrm>
                  <a:off x="4314" y="487"/>
                  <a:ext cx="843" cy="134"/>
                  <a:chOff x="2983" y="1269"/>
                  <a:chExt cx="2150" cy="343"/>
                </a:xfrm>
              </p:grpSpPr>
              <p:sp>
                <p:nvSpPr>
                  <p:cNvPr id="8225" name="Freeform 33"/>
                  <p:cNvSpPr>
                    <a:spLocks/>
                  </p:cNvSpPr>
                  <p:nvPr/>
                </p:nvSpPr>
                <p:spPr bwMode="hidden">
                  <a:xfrm rot="-84182">
                    <a:off x="2983" y="1289"/>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26" name="Freeform 34"/>
                  <p:cNvSpPr>
                    <a:spLocks/>
                  </p:cNvSpPr>
                  <p:nvPr/>
                </p:nvSpPr>
                <p:spPr bwMode="hidden">
                  <a:xfrm rot="-84182">
                    <a:off x="4379" y="1269"/>
                    <a:ext cx="754" cy="34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8227" name="Group 35"/>
                <p:cNvGrpSpPr>
                  <a:grpSpLocks/>
                </p:cNvGrpSpPr>
                <p:nvPr/>
              </p:nvGrpSpPr>
              <p:grpSpPr bwMode="auto">
                <a:xfrm>
                  <a:off x="4296" y="349"/>
                  <a:ext cx="737" cy="167"/>
                  <a:chOff x="2938" y="917"/>
                  <a:chExt cx="1879" cy="427"/>
                </a:xfrm>
              </p:grpSpPr>
              <p:sp>
                <p:nvSpPr>
                  <p:cNvPr id="8228" name="Freeform 36"/>
                  <p:cNvSpPr>
                    <a:spLocks/>
                  </p:cNvSpPr>
                  <p:nvPr/>
                </p:nvSpPr>
                <p:spPr bwMode="hidden">
                  <a:xfrm rot="-802576">
                    <a:off x="2938" y="1129"/>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29" name="Freeform 37"/>
                  <p:cNvSpPr>
                    <a:spLocks/>
                  </p:cNvSpPr>
                  <p:nvPr/>
                </p:nvSpPr>
                <p:spPr bwMode="hidden">
                  <a:xfrm rot="-802576">
                    <a:off x="4155" y="917"/>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8230" name="Group 38"/>
                <p:cNvGrpSpPr>
                  <a:grpSpLocks/>
                </p:cNvGrpSpPr>
                <p:nvPr/>
              </p:nvGrpSpPr>
              <p:grpSpPr bwMode="auto">
                <a:xfrm>
                  <a:off x="3394" y="637"/>
                  <a:ext cx="493" cy="912"/>
                  <a:chOff x="637" y="1653"/>
                  <a:chExt cx="1257" cy="2326"/>
                </a:xfrm>
              </p:grpSpPr>
              <p:sp>
                <p:nvSpPr>
                  <p:cNvPr id="8231" name="Freeform 39"/>
                  <p:cNvSpPr>
                    <a:spLocks/>
                  </p:cNvSpPr>
                  <p:nvPr/>
                </p:nvSpPr>
                <p:spPr bwMode="hidden">
                  <a:xfrm rot="18888116" flipH="1">
                    <a:off x="876" y="2359"/>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32" name="Freeform 40"/>
                  <p:cNvSpPr>
                    <a:spLocks/>
                  </p:cNvSpPr>
                  <p:nvPr/>
                </p:nvSpPr>
                <p:spPr bwMode="hidden">
                  <a:xfrm rot="18888116" flipH="1">
                    <a:off x="419" y="3272"/>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8233" name="Group 41"/>
                <p:cNvGrpSpPr>
                  <a:grpSpLocks/>
                </p:cNvGrpSpPr>
                <p:nvPr/>
              </p:nvGrpSpPr>
              <p:grpSpPr bwMode="auto">
                <a:xfrm>
                  <a:off x="3142" y="850"/>
                  <a:ext cx="966" cy="522"/>
                  <a:chOff x="-5" y="2196"/>
                  <a:chExt cx="2463" cy="1332"/>
                </a:xfrm>
              </p:grpSpPr>
              <p:sp>
                <p:nvSpPr>
                  <p:cNvPr id="8234" name="Freeform 42"/>
                  <p:cNvSpPr>
                    <a:spLocks/>
                  </p:cNvSpPr>
                  <p:nvPr/>
                </p:nvSpPr>
                <p:spPr bwMode="hidden">
                  <a:xfrm rot="19495919" flipH="1">
                    <a:off x="644" y="2196"/>
                    <a:ext cx="1814"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35" name="Freeform 43"/>
                  <p:cNvSpPr>
                    <a:spLocks/>
                  </p:cNvSpPr>
                  <p:nvPr/>
                </p:nvSpPr>
                <p:spPr bwMode="hidden">
                  <a:xfrm rot="19495919" flipH="1">
                    <a:off x="-5" y="2983"/>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8236" name="Group 44"/>
                <p:cNvGrpSpPr>
                  <a:grpSpLocks/>
                </p:cNvGrpSpPr>
                <p:nvPr/>
              </p:nvGrpSpPr>
              <p:grpSpPr bwMode="auto">
                <a:xfrm>
                  <a:off x="3124" y="777"/>
                  <a:ext cx="971" cy="417"/>
                  <a:chOff x="-52" y="2009"/>
                  <a:chExt cx="2477" cy="1064"/>
                </a:xfrm>
              </p:grpSpPr>
              <p:sp>
                <p:nvSpPr>
                  <p:cNvPr id="8237" name="Freeform 45"/>
                  <p:cNvSpPr>
                    <a:spLocks/>
                  </p:cNvSpPr>
                  <p:nvPr/>
                </p:nvSpPr>
                <p:spPr bwMode="hidden">
                  <a:xfrm rot="20017085" flipH="1">
                    <a:off x="689" y="2009"/>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38" name="Freeform 46"/>
                  <p:cNvSpPr>
                    <a:spLocks/>
                  </p:cNvSpPr>
                  <p:nvPr/>
                </p:nvSpPr>
                <p:spPr bwMode="hidden">
                  <a:xfrm rot="20017085" flipH="1">
                    <a:off x="-52" y="2597"/>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grpSp>
            <p:grpSp>
              <p:nvGrpSpPr>
                <p:cNvPr id="8239" name="Group 47"/>
                <p:cNvGrpSpPr>
                  <a:grpSpLocks/>
                </p:cNvGrpSpPr>
                <p:nvPr/>
              </p:nvGrpSpPr>
              <p:grpSpPr bwMode="auto">
                <a:xfrm>
                  <a:off x="3115" y="700"/>
                  <a:ext cx="969" cy="363"/>
                  <a:chOff x="-74" y="1813"/>
                  <a:chExt cx="2472" cy="927"/>
                </a:xfrm>
              </p:grpSpPr>
              <p:sp>
                <p:nvSpPr>
                  <p:cNvPr id="8240" name="Freeform 48"/>
                  <p:cNvSpPr>
                    <a:spLocks/>
                  </p:cNvSpPr>
                  <p:nvPr/>
                </p:nvSpPr>
                <p:spPr bwMode="hidden">
                  <a:xfrm rot="20519637" flipH="1">
                    <a:off x="721" y="1813"/>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41" name="Freeform 49"/>
                  <p:cNvSpPr>
                    <a:spLocks/>
                  </p:cNvSpPr>
                  <p:nvPr/>
                </p:nvSpPr>
                <p:spPr bwMode="hidden">
                  <a:xfrm rot="20519637" flipH="1">
                    <a:off x="-74" y="2214"/>
                    <a:ext cx="901" cy="52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grpSp>
            <p:grpSp>
              <p:nvGrpSpPr>
                <p:cNvPr id="8242" name="Group 50"/>
                <p:cNvGrpSpPr>
                  <a:grpSpLocks/>
                </p:cNvGrpSpPr>
                <p:nvPr/>
              </p:nvGrpSpPr>
              <p:grpSpPr bwMode="auto">
                <a:xfrm>
                  <a:off x="3153" y="613"/>
                  <a:ext cx="918" cy="257"/>
                  <a:chOff x="22" y="1591"/>
                  <a:chExt cx="2342" cy="657"/>
                </a:xfrm>
              </p:grpSpPr>
              <p:sp>
                <p:nvSpPr>
                  <p:cNvPr id="8243" name="Freeform 51"/>
                  <p:cNvSpPr>
                    <a:spLocks/>
                  </p:cNvSpPr>
                  <p:nvPr/>
                </p:nvSpPr>
                <p:spPr bwMode="hidden">
                  <a:xfrm rot="21136207" flipH="1">
                    <a:off x="819" y="1591"/>
                    <a:ext cx="154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44" name="Freeform 52"/>
                  <p:cNvSpPr>
                    <a:spLocks/>
                  </p:cNvSpPr>
                  <p:nvPr/>
                </p:nvSpPr>
                <p:spPr bwMode="hidden">
                  <a:xfrm rot="21136207" flipH="1">
                    <a:off x="22" y="1759"/>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grpSp>
            <p:grpSp>
              <p:nvGrpSpPr>
                <p:cNvPr id="8245" name="Group 53"/>
                <p:cNvGrpSpPr>
                  <a:grpSpLocks/>
                </p:cNvGrpSpPr>
                <p:nvPr/>
              </p:nvGrpSpPr>
              <p:grpSpPr bwMode="auto">
                <a:xfrm>
                  <a:off x="3218" y="556"/>
                  <a:ext cx="843" cy="134"/>
                  <a:chOff x="189" y="1446"/>
                  <a:chExt cx="2150" cy="343"/>
                </a:xfrm>
              </p:grpSpPr>
              <p:sp>
                <p:nvSpPr>
                  <p:cNvPr id="8246" name="Freeform 54"/>
                  <p:cNvSpPr>
                    <a:spLocks/>
                  </p:cNvSpPr>
                  <p:nvPr/>
                </p:nvSpPr>
                <p:spPr bwMode="hidden">
                  <a:xfrm rot="84182" flipH="1">
                    <a:off x="935" y="1466"/>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47" name="Freeform 55"/>
                  <p:cNvSpPr>
                    <a:spLocks/>
                  </p:cNvSpPr>
                  <p:nvPr/>
                </p:nvSpPr>
                <p:spPr bwMode="hidden">
                  <a:xfrm rot="84182" flipH="1">
                    <a:off x="189" y="1446"/>
                    <a:ext cx="754" cy="34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grpSp>
            <p:grpSp>
              <p:nvGrpSpPr>
                <p:cNvPr id="8248" name="Group 56"/>
                <p:cNvGrpSpPr>
                  <a:grpSpLocks/>
                </p:cNvGrpSpPr>
                <p:nvPr/>
              </p:nvGrpSpPr>
              <p:grpSpPr bwMode="auto">
                <a:xfrm>
                  <a:off x="3342" y="418"/>
                  <a:ext cx="737" cy="167"/>
                  <a:chOff x="505" y="1094"/>
                  <a:chExt cx="1879" cy="427"/>
                </a:xfrm>
              </p:grpSpPr>
              <p:sp>
                <p:nvSpPr>
                  <p:cNvPr id="8249" name="Freeform 57"/>
                  <p:cNvSpPr>
                    <a:spLocks/>
                  </p:cNvSpPr>
                  <p:nvPr/>
                </p:nvSpPr>
                <p:spPr bwMode="hidden">
                  <a:xfrm rot="802576" flipH="1">
                    <a:off x="1151" y="1306"/>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50" name="Freeform 58"/>
                  <p:cNvSpPr>
                    <a:spLocks/>
                  </p:cNvSpPr>
                  <p:nvPr/>
                </p:nvSpPr>
                <p:spPr bwMode="hidden">
                  <a:xfrm rot="802576" flipH="1">
                    <a:off x="505" y="1094"/>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grpSp>
              <p:nvGrpSpPr>
                <p:cNvPr id="8251" name="Group 59"/>
                <p:cNvGrpSpPr>
                  <a:grpSpLocks/>
                </p:cNvGrpSpPr>
                <p:nvPr/>
              </p:nvGrpSpPr>
              <p:grpSpPr bwMode="auto">
                <a:xfrm>
                  <a:off x="3386" y="341"/>
                  <a:ext cx="725" cy="218"/>
                  <a:chOff x="616" y="899"/>
                  <a:chExt cx="1850" cy="554"/>
                </a:xfrm>
              </p:grpSpPr>
              <p:sp>
                <p:nvSpPr>
                  <p:cNvPr id="8252" name="Freeform 60"/>
                  <p:cNvSpPr>
                    <a:spLocks/>
                  </p:cNvSpPr>
                  <p:nvPr/>
                </p:nvSpPr>
                <p:spPr bwMode="hidden">
                  <a:xfrm rot="1277471" flipH="1">
                    <a:off x="1233" y="1238"/>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53" name="Freeform 61"/>
                  <p:cNvSpPr>
                    <a:spLocks/>
                  </p:cNvSpPr>
                  <p:nvPr/>
                </p:nvSpPr>
                <p:spPr bwMode="hidden">
                  <a:xfrm rot="1277471" flipH="1">
                    <a:off x="616" y="899"/>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grpSp>
              <p:nvGrpSpPr>
                <p:cNvPr id="8254" name="Group 62"/>
                <p:cNvGrpSpPr>
                  <a:grpSpLocks/>
                </p:cNvGrpSpPr>
                <p:nvPr/>
              </p:nvGrpSpPr>
              <p:grpSpPr bwMode="auto">
                <a:xfrm>
                  <a:off x="3472" y="231"/>
                  <a:ext cx="693" cy="291"/>
                  <a:chOff x="3472" y="231"/>
                  <a:chExt cx="693" cy="291"/>
                </a:xfrm>
              </p:grpSpPr>
              <p:sp>
                <p:nvSpPr>
                  <p:cNvPr id="8255" name="Freeform 63"/>
                  <p:cNvSpPr>
                    <a:spLocks/>
                  </p:cNvSpPr>
                  <p:nvPr/>
                </p:nvSpPr>
                <p:spPr bwMode="hidden">
                  <a:xfrm rot="2028410" flipH="1">
                    <a:off x="3681" y="438"/>
                    <a:ext cx="484"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56" name="Freeform 64"/>
                  <p:cNvSpPr>
                    <a:spLocks/>
                  </p:cNvSpPr>
                  <p:nvPr/>
                </p:nvSpPr>
                <p:spPr bwMode="hidden">
                  <a:xfrm rot="2028410" flipH="1">
                    <a:off x="3472" y="231"/>
                    <a:ext cx="260"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grpSp>
              <p:nvGrpSpPr>
                <p:cNvPr id="8257" name="Group 65"/>
                <p:cNvGrpSpPr>
                  <a:grpSpLocks/>
                </p:cNvGrpSpPr>
                <p:nvPr/>
              </p:nvGrpSpPr>
              <p:grpSpPr bwMode="auto">
                <a:xfrm>
                  <a:off x="3554" y="118"/>
                  <a:ext cx="664" cy="349"/>
                  <a:chOff x="3554" y="118"/>
                  <a:chExt cx="664" cy="349"/>
                </a:xfrm>
              </p:grpSpPr>
              <p:sp>
                <p:nvSpPr>
                  <p:cNvPr id="8258" name="Freeform 66"/>
                  <p:cNvSpPr>
                    <a:spLocks/>
                  </p:cNvSpPr>
                  <p:nvPr/>
                </p:nvSpPr>
                <p:spPr bwMode="hidden">
                  <a:xfrm rot="2664424" flipH="1">
                    <a:off x="3727" y="383"/>
                    <a:ext cx="491"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59" name="Freeform 67"/>
                  <p:cNvSpPr>
                    <a:spLocks/>
                  </p:cNvSpPr>
                  <p:nvPr/>
                </p:nvSpPr>
                <p:spPr bwMode="hidden">
                  <a:xfrm rot="2664424" flipH="1">
                    <a:off x="3554" y="118"/>
                    <a:ext cx="264"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grpSp>
              <p:nvGrpSpPr>
                <p:cNvPr id="8260" name="Group 68"/>
                <p:cNvGrpSpPr>
                  <a:grpSpLocks/>
                </p:cNvGrpSpPr>
                <p:nvPr/>
              </p:nvGrpSpPr>
              <p:grpSpPr bwMode="auto">
                <a:xfrm>
                  <a:off x="3784" y="30"/>
                  <a:ext cx="305" cy="593"/>
                  <a:chOff x="1633" y="104"/>
                  <a:chExt cx="778" cy="1512"/>
                </a:xfrm>
              </p:grpSpPr>
              <p:sp>
                <p:nvSpPr>
                  <p:cNvPr id="8261" name="Freeform 69"/>
                  <p:cNvSpPr>
                    <a:spLocks/>
                  </p:cNvSpPr>
                  <p:nvPr/>
                </p:nvSpPr>
                <p:spPr bwMode="hidden">
                  <a:xfrm rot="3473776" flipH="1">
                    <a:off x="1754" y="958"/>
                    <a:ext cx="1100"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62" name="Freeform 70"/>
                  <p:cNvSpPr>
                    <a:spLocks/>
                  </p:cNvSpPr>
                  <p:nvPr/>
                </p:nvSpPr>
                <p:spPr bwMode="hidden">
                  <a:xfrm rot="3473776" flipH="1">
                    <a:off x="1506" y="231"/>
                    <a:ext cx="591"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grpSp>
              <p:nvGrpSpPr>
                <p:cNvPr id="8263" name="Group 71"/>
                <p:cNvGrpSpPr>
                  <a:grpSpLocks/>
                </p:cNvGrpSpPr>
                <p:nvPr/>
              </p:nvGrpSpPr>
              <p:grpSpPr bwMode="auto">
                <a:xfrm>
                  <a:off x="3903" y="0"/>
                  <a:ext cx="248" cy="601"/>
                  <a:chOff x="1935" y="28"/>
                  <a:chExt cx="634" cy="1534"/>
                </a:xfrm>
              </p:grpSpPr>
              <p:sp>
                <p:nvSpPr>
                  <p:cNvPr id="8264" name="Freeform 72"/>
                  <p:cNvSpPr>
                    <a:spLocks/>
                  </p:cNvSpPr>
                  <p:nvPr/>
                </p:nvSpPr>
                <p:spPr bwMode="hidden">
                  <a:xfrm rot="4126480" flipH="1">
                    <a:off x="1931" y="924"/>
                    <a:ext cx="106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65" name="Freeform 73"/>
                  <p:cNvSpPr>
                    <a:spLocks/>
                  </p:cNvSpPr>
                  <p:nvPr/>
                </p:nvSpPr>
                <p:spPr bwMode="hidden">
                  <a:xfrm rot="4126480" flipH="1">
                    <a:off x="1819"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grpSp>
              <p:nvGrpSpPr>
                <p:cNvPr id="8266" name="Group 74"/>
                <p:cNvGrpSpPr>
                  <a:grpSpLocks/>
                </p:cNvGrpSpPr>
                <p:nvPr/>
              </p:nvGrpSpPr>
              <p:grpSpPr bwMode="auto">
                <a:xfrm>
                  <a:off x="4251" y="252"/>
                  <a:ext cx="723" cy="222"/>
                  <a:chOff x="2822" y="672"/>
                  <a:chExt cx="1845" cy="566"/>
                </a:xfrm>
              </p:grpSpPr>
              <p:sp>
                <p:nvSpPr>
                  <p:cNvPr id="8267" name="Freeform 75"/>
                  <p:cNvSpPr>
                    <a:spLocks/>
                  </p:cNvSpPr>
                  <p:nvPr/>
                </p:nvSpPr>
                <p:spPr bwMode="hidden">
                  <a:xfrm rot="-1325434">
                    <a:off x="2822" y="1023"/>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68" name="Freeform 76"/>
                  <p:cNvSpPr>
                    <a:spLocks/>
                  </p:cNvSpPr>
                  <p:nvPr/>
                </p:nvSpPr>
                <p:spPr bwMode="hidden">
                  <a:xfrm rot="-1325434">
                    <a:off x="4005" y="672"/>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8269" name="Group 77"/>
                <p:cNvGrpSpPr>
                  <a:grpSpLocks/>
                </p:cNvGrpSpPr>
                <p:nvPr/>
              </p:nvGrpSpPr>
              <p:grpSpPr bwMode="auto">
                <a:xfrm>
                  <a:off x="4196" y="163"/>
                  <a:ext cx="699" cy="282"/>
                  <a:chOff x="2683" y="445"/>
                  <a:chExt cx="1781" cy="717"/>
                </a:xfrm>
              </p:grpSpPr>
              <p:sp>
                <p:nvSpPr>
                  <p:cNvPr id="8270" name="Freeform 78"/>
                  <p:cNvSpPr>
                    <a:spLocks/>
                  </p:cNvSpPr>
                  <p:nvPr/>
                </p:nvSpPr>
                <p:spPr bwMode="hidden">
                  <a:xfrm rot="-1921064">
                    <a:off x="2683" y="94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71" name="Freeform 79"/>
                  <p:cNvSpPr>
                    <a:spLocks/>
                  </p:cNvSpPr>
                  <p:nvPr/>
                </p:nvSpPr>
                <p:spPr bwMode="hidden">
                  <a:xfrm rot="-1921064">
                    <a:off x="3802" y="445"/>
                    <a:ext cx="662"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sp>
              <p:nvSpPr>
                <p:cNvPr id="8272" name="Freeform 80"/>
                <p:cNvSpPr>
                  <a:spLocks/>
                </p:cNvSpPr>
                <p:nvPr/>
              </p:nvSpPr>
              <p:spPr bwMode="hidden">
                <a:xfrm rot="4578755" flipH="1">
                  <a:off x="3968" y="372"/>
                  <a:ext cx="403" cy="5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endParaRPr lang="en-US"/>
                </a:p>
              </p:txBody>
            </p:sp>
            <p:sp>
              <p:nvSpPr>
                <p:cNvPr id="8273" name="Freeform 81"/>
                <p:cNvSpPr>
                  <a:spLocks/>
                </p:cNvSpPr>
                <p:nvPr/>
              </p:nvSpPr>
              <p:spPr bwMode="hidden">
                <a:xfrm rot="4578755" flipH="1">
                  <a:off x="3977" y="77"/>
                  <a:ext cx="216" cy="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endParaRPr lang="en-US"/>
                </a:p>
              </p:txBody>
            </p:sp>
            <p:grpSp>
              <p:nvGrpSpPr>
                <p:cNvPr id="8274" name="Group 82"/>
                <p:cNvGrpSpPr>
                  <a:grpSpLocks/>
                </p:cNvGrpSpPr>
                <p:nvPr/>
              </p:nvGrpSpPr>
              <p:grpSpPr bwMode="auto">
                <a:xfrm>
                  <a:off x="4242" y="5"/>
                  <a:ext cx="251" cy="596"/>
                  <a:chOff x="2800" y="41"/>
                  <a:chExt cx="640" cy="1520"/>
                </a:xfrm>
              </p:grpSpPr>
              <p:sp>
                <p:nvSpPr>
                  <p:cNvPr id="8275" name="Freeform 83"/>
                  <p:cNvSpPr>
                    <a:spLocks/>
                  </p:cNvSpPr>
                  <p:nvPr/>
                </p:nvSpPr>
                <p:spPr bwMode="hidden">
                  <a:xfrm rot="-3857755">
                    <a:off x="2361" y="938"/>
                    <a:ext cx="1062" cy="1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76" name="Freeform 84"/>
                  <p:cNvSpPr>
                    <a:spLocks/>
                  </p:cNvSpPr>
                  <p:nvPr/>
                </p:nvSpPr>
                <p:spPr bwMode="hidden">
                  <a:xfrm rot="-3857755">
                    <a:off x="3011" y="181"/>
                    <a:ext cx="570" cy="2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8277" name="Group 85"/>
                <p:cNvGrpSpPr>
                  <a:grpSpLocks/>
                </p:cNvGrpSpPr>
                <p:nvPr/>
              </p:nvGrpSpPr>
              <p:grpSpPr bwMode="auto">
                <a:xfrm>
                  <a:off x="4295" y="53"/>
                  <a:ext cx="398" cy="574"/>
                  <a:chOff x="2934" y="163"/>
                  <a:chExt cx="1017" cy="1464"/>
                </a:xfrm>
              </p:grpSpPr>
              <p:sp>
                <p:nvSpPr>
                  <p:cNvPr id="8278" name="Freeform 86"/>
                  <p:cNvSpPr>
                    <a:spLocks/>
                  </p:cNvSpPr>
                  <p:nvPr/>
                </p:nvSpPr>
                <p:spPr bwMode="hidden">
                  <a:xfrm rot="-2777260">
                    <a:off x="2491" y="915"/>
                    <a:ext cx="1155"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79" name="Freeform 87"/>
                  <p:cNvSpPr>
                    <a:spLocks/>
                  </p:cNvSpPr>
                  <p:nvPr/>
                </p:nvSpPr>
                <p:spPr bwMode="hidden">
                  <a:xfrm rot="-2777260">
                    <a:off x="3430" y="261"/>
                    <a:ext cx="620" cy="42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8280" name="Group 88"/>
                <p:cNvGrpSpPr>
                  <a:grpSpLocks/>
                </p:cNvGrpSpPr>
                <p:nvPr/>
              </p:nvGrpSpPr>
              <p:grpSpPr bwMode="auto">
                <a:xfrm>
                  <a:off x="4215" y="2"/>
                  <a:ext cx="95" cy="567"/>
                  <a:chOff x="2730" y="32"/>
                  <a:chExt cx="243" cy="1448"/>
                </a:xfrm>
              </p:grpSpPr>
              <p:sp>
                <p:nvSpPr>
                  <p:cNvPr id="8281" name="Freeform 89"/>
                  <p:cNvSpPr>
                    <a:spLocks/>
                  </p:cNvSpPr>
                  <p:nvPr/>
                </p:nvSpPr>
                <p:spPr bwMode="hidden">
                  <a:xfrm rot="-4903748">
                    <a:off x="2296" y="960"/>
                    <a:ext cx="954" cy="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82" name="Freeform 90"/>
                  <p:cNvSpPr>
                    <a:spLocks/>
                  </p:cNvSpPr>
                  <p:nvPr/>
                </p:nvSpPr>
                <p:spPr bwMode="hidden">
                  <a:xfrm rot="-4903748">
                    <a:off x="2650" y="220"/>
                    <a:ext cx="512" cy="1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endParaRPr lang="en-US"/>
                  </a:p>
                </p:txBody>
              </p:sp>
            </p:grpSp>
            <p:grpSp>
              <p:nvGrpSpPr>
                <p:cNvPr id="8283" name="Group 91"/>
                <p:cNvGrpSpPr>
                  <a:grpSpLocks/>
                </p:cNvGrpSpPr>
                <p:nvPr/>
              </p:nvGrpSpPr>
              <p:grpSpPr bwMode="auto">
                <a:xfrm>
                  <a:off x="3514" y="683"/>
                  <a:ext cx="425" cy="960"/>
                  <a:chOff x="943" y="1769"/>
                  <a:chExt cx="1085" cy="2450"/>
                </a:xfrm>
              </p:grpSpPr>
              <p:sp>
                <p:nvSpPr>
                  <p:cNvPr id="8284" name="Freeform 92"/>
                  <p:cNvSpPr>
                    <a:spLocks/>
                  </p:cNvSpPr>
                  <p:nvPr/>
                </p:nvSpPr>
                <p:spPr bwMode="hidden">
                  <a:xfrm rot="18335692" flipH="1">
                    <a:off x="1010" y="2475"/>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85" name="Freeform 93"/>
                  <p:cNvSpPr>
                    <a:spLocks/>
                  </p:cNvSpPr>
                  <p:nvPr/>
                </p:nvSpPr>
                <p:spPr bwMode="hidden">
                  <a:xfrm rot="18335692" flipH="1">
                    <a:off x="725" y="3512"/>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8286" name="Group 94"/>
                <p:cNvGrpSpPr>
                  <a:grpSpLocks/>
                </p:cNvGrpSpPr>
                <p:nvPr/>
              </p:nvGrpSpPr>
              <p:grpSpPr bwMode="auto">
                <a:xfrm>
                  <a:off x="3715" y="748"/>
                  <a:ext cx="300" cy="930"/>
                  <a:chOff x="1455" y="1936"/>
                  <a:chExt cx="766" cy="2373"/>
                </a:xfrm>
              </p:grpSpPr>
              <p:sp>
                <p:nvSpPr>
                  <p:cNvPr id="8287" name="Freeform 95"/>
                  <p:cNvSpPr>
                    <a:spLocks/>
                  </p:cNvSpPr>
                  <p:nvPr/>
                </p:nvSpPr>
                <p:spPr bwMode="hidden">
                  <a:xfrm rot="17542885" flipH="1">
                    <a:off x="1267" y="2578"/>
                    <a:ext cx="1595"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88" name="Freeform 96"/>
                  <p:cNvSpPr>
                    <a:spLocks/>
                  </p:cNvSpPr>
                  <p:nvPr/>
                </p:nvSpPr>
                <p:spPr bwMode="hidden">
                  <a:xfrm rot="17542885" flipH="1">
                    <a:off x="1272" y="3636"/>
                    <a:ext cx="85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8289" name="Group 97"/>
                <p:cNvGrpSpPr>
                  <a:grpSpLocks/>
                </p:cNvGrpSpPr>
                <p:nvPr/>
              </p:nvGrpSpPr>
              <p:grpSpPr bwMode="auto">
                <a:xfrm rot="88588">
                  <a:off x="3923" y="769"/>
                  <a:ext cx="180" cy="913"/>
                  <a:chOff x="1956" y="1990"/>
                  <a:chExt cx="492" cy="2604"/>
                </a:xfrm>
              </p:grpSpPr>
              <p:sp>
                <p:nvSpPr>
                  <p:cNvPr id="8290" name="Freeform 98"/>
                  <p:cNvSpPr>
                    <a:spLocks/>
                  </p:cNvSpPr>
                  <p:nvPr/>
                </p:nvSpPr>
                <p:spPr bwMode="hidden">
                  <a:xfrm rot="16782062" flipH="1">
                    <a:off x="1442" y="2695"/>
                    <a:ext cx="1711" cy="30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endParaRPr lang="en-US"/>
                  </a:p>
                </p:txBody>
              </p:sp>
              <p:sp>
                <p:nvSpPr>
                  <p:cNvPr id="8291" name="Freeform 99"/>
                  <p:cNvSpPr>
                    <a:spLocks/>
                  </p:cNvSpPr>
                  <p:nvPr/>
                </p:nvSpPr>
                <p:spPr bwMode="hidden">
                  <a:xfrm rot="16782062" flipH="1">
                    <a:off x="1734" y="3898"/>
                    <a:ext cx="918"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8292" name="Group 100"/>
                <p:cNvGrpSpPr>
                  <a:grpSpLocks/>
                </p:cNvGrpSpPr>
                <p:nvPr/>
              </p:nvGrpSpPr>
              <p:grpSpPr bwMode="auto">
                <a:xfrm>
                  <a:off x="4451" y="662"/>
                  <a:ext cx="442" cy="951"/>
                  <a:chOff x="3334" y="1717"/>
                  <a:chExt cx="1125" cy="2426"/>
                </a:xfrm>
              </p:grpSpPr>
              <p:sp>
                <p:nvSpPr>
                  <p:cNvPr id="8293" name="Freeform 101"/>
                  <p:cNvSpPr>
                    <a:spLocks/>
                  </p:cNvSpPr>
                  <p:nvPr/>
                </p:nvSpPr>
                <p:spPr bwMode="hidden">
                  <a:xfrm rot="3144576">
                    <a:off x="2628" y="2423"/>
                    <a:ext cx="172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en-US"/>
                  </a:p>
                </p:txBody>
              </p:sp>
              <p:sp>
                <p:nvSpPr>
                  <p:cNvPr id="8294" name="Freeform 102"/>
                  <p:cNvSpPr>
                    <a:spLocks/>
                  </p:cNvSpPr>
                  <p:nvPr/>
                </p:nvSpPr>
                <p:spPr bwMode="hidden">
                  <a:xfrm rot="3144576">
                    <a:off x="3751" y="3436"/>
                    <a:ext cx="925"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8295" name="Group 103"/>
                <p:cNvGrpSpPr>
                  <a:grpSpLocks/>
                </p:cNvGrpSpPr>
                <p:nvPr/>
              </p:nvGrpSpPr>
              <p:grpSpPr bwMode="auto">
                <a:xfrm>
                  <a:off x="4391" y="721"/>
                  <a:ext cx="347" cy="951"/>
                  <a:chOff x="3181" y="1866"/>
                  <a:chExt cx="883" cy="2426"/>
                </a:xfrm>
              </p:grpSpPr>
              <p:sp>
                <p:nvSpPr>
                  <p:cNvPr id="8296" name="Freeform 104"/>
                  <p:cNvSpPr>
                    <a:spLocks/>
                  </p:cNvSpPr>
                  <p:nvPr/>
                </p:nvSpPr>
                <p:spPr bwMode="hidden">
                  <a:xfrm rot="3745735">
                    <a:off x="2506" y="2541"/>
                    <a:ext cx="1650"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en-US"/>
                  </a:p>
                </p:txBody>
              </p:sp>
              <p:sp>
                <p:nvSpPr>
                  <p:cNvPr id="8297" name="Freeform 105"/>
                  <p:cNvSpPr>
                    <a:spLocks/>
                  </p:cNvSpPr>
                  <p:nvPr/>
                </p:nvSpPr>
                <p:spPr bwMode="hidden">
                  <a:xfrm rot="3745735">
                    <a:off x="3387" y="3615"/>
                    <a:ext cx="885" cy="46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endParaRPr lang="en-US"/>
                  </a:p>
                </p:txBody>
              </p:sp>
            </p:grpSp>
            <p:grpSp>
              <p:nvGrpSpPr>
                <p:cNvPr id="8298" name="Group 106"/>
                <p:cNvGrpSpPr>
                  <a:grpSpLocks/>
                </p:cNvGrpSpPr>
                <p:nvPr/>
              </p:nvGrpSpPr>
              <p:grpSpPr bwMode="auto">
                <a:xfrm>
                  <a:off x="4323" y="767"/>
                  <a:ext cx="243" cy="935"/>
                  <a:chOff x="3006" y="1983"/>
                  <a:chExt cx="619" cy="2386"/>
                </a:xfrm>
              </p:grpSpPr>
              <p:sp>
                <p:nvSpPr>
                  <p:cNvPr id="8299" name="Freeform 107"/>
                  <p:cNvSpPr>
                    <a:spLocks/>
                  </p:cNvSpPr>
                  <p:nvPr/>
                </p:nvSpPr>
                <p:spPr bwMode="hidden">
                  <a:xfrm rot="4286818">
                    <a:off x="2328" y="2661"/>
                    <a:ext cx="160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en-US"/>
                  </a:p>
                </p:txBody>
              </p:sp>
              <p:sp>
                <p:nvSpPr>
                  <p:cNvPr id="8300" name="Freeform 108"/>
                  <p:cNvSpPr>
                    <a:spLocks/>
                  </p:cNvSpPr>
                  <p:nvPr/>
                </p:nvSpPr>
                <p:spPr bwMode="hidden">
                  <a:xfrm rot="4286818">
                    <a:off x="3002" y="3747"/>
                    <a:ext cx="85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endParaRPr lang="en-US"/>
                  </a:p>
                </p:txBody>
              </p:sp>
            </p:grpSp>
            <p:grpSp>
              <p:nvGrpSpPr>
                <p:cNvPr id="8301" name="Group 109"/>
                <p:cNvGrpSpPr>
                  <a:grpSpLocks/>
                </p:cNvGrpSpPr>
                <p:nvPr/>
              </p:nvGrpSpPr>
              <p:grpSpPr bwMode="auto">
                <a:xfrm>
                  <a:off x="4249" y="813"/>
                  <a:ext cx="159" cy="870"/>
                  <a:chOff x="2819" y="2101"/>
                  <a:chExt cx="405" cy="2219"/>
                </a:xfrm>
              </p:grpSpPr>
              <p:sp>
                <p:nvSpPr>
                  <p:cNvPr id="8302" name="Freeform 110"/>
                  <p:cNvSpPr>
                    <a:spLocks/>
                  </p:cNvSpPr>
                  <p:nvPr/>
                </p:nvSpPr>
                <p:spPr bwMode="hidden">
                  <a:xfrm rot="4898956">
                    <a:off x="2206" y="2714"/>
                    <a:ext cx="147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endParaRPr lang="en-US"/>
                  </a:p>
                </p:txBody>
              </p:sp>
              <p:sp>
                <p:nvSpPr>
                  <p:cNvPr id="8303" name="Freeform 111"/>
                  <p:cNvSpPr>
                    <a:spLocks/>
                  </p:cNvSpPr>
                  <p:nvPr/>
                </p:nvSpPr>
                <p:spPr bwMode="hidden">
                  <a:xfrm rot="4898956">
                    <a:off x="2636" y="3732"/>
                    <a:ext cx="790"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endParaRPr lang="en-US"/>
                  </a:p>
                </p:txBody>
              </p:sp>
            </p:grpSp>
            <p:grpSp>
              <p:nvGrpSpPr>
                <p:cNvPr id="8304" name="Group 112"/>
                <p:cNvGrpSpPr>
                  <a:grpSpLocks/>
                </p:cNvGrpSpPr>
                <p:nvPr/>
              </p:nvGrpSpPr>
              <p:grpSpPr bwMode="auto">
                <a:xfrm>
                  <a:off x="4045" y="826"/>
                  <a:ext cx="167" cy="857"/>
                  <a:chOff x="2287" y="2135"/>
                  <a:chExt cx="426" cy="2185"/>
                </a:xfrm>
              </p:grpSpPr>
              <p:sp>
                <p:nvSpPr>
                  <p:cNvPr id="8305" name="Freeform 113"/>
                  <p:cNvSpPr>
                    <a:spLocks/>
                  </p:cNvSpPr>
                  <p:nvPr/>
                </p:nvSpPr>
                <p:spPr bwMode="hidden">
                  <a:xfrm rot="5755659">
                    <a:off x="1900" y="2760"/>
                    <a:ext cx="1437" cy="18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endParaRPr lang="en-US"/>
                  </a:p>
                </p:txBody>
              </p:sp>
              <p:sp>
                <p:nvSpPr>
                  <p:cNvPr id="8306" name="Freeform 114"/>
                  <p:cNvSpPr>
                    <a:spLocks/>
                  </p:cNvSpPr>
                  <p:nvPr/>
                </p:nvSpPr>
                <p:spPr bwMode="hidden">
                  <a:xfrm rot="5755659">
                    <a:off x="2049" y="3787"/>
                    <a:ext cx="771" cy="29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endParaRPr lang="en-US"/>
                  </a:p>
                </p:txBody>
              </p:sp>
            </p:grpSp>
          </p:grpSp>
          <p:sp>
            <p:nvSpPr>
              <p:cNvPr id="8307" name="Freeform 115"/>
              <p:cNvSpPr>
                <a:spLocks/>
              </p:cNvSpPr>
              <p:nvPr/>
            </p:nvSpPr>
            <p:spPr bwMode="hidden">
              <a:xfrm flipH="1">
                <a:off x="3873" y="934"/>
                <a:ext cx="191"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endParaRPr lang="en-US"/>
              </a:p>
            </p:txBody>
          </p:sp>
          <p:sp>
            <p:nvSpPr>
              <p:cNvPr id="8308" name="Arc 116"/>
              <p:cNvSpPr>
                <a:spLocks/>
              </p:cNvSpPr>
              <p:nvPr/>
            </p:nvSpPr>
            <p:spPr bwMode="hidden">
              <a:xfrm flipH="1">
                <a:off x="3528" y="726"/>
                <a:ext cx="833" cy="903"/>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endParaRPr lang="en-US"/>
              </a:p>
            </p:txBody>
          </p:sp>
          <p:sp>
            <p:nvSpPr>
              <p:cNvPr id="8309" name="Arc 117"/>
              <p:cNvSpPr>
                <a:spLocks/>
              </p:cNvSpPr>
              <p:nvPr/>
            </p:nvSpPr>
            <p:spPr bwMode="hidden">
              <a:xfrm flipV="1">
                <a:off x="4278" y="179"/>
                <a:ext cx="1007" cy="802"/>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endParaRPr lang="en-US"/>
              </a:p>
            </p:txBody>
          </p:sp>
          <p:sp>
            <p:nvSpPr>
              <p:cNvPr id="8310" name="Arc 118"/>
              <p:cNvSpPr>
                <a:spLocks/>
              </p:cNvSpPr>
              <p:nvPr/>
            </p:nvSpPr>
            <p:spPr bwMode="hidden">
              <a:xfrm flipH="1">
                <a:off x="3612" y="580"/>
                <a:ext cx="487" cy="933"/>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endParaRPr lang="en-US"/>
              </a:p>
            </p:txBody>
          </p:sp>
          <p:sp>
            <p:nvSpPr>
              <p:cNvPr id="8311" name="Arc 119"/>
              <p:cNvSpPr>
                <a:spLocks/>
              </p:cNvSpPr>
              <p:nvPr/>
            </p:nvSpPr>
            <p:spPr bwMode="hidden">
              <a:xfrm flipH="1">
                <a:off x="3267" y="628"/>
                <a:ext cx="791" cy="932"/>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endParaRPr lang="en-US"/>
              </a:p>
            </p:txBody>
          </p:sp>
          <p:sp>
            <p:nvSpPr>
              <p:cNvPr id="8312" name="Arc 120"/>
              <p:cNvSpPr>
                <a:spLocks/>
              </p:cNvSpPr>
              <p:nvPr/>
            </p:nvSpPr>
            <p:spPr bwMode="hidden">
              <a:xfrm flipH="1">
                <a:off x="3197" y="458"/>
                <a:ext cx="932" cy="933"/>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endParaRPr lang="en-US"/>
              </a:p>
            </p:txBody>
          </p:sp>
          <p:sp>
            <p:nvSpPr>
              <p:cNvPr id="8313" name="Arc 121"/>
              <p:cNvSpPr>
                <a:spLocks/>
              </p:cNvSpPr>
              <p:nvPr/>
            </p:nvSpPr>
            <p:spPr bwMode="hidden">
              <a:xfrm>
                <a:off x="4229" y="589"/>
                <a:ext cx="14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endParaRPr lang="en-US"/>
              </a:p>
            </p:txBody>
          </p:sp>
          <p:sp>
            <p:nvSpPr>
              <p:cNvPr id="8314" name="Arc 122"/>
              <p:cNvSpPr>
                <a:spLocks/>
              </p:cNvSpPr>
              <p:nvPr/>
            </p:nvSpPr>
            <p:spPr bwMode="hidden">
              <a:xfrm>
                <a:off x="4268" y="585"/>
                <a:ext cx="394"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endParaRPr lang="en-US"/>
              </a:p>
            </p:txBody>
          </p:sp>
          <p:sp>
            <p:nvSpPr>
              <p:cNvPr id="8315" name="Arc 123"/>
              <p:cNvSpPr>
                <a:spLocks/>
              </p:cNvSpPr>
              <p:nvPr/>
            </p:nvSpPr>
            <p:spPr bwMode="hidden">
              <a:xfrm>
                <a:off x="4303" y="463"/>
                <a:ext cx="55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endParaRPr lang="en-US"/>
              </a:p>
            </p:txBody>
          </p:sp>
          <p:sp>
            <p:nvSpPr>
              <p:cNvPr id="8316" name="Freeform 124"/>
              <p:cNvSpPr>
                <a:spLocks/>
              </p:cNvSpPr>
              <p:nvPr/>
            </p:nvSpPr>
            <p:spPr bwMode="hidden">
              <a:xfrm>
                <a:off x="4410" y="1033"/>
                <a:ext cx="190"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endParaRPr lang="en-US"/>
              </a:p>
            </p:txBody>
          </p:sp>
          <p:sp>
            <p:nvSpPr>
              <p:cNvPr id="8317" name="Freeform 125"/>
              <p:cNvSpPr>
                <a:spLocks/>
              </p:cNvSpPr>
              <p:nvPr/>
            </p:nvSpPr>
            <p:spPr bwMode="hidden">
              <a:xfrm rot="19660755" flipV="1">
                <a:off x="4114" y="843"/>
                <a:ext cx="173" cy="32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endParaRPr lang="en-US"/>
              </a:p>
            </p:txBody>
          </p:sp>
          <p:sp>
            <p:nvSpPr>
              <p:cNvPr id="8318" name="Arc 126"/>
              <p:cNvSpPr>
                <a:spLocks/>
              </p:cNvSpPr>
              <p:nvPr/>
            </p:nvSpPr>
            <p:spPr bwMode="hidden">
              <a:xfrm flipH="1">
                <a:off x="3144" y="319"/>
                <a:ext cx="996" cy="933"/>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endParaRPr lang="en-US"/>
              </a:p>
            </p:txBody>
          </p:sp>
          <p:sp>
            <p:nvSpPr>
              <p:cNvPr id="8319" name="Arc 127"/>
              <p:cNvSpPr>
                <a:spLocks/>
              </p:cNvSpPr>
              <p:nvPr/>
            </p:nvSpPr>
            <p:spPr bwMode="hidden">
              <a:xfrm flipH="1">
                <a:off x="3425" y="123"/>
                <a:ext cx="725" cy="903"/>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endParaRPr lang="en-US"/>
              </a:p>
            </p:txBody>
          </p:sp>
          <p:sp>
            <p:nvSpPr>
              <p:cNvPr id="8320" name="Arc 128"/>
              <p:cNvSpPr>
                <a:spLocks/>
              </p:cNvSpPr>
              <p:nvPr/>
            </p:nvSpPr>
            <p:spPr bwMode="hidden">
              <a:xfrm>
                <a:off x="4199" y="502"/>
                <a:ext cx="299" cy="9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endParaRPr lang="en-US"/>
              </a:p>
            </p:txBody>
          </p:sp>
          <p:sp>
            <p:nvSpPr>
              <p:cNvPr id="8321" name="Freeform 129"/>
              <p:cNvSpPr>
                <a:spLocks/>
              </p:cNvSpPr>
              <p:nvPr/>
            </p:nvSpPr>
            <p:spPr bwMode="hidden">
              <a:xfrm flipH="1">
                <a:off x="3307" y="982"/>
                <a:ext cx="425"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en-US"/>
              </a:p>
            </p:txBody>
          </p:sp>
          <p:sp>
            <p:nvSpPr>
              <p:cNvPr id="8322" name="Freeform 130"/>
              <p:cNvSpPr>
                <a:spLocks/>
              </p:cNvSpPr>
              <p:nvPr/>
            </p:nvSpPr>
            <p:spPr bwMode="hidden">
              <a:xfrm flipH="1">
                <a:off x="3507" y="350"/>
                <a:ext cx="273" cy="59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en-US"/>
              </a:p>
            </p:txBody>
          </p:sp>
          <p:sp>
            <p:nvSpPr>
              <p:cNvPr id="8323" name="Freeform 131"/>
              <p:cNvSpPr>
                <a:spLocks/>
              </p:cNvSpPr>
              <p:nvPr/>
            </p:nvSpPr>
            <p:spPr bwMode="hidden">
              <a:xfrm flipH="1">
                <a:off x="3821" y="172"/>
                <a:ext cx="164"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en-US"/>
              </a:p>
            </p:txBody>
          </p:sp>
          <p:sp>
            <p:nvSpPr>
              <p:cNvPr id="8324" name="Freeform 132"/>
              <p:cNvSpPr>
                <a:spLocks/>
              </p:cNvSpPr>
              <p:nvPr/>
            </p:nvSpPr>
            <p:spPr bwMode="hidden">
              <a:xfrm>
                <a:off x="4841" y="894"/>
                <a:ext cx="395" cy="62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endParaRPr lang="en-US"/>
              </a:p>
            </p:txBody>
          </p:sp>
          <p:sp>
            <p:nvSpPr>
              <p:cNvPr id="8325" name="Freeform 133"/>
              <p:cNvSpPr>
                <a:spLocks/>
              </p:cNvSpPr>
              <p:nvPr/>
            </p:nvSpPr>
            <p:spPr bwMode="hidden">
              <a:xfrm>
                <a:off x="4636" y="576"/>
                <a:ext cx="595" cy="41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en-US"/>
              </a:p>
            </p:txBody>
          </p:sp>
          <p:sp>
            <p:nvSpPr>
              <p:cNvPr id="8326" name="Freeform 134"/>
              <p:cNvSpPr>
                <a:spLocks/>
              </p:cNvSpPr>
              <p:nvPr/>
            </p:nvSpPr>
            <p:spPr bwMode="hidden">
              <a:xfrm>
                <a:off x="4658" y="132"/>
                <a:ext cx="260" cy="562"/>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endParaRPr lang="en-US"/>
              </a:p>
            </p:txBody>
          </p:sp>
          <p:sp>
            <p:nvSpPr>
              <p:cNvPr id="8327" name="Freeform 135"/>
              <p:cNvSpPr>
                <a:spLocks/>
              </p:cNvSpPr>
              <p:nvPr/>
            </p:nvSpPr>
            <p:spPr bwMode="hidden">
              <a:xfrm rot="20253369">
                <a:off x="4401" y="599"/>
                <a:ext cx="174" cy="32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endParaRPr lang="en-US"/>
              </a:p>
            </p:txBody>
          </p:sp>
          <p:sp>
            <p:nvSpPr>
              <p:cNvPr id="8328" name="Freeform 136"/>
              <p:cNvSpPr>
                <a:spLocks/>
              </p:cNvSpPr>
              <p:nvPr/>
            </p:nvSpPr>
            <p:spPr bwMode="hidden">
              <a:xfrm rot="1346631" flipH="1">
                <a:off x="3783" y="590"/>
                <a:ext cx="173" cy="32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endParaRPr lang="en-US"/>
              </a:p>
            </p:txBody>
          </p:sp>
        </p:grpSp>
      </p:grpSp>
      <p:sp>
        <p:nvSpPr>
          <p:cNvPr id="8329" name="Rectangle 137"/>
          <p:cNvSpPr>
            <a:spLocks noGrp="1" noChangeArrowheads="1"/>
          </p:cNvSpPr>
          <p:nvPr>
            <p:ph type="title"/>
          </p:nvPr>
        </p:nvSpPr>
        <p:spPr bwMode="auto">
          <a:xfrm>
            <a:off x="685800" y="301625"/>
            <a:ext cx="7772400" cy="1462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330" name="Rectangle 138"/>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331" name="Rectangle 139"/>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endParaRPr lang="en-US"/>
          </a:p>
        </p:txBody>
      </p:sp>
      <p:sp>
        <p:nvSpPr>
          <p:cNvPr id="8332" name="Rectangle 14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a:p>
        </p:txBody>
      </p:sp>
      <p:sp>
        <p:nvSpPr>
          <p:cNvPr id="8333" name="Rectangle 141"/>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92424E42-B541-4579-89C2-3125CB476B7E}"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Arial Black" pitchFamily="34" charset="0"/>
        </a:defRPr>
      </a:lvl2pPr>
      <a:lvl3pPr algn="l" rtl="0" fontAlgn="base">
        <a:spcBef>
          <a:spcPct val="0"/>
        </a:spcBef>
        <a:spcAft>
          <a:spcPct val="0"/>
        </a:spcAft>
        <a:defRPr sz="4400">
          <a:solidFill>
            <a:schemeClr val="tx2"/>
          </a:solidFill>
          <a:latin typeface="Arial Black" pitchFamily="34" charset="0"/>
        </a:defRPr>
      </a:lvl3pPr>
      <a:lvl4pPr algn="l" rtl="0" fontAlgn="base">
        <a:spcBef>
          <a:spcPct val="0"/>
        </a:spcBef>
        <a:spcAft>
          <a:spcPct val="0"/>
        </a:spcAft>
        <a:defRPr sz="4400">
          <a:solidFill>
            <a:schemeClr val="tx2"/>
          </a:solidFill>
          <a:latin typeface="Arial Black" pitchFamily="34" charset="0"/>
        </a:defRPr>
      </a:lvl4pPr>
      <a:lvl5pPr algn="l" rtl="0" fontAlgn="base">
        <a:spcBef>
          <a:spcPct val="0"/>
        </a:spcBef>
        <a:spcAft>
          <a:spcPct val="0"/>
        </a:spcAft>
        <a:defRPr sz="4400">
          <a:solidFill>
            <a:schemeClr val="tx2"/>
          </a:solidFill>
          <a:latin typeface="Arial Black" pitchFamily="34" charset="0"/>
        </a:defRPr>
      </a:lvl5pPr>
      <a:lvl6pPr marL="457200" algn="l" rtl="0" fontAlgn="base">
        <a:spcBef>
          <a:spcPct val="0"/>
        </a:spcBef>
        <a:spcAft>
          <a:spcPct val="0"/>
        </a:spcAft>
        <a:defRPr sz="4400">
          <a:solidFill>
            <a:schemeClr val="tx2"/>
          </a:solidFill>
          <a:latin typeface="Arial Black" pitchFamily="34" charset="0"/>
        </a:defRPr>
      </a:lvl6pPr>
      <a:lvl7pPr marL="914400" algn="l" rtl="0" fontAlgn="base">
        <a:spcBef>
          <a:spcPct val="0"/>
        </a:spcBef>
        <a:spcAft>
          <a:spcPct val="0"/>
        </a:spcAft>
        <a:defRPr sz="4400">
          <a:solidFill>
            <a:schemeClr val="tx2"/>
          </a:solidFill>
          <a:latin typeface="Arial Black" pitchFamily="34" charset="0"/>
        </a:defRPr>
      </a:lvl7pPr>
      <a:lvl8pPr marL="1371600" algn="l" rtl="0" fontAlgn="base">
        <a:spcBef>
          <a:spcPct val="0"/>
        </a:spcBef>
        <a:spcAft>
          <a:spcPct val="0"/>
        </a:spcAft>
        <a:defRPr sz="4400">
          <a:solidFill>
            <a:schemeClr val="tx2"/>
          </a:solidFill>
          <a:latin typeface="Arial Black" pitchFamily="34" charset="0"/>
        </a:defRPr>
      </a:lvl8pPr>
      <a:lvl9pPr marL="1828800" algn="l" rtl="0" fontAlgn="base">
        <a:spcBef>
          <a:spcPct val="0"/>
        </a:spcBef>
        <a:spcAft>
          <a:spcPct val="0"/>
        </a:spcAft>
        <a:defRPr sz="4400">
          <a:solidFill>
            <a:schemeClr val="tx2"/>
          </a:solidFill>
          <a:latin typeface="Arial Black" pitchFamily="34" charset="0"/>
        </a:defRPr>
      </a:lvl9pPr>
    </p:titleStyle>
    <p:bodyStyle>
      <a:lvl1pPr marL="342900" indent="-342900" algn="l" rtl="0" fontAlgn="base">
        <a:spcBef>
          <a:spcPct val="20000"/>
        </a:spcBef>
        <a:spcAft>
          <a:spcPct val="0"/>
        </a:spcAft>
        <a:buClr>
          <a:schemeClr val="hlink"/>
        </a:buClr>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folHlink"/>
        </a:buClr>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Font typeface="Times New Roman" pitchFamily="18" charset="0"/>
        <a:buChar char="−"/>
        <a:defRPr sz="2000">
          <a:solidFill>
            <a:schemeClr val="tx1"/>
          </a:solidFill>
          <a:latin typeface="+mn-lt"/>
        </a:defRPr>
      </a:lvl4pPr>
      <a:lvl5pPr marL="2057400" indent="-228600" algn="l" rtl="0" fontAlgn="base">
        <a:spcBef>
          <a:spcPct val="20000"/>
        </a:spcBef>
        <a:spcAft>
          <a:spcPct val="0"/>
        </a:spcAft>
        <a:buFont typeface="Times New Roman" pitchFamily="18" charset="0"/>
        <a:buChar char="–"/>
        <a:defRPr sz="2000">
          <a:solidFill>
            <a:schemeClr val="tx1"/>
          </a:solidFill>
          <a:latin typeface="+mn-lt"/>
        </a:defRPr>
      </a:lvl5pPr>
      <a:lvl6pPr marL="2514600" indent="-228600" algn="l" rtl="0" fontAlgn="base">
        <a:spcBef>
          <a:spcPct val="20000"/>
        </a:spcBef>
        <a:spcAft>
          <a:spcPct val="0"/>
        </a:spcAft>
        <a:buFont typeface="Times New Roman" pitchFamily="18" charset="0"/>
        <a:buChar char="–"/>
        <a:defRPr sz="2000">
          <a:solidFill>
            <a:schemeClr val="tx1"/>
          </a:solidFill>
          <a:latin typeface="+mn-lt"/>
        </a:defRPr>
      </a:lvl6pPr>
      <a:lvl7pPr marL="2971800" indent="-228600" algn="l" rtl="0" fontAlgn="base">
        <a:spcBef>
          <a:spcPct val="20000"/>
        </a:spcBef>
        <a:spcAft>
          <a:spcPct val="0"/>
        </a:spcAft>
        <a:buFont typeface="Times New Roman" pitchFamily="18" charset="0"/>
        <a:buChar char="–"/>
        <a:defRPr sz="2000">
          <a:solidFill>
            <a:schemeClr val="tx1"/>
          </a:solidFill>
          <a:latin typeface="+mn-lt"/>
        </a:defRPr>
      </a:lvl7pPr>
      <a:lvl8pPr marL="3429000" indent="-228600" algn="l" rtl="0" fontAlgn="base">
        <a:spcBef>
          <a:spcPct val="20000"/>
        </a:spcBef>
        <a:spcAft>
          <a:spcPct val="0"/>
        </a:spcAft>
        <a:buFont typeface="Times New Roman" pitchFamily="18" charset="0"/>
        <a:buChar char="–"/>
        <a:defRPr sz="2000">
          <a:solidFill>
            <a:schemeClr val="tx1"/>
          </a:solidFill>
          <a:latin typeface="+mn-lt"/>
        </a:defRPr>
      </a:lvl8pPr>
      <a:lvl9pPr marL="3886200" indent="-228600" algn="l" rtl="0" fontAlgn="base">
        <a:spcBef>
          <a:spcPct val="20000"/>
        </a:spcBef>
        <a:spcAft>
          <a:spcPct val="0"/>
        </a:spcAft>
        <a:buFont typeface="Times New Roman" pitchFamily="18"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9.png"/></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20.png"/></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2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gif"/><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29.png"/></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30.png"/></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image" Target="../media/image31.png"/></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685800"/>
            <a:ext cx="8763000" cy="5570756"/>
          </a:xfrm>
          <a:prstGeom prst="rect">
            <a:avLst/>
          </a:prstGeom>
          <a:noFill/>
        </p:spPr>
        <p:txBody>
          <a:bodyPr wrap="square" rtlCol="0">
            <a:spAutoFit/>
          </a:bodyPr>
          <a:lstStyle/>
          <a:p>
            <a:r>
              <a:rPr lang="en-US" sz="4000" b="1" dirty="0" smtClean="0"/>
              <a:t>Intervention Approaches in Management of Neck Pain Among Computer Users</a:t>
            </a:r>
          </a:p>
          <a:p>
            <a:endParaRPr lang="en-US" sz="4000" b="1" dirty="0" smtClean="0"/>
          </a:p>
          <a:p>
            <a:endParaRPr lang="en-US" sz="4000" b="1" dirty="0" smtClean="0"/>
          </a:p>
          <a:p>
            <a:r>
              <a:rPr lang="en-US" sz="4000" b="1" dirty="0" smtClean="0"/>
              <a:t>Presenter: </a:t>
            </a:r>
          </a:p>
          <a:p>
            <a:r>
              <a:rPr lang="en-US" sz="3200" b="1" dirty="0" err="1" smtClean="0"/>
              <a:t>Balwinder</a:t>
            </a:r>
            <a:r>
              <a:rPr lang="en-US" sz="3200" b="1" dirty="0" smtClean="0"/>
              <a:t> Singh</a:t>
            </a:r>
          </a:p>
          <a:p>
            <a:r>
              <a:rPr lang="en-US" sz="2800" b="1" dirty="0" smtClean="0"/>
              <a:t>Associate Professor Computer Science</a:t>
            </a:r>
          </a:p>
          <a:p>
            <a:r>
              <a:rPr lang="en-US" sz="2800" b="1" dirty="0" smtClean="0"/>
              <a:t>Govt. College of Education, Patiala (India)</a:t>
            </a:r>
          </a:p>
          <a:p>
            <a:r>
              <a:rPr lang="en-US" sz="2800" b="1" dirty="0" smtClean="0"/>
              <a:t>Email: gcepta_govt@yahoo.com</a:t>
            </a:r>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2438400"/>
            <a:ext cx="6553200" cy="1200329"/>
          </a:xfrm>
          <a:prstGeom prst="rect">
            <a:avLst/>
          </a:prstGeom>
          <a:noFill/>
        </p:spPr>
        <p:txBody>
          <a:bodyPr wrap="square" rtlCol="0">
            <a:spAutoFit/>
          </a:bodyPr>
          <a:lstStyle/>
          <a:p>
            <a:r>
              <a:rPr lang="en-US" sz="7200" dirty="0" smtClean="0"/>
              <a:t>Introduction</a:t>
            </a:r>
            <a:endParaRPr lang="en-US" sz="7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Click of a button of the mouse</a:t>
            </a:r>
          </a:p>
        </p:txBody>
      </p:sp>
      <p:sp>
        <p:nvSpPr>
          <p:cNvPr id="49155" name="Rectangle 3"/>
          <p:cNvSpPr>
            <a:spLocks noGrp="1" noChangeArrowheads="1"/>
          </p:cNvSpPr>
          <p:nvPr>
            <p:ph type="body" idx="1"/>
          </p:nvPr>
        </p:nvSpPr>
        <p:spPr/>
        <p:txBody>
          <a:bodyPr/>
          <a:lstStyle/>
          <a:p>
            <a:r>
              <a:rPr lang="en-US"/>
              <a:t>Computers can do amazing things</a:t>
            </a:r>
          </a:p>
          <a:p>
            <a:r>
              <a:rPr lang="en-US"/>
              <a:t>Bring us power and convenience</a:t>
            </a:r>
          </a:p>
          <a:p>
            <a:r>
              <a:rPr lang="en-US"/>
              <a:t>Help us in many ways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2209801"/>
            <a:ext cx="7772400" cy="2286000"/>
          </a:xfrm>
        </p:spPr>
        <p:txBody>
          <a:bodyPr/>
          <a:lstStyle/>
          <a:p>
            <a:r>
              <a:rPr lang="en-US" dirty="0" smtClean="0"/>
              <a:t>However,</a:t>
            </a:r>
            <a:br>
              <a:rPr lang="en-US" dirty="0" smtClean="0"/>
            </a:br>
            <a:r>
              <a:rPr lang="en-US" dirty="0" smtClean="0"/>
              <a:t>Excess </a:t>
            </a:r>
            <a:r>
              <a:rPr lang="en-US" dirty="0"/>
              <a:t>of anything is not a good thing.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33400" y="1753612"/>
            <a:ext cx="7467600" cy="3046988"/>
          </a:xfrm>
          <a:prstGeom prst="rect">
            <a:avLst/>
          </a:prstGeom>
        </p:spPr>
        <p:txBody>
          <a:bodyPr wrap="square">
            <a:spAutoFit/>
          </a:bodyPr>
          <a:lstStyle/>
          <a:p>
            <a:pPr algn="just" fontAlgn="auto">
              <a:spcAft>
                <a:spcPts val="0"/>
              </a:spcAft>
              <a:defRPr/>
            </a:pPr>
            <a:r>
              <a:rPr lang="en-US" sz="3200" b="1" dirty="0" smtClean="0"/>
              <a:t>Computer, a hallmark in technological advancement has ushered in a new genre of occupational health problems i.e. of computer related health problems (</a:t>
            </a:r>
            <a:r>
              <a:rPr lang="en-US" sz="3200" b="1" dirty="0" err="1" smtClean="0"/>
              <a:t>Suparna</a:t>
            </a:r>
            <a:r>
              <a:rPr lang="en-US" sz="3200" b="1" dirty="0" smtClean="0"/>
              <a:t> </a:t>
            </a:r>
            <a:r>
              <a:rPr lang="en-US" sz="3200" b="1" i="1" dirty="0" smtClean="0"/>
              <a:t>et al</a:t>
            </a:r>
            <a:r>
              <a:rPr lang="en-US" sz="3200" b="1" dirty="0" smtClean="0"/>
              <a:t>., 2005).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2093655"/>
            <a:ext cx="6858000" cy="2554545"/>
          </a:xfrm>
          <a:prstGeom prst="rect">
            <a:avLst/>
          </a:prstGeom>
        </p:spPr>
        <p:txBody>
          <a:bodyPr wrap="square">
            <a:spAutoFit/>
          </a:bodyPr>
          <a:lstStyle/>
          <a:p>
            <a:pPr algn="just" fontAlgn="auto">
              <a:spcAft>
                <a:spcPts val="0"/>
              </a:spcAft>
              <a:defRPr/>
            </a:pPr>
            <a:r>
              <a:rPr lang="en-US" sz="3200" b="1" dirty="0" smtClean="0"/>
              <a:t>The shift from manufacturing and resource-based jobs to the service industry has transformed the nature of work injuries and disability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371600"/>
            <a:ext cx="7543800" cy="3539430"/>
          </a:xfrm>
          <a:prstGeom prst="rect">
            <a:avLst/>
          </a:prstGeom>
        </p:spPr>
        <p:txBody>
          <a:bodyPr wrap="square">
            <a:spAutoFit/>
          </a:bodyPr>
          <a:lstStyle/>
          <a:p>
            <a:pPr algn="just" fontAlgn="auto">
              <a:spcAft>
                <a:spcPts val="0"/>
              </a:spcAft>
              <a:defRPr/>
            </a:pPr>
            <a:r>
              <a:rPr lang="en-US" sz="3200" b="1" dirty="0" smtClean="0">
                <a:latin typeface="Times New Roman" pitchFamily="18" charset="0"/>
                <a:cs typeface="Times New Roman" pitchFamily="18" charset="0"/>
              </a:rPr>
              <a:t>The high rate of acute and fatal injuries observed in most countries at the beginning of the 20</a:t>
            </a:r>
            <a:r>
              <a:rPr lang="en-US" sz="3200" b="1" baseline="30000" dirty="0" smtClean="0">
                <a:latin typeface="Times New Roman" pitchFamily="18" charset="0"/>
                <a:cs typeface="Times New Roman" pitchFamily="18" charset="0"/>
              </a:rPr>
              <a:t>th</a:t>
            </a:r>
            <a:r>
              <a:rPr lang="en-US" sz="3200" b="1" dirty="0" smtClean="0">
                <a:latin typeface="Times New Roman" pitchFamily="18" charset="0"/>
                <a:cs typeface="Times New Roman" pitchFamily="18" charset="0"/>
              </a:rPr>
              <a:t> century has been replaced by a sharp increase in the incidence </a:t>
            </a:r>
            <a:r>
              <a:rPr lang="en-US" sz="3200" b="1" dirty="0" smtClean="0">
                <a:solidFill>
                  <a:schemeClr val="accent1"/>
                </a:solidFill>
                <a:latin typeface="Times New Roman" pitchFamily="18" charset="0"/>
                <a:cs typeface="Times New Roman" pitchFamily="18" charset="0"/>
              </a:rPr>
              <a:t>of compensated musculoskeletal disorders such as back and neck pain</a:t>
            </a:r>
            <a:r>
              <a:rPr lang="en-US" sz="3200" b="1" dirty="0" smtClean="0">
                <a:latin typeface="Times New Roman" pitchFamily="18" charset="0"/>
                <a:cs typeface="Times New Roman" pitchFamily="18" charset="0"/>
              </a:rPr>
              <a:t> (Cote et al., 2008).</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rockstickmouse.com/images/Pain_03.jpg"/>
          <p:cNvPicPr>
            <a:picLocks noChangeAspect="1" noChangeArrowheads="1"/>
          </p:cNvPicPr>
          <p:nvPr/>
        </p:nvPicPr>
        <p:blipFill>
          <a:blip r:embed="rId2" cstate="print"/>
          <a:srcRect/>
          <a:stretch>
            <a:fillRect/>
          </a:stretch>
        </p:blipFill>
        <p:spPr bwMode="auto">
          <a:xfrm>
            <a:off x="762000" y="762000"/>
            <a:ext cx="7467600" cy="4876800"/>
          </a:xfrm>
          <a:prstGeom prst="rect">
            <a:avLst/>
          </a:prstGeom>
          <a:noFill/>
        </p:spPr>
      </p:pic>
    </p:spTree>
    <p:extLst>
      <p:ext uri="{BB962C8B-B14F-4D97-AF65-F5344CB8AC3E}">
        <p14:creationId xmlns:p14="http://schemas.microsoft.com/office/powerpoint/2010/main" val="3144149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477962"/>
          </a:xfrm>
        </p:spPr>
        <p:txBody>
          <a:bodyPr>
            <a:normAutofit/>
          </a:bodyPr>
          <a:lstStyle/>
          <a:p>
            <a:pPr algn="l"/>
            <a:r>
              <a:rPr lang="en-IN" sz="2000" b="1" dirty="0" smtClean="0"/>
              <a:t>Figure 1: Pie-Chart Showing the Annual Prevalence of WRMSDs Reported</a:t>
            </a:r>
            <a:r>
              <a:rPr lang="en-IN" b="1" dirty="0" smtClean="0"/>
              <a:t> </a:t>
            </a:r>
            <a:r>
              <a:rPr lang="en-IN" sz="2000" b="1" dirty="0" smtClean="0"/>
              <a:t>Among the IT Professionals</a:t>
            </a:r>
            <a:endParaRPr lang="en-IN" sz="2000" dirty="0"/>
          </a:p>
        </p:txBody>
      </p:sp>
      <p:pic>
        <p:nvPicPr>
          <p:cNvPr id="14338" name="Picture 2"/>
          <p:cNvPicPr>
            <a:picLocks noChangeAspect="1" noChangeArrowheads="1"/>
          </p:cNvPicPr>
          <p:nvPr/>
        </p:nvPicPr>
        <p:blipFill>
          <a:blip r:embed="rId2" cstate="print"/>
          <a:srcRect/>
          <a:stretch>
            <a:fillRect/>
          </a:stretch>
        </p:blipFill>
        <p:spPr bwMode="auto">
          <a:xfrm>
            <a:off x="1066800" y="1981200"/>
            <a:ext cx="6400800" cy="3959962"/>
          </a:xfrm>
          <a:prstGeom prst="rect">
            <a:avLst/>
          </a:prstGeom>
          <a:noFill/>
          <a:ln w="9525">
            <a:noFill/>
            <a:miter lim="800000"/>
            <a:headEnd/>
            <a:tailEnd/>
          </a:ln>
        </p:spPr>
      </p:pic>
      <p:sp>
        <p:nvSpPr>
          <p:cNvPr id="5" name="Rectangle 4"/>
          <p:cNvSpPr/>
          <p:nvPr/>
        </p:nvSpPr>
        <p:spPr>
          <a:xfrm>
            <a:off x="152400" y="5943600"/>
            <a:ext cx="8991600" cy="646331"/>
          </a:xfrm>
          <a:prstGeom prst="rect">
            <a:avLst/>
          </a:prstGeom>
        </p:spPr>
        <p:txBody>
          <a:bodyPr wrap="square">
            <a:spAutoFit/>
          </a:bodyPr>
          <a:lstStyle/>
          <a:p>
            <a:r>
              <a:rPr lang="en-IN" sz="2000" b="1" dirty="0" smtClean="0"/>
              <a:t>(</a:t>
            </a:r>
            <a:r>
              <a:rPr lang="en-IN" sz="1600" b="1" dirty="0" smtClean="0"/>
              <a:t>S </a:t>
            </a:r>
            <a:r>
              <a:rPr lang="en-IN" sz="1600" b="1" dirty="0" err="1" smtClean="0"/>
              <a:t>Arun</a:t>
            </a:r>
            <a:r>
              <a:rPr lang="en-IN" sz="1600" b="1" dirty="0" smtClean="0"/>
              <a:t> Vijay (2013) Work-related musculoskeletal health disorders among the information technology professionals in </a:t>
            </a:r>
            <a:r>
              <a:rPr lang="en-IN" sz="1600" b="1" dirty="0" err="1" smtClean="0"/>
              <a:t>india:a</a:t>
            </a:r>
            <a:r>
              <a:rPr lang="en-IN" sz="1600" b="1" dirty="0" smtClean="0"/>
              <a:t> prevalence study. </a:t>
            </a:r>
            <a:r>
              <a:rPr lang="en-IN" sz="1600" b="1" i="1" dirty="0" smtClean="0"/>
              <a:t>Int. J. Mgmt Res. &amp; Bus. </a:t>
            </a:r>
            <a:r>
              <a:rPr lang="en-IN" sz="1600" b="1" i="1" dirty="0" err="1" smtClean="0"/>
              <a:t>Strat</a:t>
            </a:r>
            <a:r>
              <a:rPr lang="en-IN" sz="1600" b="1" i="1" dirty="0" smtClean="0"/>
              <a:t>. 2013</a:t>
            </a:r>
            <a:endParaRPr lang="en-IN"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People at higher risk:</a:t>
            </a:r>
          </a:p>
        </p:txBody>
      </p:sp>
      <p:sp>
        <p:nvSpPr>
          <p:cNvPr id="48131" name="Rectangle 3"/>
          <p:cNvSpPr>
            <a:spLocks noGrp="1" noChangeArrowheads="1"/>
          </p:cNvSpPr>
          <p:nvPr>
            <p:ph type="body" idx="1"/>
          </p:nvPr>
        </p:nvSpPr>
        <p:spPr/>
        <p:txBody>
          <a:bodyPr/>
          <a:lstStyle/>
          <a:p>
            <a:r>
              <a:rPr lang="en-US"/>
              <a:t>Computer professionals such as Data entry operators</a:t>
            </a:r>
          </a:p>
          <a:p>
            <a:r>
              <a:rPr lang="en-US"/>
              <a:t>Medical transcription staff</a:t>
            </a:r>
          </a:p>
          <a:p>
            <a:r>
              <a:rPr lang="en-US"/>
              <a:t>Students spending too much time browsing the net</a:t>
            </a:r>
          </a:p>
          <a:p>
            <a:r>
              <a:rPr lang="en-US"/>
              <a:t>Research scholars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image.slidesharecdn.com/pcergonomics-121216031909-phpapp01/95/pc-ergonomics-by-muhammad-fahad-ansari-12ieem14-5-638.jpg?cb=1355628017"/>
          <p:cNvPicPr>
            <a:picLocks noChangeAspect="1" noChangeArrowheads="1"/>
          </p:cNvPicPr>
          <p:nvPr/>
        </p:nvPicPr>
        <p:blipFill>
          <a:blip r:embed="rId2" cstate="print"/>
          <a:srcRect/>
          <a:stretch>
            <a:fillRect/>
          </a:stretch>
        </p:blipFill>
        <p:spPr bwMode="auto">
          <a:xfrm>
            <a:off x="0" y="0"/>
            <a:ext cx="8839200" cy="66294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Text Box 6"/>
          <p:cNvSpPr txBox="1">
            <a:spLocks noChangeArrowheads="1"/>
          </p:cNvSpPr>
          <p:nvPr/>
        </p:nvSpPr>
        <p:spPr bwMode="auto">
          <a:xfrm>
            <a:off x="212725" y="854075"/>
            <a:ext cx="7635875" cy="3046988"/>
          </a:xfrm>
          <a:prstGeom prst="rect">
            <a:avLst/>
          </a:prstGeom>
          <a:noFill/>
          <a:ln w="9525">
            <a:noFill/>
            <a:miter lim="800000"/>
            <a:headEnd/>
            <a:tailEnd/>
          </a:ln>
          <a:effectLst/>
        </p:spPr>
        <p:txBody>
          <a:bodyPr>
            <a:spAutoFit/>
          </a:bodyPr>
          <a:lstStyle/>
          <a:p>
            <a:pPr marL="457200" indent="-457200">
              <a:buFontTx/>
              <a:buAutoNum type="arabicPeriod"/>
            </a:pPr>
            <a:r>
              <a:rPr lang="en-US" sz="3200" dirty="0"/>
              <a:t>Repetitive strain injury</a:t>
            </a:r>
          </a:p>
          <a:p>
            <a:pPr marL="457200" indent="-457200">
              <a:buFontTx/>
              <a:buAutoNum type="arabicPeriod"/>
            </a:pPr>
            <a:r>
              <a:rPr lang="en-US" sz="3200" dirty="0" smtClean="0"/>
              <a:t>Deep </a:t>
            </a:r>
            <a:r>
              <a:rPr lang="en-US" sz="3200" dirty="0"/>
              <a:t>vein thrombosis</a:t>
            </a:r>
          </a:p>
          <a:p>
            <a:pPr marL="457200" indent="-457200">
              <a:buFontTx/>
              <a:buAutoNum type="arabicPeriod"/>
            </a:pPr>
            <a:r>
              <a:rPr lang="en-US" sz="3200" dirty="0"/>
              <a:t>Eye and vision problems</a:t>
            </a:r>
          </a:p>
          <a:p>
            <a:pPr marL="457200" indent="-457200">
              <a:buFontTx/>
              <a:buAutoNum type="arabicPeriod"/>
            </a:pPr>
            <a:r>
              <a:rPr lang="en-US" sz="3200" dirty="0"/>
              <a:t>Mental </a:t>
            </a:r>
            <a:r>
              <a:rPr lang="en-US" sz="3200" dirty="0" smtClean="0"/>
              <a:t>stress</a:t>
            </a:r>
          </a:p>
          <a:p>
            <a:pPr marL="457200" indent="-457200">
              <a:buFontTx/>
              <a:buAutoNum type="arabicPeriod"/>
            </a:pPr>
            <a:r>
              <a:rPr lang="en-US" sz="3200" dirty="0" smtClean="0"/>
              <a:t>Neck and back problems</a:t>
            </a:r>
          </a:p>
          <a:p>
            <a:pPr marL="457200" indent="-457200"/>
            <a:endParaRPr lang="en-US"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5800" y="1890713"/>
            <a:ext cx="7772400" cy="1462087"/>
          </a:xfrm>
        </p:spPr>
        <p:txBody>
          <a:bodyPr/>
          <a:lstStyle/>
          <a:p>
            <a:r>
              <a:rPr lang="en-US">
                <a:solidFill>
                  <a:schemeClr val="tx1"/>
                </a:solidFill>
              </a:rPr>
              <a:t>1. Repetitive strain injury (RSI)</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04800" y="228600"/>
            <a:ext cx="8610600" cy="1535113"/>
          </a:xfrm>
        </p:spPr>
        <p:txBody>
          <a:bodyPr/>
          <a:lstStyle/>
          <a:p>
            <a:r>
              <a:rPr lang="en-US" sz="2800"/>
              <a:t>Musculoskeletal system consists of</a:t>
            </a:r>
          </a:p>
        </p:txBody>
      </p:sp>
      <p:sp>
        <p:nvSpPr>
          <p:cNvPr id="11267" name="Rectangle 3"/>
          <p:cNvSpPr>
            <a:spLocks noGrp="1" noChangeArrowheads="1"/>
          </p:cNvSpPr>
          <p:nvPr>
            <p:ph type="body" idx="1"/>
          </p:nvPr>
        </p:nvSpPr>
        <p:spPr/>
        <p:txBody>
          <a:bodyPr/>
          <a:lstStyle/>
          <a:p>
            <a:r>
              <a:rPr lang="en-US"/>
              <a:t>Muscles</a:t>
            </a:r>
          </a:p>
          <a:p>
            <a:r>
              <a:rPr lang="en-US"/>
              <a:t>Tendons</a:t>
            </a:r>
          </a:p>
          <a:p>
            <a:r>
              <a:rPr lang="en-US"/>
              <a:t>Ligaments</a:t>
            </a:r>
          </a:p>
          <a:p>
            <a:r>
              <a:rPr lang="en-US"/>
              <a:t>Joints</a:t>
            </a:r>
          </a:p>
          <a:p>
            <a:r>
              <a:rPr lang="en-US"/>
              <a:t>Bones</a:t>
            </a:r>
          </a:p>
          <a:p>
            <a:r>
              <a:rPr lang="en-US"/>
              <a:t>Cartilage</a:t>
            </a:r>
          </a:p>
          <a:p>
            <a:r>
              <a:rPr lang="en-US"/>
              <a:t>Disc in the spine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0" y="457200"/>
            <a:ext cx="6781800" cy="4494213"/>
          </a:xfrm>
          <a:prstGeom prst="rect">
            <a:avLst/>
          </a:prstGeom>
          <a:noFill/>
          <a:ln w="9525">
            <a:noFill/>
            <a:miter lim="800000"/>
            <a:headEnd/>
            <a:tailEnd/>
          </a:ln>
          <a:effectLst/>
        </p:spPr>
        <p:txBody>
          <a:bodyPr>
            <a:spAutoFit/>
          </a:bodyPr>
          <a:lstStyle/>
          <a:p>
            <a:pPr algn="ctr">
              <a:spcBef>
                <a:spcPct val="50000"/>
              </a:spcBef>
            </a:pPr>
            <a:r>
              <a:rPr lang="en-US"/>
              <a:t>Working with computers for a long period</a:t>
            </a:r>
          </a:p>
          <a:p>
            <a:pPr algn="ctr">
              <a:spcBef>
                <a:spcPct val="50000"/>
              </a:spcBef>
            </a:pPr>
            <a:endParaRPr lang="en-US"/>
          </a:p>
          <a:p>
            <a:pPr algn="ctr">
              <a:spcBef>
                <a:spcPct val="50000"/>
              </a:spcBef>
            </a:pPr>
            <a:r>
              <a:rPr lang="en-US"/>
              <a:t>Repetitive physical actions at the same point</a:t>
            </a:r>
          </a:p>
          <a:p>
            <a:pPr algn="ctr">
              <a:spcBef>
                <a:spcPct val="50000"/>
              </a:spcBef>
            </a:pPr>
            <a:endParaRPr lang="en-US"/>
          </a:p>
          <a:p>
            <a:pPr algn="ctr">
              <a:spcBef>
                <a:spcPct val="50000"/>
              </a:spcBef>
            </a:pPr>
            <a:r>
              <a:rPr lang="en-US"/>
              <a:t>Stress (A force that distorts a body)</a:t>
            </a:r>
          </a:p>
          <a:p>
            <a:pPr algn="ctr">
              <a:spcBef>
                <a:spcPct val="50000"/>
              </a:spcBef>
            </a:pPr>
            <a:endParaRPr lang="en-US"/>
          </a:p>
          <a:p>
            <a:pPr algn="ctr">
              <a:spcBef>
                <a:spcPct val="50000"/>
              </a:spcBef>
            </a:pPr>
            <a:r>
              <a:rPr lang="en-US"/>
              <a:t>Distortion (pulling apart or pressing together)</a:t>
            </a:r>
          </a:p>
          <a:p>
            <a:pPr algn="ctr">
              <a:spcBef>
                <a:spcPct val="50000"/>
              </a:spcBef>
            </a:pPr>
            <a:endParaRPr lang="en-US"/>
          </a:p>
          <a:p>
            <a:pPr algn="ctr">
              <a:spcBef>
                <a:spcPct val="50000"/>
              </a:spcBef>
            </a:pPr>
            <a:r>
              <a:rPr lang="en-US"/>
              <a:t>Strain of affected structures</a:t>
            </a:r>
          </a:p>
          <a:p>
            <a:pPr algn="ctr">
              <a:spcBef>
                <a:spcPct val="50000"/>
              </a:spcBef>
            </a:pPr>
            <a:endParaRPr lang="en-US"/>
          </a:p>
          <a:p>
            <a:pPr algn="ctr">
              <a:spcBef>
                <a:spcPct val="50000"/>
              </a:spcBef>
            </a:pPr>
            <a:r>
              <a:rPr lang="en-US"/>
              <a:t>Injury </a:t>
            </a:r>
          </a:p>
        </p:txBody>
      </p:sp>
      <p:sp>
        <p:nvSpPr>
          <p:cNvPr id="10247" name="AutoShape 7"/>
          <p:cNvSpPr>
            <a:spLocks noChangeArrowheads="1"/>
          </p:cNvSpPr>
          <p:nvPr/>
        </p:nvSpPr>
        <p:spPr bwMode="auto">
          <a:xfrm>
            <a:off x="3352800" y="790575"/>
            <a:ext cx="228600" cy="533400"/>
          </a:xfrm>
          <a:prstGeom prst="downArrow">
            <a:avLst>
              <a:gd name="adj1" fmla="val 50000"/>
              <a:gd name="adj2" fmla="val 58333"/>
            </a:avLst>
          </a:prstGeom>
          <a:solidFill>
            <a:schemeClr val="accent1"/>
          </a:solidFill>
          <a:ln w="9525">
            <a:solidFill>
              <a:schemeClr val="tx1"/>
            </a:solidFill>
            <a:miter lim="800000"/>
            <a:headEnd/>
            <a:tailEnd/>
          </a:ln>
          <a:effectLst/>
        </p:spPr>
        <p:txBody>
          <a:bodyPr wrap="none" anchor="ctr"/>
          <a:lstStyle/>
          <a:p>
            <a:pPr algn="ctr"/>
            <a:endParaRPr lang="en-US"/>
          </a:p>
        </p:txBody>
      </p:sp>
      <p:sp>
        <p:nvSpPr>
          <p:cNvPr id="10248" name="AutoShape 8"/>
          <p:cNvSpPr>
            <a:spLocks noChangeArrowheads="1"/>
          </p:cNvSpPr>
          <p:nvPr/>
        </p:nvSpPr>
        <p:spPr bwMode="auto">
          <a:xfrm>
            <a:off x="3352800" y="1647825"/>
            <a:ext cx="228600" cy="533400"/>
          </a:xfrm>
          <a:prstGeom prst="downArrow">
            <a:avLst>
              <a:gd name="adj1" fmla="val 50000"/>
              <a:gd name="adj2" fmla="val 58333"/>
            </a:avLst>
          </a:prstGeom>
          <a:solidFill>
            <a:schemeClr val="accent1"/>
          </a:solidFill>
          <a:ln w="9525">
            <a:solidFill>
              <a:schemeClr val="tx1"/>
            </a:solidFill>
            <a:miter lim="800000"/>
            <a:headEnd/>
            <a:tailEnd/>
          </a:ln>
          <a:effectLst/>
        </p:spPr>
        <p:txBody>
          <a:bodyPr wrap="none" anchor="ctr"/>
          <a:lstStyle/>
          <a:p>
            <a:pPr algn="ctr"/>
            <a:endParaRPr lang="en-US"/>
          </a:p>
        </p:txBody>
      </p:sp>
      <p:sp>
        <p:nvSpPr>
          <p:cNvPr id="10249" name="AutoShape 9"/>
          <p:cNvSpPr>
            <a:spLocks noChangeArrowheads="1"/>
          </p:cNvSpPr>
          <p:nvPr/>
        </p:nvSpPr>
        <p:spPr bwMode="auto">
          <a:xfrm>
            <a:off x="3352800" y="2452688"/>
            <a:ext cx="228600" cy="533400"/>
          </a:xfrm>
          <a:prstGeom prst="downArrow">
            <a:avLst>
              <a:gd name="adj1" fmla="val 50000"/>
              <a:gd name="adj2" fmla="val 58333"/>
            </a:avLst>
          </a:prstGeom>
          <a:solidFill>
            <a:schemeClr val="accent1"/>
          </a:solidFill>
          <a:ln w="9525">
            <a:solidFill>
              <a:schemeClr val="tx1"/>
            </a:solidFill>
            <a:miter lim="800000"/>
            <a:headEnd/>
            <a:tailEnd/>
          </a:ln>
          <a:effectLst/>
        </p:spPr>
        <p:txBody>
          <a:bodyPr wrap="none" anchor="ctr"/>
          <a:lstStyle/>
          <a:p>
            <a:pPr algn="ctr"/>
            <a:endParaRPr lang="en-US"/>
          </a:p>
        </p:txBody>
      </p:sp>
      <p:sp>
        <p:nvSpPr>
          <p:cNvPr id="10250" name="AutoShape 10"/>
          <p:cNvSpPr>
            <a:spLocks noChangeArrowheads="1"/>
          </p:cNvSpPr>
          <p:nvPr/>
        </p:nvSpPr>
        <p:spPr bwMode="auto">
          <a:xfrm>
            <a:off x="3352800" y="3276600"/>
            <a:ext cx="228600" cy="533400"/>
          </a:xfrm>
          <a:prstGeom prst="downArrow">
            <a:avLst>
              <a:gd name="adj1" fmla="val 50000"/>
              <a:gd name="adj2" fmla="val 58333"/>
            </a:avLst>
          </a:prstGeom>
          <a:solidFill>
            <a:schemeClr val="accent1"/>
          </a:solidFill>
          <a:ln w="9525">
            <a:solidFill>
              <a:schemeClr val="tx1"/>
            </a:solidFill>
            <a:miter lim="800000"/>
            <a:headEnd/>
            <a:tailEnd/>
          </a:ln>
          <a:effectLst/>
        </p:spPr>
        <p:txBody>
          <a:bodyPr wrap="none" anchor="ctr"/>
          <a:lstStyle/>
          <a:p>
            <a:pPr algn="ctr"/>
            <a:endParaRPr lang="en-US"/>
          </a:p>
        </p:txBody>
      </p:sp>
      <p:sp>
        <p:nvSpPr>
          <p:cNvPr id="10251" name="AutoShape 11"/>
          <p:cNvSpPr>
            <a:spLocks noChangeArrowheads="1"/>
          </p:cNvSpPr>
          <p:nvPr/>
        </p:nvSpPr>
        <p:spPr bwMode="auto">
          <a:xfrm>
            <a:off x="3352800" y="4114800"/>
            <a:ext cx="228600" cy="533400"/>
          </a:xfrm>
          <a:prstGeom prst="downArrow">
            <a:avLst>
              <a:gd name="adj1" fmla="val 50000"/>
              <a:gd name="adj2" fmla="val 58333"/>
            </a:avLst>
          </a:prstGeom>
          <a:solidFill>
            <a:schemeClr val="accent1"/>
          </a:solidFill>
          <a:ln w="9525">
            <a:solidFill>
              <a:schemeClr val="tx1"/>
            </a:solidFill>
            <a:miter lim="800000"/>
            <a:headEnd/>
            <a:tailEnd/>
          </a:ln>
          <a:effectLst/>
        </p:spPr>
        <p:txBody>
          <a:bodyPr wrap="none" anchor="ctr"/>
          <a:lstStyle/>
          <a:p>
            <a:pPr algn="ct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Carpal Tunnel Syndrome</a:t>
            </a:r>
          </a:p>
        </p:txBody>
      </p:sp>
      <p:graphicFrame>
        <p:nvGraphicFramePr>
          <p:cNvPr id="13321" name="Object 9"/>
          <p:cNvGraphicFramePr>
            <a:graphicFrameLocks noGrp="1" noChangeAspect="1"/>
          </p:cNvGraphicFramePr>
          <p:nvPr>
            <p:ph idx="1"/>
          </p:nvPr>
        </p:nvGraphicFramePr>
        <p:xfrm>
          <a:off x="3005138" y="2914650"/>
          <a:ext cx="3133725" cy="2247900"/>
        </p:xfrm>
        <a:graphic>
          <a:graphicData uri="http://schemas.openxmlformats.org/presentationml/2006/ole">
            <mc:AlternateContent xmlns:mc="http://schemas.openxmlformats.org/markup-compatibility/2006">
              <mc:Choice xmlns:v="urn:schemas-microsoft-com:vml" Requires="v">
                <p:oleObj spid="_x0000_s13331" name="Bitmap Image" r:id="rId3" imgW="3134162" imgH="2247619" progId="PBrush">
                  <p:embed/>
                </p:oleObj>
              </mc:Choice>
              <mc:Fallback>
                <p:oleObj name="Bitmap Image" r:id="rId3" imgW="3134162" imgH="2247619" progId="PBrush">
                  <p:embed/>
                  <p:pic>
                    <p:nvPicPr>
                      <p:cNvPr id="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5138" y="2914650"/>
                        <a:ext cx="3133725" cy="224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4" name="Object 4"/>
          <p:cNvGraphicFramePr>
            <a:graphicFrameLocks noChangeAspect="1"/>
          </p:cNvGraphicFramePr>
          <p:nvPr/>
        </p:nvGraphicFramePr>
        <p:xfrm>
          <a:off x="1905000" y="1219200"/>
          <a:ext cx="4224338" cy="4419600"/>
        </p:xfrm>
        <a:graphic>
          <a:graphicData uri="http://schemas.openxmlformats.org/presentationml/2006/ole">
            <mc:AlternateContent xmlns:mc="http://schemas.openxmlformats.org/markup-compatibility/2006">
              <mc:Choice xmlns:v="urn:schemas-microsoft-com:vml" Requires="v">
                <p:oleObj spid="_x0000_s30734" name="Bitmap Image" r:id="rId3" imgW="3723810" imgH="3419952" progId="PBrush">
                  <p:embed/>
                </p:oleObj>
              </mc:Choice>
              <mc:Fallback>
                <p:oleObj name="Bitmap Image" r:id="rId3" imgW="3723810" imgH="3419952" progId="PBrush">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219200"/>
                        <a:ext cx="4224338"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60" name="Object 4"/>
          <p:cNvGraphicFramePr>
            <a:graphicFrameLocks noChangeAspect="1"/>
          </p:cNvGraphicFramePr>
          <p:nvPr/>
        </p:nvGraphicFramePr>
        <p:xfrm>
          <a:off x="1219200" y="152400"/>
          <a:ext cx="5719763" cy="6477000"/>
        </p:xfrm>
        <a:graphic>
          <a:graphicData uri="http://schemas.openxmlformats.org/presentationml/2006/ole">
            <mc:AlternateContent xmlns:mc="http://schemas.openxmlformats.org/markup-compatibility/2006">
              <mc:Choice xmlns:v="urn:schemas-microsoft-com:vml" Requires="v">
                <p:oleObj spid="_x0000_s45070" name="Bitmap Image" r:id="rId3" imgW="4734586" imgH="4695238" progId="PBrush">
                  <p:embed/>
                </p:oleObj>
              </mc:Choice>
              <mc:Fallback>
                <p:oleObj name="Bitmap Image" r:id="rId3" imgW="4734586" imgH="4695238" progId="PBrush">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52400"/>
                        <a:ext cx="5719763"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8" name="Object 4"/>
          <p:cNvGraphicFramePr>
            <a:graphicFrameLocks noChangeAspect="1"/>
          </p:cNvGraphicFramePr>
          <p:nvPr/>
        </p:nvGraphicFramePr>
        <p:xfrm>
          <a:off x="3219450" y="1514475"/>
          <a:ext cx="2705100" cy="3829050"/>
        </p:xfrm>
        <a:graphic>
          <a:graphicData uri="http://schemas.openxmlformats.org/presentationml/2006/ole">
            <mc:AlternateContent xmlns:mc="http://schemas.openxmlformats.org/markup-compatibility/2006">
              <mc:Choice xmlns:v="urn:schemas-microsoft-com:vml" Requires="v">
                <p:oleObj spid="_x0000_s31758" name="Bitmap Image" r:id="rId3" imgW="2704762" imgH="3828571" progId="PBrush">
                  <p:embed/>
                </p:oleObj>
              </mc:Choice>
              <mc:Fallback>
                <p:oleObj name="Bitmap Image" r:id="rId3" imgW="2704762" imgH="3828571" progId="PBrush">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9450" y="1514475"/>
                        <a:ext cx="2705100" cy="382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2" name="Object 4"/>
          <p:cNvGraphicFramePr>
            <a:graphicFrameLocks noChangeAspect="1"/>
          </p:cNvGraphicFramePr>
          <p:nvPr/>
        </p:nvGraphicFramePr>
        <p:xfrm>
          <a:off x="2005013" y="1376363"/>
          <a:ext cx="5133975" cy="4105275"/>
        </p:xfrm>
        <a:graphic>
          <a:graphicData uri="http://schemas.openxmlformats.org/presentationml/2006/ole">
            <mc:AlternateContent xmlns:mc="http://schemas.openxmlformats.org/markup-compatibility/2006">
              <mc:Choice xmlns:v="urn:schemas-microsoft-com:vml" Requires="v">
                <p:oleObj spid="_x0000_s32782" name="Bitmap Image" r:id="rId3" imgW="5133333" imgH="4105848" progId="PBrush">
                  <p:embed/>
                </p:oleObj>
              </mc:Choice>
              <mc:Fallback>
                <p:oleObj name="Bitmap Image" r:id="rId3" imgW="5133333" imgH="4105848" progId="PBrush">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5013" y="1376363"/>
                        <a:ext cx="5133975" cy="410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Tendon Disorders</a:t>
            </a:r>
          </a:p>
        </p:txBody>
      </p:sp>
      <p:sp>
        <p:nvSpPr>
          <p:cNvPr id="14339" name="Rectangle 3"/>
          <p:cNvSpPr>
            <a:spLocks noGrp="1" noChangeArrowheads="1"/>
          </p:cNvSpPr>
          <p:nvPr>
            <p:ph type="body" idx="1"/>
          </p:nvPr>
        </p:nvSpPr>
        <p:spPr/>
        <p:txBody>
          <a:bodyPr/>
          <a:lstStyle/>
          <a:p>
            <a:r>
              <a:rPr lang="en-US"/>
              <a:t>Chord like structure that joins muscle to bones, and are liable to get frayed or torn.</a:t>
            </a:r>
          </a:p>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2" name="Text Box 6"/>
          <p:cNvSpPr txBox="1">
            <a:spLocks noChangeArrowheads="1"/>
          </p:cNvSpPr>
          <p:nvPr/>
        </p:nvSpPr>
        <p:spPr bwMode="auto">
          <a:xfrm>
            <a:off x="228600" y="890588"/>
            <a:ext cx="7239000" cy="4291012"/>
          </a:xfrm>
          <a:prstGeom prst="rect">
            <a:avLst/>
          </a:prstGeom>
          <a:noFill/>
          <a:ln w="9525">
            <a:noFill/>
            <a:miter lim="800000"/>
            <a:headEnd/>
            <a:tailEnd/>
          </a:ln>
          <a:effectLst/>
        </p:spPr>
        <p:txBody>
          <a:bodyPr>
            <a:spAutoFit/>
          </a:bodyPr>
          <a:lstStyle/>
          <a:p>
            <a:pPr>
              <a:spcBef>
                <a:spcPct val="50000"/>
              </a:spcBef>
            </a:pPr>
            <a:r>
              <a:rPr lang="en-US" sz="2400"/>
              <a:t>Overuse or awkward functioning</a:t>
            </a:r>
          </a:p>
          <a:p>
            <a:pPr>
              <a:spcBef>
                <a:spcPct val="50000"/>
              </a:spcBef>
            </a:pPr>
            <a:endParaRPr lang="en-US" sz="2400"/>
          </a:p>
          <a:p>
            <a:pPr>
              <a:spcBef>
                <a:spcPct val="50000"/>
              </a:spcBef>
            </a:pPr>
            <a:endParaRPr lang="en-US" sz="2400"/>
          </a:p>
          <a:p>
            <a:pPr>
              <a:spcBef>
                <a:spcPct val="50000"/>
              </a:spcBef>
            </a:pPr>
            <a:r>
              <a:rPr lang="en-US" sz="2400"/>
              <a:t>Production of too much fluid in a sheath</a:t>
            </a:r>
          </a:p>
          <a:p>
            <a:pPr>
              <a:spcBef>
                <a:spcPct val="50000"/>
              </a:spcBef>
            </a:pPr>
            <a:endParaRPr lang="en-US" sz="2400"/>
          </a:p>
          <a:p>
            <a:pPr>
              <a:spcBef>
                <a:spcPct val="50000"/>
              </a:spcBef>
            </a:pPr>
            <a:endParaRPr lang="en-US" sz="2400"/>
          </a:p>
          <a:p>
            <a:pPr>
              <a:spcBef>
                <a:spcPct val="50000"/>
              </a:spcBef>
            </a:pPr>
            <a:r>
              <a:rPr lang="en-US" sz="2400"/>
              <a:t>Swelling and pain in the tendons</a:t>
            </a:r>
          </a:p>
          <a:p>
            <a:pPr>
              <a:spcBef>
                <a:spcPct val="50000"/>
              </a:spcBef>
            </a:pPr>
            <a:endParaRPr lang="en-US" sz="2400"/>
          </a:p>
        </p:txBody>
      </p:sp>
      <p:sp>
        <p:nvSpPr>
          <p:cNvPr id="34823" name="AutoShape 7"/>
          <p:cNvSpPr>
            <a:spLocks noChangeArrowheads="1"/>
          </p:cNvSpPr>
          <p:nvPr/>
        </p:nvSpPr>
        <p:spPr bwMode="auto">
          <a:xfrm>
            <a:off x="2895600" y="1295400"/>
            <a:ext cx="838200" cy="1295400"/>
          </a:xfrm>
          <a:prstGeom prst="downArrow">
            <a:avLst>
              <a:gd name="adj1" fmla="val 50000"/>
              <a:gd name="adj2" fmla="val 38636"/>
            </a:avLst>
          </a:prstGeom>
          <a:solidFill>
            <a:schemeClr val="accent1"/>
          </a:solidFill>
          <a:ln w="9525">
            <a:solidFill>
              <a:schemeClr val="tx1"/>
            </a:solidFill>
            <a:miter lim="800000"/>
            <a:headEnd/>
            <a:tailEnd/>
          </a:ln>
          <a:effectLst/>
        </p:spPr>
        <p:txBody>
          <a:bodyPr wrap="none" anchor="ctr"/>
          <a:lstStyle/>
          <a:p>
            <a:endParaRPr lang="en-US"/>
          </a:p>
        </p:txBody>
      </p:sp>
      <p:sp>
        <p:nvSpPr>
          <p:cNvPr id="34824" name="AutoShape 8"/>
          <p:cNvSpPr>
            <a:spLocks noChangeArrowheads="1"/>
          </p:cNvSpPr>
          <p:nvPr/>
        </p:nvSpPr>
        <p:spPr bwMode="auto">
          <a:xfrm>
            <a:off x="2895600" y="2938463"/>
            <a:ext cx="838200" cy="1295400"/>
          </a:xfrm>
          <a:prstGeom prst="downArrow">
            <a:avLst>
              <a:gd name="adj1" fmla="val 50000"/>
              <a:gd name="adj2" fmla="val 38636"/>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76200"/>
            <a:ext cx="7772400" cy="1004888"/>
          </a:xfrm>
        </p:spPr>
        <p:txBody>
          <a:bodyPr/>
          <a:lstStyle/>
          <a:p>
            <a:r>
              <a:rPr lang="en-US" sz="3600" dirty="0"/>
              <a:t>2</a:t>
            </a:r>
            <a:r>
              <a:rPr lang="en-US" sz="3600" dirty="0" smtClean="0"/>
              <a:t>. </a:t>
            </a:r>
            <a:r>
              <a:rPr lang="en-US" sz="3600" dirty="0"/>
              <a:t>Deep Vein Thrombosis</a:t>
            </a:r>
          </a:p>
        </p:txBody>
      </p:sp>
      <p:sp>
        <p:nvSpPr>
          <p:cNvPr id="16387" name="Rectangle 3"/>
          <p:cNvSpPr>
            <a:spLocks noGrp="1" noChangeArrowheads="1"/>
          </p:cNvSpPr>
          <p:nvPr>
            <p:ph type="body" idx="1"/>
          </p:nvPr>
        </p:nvSpPr>
        <p:spPr>
          <a:xfrm>
            <a:off x="152400" y="1219200"/>
            <a:ext cx="7772400" cy="5334000"/>
          </a:xfrm>
        </p:spPr>
        <p:txBody>
          <a:bodyPr/>
          <a:lstStyle/>
          <a:p>
            <a:pPr>
              <a:buFontTx/>
              <a:buNone/>
            </a:pPr>
            <a:r>
              <a:rPr lang="en-US" sz="2800"/>
              <a:t>Poor static posture</a:t>
            </a:r>
          </a:p>
          <a:p>
            <a:pPr>
              <a:buFontTx/>
              <a:buNone/>
            </a:pPr>
            <a:endParaRPr lang="en-US" sz="2800"/>
          </a:p>
          <a:p>
            <a:pPr>
              <a:buFontTx/>
              <a:buNone/>
            </a:pPr>
            <a:endParaRPr lang="en-US" sz="2800"/>
          </a:p>
          <a:p>
            <a:pPr>
              <a:buFontTx/>
              <a:buNone/>
            </a:pPr>
            <a:r>
              <a:rPr lang="en-US" sz="2800"/>
              <a:t>Sluggish blood circulation</a:t>
            </a:r>
          </a:p>
          <a:p>
            <a:pPr>
              <a:buFontTx/>
              <a:buNone/>
            </a:pPr>
            <a:endParaRPr lang="en-US" sz="2800"/>
          </a:p>
          <a:p>
            <a:pPr>
              <a:buFontTx/>
              <a:buNone/>
            </a:pPr>
            <a:endParaRPr lang="en-US" sz="2800"/>
          </a:p>
          <a:p>
            <a:pPr>
              <a:buFontTx/>
              <a:buNone/>
            </a:pPr>
            <a:r>
              <a:rPr lang="en-US" sz="2800"/>
              <a:t>Blood clotting inside the vein</a:t>
            </a:r>
          </a:p>
          <a:p>
            <a:pPr>
              <a:buFontTx/>
              <a:buNone/>
            </a:pPr>
            <a:endParaRPr lang="en-US" sz="2800"/>
          </a:p>
          <a:p>
            <a:pPr>
              <a:buFontTx/>
              <a:buNone/>
            </a:pPr>
            <a:endParaRPr lang="en-US" sz="2800"/>
          </a:p>
          <a:p>
            <a:pPr>
              <a:buFontTx/>
              <a:buNone/>
            </a:pPr>
            <a:r>
              <a:rPr lang="en-US" sz="2800"/>
              <a:t>Deep vein thrombosis</a:t>
            </a:r>
          </a:p>
          <a:p>
            <a:endParaRPr lang="en-US" sz="2800"/>
          </a:p>
          <a:p>
            <a:endParaRPr lang="en-US" sz="2800"/>
          </a:p>
        </p:txBody>
      </p:sp>
      <p:sp>
        <p:nvSpPr>
          <p:cNvPr id="16388" name="AutoShape 4"/>
          <p:cNvSpPr>
            <a:spLocks noChangeArrowheads="1"/>
          </p:cNvSpPr>
          <p:nvPr/>
        </p:nvSpPr>
        <p:spPr bwMode="auto">
          <a:xfrm>
            <a:off x="2057400" y="1752600"/>
            <a:ext cx="381000" cy="990600"/>
          </a:xfrm>
          <a:prstGeom prst="downArrow">
            <a:avLst>
              <a:gd name="adj1" fmla="val 50000"/>
              <a:gd name="adj2" fmla="val 65000"/>
            </a:avLst>
          </a:prstGeom>
          <a:solidFill>
            <a:schemeClr val="accent1"/>
          </a:solidFill>
          <a:ln w="9525">
            <a:solidFill>
              <a:schemeClr val="tx1"/>
            </a:solidFill>
            <a:miter lim="800000"/>
            <a:headEnd/>
            <a:tailEnd/>
          </a:ln>
          <a:effectLst/>
        </p:spPr>
        <p:txBody>
          <a:bodyPr wrap="none" anchor="ctr"/>
          <a:lstStyle/>
          <a:p>
            <a:endParaRPr lang="en-US"/>
          </a:p>
        </p:txBody>
      </p:sp>
      <p:sp>
        <p:nvSpPr>
          <p:cNvPr id="16389" name="AutoShape 5"/>
          <p:cNvSpPr>
            <a:spLocks noChangeArrowheads="1"/>
          </p:cNvSpPr>
          <p:nvPr/>
        </p:nvSpPr>
        <p:spPr bwMode="auto">
          <a:xfrm>
            <a:off x="2133600" y="3276600"/>
            <a:ext cx="381000" cy="990600"/>
          </a:xfrm>
          <a:prstGeom prst="downArrow">
            <a:avLst>
              <a:gd name="adj1" fmla="val 50000"/>
              <a:gd name="adj2" fmla="val 65000"/>
            </a:avLst>
          </a:prstGeom>
          <a:solidFill>
            <a:schemeClr val="accent1"/>
          </a:solidFill>
          <a:ln w="9525">
            <a:solidFill>
              <a:schemeClr val="tx1"/>
            </a:solidFill>
            <a:miter lim="800000"/>
            <a:headEnd/>
            <a:tailEnd/>
          </a:ln>
          <a:effectLst/>
        </p:spPr>
        <p:txBody>
          <a:bodyPr wrap="none" anchor="ctr"/>
          <a:lstStyle/>
          <a:p>
            <a:endParaRPr lang="en-US"/>
          </a:p>
        </p:txBody>
      </p:sp>
      <p:sp>
        <p:nvSpPr>
          <p:cNvPr id="16390" name="AutoShape 6"/>
          <p:cNvSpPr>
            <a:spLocks noChangeArrowheads="1"/>
          </p:cNvSpPr>
          <p:nvPr/>
        </p:nvSpPr>
        <p:spPr bwMode="auto">
          <a:xfrm>
            <a:off x="2133600" y="4953000"/>
            <a:ext cx="381000" cy="990600"/>
          </a:xfrm>
          <a:prstGeom prst="downArrow">
            <a:avLst>
              <a:gd name="adj1" fmla="val 50000"/>
              <a:gd name="adj2" fmla="val 65000"/>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76200"/>
            <a:ext cx="7772400" cy="1462088"/>
          </a:xfrm>
        </p:spPr>
        <p:txBody>
          <a:bodyPr/>
          <a:lstStyle/>
          <a:p>
            <a:r>
              <a:rPr lang="en-US" dirty="0"/>
              <a:t>3</a:t>
            </a:r>
            <a:r>
              <a:rPr lang="en-US" dirty="0" smtClean="0"/>
              <a:t>. </a:t>
            </a:r>
            <a:r>
              <a:rPr lang="en-US" dirty="0"/>
              <a:t>Eye and Vision:</a:t>
            </a:r>
          </a:p>
        </p:txBody>
      </p:sp>
      <p:sp>
        <p:nvSpPr>
          <p:cNvPr id="17411" name="Rectangle 3"/>
          <p:cNvSpPr>
            <a:spLocks noGrp="1" noChangeArrowheads="1"/>
          </p:cNvSpPr>
          <p:nvPr>
            <p:ph type="body" idx="1"/>
          </p:nvPr>
        </p:nvSpPr>
        <p:spPr>
          <a:xfrm>
            <a:off x="381000" y="1447800"/>
            <a:ext cx="7772400" cy="5105400"/>
          </a:xfrm>
        </p:spPr>
        <p:txBody>
          <a:bodyPr/>
          <a:lstStyle/>
          <a:p>
            <a:r>
              <a:rPr lang="en-US" sz="4000"/>
              <a:t> Strain</a:t>
            </a:r>
          </a:p>
          <a:p>
            <a:r>
              <a:rPr lang="en-US" sz="4000"/>
              <a:t> Burning sensation </a:t>
            </a:r>
          </a:p>
          <a:p>
            <a:r>
              <a:rPr lang="en-US" sz="4000"/>
              <a:t> Reddening</a:t>
            </a:r>
          </a:p>
          <a:p>
            <a:r>
              <a:rPr lang="en-US" sz="4000"/>
              <a:t> Dryness in eyes</a:t>
            </a:r>
          </a:p>
          <a:p>
            <a:r>
              <a:rPr lang="en-US" sz="4000"/>
              <a:t> Headaches</a:t>
            </a:r>
          </a:p>
          <a:p>
            <a:r>
              <a:rPr lang="en-US" sz="4000"/>
              <a:t> Worsening the vision problem</a:t>
            </a:r>
          </a:p>
          <a:p>
            <a:pPr>
              <a:buFontTx/>
              <a:buNone/>
            </a:pPr>
            <a:endParaRPr lang="en-US" sz="400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causes</a:t>
            </a:r>
          </a:p>
        </p:txBody>
      </p:sp>
      <p:sp>
        <p:nvSpPr>
          <p:cNvPr id="59395" name="Rectangle 3"/>
          <p:cNvSpPr>
            <a:spLocks noGrp="1" noChangeArrowheads="1"/>
          </p:cNvSpPr>
          <p:nvPr>
            <p:ph type="body" idx="1"/>
          </p:nvPr>
        </p:nvSpPr>
        <p:spPr/>
        <p:txBody>
          <a:bodyPr/>
          <a:lstStyle/>
          <a:p>
            <a:r>
              <a:rPr lang="en-US" sz="2800"/>
              <a:t>Lack of sufficient exercise leading to weakness and fatigue of eye muscles</a:t>
            </a:r>
          </a:p>
          <a:p>
            <a:r>
              <a:rPr lang="en-US" sz="2800"/>
              <a:t>Lack of blinking leading to dry and itchy eyes</a:t>
            </a:r>
          </a:p>
          <a:p>
            <a:r>
              <a:rPr lang="en-US" sz="2800"/>
              <a:t>Flickering screen</a:t>
            </a:r>
          </a:p>
          <a:p>
            <a:r>
              <a:rPr lang="en-US" sz="2800"/>
              <a:t>Unclear characters on the monitor</a:t>
            </a:r>
          </a:p>
          <a:p>
            <a:r>
              <a:rPr lang="en-US" sz="2800"/>
              <a:t>Reflection of light on the monitor</a:t>
            </a:r>
          </a:p>
          <a:p>
            <a:endParaRPr lang="en-US" sz="280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6200" y="76200"/>
            <a:ext cx="4495800" cy="762000"/>
          </a:xfrm>
        </p:spPr>
        <p:txBody>
          <a:bodyPr/>
          <a:lstStyle/>
          <a:p>
            <a:r>
              <a:rPr lang="en-US" sz="3600" dirty="0"/>
              <a:t>4</a:t>
            </a:r>
            <a:r>
              <a:rPr lang="en-US" sz="3600" dirty="0" smtClean="0"/>
              <a:t>. </a:t>
            </a:r>
            <a:r>
              <a:rPr lang="en-US" sz="3600" dirty="0"/>
              <a:t>Mental Stress:</a:t>
            </a:r>
          </a:p>
        </p:txBody>
      </p:sp>
      <p:sp>
        <p:nvSpPr>
          <p:cNvPr id="18435" name="Rectangle 3"/>
          <p:cNvSpPr>
            <a:spLocks noGrp="1" noChangeArrowheads="1"/>
          </p:cNvSpPr>
          <p:nvPr>
            <p:ph type="body" idx="1"/>
          </p:nvPr>
        </p:nvSpPr>
        <p:spPr>
          <a:xfrm>
            <a:off x="76200" y="1295400"/>
            <a:ext cx="7772400" cy="4114800"/>
          </a:xfrm>
        </p:spPr>
        <p:txBody>
          <a:bodyPr/>
          <a:lstStyle/>
          <a:p>
            <a:r>
              <a:rPr lang="en-US" sz="4000"/>
              <a:t>Low self-esteem</a:t>
            </a:r>
          </a:p>
          <a:p>
            <a:r>
              <a:rPr lang="en-US" sz="4000"/>
              <a:t> Depression </a:t>
            </a:r>
          </a:p>
          <a:p>
            <a:r>
              <a:rPr lang="en-US" sz="4000"/>
              <a:t> Loss of appetite</a:t>
            </a:r>
          </a:p>
          <a:p>
            <a:r>
              <a:rPr lang="en-US" sz="4000"/>
              <a:t> Headaches</a:t>
            </a:r>
          </a:p>
          <a:p>
            <a:r>
              <a:rPr lang="en-US" sz="4000"/>
              <a:t> Sleeplessness</a:t>
            </a:r>
          </a:p>
          <a:p>
            <a:pPr>
              <a:buFontTx/>
              <a:buNone/>
            </a:pPr>
            <a:endParaRPr lang="en-US" sz="4000"/>
          </a:p>
          <a:p>
            <a:pPr>
              <a:buFontTx/>
              <a:buNone/>
            </a:pPr>
            <a:endParaRPr lang="en-US" sz="400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Causes:</a:t>
            </a:r>
          </a:p>
        </p:txBody>
      </p:sp>
      <p:sp>
        <p:nvSpPr>
          <p:cNvPr id="38915" name="Rectangle 3"/>
          <p:cNvSpPr>
            <a:spLocks noGrp="1" noChangeArrowheads="1"/>
          </p:cNvSpPr>
          <p:nvPr>
            <p:ph type="body" idx="1"/>
          </p:nvPr>
        </p:nvSpPr>
        <p:spPr/>
        <p:txBody>
          <a:bodyPr/>
          <a:lstStyle/>
          <a:p>
            <a:r>
              <a:rPr lang="en-US"/>
              <a:t>Unreasonable expectations of employers from workers</a:t>
            </a:r>
          </a:p>
          <a:p>
            <a:r>
              <a:rPr lang="en-US"/>
              <a:t> Monotonous job </a:t>
            </a:r>
          </a:p>
          <a:p>
            <a:r>
              <a:rPr lang="en-US"/>
              <a:t> No decision making role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a:t>5</a:t>
            </a:r>
            <a:r>
              <a:rPr lang="en-US" dirty="0" smtClean="0"/>
              <a:t>. </a:t>
            </a:r>
            <a:r>
              <a:rPr lang="en-US" dirty="0"/>
              <a:t>Back and neck problems</a:t>
            </a:r>
          </a:p>
        </p:txBody>
      </p:sp>
      <p:sp>
        <p:nvSpPr>
          <p:cNvPr id="15363" name="Rectangle 3"/>
          <p:cNvSpPr>
            <a:spLocks noGrp="1" noChangeArrowheads="1"/>
          </p:cNvSpPr>
          <p:nvPr>
            <p:ph type="body" idx="1"/>
          </p:nvPr>
        </p:nvSpPr>
        <p:spPr/>
        <p:txBody>
          <a:bodyPr/>
          <a:lstStyle/>
          <a:p>
            <a:pPr algn="ctr">
              <a:lnSpc>
                <a:spcPct val="80000"/>
              </a:lnSpc>
              <a:buFontTx/>
              <a:buNone/>
            </a:pPr>
            <a:r>
              <a:rPr lang="en-US" sz="2000"/>
              <a:t>Sitting in an awkward position for a longer period</a:t>
            </a:r>
          </a:p>
          <a:p>
            <a:pPr algn="ctr">
              <a:lnSpc>
                <a:spcPct val="80000"/>
              </a:lnSpc>
              <a:buFontTx/>
              <a:buNone/>
            </a:pPr>
            <a:endParaRPr lang="en-US" sz="2000"/>
          </a:p>
          <a:p>
            <a:pPr algn="ctr">
              <a:lnSpc>
                <a:spcPct val="80000"/>
              </a:lnSpc>
              <a:buFontTx/>
              <a:buNone/>
            </a:pPr>
            <a:endParaRPr lang="en-US" sz="2000"/>
          </a:p>
          <a:p>
            <a:pPr algn="ctr">
              <a:lnSpc>
                <a:spcPct val="80000"/>
              </a:lnSpc>
              <a:buFontTx/>
              <a:buNone/>
            </a:pPr>
            <a:r>
              <a:rPr lang="en-US" sz="2000"/>
              <a:t>Continuous, tremendous pressure on certain parts of neck and back </a:t>
            </a:r>
          </a:p>
          <a:p>
            <a:pPr algn="ctr">
              <a:lnSpc>
                <a:spcPct val="80000"/>
              </a:lnSpc>
              <a:buFontTx/>
              <a:buNone/>
            </a:pPr>
            <a:endParaRPr lang="en-US" sz="2000"/>
          </a:p>
          <a:p>
            <a:pPr algn="ctr">
              <a:lnSpc>
                <a:spcPct val="80000"/>
              </a:lnSpc>
              <a:buFontTx/>
              <a:buNone/>
            </a:pPr>
            <a:endParaRPr lang="en-US" sz="2000"/>
          </a:p>
          <a:p>
            <a:pPr algn="ctr">
              <a:lnSpc>
                <a:spcPct val="80000"/>
              </a:lnSpc>
              <a:buFontTx/>
              <a:buNone/>
            </a:pPr>
            <a:endParaRPr lang="en-US" sz="2000"/>
          </a:p>
          <a:p>
            <a:pPr algn="ctr">
              <a:lnSpc>
                <a:spcPct val="80000"/>
              </a:lnSpc>
              <a:buFontTx/>
              <a:buNone/>
            </a:pPr>
            <a:r>
              <a:rPr lang="en-US" sz="2000"/>
              <a:t>Fatigue in concerned muscles</a:t>
            </a:r>
          </a:p>
          <a:p>
            <a:pPr algn="ctr">
              <a:lnSpc>
                <a:spcPct val="80000"/>
              </a:lnSpc>
              <a:buFontTx/>
              <a:buNone/>
            </a:pPr>
            <a:endParaRPr lang="en-US" sz="2000"/>
          </a:p>
          <a:p>
            <a:pPr algn="ctr">
              <a:lnSpc>
                <a:spcPct val="80000"/>
              </a:lnSpc>
              <a:buFontTx/>
              <a:buNone/>
            </a:pPr>
            <a:endParaRPr lang="en-US" sz="2000"/>
          </a:p>
          <a:p>
            <a:pPr algn="ctr">
              <a:lnSpc>
                <a:spcPct val="80000"/>
              </a:lnSpc>
              <a:buFontTx/>
              <a:buNone/>
            </a:pPr>
            <a:endParaRPr lang="en-US" sz="2000"/>
          </a:p>
          <a:p>
            <a:pPr algn="ctr">
              <a:lnSpc>
                <a:spcPct val="80000"/>
              </a:lnSpc>
              <a:buFontTx/>
              <a:buNone/>
            </a:pPr>
            <a:r>
              <a:rPr lang="en-US" sz="2000"/>
              <a:t>Pain in Neck and Back</a:t>
            </a:r>
          </a:p>
        </p:txBody>
      </p:sp>
      <p:sp>
        <p:nvSpPr>
          <p:cNvPr id="15364" name="AutoShape 4"/>
          <p:cNvSpPr>
            <a:spLocks noChangeArrowheads="1"/>
          </p:cNvSpPr>
          <p:nvPr/>
        </p:nvSpPr>
        <p:spPr bwMode="auto">
          <a:xfrm>
            <a:off x="3810000" y="2333625"/>
            <a:ext cx="533400" cy="590550"/>
          </a:xfrm>
          <a:prstGeom prst="downArrow">
            <a:avLst>
              <a:gd name="adj1" fmla="val 50000"/>
              <a:gd name="adj2" fmla="val 27679"/>
            </a:avLst>
          </a:prstGeom>
          <a:solidFill>
            <a:schemeClr val="accent1"/>
          </a:solidFill>
          <a:ln w="9525">
            <a:solidFill>
              <a:schemeClr val="tx1"/>
            </a:solidFill>
            <a:miter lim="800000"/>
            <a:headEnd/>
            <a:tailEnd/>
          </a:ln>
          <a:effectLst/>
        </p:spPr>
        <p:txBody>
          <a:bodyPr wrap="none" anchor="ctr"/>
          <a:lstStyle/>
          <a:p>
            <a:endParaRPr lang="en-US"/>
          </a:p>
        </p:txBody>
      </p:sp>
      <p:sp>
        <p:nvSpPr>
          <p:cNvPr id="15365" name="AutoShape 5"/>
          <p:cNvSpPr>
            <a:spLocks noChangeArrowheads="1"/>
          </p:cNvSpPr>
          <p:nvPr/>
        </p:nvSpPr>
        <p:spPr bwMode="auto">
          <a:xfrm>
            <a:off x="3810000" y="3505200"/>
            <a:ext cx="533400" cy="838200"/>
          </a:xfrm>
          <a:prstGeom prst="downArrow">
            <a:avLst>
              <a:gd name="adj1" fmla="val 50000"/>
              <a:gd name="adj2" fmla="val 39286"/>
            </a:avLst>
          </a:prstGeom>
          <a:solidFill>
            <a:schemeClr val="accent1"/>
          </a:solidFill>
          <a:ln w="9525">
            <a:solidFill>
              <a:schemeClr val="tx1"/>
            </a:solidFill>
            <a:miter lim="800000"/>
            <a:headEnd/>
            <a:tailEnd/>
          </a:ln>
          <a:effectLst/>
        </p:spPr>
        <p:txBody>
          <a:bodyPr wrap="none" anchor="ctr"/>
          <a:lstStyle/>
          <a:p>
            <a:endParaRPr lang="en-US"/>
          </a:p>
        </p:txBody>
      </p:sp>
      <p:sp>
        <p:nvSpPr>
          <p:cNvPr id="15366" name="AutoShape 6"/>
          <p:cNvSpPr>
            <a:spLocks noChangeArrowheads="1"/>
          </p:cNvSpPr>
          <p:nvPr/>
        </p:nvSpPr>
        <p:spPr bwMode="auto">
          <a:xfrm>
            <a:off x="3790950" y="4800600"/>
            <a:ext cx="533400" cy="762000"/>
          </a:xfrm>
          <a:prstGeom prst="downArrow">
            <a:avLst>
              <a:gd name="adj1" fmla="val 50000"/>
              <a:gd name="adj2" fmla="val 35714"/>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cab\Downloads\download (1).jpg"/>
          <p:cNvPicPr>
            <a:picLocks noChangeAspect="1" noChangeArrowheads="1"/>
          </p:cNvPicPr>
          <p:nvPr/>
        </p:nvPicPr>
        <p:blipFill>
          <a:blip r:embed="rId2" cstate="print">
            <a:duotone>
              <a:schemeClr val="accent6">
                <a:shade val="45000"/>
                <a:satMod val="135000"/>
              </a:schemeClr>
              <a:prstClr val="white"/>
            </a:duotone>
          </a:blip>
          <a:srcRect/>
          <a:stretch>
            <a:fillRect/>
          </a:stretch>
        </p:blipFill>
        <p:spPr bwMode="auto">
          <a:xfrm>
            <a:off x="0" y="0"/>
            <a:ext cx="9144000" cy="6857999"/>
          </a:xfrm>
          <a:prstGeom prst="rect">
            <a:avLst/>
          </a:prstGeom>
          <a:noFill/>
        </p:spPr>
      </p:pic>
      <p:sp>
        <p:nvSpPr>
          <p:cNvPr id="6147" name="Content Placeholder 2"/>
          <p:cNvSpPr>
            <a:spLocks noGrp="1"/>
          </p:cNvSpPr>
          <p:nvPr>
            <p:ph idx="1"/>
          </p:nvPr>
        </p:nvSpPr>
        <p:spPr>
          <a:xfrm>
            <a:off x="381000" y="1447800"/>
            <a:ext cx="8458200" cy="3886200"/>
          </a:xfrm>
        </p:spPr>
        <p:txBody>
          <a:bodyPr/>
          <a:lstStyle/>
          <a:p>
            <a:pPr>
              <a:buFont typeface="Wingdings" pitchFamily="2" charset="2"/>
              <a:buChar char="Ø"/>
            </a:pPr>
            <a:endParaRPr lang="en-US" sz="2800" b="1" dirty="0" smtClean="0">
              <a:latin typeface="Times New Roman" pitchFamily="18" charset="0"/>
              <a:cs typeface="Times New Roman" pitchFamily="18" charset="0"/>
            </a:endParaRPr>
          </a:p>
          <a:p>
            <a:pPr>
              <a:buFont typeface="Wingdings" pitchFamily="2" charset="2"/>
              <a:buChar char="Ø"/>
            </a:pPr>
            <a:r>
              <a:rPr lang="en-US" sz="2800" b="1" dirty="0" smtClean="0">
                <a:solidFill>
                  <a:srgbClr val="002060"/>
                </a:solidFill>
              </a:rPr>
              <a:t>Viewing the consequences of the computer </a:t>
            </a:r>
            <a:r>
              <a:rPr lang="en-US" sz="2800" b="1" dirty="0" err="1" smtClean="0">
                <a:solidFill>
                  <a:srgbClr val="002060"/>
                </a:solidFill>
              </a:rPr>
              <a:t>usuage</a:t>
            </a:r>
            <a:r>
              <a:rPr lang="en-US" sz="2800" b="1" dirty="0" smtClean="0">
                <a:solidFill>
                  <a:srgbClr val="002060"/>
                </a:solidFill>
              </a:rPr>
              <a:t> and its related neck pain and disability, the present study comes out with its </a:t>
            </a:r>
            <a:r>
              <a:rPr lang="en-US" sz="3600" b="1" dirty="0" smtClean="0">
                <a:solidFill>
                  <a:srgbClr val="FF0000"/>
                </a:solidFill>
              </a:rPr>
              <a:t>first aim to find a relationship of computer usage with neck pain and disability. </a:t>
            </a:r>
            <a:endParaRPr lang="en-IN" sz="3600" b="1" dirty="0" smtClean="0">
              <a:solidFill>
                <a:srgbClr val="FF0000"/>
              </a:solidFill>
            </a:endParaRPr>
          </a:p>
          <a:p>
            <a:pPr>
              <a:buFont typeface="Arial" charset="0"/>
              <a:buNone/>
            </a:pPr>
            <a:endParaRPr lang="en-US" sz="2800" b="1" dirty="0" smtClean="0">
              <a:latin typeface="Times New Roman" pitchFamily="18" charset="0"/>
              <a:cs typeface="Times New Roman" pitchFamily="18" charset="0"/>
            </a:endParaRPr>
          </a:p>
          <a:p>
            <a:pPr>
              <a:buNone/>
            </a:pPr>
            <a:endParaRPr lang="en-US" sz="3600" b="1" dirty="0" smtClean="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IN" b="1" smtClean="0"/>
              <a:t>Ethical Clearance</a:t>
            </a:r>
          </a:p>
        </p:txBody>
      </p:sp>
      <p:sp>
        <p:nvSpPr>
          <p:cNvPr id="15363" name="Content Placeholder 2"/>
          <p:cNvSpPr>
            <a:spLocks noGrp="1"/>
          </p:cNvSpPr>
          <p:nvPr>
            <p:ph idx="1"/>
          </p:nvPr>
        </p:nvSpPr>
        <p:spPr/>
        <p:txBody>
          <a:bodyPr/>
          <a:lstStyle/>
          <a:p>
            <a:pPr>
              <a:buFont typeface="Arial" charset="0"/>
              <a:buNone/>
            </a:pPr>
            <a:endParaRPr lang="en-US" smtClean="0"/>
          </a:p>
          <a:p>
            <a:pPr>
              <a:buFont typeface="Arial" charset="0"/>
              <a:buNone/>
            </a:pPr>
            <a:endParaRPr lang="en-US" smtClean="0"/>
          </a:p>
          <a:p>
            <a:pPr>
              <a:buFont typeface="Arial" charset="0"/>
              <a:buNone/>
            </a:pPr>
            <a:r>
              <a:rPr lang="en-US" smtClean="0"/>
              <a:t>   </a:t>
            </a:r>
            <a:r>
              <a:rPr lang="en-US" b="1" smtClean="0"/>
              <a:t>Ethical clearance for the study was taken from Institutional Ethics Committee (IEC), Punjabi University, Patiala.</a:t>
            </a:r>
            <a:endParaRPr lang="en-IN" b="1"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85800" y="-76200"/>
            <a:ext cx="7772400" cy="1462088"/>
          </a:xfrm>
        </p:spPr>
        <p:txBody>
          <a:bodyPr/>
          <a:lstStyle/>
          <a:p>
            <a:r>
              <a:rPr lang="en-IN" b="1" dirty="0" smtClean="0"/>
              <a:t>Sampling</a:t>
            </a:r>
          </a:p>
        </p:txBody>
      </p:sp>
      <p:sp>
        <p:nvSpPr>
          <p:cNvPr id="16387" name="Content Placeholder 2"/>
          <p:cNvSpPr>
            <a:spLocks noGrp="1"/>
          </p:cNvSpPr>
          <p:nvPr>
            <p:ph idx="1"/>
          </p:nvPr>
        </p:nvSpPr>
        <p:spPr>
          <a:xfrm>
            <a:off x="685800" y="1219200"/>
            <a:ext cx="7772400" cy="4114800"/>
          </a:xfrm>
        </p:spPr>
        <p:txBody>
          <a:bodyPr/>
          <a:lstStyle/>
          <a:p>
            <a:r>
              <a:rPr lang="en-US" b="1" dirty="0" smtClean="0"/>
              <a:t> 60 office workers with neck pain using computer for &gt;15 hours/week and &gt;3 years were included in the study.</a:t>
            </a:r>
          </a:p>
          <a:p>
            <a:r>
              <a:rPr lang="en-US" b="1" dirty="0" smtClean="0"/>
              <a:t> Out of this 30 subjects were randomly chosen for the first part of the study.</a:t>
            </a:r>
          </a:p>
          <a:p>
            <a:r>
              <a:rPr lang="en-US" b="1" dirty="0" smtClean="0"/>
              <a:t> These subjects were compared with 30 office workers who did not use computer at all but had neck pain.</a:t>
            </a:r>
            <a:endParaRPr lang="en-IN" b="1"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 descr="C:\Users\cab\Downloads\uk_files\chairs.jpg"/>
          <p:cNvPicPr>
            <a:picLocks noChangeAspect="1" noChangeArrowheads="1"/>
          </p:cNvPicPr>
          <p:nvPr/>
        </p:nvPicPr>
        <p:blipFill>
          <a:blip r:embed="rId2"/>
          <a:srcRect/>
          <a:stretch>
            <a:fillRect/>
          </a:stretch>
        </p:blipFill>
        <p:spPr bwMode="auto">
          <a:xfrm>
            <a:off x="1219200" y="838200"/>
            <a:ext cx="6934200" cy="4648200"/>
          </a:xfrm>
          <a:prstGeom prst="rect">
            <a:avLst/>
          </a:prstGeom>
          <a:noFill/>
          <a:ln w="9525">
            <a:noFill/>
            <a:miter lim="800000"/>
            <a:headEnd/>
            <a:tailEnd/>
          </a:ln>
        </p:spPr>
      </p:pic>
      <p:sp>
        <p:nvSpPr>
          <p:cNvPr id="3" name="Content Placeholder 2"/>
          <p:cNvSpPr>
            <a:spLocks noGrp="1"/>
          </p:cNvSpPr>
          <p:nvPr>
            <p:ph idx="1"/>
          </p:nvPr>
        </p:nvSpPr>
        <p:spPr>
          <a:xfrm>
            <a:off x="457200" y="5486400"/>
            <a:ext cx="8229600" cy="1066800"/>
          </a:xfrm>
        </p:spPr>
        <p:txBody>
          <a:bodyPr rtlCol="0">
            <a:normAutofit fontScale="47500" lnSpcReduction="20000"/>
          </a:bodyPr>
          <a:lstStyle/>
          <a:p>
            <a:pPr fontAlgn="auto">
              <a:spcAft>
                <a:spcPts val="0"/>
              </a:spcAft>
              <a:buFont typeface="Arial" pitchFamily="34" charset="0"/>
              <a:buNone/>
              <a:defRPr/>
            </a:pPr>
            <a:r>
              <a:rPr lang="en-US" dirty="0" smtClean="0"/>
              <a:t>                     </a:t>
            </a:r>
          </a:p>
          <a:p>
            <a:pPr fontAlgn="auto">
              <a:spcAft>
                <a:spcPts val="0"/>
              </a:spcAft>
              <a:buFont typeface="Arial" pitchFamily="34" charset="0"/>
              <a:buNone/>
              <a:defRPr/>
            </a:pPr>
            <a:endParaRPr lang="en-US" dirty="0" smtClean="0"/>
          </a:p>
          <a:p>
            <a:pPr fontAlgn="auto">
              <a:spcAft>
                <a:spcPts val="0"/>
              </a:spcAft>
              <a:buFont typeface="Arial" pitchFamily="34" charset="0"/>
              <a:buNone/>
              <a:defRPr/>
            </a:pPr>
            <a:r>
              <a:rPr lang="en-US" dirty="0" smtClean="0"/>
              <a:t>                                             </a:t>
            </a:r>
            <a:r>
              <a:rPr lang="en-US" sz="6400" b="1" dirty="0" smtClean="0">
                <a:solidFill>
                  <a:srgbClr val="00B050"/>
                </a:solidFill>
                <a:latin typeface="Times New Roman" pitchFamily="18" charset="0"/>
                <a:cs typeface="Times New Roman" pitchFamily="18" charset="0"/>
              </a:rPr>
              <a:t>SELECTION CRITERIA</a:t>
            </a:r>
            <a:endParaRPr lang="en-US" sz="6400" b="1"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57200" y="304800"/>
            <a:ext cx="4040188" cy="685800"/>
          </a:xfrm>
        </p:spPr>
        <p:style>
          <a:lnRef idx="2">
            <a:schemeClr val="accent2"/>
          </a:lnRef>
          <a:fillRef idx="1">
            <a:schemeClr val="lt1"/>
          </a:fillRef>
          <a:effectRef idx="0">
            <a:schemeClr val="accent2"/>
          </a:effectRef>
          <a:fontRef idx="minor">
            <a:schemeClr val="dk1"/>
          </a:fontRef>
        </p:style>
        <p:txBody>
          <a:bodyPr rtlCol="0">
            <a:normAutofit/>
          </a:bodyPr>
          <a:lstStyle/>
          <a:p>
            <a:pPr fontAlgn="auto">
              <a:spcAft>
                <a:spcPts val="0"/>
              </a:spcAft>
              <a:buFont typeface="Arial" pitchFamily="34" charset="0"/>
              <a:buNone/>
              <a:defRPr/>
            </a:pPr>
            <a:r>
              <a:rPr lang="en-US" dirty="0" smtClean="0"/>
              <a:t>Inclusion criteria</a:t>
            </a:r>
            <a:endParaRPr lang="en-US" dirty="0"/>
          </a:p>
        </p:txBody>
      </p:sp>
      <p:sp>
        <p:nvSpPr>
          <p:cNvPr id="3" name="Content Placeholder 2"/>
          <p:cNvSpPr>
            <a:spLocks noGrp="1"/>
          </p:cNvSpPr>
          <p:nvPr>
            <p:ph sz="half" idx="2"/>
          </p:nvPr>
        </p:nvSpPr>
        <p:spPr>
          <a:xfrm>
            <a:off x="457200" y="1524000"/>
            <a:ext cx="4040188" cy="4343400"/>
          </a:xfrm>
        </p:spPr>
        <p:style>
          <a:lnRef idx="2">
            <a:schemeClr val="accent1"/>
          </a:lnRef>
          <a:fillRef idx="1">
            <a:schemeClr val="lt1"/>
          </a:fillRef>
          <a:effectRef idx="0">
            <a:schemeClr val="accent1"/>
          </a:effectRef>
          <a:fontRef idx="minor">
            <a:schemeClr val="dk1"/>
          </a:fontRef>
        </p:style>
        <p:txBody>
          <a:bodyPr rtlCol="0">
            <a:normAutofit/>
          </a:bodyPr>
          <a:lstStyle/>
          <a:p>
            <a:pPr fontAlgn="auto">
              <a:spcAft>
                <a:spcPts val="0"/>
              </a:spcAft>
              <a:buFont typeface="Wingdings" pitchFamily="2" charset="2"/>
              <a:buChar char="Ø"/>
              <a:defRPr/>
            </a:pPr>
            <a:r>
              <a:rPr lang="en-US" sz="2000" b="1" dirty="0" smtClean="0"/>
              <a:t> All the subjects were in age ranging from 20 - 35 years.</a:t>
            </a:r>
            <a:endParaRPr lang="en-IN" sz="2000" b="1" dirty="0" smtClean="0"/>
          </a:p>
          <a:p>
            <a:pPr fontAlgn="auto">
              <a:spcAft>
                <a:spcPts val="0"/>
              </a:spcAft>
              <a:buFont typeface="Arial" pitchFamily="34" charset="0"/>
              <a:buNone/>
              <a:defRPr/>
            </a:pPr>
            <a:r>
              <a:rPr lang="en-US" sz="2000" b="1" dirty="0" smtClean="0">
                <a:latin typeface="Times New Roman" pitchFamily="18" charset="0"/>
                <a:cs typeface="Times New Roman" pitchFamily="18" charset="0"/>
              </a:rPr>
              <a:t> </a:t>
            </a:r>
          </a:p>
          <a:p>
            <a:pPr fontAlgn="auto">
              <a:spcAft>
                <a:spcPts val="0"/>
              </a:spcAft>
              <a:buFont typeface="Wingdings" pitchFamily="2" charset="2"/>
              <a:buChar char="Ø"/>
              <a:defRPr/>
            </a:pPr>
            <a:r>
              <a:rPr lang="en-US" sz="2000" b="1" dirty="0" smtClean="0"/>
              <a:t>computer  usage for &gt;15 hours/week and &gt;3 years</a:t>
            </a:r>
            <a:r>
              <a:rPr lang="en-US" sz="2000" b="1" dirty="0" smtClean="0">
                <a:latin typeface="Times New Roman" pitchFamily="18" charset="0"/>
                <a:cs typeface="Times New Roman" pitchFamily="18" charset="0"/>
              </a:rPr>
              <a:t>.</a:t>
            </a:r>
          </a:p>
          <a:p>
            <a:pPr fontAlgn="auto">
              <a:spcAft>
                <a:spcPts val="0"/>
              </a:spcAft>
              <a:buFont typeface="Arial" pitchFamily="34" charset="0"/>
              <a:buNone/>
              <a:defRPr/>
            </a:pPr>
            <a:endParaRPr lang="en-US" sz="2000" b="1" dirty="0" smtClean="0">
              <a:latin typeface="Times New Roman" pitchFamily="18" charset="0"/>
              <a:cs typeface="Times New Roman" pitchFamily="18" charset="0"/>
            </a:endParaRPr>
          </a:p>
          <a:p>
            <a:pPr fontAlgn="auto">
              <a:spcAft>
                <a:spcPts val="0"/>
              </a:spcAft>
              <a:buFont typeface="Arial" pitchFamily="34" charset="0"/>
              <a:buChar char="•"/>
              <a:defRPr/>
            </a:pPr>
            <a:endParaRPr lang="en-US" b="1" dirty="0">
              <a:latin typeface="Times New Roman" pitchFamily="18" charset="0"/>
              <a:cs typeface="Times New Roman" pitchFamily="18" charset="0"/>
            </a:endParaRPr>
          </a:p>
        </p:txBody>
      </p:sp>
      <p:sp>
        <p:nvSpPr>
          <p:cNvPr id="6" name="Text Placeholder 5"/>
          <p:cNvSpPr>
            <a:spLocks noGrp="1"/>
          </p:cNvSpPr>
          <p:nvPr>
            <p:ph type="body" sz="quarter" idx="3"/>
          </p:nvPr>
        </p:nvSpPr>
        <p:spPr>
          <a:xfrm>
            <a:off x="4645025" y="304800"/>
            <a:ext cx="4041775" cy="685800"/>
          </a:xfrm>
        </p:spPr>
        <p:style>
          <a:lnRef idx="2">
            <a:schemeClr val="accent2"/>
          </a:lnRef>
          <a:fillRef idx="1">
            <a:schemeClr val="lt1"/>
          </a:fillRef>
          <a:effectRef idx="0">
            <a:schemeClr val="accent2"/>
          </a:effectRef>
          <a:fontRef idx="minor">
            <a:schemeClr val="dk1"/>
          </a:fontRef>
        </p:style>
        <p:txBody>
          <a:bodyPr rtlCol="0">
            <a:normAutofit/>
          </a:bodyPr>
          <a:lstStyle/>
          <a:p>
            <a:pPr fontAlgn="auto">
              <a:spcAft>
                <a:spcPts val="0"/>
              </a:spcAft>
              <a:buFont typeface="Arial" pitchFamily="34" charset="0"/>
              <a:buNone/>
              <a:defRPr/>
            </a:pPr>
            <a:r>
              <a:rPr lang="en-US" dirty="0" smtClean="0"/>
              <a:t>       Exclusion criteria</a:t>
            </a:r>
            <a:endParaRPr lang="en-US" dirty="0"/>
          </a:p>
        </p:txBody>
      </p:sp>
      <p:sp>
        <p:nvSpPr>
          <p:cNvPr id="7" name="Content Placeholder 6"/>
          <p:cNvSpPr>
            <a:spLocks noGrp="1"/>
          </p:cNvSpPr>
          <p:nvPr>
            <p:ph sz="quarter" idx="4"/>
          </p:nvPr>
        </p:nvSpPr>
        <p:spPr>
          <a:xfrm>
            <a:off x="4645025" y="1295400"/>
            <a:ext cx="4041775" cy="5334000"/>
          </a:xfrm>
        </p:spPr>
        <p:style>
          <a:lnRef idx="2">
            <a:schemeClr val="dk1"/>
          </a:lnRef>
          <a:fillRef idx="1">
            <a:schemeClr val="lt1"/>
          </a:fillRef>
          <a:effectRef idx="0">
            <a:schemeClr val="dk1"/>
          </a:effectRef>
          <a:fontRef idx="minor">
            <a:schemeClr val="dk1"/>
          </a:fontRef>
        </p:style>
        <p:txBody>
          <a:bodyPr rtlCol="0">
            <a:noAutofit/>
          </a:bodyPr>
          <a:lstStyle/>
          <a:p>
            <a:pPr fontAlgn="auto">
              <a:spcAft>
                <a:spcPts val="0"/>
              </a:spcAft>
              <a:buFont typeface="Wingdings" pitchFamily="2" charset="2"/>
              <a:buChar char="Ø"/>
              <a:defRPr/>
            </a:pPr>
            <a:r>
              <a:rPr lang="en-US" b="1" dirty="0" smtClean="0"/>
              <a:t>Subjects with history of trauma, </a:t>
            </a:r>
            <a:r>
              <a:rPr lang="en-US" b="1" dirty="0" err="1" smtClean="0"/>
              <a:t>spondylosis</a:t>
            </a:r>
            <a:r>
              <a:rPr lang="en-US" b="1" dirty="0" smtClean="0"/>
              <a:t>, </a:t>
            </a:r>
            <a:r>
              <a:rPr lang="en-US" b="1" dirty="0" err="1" smtClean="0"/>
              <a:t>periarthritis</a:t>
            </a:r>
            <a:r>
              <a:rPr lang="en-US" b="1" dirty="0" smtClean="0"/>
              <a:t>, rheumatoid arthritis, any neurological disorder, suspected psychosomatic pain, neck deformity and history of surgery for neck or shoulder were excluded.</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Mritunjay\Desktop\Richa PPT\2137737248_e9f3e429d1_n-300x300.jpg"/>
          <p:cNvPicPr>
            <a:picLocks noChangeAspect="1" noChangeArrowheads="1"/>
          </p:cNvPicPr>
          <p:nvPr/>
        </p:nvPicPr>
        <p:blipFill>
          <a:blip r:embed="rId2" cstate="print"/>
          <a:srcRect/>
          <a:stretch>
            <a:fillRect/>
          </a:stretch>
        </p:blipFill>
        <p:spPr bwMode="auto">
          <a:xfrm>
            <a:off x="381000" y="2133599"/>
            <a:ext cx="8451272" cy="4469423"/>
          </a:xfrm>
          <a:prstGeom prst="rect">
            <a:avLst/>
          </a:prstGeom>
          <a:ln>
            <a:noFill/>
          </a:ln>
          <a:effectLst>
            <a:softEdge rad="112500"/>
          </a:effectLst>
        </p:spPr>
      </p:pic>
      <p:sp>
        <p:nvSpPr>
          <p:cNvPr id="19459" name="Rectangle 9"/>
          <p:cNvSpPr>
            <a:spLocks noChangeArrowheads="1"/>
          </p:cNvSpPr>
          <p:nvPr/>
        </p:nvSpPr>
        <p:spPr bwMode="auto">
          <a:xfrm>
            <a:off x="990600" y="609600"/>
            <a:ext cx="7162800" cy="1108075"/>
          </a:xfrm>
          <a:prstGeom prst="rect">
            <a:avLst/>
          </a:prstGeom>
          <a:noFill/>
          <a:ln w="9525">
            <a:noFill/>
            <a:miter lim="800000"/>
            <a:headEnd/>
            <a:tailEnd/>
          </a:ln>
        </p:spPr>
        <p:txBody>
          <a:bodyPr>
            <a:spAutoFit/>
          </a:bodyPr>
          <a:lstStyle/>
          <a:p>
            <a:pPr algn="ctr"/>
            <a:r>
              <a:rPr lang="en-IN" sz="6600">
                <a:solidFill>
                  <a:srgbClr val="C00000"/>
                </a:solidFill>
                <a:latin typeface="Times New Roman" pitchFamily="18" charset="0"/>
                <a:cs typeface="Times New Roman" pitchFamily="18" charset="0"/>
              </a:rPr>
              <a:t>Procedures</a:t>
            </a:r>
            <a:endParaRPr lang="en-IN" sz="6600">
              <a:solidFill>
                <a:srgbClr val="C00000"/>
              </a:solidFill>
              <a:latin typeface="Calibri"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457200" y="2209800"/>
            <a:ext cx="7924800" cy="3352800"/>
          </a:xfrm>
        </p:spPr>
        <p:txBody>
          <a:bodyPr rtlCol="0">
            <a:noAutofit/>
          </a:bodyPr>
          <a:lstStyle/>
          <a:p>
            <a:pPr algn="just" fontAlgn="auto">
              <a:spcAft>
                <a:spcPts val="0"/>
              </a:spcAft>
              <a:buFont typeface="Arial" pitchFamily="34" charset="0"/>
              <a:buChar char="•"/>
              <a:defRPr/>
            </a:pPr>
            <a:r>
              <a:rPr lang="en-US" sz="2800" b="1" dirty="0" smtClean="0"/>
              <a:t>Neck pain and neck disability were the outcome measures assessed by Visual Analogue Scale (VAS) and Neck Disability Index (NDI) respectively.</a:t>
            </a:r>
          </a:p>
          <a:p>
            <a:pPr algn="just" fontAlgn="auto">
              <a:spcAft>
                <a:spcPts val="0"/>
              </a:spcAft>
              <a:buFont typeface="Arial" pitchFamily="34" charset="0"/>
              <a:buNone/>
              <a:defRPr/>
            </a:pPr>
            <a:endParaRPr lang="en-US" sz="2800" b="1" dirty="0" smtClean="0"/>
          </a:p>
          <a:p>
            <a:pPr algn="just" fontAlgn="auto">
              <a:spcAft>
                <a:spcPts val="0"/>
              </a:spcAft>
              <a:buNone/>
              <a:defRPr/>
            </a:pPr>
            <a:endParaRPr lang="en-IN" sz="2800"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IN" sz="2400" smtClean="0">
                <a:solidFill>
                  <a:schemeClr val="accent1"/>
                </a:solidFill>
                <a:latin typeface="Times New Roman" pitchFamily="18" charset="0"/>
                <a:cs typeface="Times New Roman" pitchFamily="18" charset="0"/>
              </a:rPr>
              <a:t>Assessment of pain</a:t>
            </a:r>
            <a:endParaRPr lang="en-US" sz="2400" smtClean="0">
              <a:solidFill>
                <a:schemeClr val="accent1"/>
              </a:solidFill>
              <a:latin typeface="Times New Roman" pitchFamily="18" charset="0"/>
              <a:cs typeface="Times New Roman" pitchFamily="18" charset="0"/>
            </a:endParaRPr>
          </a:p>
        </p:txBody>
      </p:sp>
      <p:sp>
        <p:nvSpPr>
          <p:cNvPr id="3" name="Content Placeholder 2"/>
          <p:cNvSpPr>
            <a:spLocks noGrp="1"/>
          </p:cNvSpPr>
          <p:nvPr>
            <p:ph idx="1"/>
          </p:nvPr>
        </p:nvSpPr>
        <p:spPr>
          <a:xfrm>
            <a:off x="3733800" y="273050"/>
            <a:ext cx="5257800" cy="6432550"/>
          </a:xfrm>
        </p:spPr>
        <p:txBody>
          <a:bodyPr rtlCol="0">
            <a:normAutofit lnSpcReduction="10000"/>
          </a:bodyPr>
          <a:lstStyle/>
          <a:p>
            <a:pPr fontAlgn="auto">
              <a:spcAft>
                <a:spcPts val="0"/>
              </a:spcAft>
              <a:buFont typeface="Arial" pitchFamily="34" charset="0"/>
              <a:buNone/>
              <a:defRPr/>
            </a:pPr>
            <a:r>
              <a:rPr lang="en-US" dirty="0" smtClean="0">
                <a:latin typeface="Times New Roman" pitchFamily="18" charset="0"/>
                <a:cs typeface="Times New Roman" pitchFamily="18" charset="0"/>
              </a:rPr>
              <a:t> </a:t>
            </a:r>
          </a:p>
          <a:p>
            <a:pPr fontAlgn="auto">
              <a:spcAft>
                <a:spcPts val="0"/>
              </a:spcAft>
              <a:buFont typeface="Arial" pitchFamily="34" charset="0"/>
              <a:buNone/>
              <a:defRPr/>
            </a:pPr>
            <a:r>
              <a:rPr lang="en-US"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Description</a:t>
            </a:r>
            <a:r>
              <a:rPr lang="en-US" sz="2000" b="1" dirty="0" smtClean="0">
                <a:latin typeface="Times New Roman" pitchFamily="18" charset="0"/>
                <a:cs typeface="Times New Roman" pitchFamily="18" charset="0"/>
              </a:rPr>
              <a:t>-</a:t>
            </a:r>
            <a:r>
              <a:rPr lang="en-US" b="1" dirty="0" smtClean="0">
                <a:latin typeface="Times New Roman" pitchFamily="18" charset="0"/>
                <a:cs typeface="Times New Roman" pitchFamily="18" charset="0"/>
              </a:rPr>
              <a:t> </a:t>
            </a:r>
            <a:r>
              <a:rPr lang="en-US" sz="2300" dirty="0" smtClean="0">
                <a:latin typeface="Times New Roman" pitchFamily="18" charset="0"/>
                <a:cs typeface="Times New Roman" pitchFamily="18" charset="0"/>
              </a:rPr>
              <a:t>Pain was be measured using VAS scale. It consists of 10 cm line with two endpoints representing `no pain ’and` worst pain imaginable’. The score can be used as a baseline assessment of pain with follow-up measures providing an indication of whether pain is reducing</a:t>
            </a:r>
          </a:p>
          <a:p>
            <a:pPr fontAlgn="auto">
              <a:spcAft>
                <a:spcPts val="0"/>
              </a:spcAft>
              <a:buFont typeface="Arial" pitchFamily="34" charset="0"/>
              <a:buNone/>
              <a:defRPr/>
            </a:pPr>
            <a:endParaRPr lang="en-US" sz="2300" dirty="0" smtClean="0">
              <a:latin typeface="Times New Roman" pitchFamily="18" charset="0"/>
              <a:cs typeface="Times New Roman" pitchFamily="18" charset="0"/>
            </a:endParaRPr>
          </a:p>
          <a:p>
            <a:pPr fontAlgn="auto">
              <a:spcAft>
                <a:spcPts val="0"/>
              </a:spcAft>
              <a:buFont typeface="Arial" pitchFamily="34" charset="0"/>
              <a:buNone/>
              <a:defRPr/>
            </a:pPr>
            <a:r>
              <a:rPr lang="en-US" sz="2300" b="1" dirty="0" smtClean="0">
                <a:latin typeface="Times New Roman" pitchFamily="18" charset="0"/>
                <a:cs typeface="Times New Roman" pitchFamily="18" charset="0"/>
              </a:rPr>
              <a:t>   Scoring</a:t>
            </a:r>
            <a:r>
              <a:rPr lang="en-US" sz="2300" dirty="0" smtClean="0">
                <a:latin typeface="Times New Roman" pitchFamily="18" charset="0"/>
                <a:cs typeface="Times New Roman" pitchFamily="18" charset="0"/>
              </a:rPr>
              <a:t> – Patients rated their pain by placing a mark on the line corresponding to their current level of pain, the distance along the line from the `no pain’ marker is then measured with a ruler giving a pain score out of 10. The scores will be used to evaluate treatment effectiveness. </a:t>
            </a:r>
          </a:p>
          <a:p>
            <a:pPr fontAlgn="auto">
              <a:spcAft>
                <a:spcPts val="0"/>
              </a:spcAft>
              <a:buFont typeface="Arial" pitchFamily="34" charset="0"/>
              <a:buNone/>
              <a:defRPr/>
            </a:pPr>
            <a:endParaRPr lang="en-US" sz="2300" dirty="0" smtClean="0">
              <a:latin typeface="Times New Roman" pitchFamily="18" charset="0"/>
              <a:cs typeface="Times New Roman" pitchFamily="18" charset="0"/>
            </a:endParaRPr>
          </a:p>
          <a:p>
            <a:pPr fontAlgn="auto">
              <a:spcAft>
                <a:spcPts val="0"/>
              </a:spcAft>
              <a:buFont typeface="Arial" pitchFamily="34" charset="0"/>
              <a:buNone/>
              <a:defRPr/>
            </a:pPr>
            <a:endParaRPr lang="en-US" dirty="0">
              <a:latin typeface="Times New Roman" pitchFamily="18" charset="0"/>
              <a:cs typeface="Times New Roman" pitchFamily="18" charset="0"/>
            </a:endParaRPr>
          </a:p>
        </p:txBody>
      </p:sp>
      <p:pic>
        <p:nvPicPr>
          <p:cNvPr id="21508" name="Picture 4" descr="C:\Users\cab\Downloads\images (58).jpg"/>
          <p:cNvPicPr>
            <a:picLocks noChangeAspect="1" noChangeArrowheads="1"/>
          </p:cNvPicPr>
          <p:nvPr/>
        </p:nvPicPr>
        <p:blipFill>
          <a:blip r:embed="rId2"/>
          <a:srcRect/>
          <a:stretch>
            <a:fillRect/>
          </a:stretch>
        </p:blipFill>
        <p:spPr bwMode="auto">
          <a:xfrm>
            <a:off x="381000" y="2481263"/>
            <a:ext cx="3276600" cy="1895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IN" sz="2700" b="1" dirty="0" smtClean="0">
                <a:latin typeface="Times New Roman" pitchFamily="18" charset="0"/>
                <a:cs typeface="Times New Roman" pitchFamily="18" charset="0"/>
              </a:rPr>
              <a:t>Neck disability index (Vernon and Mior, 1991)</a:t>
            </a:r>
            <a:r>
              <a:rPr lang="en-US" dirty="0" smtClean="0"/>
              <a:t/>
            </a:r>
            <a:br>
              <a:rPr lang="en-US" dirty="0" smtClean="0"/>
            </a:br>
            <a:endParaRPr lang="en-US" dirty="0"/>
          </a:p>
        </p:txBody>
      </p:sp>
      <p:sp>
        <p:nvSpPr>
          <p:cNvPr id="22531" name="Content Placeholder 2"/>
          <p:cNvSpPr>
            <a:spLocks noGrp="1"/>
          </p:cNvSpPr>
          <p:nvPr>
            <p:ph idx="1"/>
          </p:nvPr>
        </p:nvSpPr>
        <p:spPr>
          <a:xfrm>
            <a:off x="457200" y="1417637"/>
            <a:ext cx="8077200" cy="4373563"/>
          </a:xfrm>
        </p:spPr>
        <p:txBody>
          <a:bodyPr/>
          <a:lstStyle/>
          <a:p>
            <a:pPr>
              <a:buFont typeface="Arial" charset="0"/>
              <a:buNone/>
            </a:pPr>
            <a:r>
              <a:rPr lang="en-US" sz="2400" b="1" dirty="0" smtClean="0">
                <a:latin typeface="Times New Roman" pitchFamily="18" charset="0"/>
                <a:cs typeface="Times New Roman" pitchFamily="18" charset="0"/>
              </a:rPr>
              <a:t> </a:t>
            </a:r>
          </a:p>
          <a:p>
            <a:pPr>
              <a:buFont typeface="Arial" charset="0"/>
              <a:buNone/>
            </a:pPr>
            <a:r>
              <a:rPr lang="en-US" sz="2400" b="1" dirty="0" smtClean="0">
                <a:latin typeface="Times New Roman" pitchFamily="18" charset="0"/>
                <a:cs typeface="Times New Roman" pitchFamily="18" charset="0"/>
              </a:rPr>
              <a:t> Description-</a:t>
            </a:r>
            <a:r>
              <a:rPr lang="en-US" sz="2400" dirty="0" smtClean="0">
                <a:latin typeface="Times New Roman" pitchFamily="18" charset="0"/>
                <a:cs typeface="Times New Roman" pitchFamily="18" charset="0"/>
              </a:rPr>
              <a:t>  </a:t>
            </a:r>
            <a:r>
              <a:rPr lang="en-US" sz="2400" dirty="0" smtClean="0"/>
              <a:t>The NDI consists of 10 items: pain intensity, personal care, lifting, reading, headaches, concentration, work, driving, sleeping and recreation. It measures the functional status of patients with disabling neck pain. The 10 items with 6 possible answers in each are scored 0 (no activity limitation) to 5 (major activity limitation) are summed up to yield a total score (Vernon and </a:t>
            </a:r>
            <a:r>
              <a:rPr lang="en-US" sz="2400" dirty="0" err="1" smtClean="0"/>
              <a:t>Mior</a:t>
            </a:r>
            <a:r>
              <a:rPr lang="en-US" sz="2400" dirty="0" smtClean="0"/>
              <a:t>., 1991).</a:t>
            </a:r>
            <a:endParaRPr lang="en-IN" sz="2400" dirty="0" smtClean="0"/>
          </a:p>
          <a:p>
            <a:pPr>
              <a:buFont typeface="Arial" charset="0"/>
              <a:buNone/>
            </a:pPr>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lgn="l" fontAlgn="auto">
              <a:spcAft>
                <a:spcPts val="0"/>
              </a:spcAft>
              <a:defRPr/>
            </a:pPr>
            <a:r>
              <a:rPr lang="en-US" b="1" dirty="0" smtClean="0">
                <a:latin typeface="Times New Roman" pitchFamily="18" charset="0"/>
                <a:ea typeface="Calibri" pitchFamily="34" charset="0"/>
                <a:cs typeface="Times New Roman" pitchFamily="18" charset="0"/>
              </a:rPr>
              <a:t/>
            </a:r>
            <a:br>
              <a:rPr lang="en-US" b="1" dirty="0" smtClean="0">
                <a:latin typeface="Times New Roman" pitchFamily="18" charset="0"/>
                <a:ea typeface="Calibri" pitchFamily="34" charset="0"/>
                <a:cs typeface="Times New Roman" pitchFamily="18" charset="0"/>
              </a:rPr>
            </a:br>
            <a:r>
              <a:rPr lang="en-US" dirty="0" smtClean="0"/>
              <a:t>The demographic characteristics of subjects in first part of the study</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66080871"/>
              </p:ext>
            </p:extLst>
          </p:nvPr>
        </p:nvGraphicFramePr>
        <p:xfrm>
          <a:off x="228600" y="2514600"/>
          <a:ext cx="8686799" cy="3810001"/>
        </p:xfrm>
        <a:graphic>
          <a:graphicData uri="http://schemas.openxmlformats.org/drawingml/2006/table">
            <a:tbl>
              <a:tblPr>
                <a:tableStyleId>{16D9F66E-5EB9-4882-86FB-DCBF35E3C3E4}</a:tableStyleId>
              </a:tblPr>
              <a:tblGrid>
                <a:gridCol w="1914864"/>
                <a:gridCol w="3191441"/>
                <a:gridCol w="3580494"/>
              </a:tblGrid>
              <a:tr h="2054976">
                <a:tc>
                  <a:txBody>
                    <a:bodyPr/>
                    <a:lstStyle/>
                    <a:p>
                      <a:pPr algn="ctr">
                        <a:lnSpc>
                          <a:spcPct val="115000"/>
                        </a:lnSpc>
                        <a:spcAft>
                          <a:spcPts val="0"/>
                        </a:spcAft>
                      </a:pPr>
                      <a:endParaRPr lang="en-IN" sz="2400" dirty="0"/>
                    </a:p>
                    <a:p>
                      <a:pPr algn="ctr">
                        <a:lnSpc>
                          <a:spcPct val="115000"/>
                        </a:lnSpc>
                        <a:spcAft>
                          <a:spcPts val="0"/>
                        </a:spcAft>
                      </a:pPr>
                      <a:r>
                        <a:rPr lang="en-US" sz="1800" dirty="0"/>
                        <a:t>Demographic data</a:t>
                      </a:r>
                      <a:endParaRPr lang="en-IN" sz="1800" dirty="0">
                        <a:latin typeface="Calibri"/>
                        <a:ea typeface="Calibri"/>
                        <a:cs typeface="Times New Roman"/>
                      </a:endParaRPr>
                    </a:p>
                  </a:txBody>
                  <a:tcPr marL="68580" marR="68580" marT="0" marB="0"/>
                </a:tc>
                <a:tc>
                  <a:txBody>
                    <a:bodyPr/>
                    <a:lstStyle/>
                    <a:p>
                      <a:pPr algn="ctr">
                        <a:lnSpc>
                          <a:spcPct val="115000"/>
                        </a:lnSpc>
                        <a:spcAft>
                          <a:spcPts val="0"/>
                        </a:spcAft>
                      </a:pPr>
                      <a:r>
                        <a:rPr lang="en-US" sz="2400" dirty="0"/>
                        <a:t>Computer users</a:t>
                      </a:r>
                      <a:endParaRPr lang="en-IN" sz="2400" dirty="0"/>
                    </a:p>
                    <a:p>
                      <a:pPr algn="ctr">
                        <a:lnSpc>
                          <a:spcPct val="115000"/>
                        </a:lnSpc>
                        <a:spcAft>
                          <a:spcPts val="0"/>
                        </a:spcAft>
                      </a:pPr>
                      <a:r>
                        <a:rPr lang="en-US" sz="2400" dirty="0"/>
                        <a:t>(n = 30)</a:t>
                      </a:r>
                      <a:endParaRPr lang="en-IN" sz="2400" dirty="0"/>
                    </a:p>
                    <a:p>
                      <a:pPr algn="ctr">
                        <a:lnSpc>
                          <a:spcPct val="115000"/>
                        </a:lnSpc>
                        <a:spcAft>
                          <a:spcPts val="0"/>
                        </a:spcAft>
                      </a:pPr>
                      <a:r>
                        <a:rPr lang="en-US" sz="2400" dirty="0"/>
                        <a:t>Mean (SD)</a:t>
                      </a:r>
                      <a:endParaRPr lang="en-IN" sz="2400" dirty="0">
                        <a:latin typeface="Calibri"/>
                        <a:ea typeface="Calibri"/>
                        <a:cs typeface="Times New Roman"/>
                      </a:endParaRPr>
                    </a:p>
                  </a:txBody>
                  <a:tcPr marL="68580" marR="68580" marT="0" marB="0"/>
                </a:tc>
                <a:tc>
                  <a:txBody>
                    <a:bodyPr/>
                    <a:lstStyle/>
                    <a:p>
                      <a:pPr algn="ctr">
                        <a:lnSpc>
                          <a:spcPct val="115000"/>
                        </a:lnSpc>
                        <a:spcAft>
                          <a:spcPts val="0"/>
                        </a:spcAft>
                      </a:pPr>
                      <a:r>
                        <a:rPr lang="en-US" sz="2400" dirty="0"/>
                        <a:t>Non computer users</a:t>
                      </a:r>
                      <a:endParaRPr lang="en-IN" sz="2400" dirty="0"/>
                    </a:p>
                    <a:p>
                      <a:pPr algn="ctr">
                        <a:lnSpc>
                          <a:spcPct val="115000"/>
                        </a:lnSpc>
                        <a:spcAft>
                          <a:spcPts val="0"/>
                        </a:spcAft>
                      </a:pPr>
                      <a:r>
                        <a:rPr lang="en-US" sz="2400" dirty="0"/>
                        <a:t>(n = 30)</a:t>
                      </a:r>
                      <a:endParaRPr lang="en-IN" sz="2400" dirty="0"/>
                    </a:p>
                    <a:p>
                      <a:pPr algn="ctr">
                        <a:lnSpc>
                          <a:spcPct val="115000"/>
                        </a:lnSpc>
                        <a:spcAft>
                          <a:spcPts val="0"/>
                        </a:spcAft>
                      </a:pPr>
                      <a:r>
                        <a:rPr lang="en-US" sz="2400" dirty="0"/>
                        <a:t>Mean (SD)</a:t>
                      </a:r>
                      <a:endParaRPr lang="en-IN" sz="2400" dirty="0">
                        <a:latin typeface="Calibri"/>
                        <a:ea typeface="Calibri"/>
                        <a:cs typeface="Times New Roman"/>
                      </a:endParaRPr>
                    </a:p>
                  </a:txBody>
                  <a:tcPr marL="68580" marR="68580" marT="0" marB="0"/>
                </a:tc>
              </a:tr>
              <a:tr h="861558">
                <a:tc>
                  <a:txBody>
                    <a:bodyPr/>
                    <a:lstStyle/>
                    <a:p>
                      <a:pPr algn="just">
                        <a:lnSpc>
                          <a:spcPct val="115000"/>
                        </a:lnSpc>
                        <a:spcAft>
                          <a:spcPts val="0"/>
                        </a:spcAft>
                      </a:pPr>
                      <a:r>
                        <a:rPr lang="en-US" sz="2400" dirty="0"/>
                        <a:t>Age (years)</a:t>
                      </a:r>
                      <a:endParaRPr lang="en-IN" sz="2400" dirty="0">
                        <a:latin typeface="Calibri"/>
                        <a:ea typeface="Calibri"/>
                        <a:cs typeface="Times New Roman"/>
                      </a:endParaRPr>
                    </a:p>
                  </a:txBody>
                  <a:tcPr marL="68580" marR="68580" marT="0" marB="0"/>
                </a:tc>
                <a:tc>
                  <a:txBody>
                    <a:bodyPr/>
                    <a:lstStyle/>
                    <a:p>
                      <a:pPr algn="ctr">
                        <a:lnSpc>
                          <a:spcPct val="115000"/>
                        </a:lnSpc>
                        <a:spcAft>
                          <a:spcPts val="0"/>
                        </a:spcAft>
                      </a:pPr>
                      <a:r>
                        <a:rPr lang="en-US" sz="2400"/>
                        <a:t>32.06 (5.46)</a:t>
                      </a:r>
                      <a:endParaRPr lang="en-IN" sz="2400">
                        <a:latin typeface="Calibri"/>
                        <a:ea typeface="Calibri"/>
                        <a:cs typeface="Times New Roman"/>
                      </a:endParaRPr>
                    </a:p>
                  </a:txBody>
                  <a:tcPr marL="68580" marR="68580" marT="0" marB="0"/>
                </a:tc>
                <a:tc>
                  <a:txBody>
                    <a:bodyPr/>
                    <a:lstStyle/>
                    <a:p>
                      <a:pPr algn="ctr">
                        <a:lnSpc>
                          <a:spcPct val="115000"/>
                        </a:lnSpc>
                        <a:spcAft>
                          <a:spcPts val="0"/>
                        </a:spcAft>
                      </a:pPr>
                      <a:r>
                        <a:rPr lang="en-US" sz="2400"/>
                        <a:t>32.36 (5.27)</a:t>
                      </a:r>
                      <a:endParaRPr lang="en-IN" sz="2400">
                        <a:latin typeface="Calibri"/>
                        <a:ea typeface="Calibri"/>
                        <a:cs typeface="Times New Roman"/>
                      </a:endParaRPr>
                    </a:p>
                  </a:txBody>
                  <a:tcPr marL="68580" marR="68580" marT="0" marB="0"/>
                </a:tc>
              </a:tr>
              <a:tr h="893467">
                <a:tc>
                  <a:txBody>
                    <a:bodyPr/>
                    <a:lstStyle/>
                    <a:p>
                      <a:pPr algn="just">
                        <a:lnSpc>
                          <a:spcPct val="115000"/>
                        </a:lnSpc>
                        <a:spcAft>
                          <a:spcPts val="0"/>
                        </a:spcAft>
                      </a:pPr>
                      <a:r>
                        <a:rPr lang="en-US" sz="2400" dirty="0"/>
                        <a:t>Years of job</a:t>
                      </a:r>
                      <a:endParaRPr lang="en-IN" sz="2400" dirty="0">
                        <a:latin typeface="Calibri"/>
                        <a:ea typeface="Calibri"/>
                        <a:cs typeface="Times New Roman"/>
                      </a:endParaRPr>
                    </a:p>
                  </a:txBody>
                  <a:tcPr marL="68580" marR="68580" marT="0" marB="0"/>
                </a:tc>
                <a:tc>
                  <a:txBody>
                    <a:bodyPr/>
                    <a:lstStyle/>
                    <a:p>
                      <a:pPr algn="ctr">
                        <a:lnSpc>
                          <a:spcPct val="115000"/>
                        </a:lnSpc>
                        <a:spcAft>
                          <a:spcPts val="0"/>
                        </a:spcAft>
                      </a:pPr>
                      <a:r>
                        <a:rPr lang="en-US" sz="2400" dirty="0"/>
                        <a:t>7.0 (3.89)</a:t>
                      </a:r>
                      <a:endParaRPr lang="en-IN" sz="2400" dirty="0">
                        <a:latin typeface="Calibri"/>
                        <a:ea typeface="Calibri"/>
                        <a:cs typeface="Times New Roman"/>
                      </a:endParaRPr>
                    </a:p>
                  </a:txBody>
                  <a:tcPr marL="68580" marR="68580" marT="0" marB="0"/>
                </a:tc>
                <a:tc>
                  <a:txBody>
                    <a:bodyPr/>
                    <a:lstStyle/>
                    <a:p>
                      <a:pPr algn="ctr">
                        <a:lnSpc>
                          <a:spcPct val="115000"/>
                        </a:lnSpc>
                        <a:spcAft>
                          <a:spcPts val="0"/>
                        </a:spcAft>
                      </a:pPr>
                      <a:r>
                        <a:rPr lang="en-US" sz="2400" dirty="0"/>
                        <a:t>6.56 (4.08)</a:t>
                      </a:r>
                      <a:endParaRPr lang="en-IN" sz="2400" dirty="0">
                        <a:latin typeface="Calibri"/>
                        <a:ea typeface="Calibri"/>
                        <a:cs typeface="Times New Roman"/>
                      </a:endParaRPr>
                    </a:p>
                  </a:txBody>
                  <a:tcPr marL="68580" marR="68580" marT="0" marB="0"/>
                </a:tc>
              </a:tr>
            </a:tbl>
          </a:graphicData>
        </a:graphic>
      </p:graphicFrame>
      <p:sp>
        <p:nvSpPr>
          <p:cNvPr id="35861" name="Rectangle 5"/>
          <p:cNvSpPr>
            <a:spLocks noChangeArrowheads="1"/>
          </p:cNvSpPr>
          <p:nvPr/>
        </p:nvSpPr>
        <p:spPr bwMode="auto">
          <a:xfrm>
            <a:off x="228600" y="1905000"/>
            <a:ext cx="8305800" cy="400050"/>
          </a:xfrm>
          <a:prstGeom prst="rect">
            <a:avLst/>
          </a:prstGeom>
          <a:noFill/>
          <a:ln w="9525">
            <a:noFill/>
            <a:miter lim="800000"/>
            <a:headEnd/>
            <a:tailEnd/>
          </a:ln>
        </p:spPr>
        <p:txBody>
          <a:bodyPr>
            <a:spAutoFit/>
          </a:bodyPr>
          <a:lstStyle/>
          <a:p>
            <a:r>
              <a:rPr lang="en-US" sz="2000" b="1">
                <a:latin typeface="Times New Roman" pitchFamily="18" charset="0"/>
                <a:ea typeface="Calibri" pitchFamily="34" charset="0"/>
                <a:cs typeface="Times New Roman" pitchFamily="18" charset="0"/>
              </a:rPr>
              <a:t>Table 1: Demographic data - Age and Years of job of both the groups</a:t>
            </a:r>
            <a:endParaRPr lang="en-IN" sz="2000">
              <a:latin typeface="Calibri" pitchFamily="34"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66363181"/>
              </p:ext>
            </p:extLst>
          </p:nvPr>
        </p:nvGraphicFramePr>
        <p:xfrm>
          <a:off x="228600" y="1447800"/>
          <a:ext cx="8686800" cy="5063240"/>
        </p:xfrm>
        <a:graphic>
          <a:graphicData uri="http://schemas.openxmlformats.org/drawingml/2006/table">
            <a:tbl>
              <a:tblPr>
                <a:tableStyleId>{16D9F66E-5EB9-4882-86FB-DCBF35E3C3E4}</a:tableStyleId>
              </a:tblPr>
              <a:tblGrid>
                <a:gridCol w="1780082"/>
                <a:gridCol w="2099867"/>
                <a:gridCol w="2375869"/>
                <a:gridCol w="2430982"/>
              </a:tblGrid>
              <a:tr h="2868680">
                <a:tc>
                  <a:txBody>
                    <a:bodyPr/>
                    <a:lstStyle/>
                    <a:p>
                      <a:pPr marL="457200" algn="ctr">
                        <a:lnSpc>
                          <a:spcPct val="115000"/>
                        </a:lnSpc>
                        <a:spcAft>
                          <a:spcPts val="0"/>
                        </a:spcAft>
                      </a:pPr>
                      <a:endParaRPr lang="en-IN" sz="2400" dirty="0" smtClean="0"/>
                    </a:p>
                    <a:p>
                      <a:pPr marL="457200" algn="ctr">
                        <a:lnSpc>
                          <a:spcPct val="115000"/>
                        </a:lnSpc>
                        <a:spcAft>
                          <a:spcPts val="0"/>
                        </a:spcAft>
                      </a:pPr>
                      <a:r>
                        <a:rPr lang="en-IN" sz="1800" dirty="0" smtClean="0"/>
                        <a:t>Outcome </a:t>
                      </a:r>
                      <a:r>
                        <a:rPr lang="en-IN" sz="1800" dirty="0"/>
                        <a:t>Measures</a:t>
                      </a:r>
                      <a:endParaRPr lang="en-IN" sz="1800" dirty="0">
                        <a:latin typeface="Calibri"/>
                        <a:ea typeface="Calibri"/>
                        <a:cs typeface="Times New Roman"/>
                      </a:endParaRPr>
                    </a:p>
                  </a:txBody>
                  <a:tcPr marL="54610" marR="54610" marT="0" marB="0"/>
                </a:tc>
                <a:tc>
                  <a:txBody>
                    <a:bodyPr/>
                    <a:lstStyle/>
                    <a:p>
                      <a:pPr marL="457200" algn="ctr">
                        <a:lnSpc>
                          <a:spcPct val="150000"/>
                        </a:lnSpc>
                        <a:spcAft>
                          <a:spcPts val="0"/>
                        </a:spcAft>
                      </a:pPr>
                      <a:r>
                        <a:rPr lang="en-IN" sz="2200" dirty="0"/>
                        <a:t>Computer users</a:t>
                      </a:r>
                    </a:p>
                    <a:p>
                      <a:pPr marL="457200" algn="ctr">
                        <a:lnSpc>
                          <a:spcPct val="150000"/>
                        </a:lnSpc>
                        <a:spcAft>
                          <a:spcPts val="0"/>
                        </a:spcAft>
                      </a:pPr>
                      <a:r>
                        <a:rPr lang="en-IN" sz="2200" dirty="0"/>
                        <a:t>Mean (SD)</a:t>
                      </a:r>
                      <a:endParaRPr lang="en-IN" sz="2200" dirty="0">
                        <a:latin typeface="Calibri"/>
                        <a:ea typeface="Calibri"/>
                        <a:cs typeface="Times New Roman"/>
                      </a:endParaRPr>
                    </a:p>
                  </a:txBody>
                  <a:tcPr marL="54610" marR="54610" marT="0" marB="0"/>
                </a:tc>
                <a:tc>
                  <a:txBody>
                    <a:bodyPr/>
                    <a:lstStyle/>
                    <a:p>
                      <a:pPr marL="457200" algn="ctr">
                        <a:lnSpc>
                          <a:spcPct val="150000"/>
                        </a:lnSpc>
                        <a:spcAft>
                          <a:spcPts val="0"/>
                        </a:spcAft>
                      </a:pPr>
                      <a:r>
                        <a:rPr lang="en-IN" sz="2400"/>
                        <a:t>Non computer users</a:t>
                      </a:r>
                    </a:p>
                    <a:p>
                      <a:pPr marL="457200" algn="ctr">
                        <a:lnSpc>
                          <a:spcPct val="150000"/>
                        </a:lnSpc>
                        <a:spcAft>
                          <a:spcPts val="0"/>
                        </a:spcAft>
                      </a:pPr>
                      <a:r>
                        <a:rPr lang="en-IN" sz="2400"/>
                        <a:t>Mean (SD)</a:t>
                      </a:r>
                      <a:endParaRPr lang="en-IN" sz="2400">
                        <a:latin typeface="Calibri"/>
                        <a:ea typeface="Calibri"/>
                        <a:cs typeface="Times New Roman"/>
                      </a:endParaRPr>
                    </a:p>
                  </a:txBody>
                  <a:tcPr marL="54610" marR="54610" marT="0" marB="0"/>
                </a:tc>
                <a:tc>
                  <a:txBody>
                    <a:bodyPr/>
                    <a:lstStyle/>
                    <a:p>
                      <a:pPr marL="457200" algn="ctr">
                        <a:lnSpc>
                          <a:spcPct val="150000"/>
                        </a:lnSpc>
                        <a:spcAft>
                          <a:spcPts val="0"/>
                        </a:spcAft>
                      </a:pPr>
                      <a:r>
                        <a:rPr lang="en-IN" sz="2400"/>
                        <a:t>t value</a:t>
                      </a:r>
                      <a:endParaRPr lang="en-IN" sz="2400">
                        <a:latin typeface="Calibri"/>
                        <a:ea typeface="Calibri"/>
                        <a:cs typeface="Times New Roman"/>
                      </a:endParaRPr>
                    </a:p>
                  </a:txBody>
                  <a:tcPr marL="54610" marR="54610" marT="0" marB="0"/>
                </a:tc>
              </a:tr>
              <a:tr h="1080260">
                <a:tc>
                  <a:txBody>
                    <a:bodyPr/>
                    <a:lstStyle/>
                    <a:p>
                      <a:pPr marL="457200" algn="ctr">
                        <a:lnSpc>
                          <a:spcPct val="150000"/>
                        </a:lnSpc>
                        <a:spcAft>
                          <a:spcPts val="0"/>
                        </a:spcAft>
                      </a:pPr>
                      <a:r>
                        <a:rPr lang="en-IN" sz="2400" dirty="0"/>
                        <a:t>VAS </a:t>
                      </a:r>
                      <a:endParaRPr lang="en-IN" sz="2400" dirty="0">
                        <a:latin typeface="Calibri"/>
                        <a:ea typeface="Calibri"/>
                        <a:cs typeface="Times New Roman"/>
                      </a:endParaRPr>
                    </a:p>
                  </a:txBody>
                  <a:tcPr marL="54610" marR="54610" marT="0" marB="0"/>
                </a:tc>
                <a:tc>
                  <a:txBody>
                    <a:bodyPr/>
                    <a:lstStyle/>
                    <a:p>
                      <a:pPr marL="457200" algn="ctr">
                        <a:lnSpc>
                          <a:spcPct val="150000"/>
                        </a:lnSpc>
                        <a:spcAft>
                          <a:spcPts val="0"/>
                        </a:spcAft>
                      </a:pPr>
                      <a:r>
                        <a:rPr lang="en-IN" sz="2400" dirty="0"/>
                        <a:t>3.63 (1.59)</a:t>
                      </a:r>
                      <a:endParaRPr lang="en-IN" sz="2400" dirty="0">
                        <a:latin typeface="Calibri"/>
                        <a:ea typeface="Calibri"/>
                        <a:cs typeface="Times New Roman"/>
                      </a:endParaRPr>
                    </a:p>
                  </a:txBody>
                  <a:tcPr marL="54610" marR="54610" marT="0" marB="0"/>
                </a:tc>
                <a:tc>
                  <a:txBody>
                    <a:bodyPr/>
                    <a:lstStyle/>
                    <a:p>
                      <a:pPr marL="457200" algn="ctr">
                        <a:lnSpc>
                          <a:spcPct val="150000"/>
                        </a:lnSpc>
                        <a:spcAft>
                          <a:spcPts val="0"/>
                        </a:spcAft>
                      </a:pPr>
                      <a:r>
                        <a:rPr lang="en-IN" sz="2400" dirty="0"/>
                        <a:t>2.4 (1.45)</a:t>
                      </a:r>
                      <a:endParaRPr lang="en-IN" sz="2400" dirty="0">
                        <a:latin typeface="Calibri"/>
                        <a:ea typeface="Calibri"/>
                        <a:cs typeface="Times New Roman"/>
                      </a:endParaRPr>
                    </a:p>
                  </a:txBody>
                  <a:tcPr marL="54610" marR="54610" marT="0" marB="0"/>
                </a:tc>
                <a:tc>
                  <a:txBody>
                    <a:bodyPr/>
                    <a:lstStyle/>
                    <a:p>
                      <a:pPr marL="457200" algn="ctr">
                        <a:lnSpc>
                          <a:spcPct val="150000"/>
                        </a:lnSpc>
                        <a:spcAft>
                          <a:spcPts val="0"/>
                        </a:spcAft>
                      </a:pPr>
                      <a:r>
                        <a:rPr lang="en-IN" sz="2400"/>
                        <a:t>3.10 S</a:t>
                      </a:r>
                      <a:endParaRPr lang="en-IN" sz="2400">
                        <a:latin typeface="Calibri"/>
                        <a:ea typeface="Calibri"/>
                        <a:cs typeface="Times New Roman"/>
                      </a:endParaRPr>
                    </a:p>
                  </a:txBody>
                  <a:tcPr marL="54610" marR="54610" marT="0" marB="0"/>
                </a:tc>
              </a:tr>
              <a:tr h="1080260">
                <a:tc>
                  <a:txBody>
                    <a:bodyPr/>
                    <a:lstStyle/>
                    <a:p>
                      <a:pPr marL="457200" algn="ctr">
                        <a:lnSpc>
                          <a:spcPct val="150000"/>
                        </a:lnSpc>
                        <a:spcAft>
                          <a:spcPts val="0"/>
                        </a:spcAft>
                      </a:pPr>
                      <a:r>
                        <a:rPr lang="en-IN" sz="2400" dirty="0"/>
                        <a:t>NDI</a:t>
                      </a:r>
                      <a:endParaRPr lang="en-IN" sz="2400" dirty="0">
                        <a:latin typeface="Calibri"/>
                        <a:ea typeface="Calibri"/>
                        <a:cs typeface="Times New Roman"/>
                      </a:endParaRPr>
                    </a:p>
                  </a:txBody>
                  <a:tcPr marL="54610" marR="54610" marT="0" marB="0"/>
                </a:tc>
                <a:tc>
                  <a:txBody>
                    <a:bodyPr/>
                    <a:lstStyle/>
                    <a:p>
                      <a:pPr marL="457200" algn="ctr">
                        <a:lnSpc>
                          <a:spcPct val="150000"/>
                        </a:lnSpc>
                        <a:spcAft>
                          <a:spcPts val="0"/>
                        </a:spcAft>
                      </a:pPr>
                      <a:r>
                        <a:rPr lang="en-IN" sz="2400" dirty="0"/>
                        <a:t>5.73 (4.01)</a:t>
                      </a:r>
                      <a:endParaRPr lang="en-IN" sz="2400" dirty="0">
                        <a:latin typeface="Calibri"/>
                        <a:ea typeface="Calibri"/>
                        <a:cs typeface="Times New Roman"/>
                      </a:endParaRPr>
                    </a:p>
                  </a:txBody>
                  <a:tcPr marL="54610" marR="54610" marT="0" marB="0"/>
                </a:tc>
                <a:tc>
                  <a:txBody>
                    <a:bodyPr/>
                    <a:lstStyle/>
                    <a:p>
                      <a:pPr marL="457200" algn="ctr">
                        <a:lnSpc>
                          <a:spcPct val="150000"/>
                        </a:lnSpc>
                        <a:spcAft>
                          <a:spcPts val="0"/>
                        </a:spcAft>
                      </a:pPr>
                      <a:r>
                        <a:rPr lang="en-IN" sz="2400" dirty="0"/>
                        <a:t>3.13 (3.55)</a:t>
                      </a:r>
                      <a:endParaRPr lang="en-IN" sz="2400" dirty="0">
                        <a:latin typeface="Calibri"/>
                        <a:ea typeface="Calibri"/>
                        <a:cs typeface="Times New Roman"/>
                      </a:endParaRPr>
                    </a:p>
                  </a:txBody>
                  <a:tcPr marL="54610" marR="54610" marT="0" marB="0"/>
                </a:tc>
                <a:tc>
                  <a:txBody>
                    <a:bodyPr/>
                    <a:lstStyle/>
                    <a:p>
                      <a:pPr marL="457200" algn="ctr">
                        <a:lnSpc>
                          <a:spcPct val="150000"/>
                        </a:lnSpc>
                        <a:spcAft>
                          <a:spcPts val="0"/>
                        </a:spcAft>
                      </a:pPr>
                      <a:r>
                        <a:rPr lang="en-IN" sz="2400" dirty="0"/>
                        <a:t>2.66 S</a:t>
                      </a:r>
                      <a:endParaRPr lang="en-IN" sz="2400" dirty="0">
                        <a:latin typeface="Calibri"/>
                        <a:ea typeface="Calibri"/>
                        <a:cs typeface="Times New Roman"/>
                      </a:endParaRPr>
                    </a:p>
                  </a:txBody>
                  <a:tcPr marL="54610" marR="54610" marT="0" marB="0"/>
                </a:tc>
              </a:tr>
            </a:tbl>
          </a:graphicData>
        </a:graphic>
      </p:graphicFrame>
      <p:sp>
        <p:nvSpPr>
          <p:cNvPr id="36888" name="Rectangle 5"/>
          <p:cNvSpPr>
            <a:spLocks noChangeArrowheads="1"/>
          </p:cNvSpPr>
          <p:nvPr/>
        </p:nvSpPr>
        <p:spPr bwMode="auto">
          <a:xfrm>
            <a:off x="457200" y="685800"/>
            <a:ext cx="8458200" cy="461963"/>
          </a:xfrm>
          <a:prstGeom prst="rect">
            <a:avLst/>
          </a:prstGeom>
          <a:noFill/>
          <a:ln w="9525">
            <a:noFill/>
            <a:miter lim="800000"/>
            <a:headEnd/>
            <a:tailEnd/>
          </a:ln>
        </p:spPr>
        <p:txBody>
          <a:bodyPr>
            <a:spAutoFit/>
          </a:bodyPr>
          <a:lstStyle/>
          <a:p>
            <a:r>
              <a:rPr lang="en-US" sz="2400" b="1">
                <a:latin typeface="Times New Roman" pitchFamily="18" charset="0"/>
                <a:ea typeface="Calibri" pitchFamily="34" charset="0"/>
                <a:cs typeface="Times New Roman" pitchFamily="18" charset="0"/>
              </a:rPr>
              <a:t>Table 2: Comparison of mean of NDI and VAS of both groups</a:t>
            </a:r>
            <a:endParaRPr lang="en-IN" sz="2400">
              <a:latin typeface="Calibri" pitchFamily="34"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199"/>
            <a:ext cx="7772400" cy="152400"/>
          </a:xfrm>
        </p:spPr>
        <p:txBody>
          <a:bodyPr/>
          <a:lstStyle/>
          <a:p>
            <a:endParaRPr lang="en-US" dirty="0"/>
          </a:p>
        </p:txBody>
      </p:sp>
      <p:sp>
        <p:nvSpPr>
          <p:cNvPr id="3" name="Content Placeholder 2"/>
          <p:cNvSpPr>
            <a:spLocks noGrp="1"/>
          </p:cNvSpPr>
          <p:nvPr>
            <p:ph idx="1"/>
          </p:nvPr>
        </p:nvSpPr>
        <p:spPr>
          <a:xfrm>
            <a:off x="0" y="0"/>
            <a:ext cx="9144000" cy="6858000"/>
          </a:xfrm>
        </p:spPr>
        <p:txBody>
          <a:bodyPr/>
          <a:lstStyle/>
          <a:p>
            <a:r>
              <a:rPr lang="en-US" sz="2000" b="1" dirty="0" smtClean="0"/>
              <a:t>The results suggested that office workers using computers demonstrated a significantly higher levels of neck disability (t=2.66) and pain (t=3.10) in comparison to non-users.</a:t>
            </a:r>
          </a:p>
          <a:p>
            <a:r>
              <a:rPr lang="en-US" sz="2000" b="1" dirty="0" smtClean="0"/>
              <a:t>Various other studies (</a:t>
            </a:r>
            <a:r>
              <a:rPr lang="en-US" sz="2000" b="1" dirty="0" err="1" smtClean="0"/>
              <a:t>Gerr</a:t>
            </a:r>
            <a:r>
              <a:rPr lang="en-US" sz="2000" b="1" i="1" dirty="0" err="1" smtClean="0"/>
              <a:t>et</a:t>
            </a:r>
            <a:r>
              <a:rPr lang="en-US" sz="2000" b="1" i="1" dirty="0" smtClean="0"/>
              <a:t> al.</a:t>
            </a:r>
            <a:r>
              <a:rPr lang="en-US" sz="2000" b="1" dirty="0" smtClean="0"/>
              <a:t>, 2002; </a:t>
            </a:r>
            <a:r>
              <a:rPr lang="en-US" sz="2000" b="1" dirty="0" err="1" smtClean="0"/>
              <a:t>Talwar</a:t>
            </a:r>
            <a:r>
              <a:rPr lang="en-US" sz="2000" b="1" dirty="0" smtClean="0"/>
              <a:t> </a:t>
            </a:r>
            <a:r>
              <a:rPr lang="en-US" sz="2000" b="1" i="1" dirty="0" smtClean="0"/>
              <a:t>et al</a:t>
            </a:r>
            <a:r>
              <a:rPr lang="en-US" sz="2000" b="1" dirty="0" smtClean="0"/>
              <a:t>., 2009), concluded that the computer users are at greater risk of developing musculoskeletal disorders in neck and upper limb than non users.</a:t>
            </a:r>
          </a:p>
          <a:p>
            <a:endParaRPr lang="en-US" dirty="0"/>
          </a:p>
        </p:txBody>
      </p:sp>
      <p:graphicFrame>
        <p:nvGraphicFramePr>
          <p:cNvPr id="4" name="Diagram 3"/>
          <p:cNvGraphicFramePr/>
          <p:nvPr/>
        </p:nvGraphicFramePr>
        <p:xfrm>
          <a:off x="0" y="1981200"/>
          <a:ext cx="91440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66614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lnRef>
          <a:fillRef idx="1">
            <a:schemeClr val="lt1"/>
          </a:fillRef>
          <a:effectRef idx="0">
            <a:schemeClr val="dk1"/>
          </a:effectRef>
          <a:fontRef idx="minor">
            <a:schemeClr val="dk1"/>
          </a:fontRef>
        </p:style>
        <p:txBody>
          <a:bodyPr rtlCol="0">
            <a:normAutofit/>
          </a:bodyPr>
          <a:lstStyle/>
          <a:p>
            <a:pPr algn="just" fontAlgn="auto">
              <a:spcAft>
                <a:spcPts val="0"/>
              </a:spcAft>
              <a:buFont typeface="Arial" pitchFamily="34" charset="0"/>
              <a:buChar char="•"/>
              <a:defRPr/>
            </a:pPr>
            <a:endParaRPr lang="en-US" sz="2400" dirty="0" smtClean="0">
              <a:solidFill>
                <a:srgbClr val="00B0F0"/>
              </a:solidFill>
              <a:latin typeface="Times New Roman" pitchFamily="18" charset="0"/>
              <a:cs typeface="Times New Roman" pitchFamily="18" charset="0"/>
            </a:endParaRPr>
          </a:p>
          <a:p>
            <a:pPr algn="just" fontAlgn="auto">
              <a:spcAft>
                <a:spcPts val="0"/>
              </a:spcAft>
              <a:buFont typeface="Arial" pitchFamily="34" charset="0"/>
              <a:buChar char="•"/>
              <a:defRPr/>
            </a:pPr>
            <a:endParaRPr lang="en-US" sz="2400" dirty="0" smtClean="0">
              <a:solidFill>
                <a:srgbClr val="00B0F0"/>
              </a:solidFill>
              <a:latin typeface="Times New Roman" pitchFamily="18" charset="0"/>
              <a:cs typeface="Times New Roman" pitchFamily="18" charset="0"/>
            </a:endParaRPr>
          </a:p>
          <a:p>
            <a:pPr algn="just" fontAlgn="auto">
              <a:spcAft>
                <a:spcPts val="0"/>
              </a:spcAft>
              <a:buNone/>
              <a:defRPr/>
            </a:pPr>
            <a:r>
              <a:rPr lang="en-US" sz="2400" dirty="0" smtClean="0">
                <a:solidFill>
                  <a:srgbClr val="00B0F0"/>
                </a:solidFill>
                <a:latin typeface="Times New Roman" pitchFamily="18" charset="0"/>
                <a:cs typeface="Times New Roman" pitchFamily="18" charset="0"/>
              </a:rPr>
              <a:t> </a:t>
            </a:r>
          </a:p>
          <a:p>
            <a:pPr algn="just" fontAlgn="auto">
              <a:spcAft>
                <a:spcPts val="0"/>
              </a:spcAft>
              <a:buFont typeface="Arial" pitchFamily="34" charset="0"/>
              <a:buChar char="•"/>
              <a:defRPr/>
            </a:pPr>
            <a:endParaRPr lang="en-US" sz="2400" b="1" dirty="0" smtClean="0">
              <a:solidFill>
                <a:srgbClr val="00B0F0"/>
              </a:solidFill>
              <a:latin typeface="Times New Roman" pitchFamily="18" charset="0"/>
              <a:cs typeface="Times New Roman" pitchFamily="18" charset="0"/>
            </a:endParaRPr>
          </a:p>
          <a:p>
            <a:pPr algn="just" fontAlgn="auto">
              <a:spcAft>
                <a:spcPts val="0"/>
              </a:spcAft>
              <a:buFont typeface="Arial" pitchFamily="34" charset="0"/>
              <a:buChar char="•"/>
              <a:defRPr/>
            </a:pPr>
            <a:endParaRPr lang="en-US" sz="2400" b="1" dirty="0" smtClean="0">
              <a:solidFill>
                <a:srgbClr val="00B0F0"/>
              </a:solidFill>
              <a:latin typeface="Times New Roman" pitchFamily="18" charset="0"/>
              <a:cs typeface="Times New Roman" pitchFamily="18" charset="0"/>
            </a:endParaRPr>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dirty="0">
              <a:latin typeface="Times New Roman" pitchFamily="18" charset="0"/>
              <a:cs typeface="Times New Roman" pitchFamily="18" charset="0"/>
            </a:endParaRPr>
          </a:p>
        </p:txBody>
      </p:sp>
      <p:graphicFrame>
        <p:nvGraphicFramePr>
          <p:cNvPr id="5" name="Diagram 4"/>
          <p:cNvGraphicFramePr/>
          <p:nvPr/>
        </p:nvGraphicFramePr>
        <p:xfrm>
          <a:off x="685800" y="152400"/>
          <a:ext cx="7772400" cy="6477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13470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1966913"/>
            <a:ext cx="7772400" cy="1462087"/>
          </a:xfrm>
        </p:spPr>
        <p:txBody>
          <a:bodyPr/>
          <a:lstStyle/>
          <a:p>
            <a:r>
              <a:rPr lang="en-US" sz="6600"/>
              <a:t>Solution…?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533400" y="914400"/>
            <a:ext cx="7924800" cy="5486400"/>
          </a:xfrm>
        </p:spPr>
        <p:txBody>
          <a:bodyPr/>
          <a:lstStyle/>
          <a:p>
            <a:r>
              <a:rPr lang="en-US" b="1" dirty="0" smtClean="0"/>
              <a:t>In the second part of the study, all of the computer users (n=60) were administered different kinds of therapeutic interventions for the duration of 4 weeks.</a:t>
            </a:r>
          </a:p>
          <a:p>
            <a:pPr>
              <a:buFont typeface="Arial" charset="0"/>
              <a:buNone/>
            </a:pPr>
            <a:endParaRPr lang="en-US" b="1" dirty="0" smtClean="0"/>
          </a:p>
          <a:p>
            <a:r>
              <a:rPr lang="en-US" b="1" dirty="0" smtClean="0"/>
              <a:t>For this purpose they were randomly divided into three groups i.e., Group A, B &amp; C. </a:t>
            </a:r>
            <a:endParaRPr lang="en-IN" b="1"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a:solidFill>
            <a:schemeClr val="accent3">
              <a:lumMod val="75000"/>
            </a:schemeClr>
          </a:solidFill>
        </p:spPr>
        <p:style>
          <a:lnRef idx="2">
            <a:schemeClr val="dk1"/>
          </a:lnRef>
          <a:fillRef idx="1">
            <a:schemeClr val="lt1"/>
          </a:fillRef>
          <a:effectRef idx="0">
            <a:schemeClr val="dk1"/>
          </a:effectRef>
          <a:fontRef idx="minor">
            <a:schemeClr val="dk1"/>
          </a:fontRef>
        </p:style>
        <p:txBody>
          <a:bodyPr rtlCol="0">
            <a:normAutofit/>
          </a:bodyPr>
          <a:lstStyle/>
          <a:p>
            <a:pPr fontAlgn="auto">
              <a:spcAft>
                <a:spcPts val="0"/>
              </a:spcAft>
              <a:buFont typeface="Arial" pitchFamily="34" charset="0"/>
              <a:buNone/>
              <a:defRPr/>
            </a:pPr>
            <a:endParaRPr lang="en-US" b="1" dirty="0" smtClean="0"/>
          </a:p>
          <a:p>
            <a:pPr fontAlgn="auto">
              <a:spcAft>
                <a:spcPts val="0"/>
              </a:spcAft>
              <a:buFont typeface="Arial" pitchFamily="34" charset="0"/>
              <a:buNone/>
              <a:defRPr/>
            </a:pPr>
            <a:endParaRPr lang="en-US" b="1" dirty="0" smtClean="0"/>
          </a:p>
          <a:p>
            <a:pPr fontAlgn="auto">
              <a:spcAft>
                <a:spcPts val="0"/>
              </a:spcAft>
              <a:buFont typeface="Arial" pitchFamily="34" charset="0"/>
              <a:buNone/>
              <a:defRPr/>
            </a:pPr>
            <a:endParaRPr lang="en-US" b="1" dirty="0" smtClean="0"/>
          </a:p>
          <a:p>
            <a:pPr fontAlgn="auto">
              <a:spcAft>
                <a:spcPts val="0"/>
              </a:spcAft>
              <a:buFont typeface="Arial" pitchFamily="34" charset="0"/>
              <a:buNone/>
              <a:defRPr/>
            </a:pPr>
            <a:endParaRPr lang="en-US" b="1" dirty="0" smtClean="0">
              <a:ln w="12700">
                <a:solidFill>
                  <a:schemeClr val="accent2"/>
                </a:solidFill>
                <a:prstDash val="solid"/>
              </a:ln>
              <a:solidFill>
                <a:schemeClr val="accent2"/>
              </a:solidFill>
              <a:effectLst>
                <a:outerShdw blurRad="75057" dist="38100" dir="5400000" sy="-20000" rotWithShape="0">
                  <a:prstClr val="black">
                    <a:alpha val="25000"/>
                  </a:prstClr>
                </a:outerShdw>
              </a:effectLst>
            </a:endParaRPr>
          </a:p>
          <a:p>
            <a:pPr fontAlgn="auto">
              <a:spcAft>
                <a:spcPts val="0"/>
              </a:spcAft>
              <a:buFont typeface="Arial" pitchFamily="34" charset="0"/>
              <a:buNone/>
              <a:defRPr/>
            </a:pPr>
            <a:r>
              <a:rPr lang="en-US" b="1" dirty="0" smtClean="0">
                <a:ln w="12700">
                  <a:solidFill>
                    <a:schemeClr val="accent2"/>
                  </a:solidFill>
                  <a:prstDash val="solid"/>
                </a:ln>
                <a:solidFill>
                  <a:schemeClr val="accent2"/>
                </a:solidFill>
                <a:effectLst>
                  <a:outerShdw blurRad="75057" dist="38100" dir="5400000" sy="-20000" rotWithShape="0">
                    <a:prstClr val="black">
                      <a:alpha val="25000"/>
                    </a:prstClr>
                  </a:outerShdw>
                </a:effectLst>
              </a:rPr>
              <a:t> DESCRIPTION OF INTERVENTIONAL PROGRAM</a:t>
            </a:r>
            <a:endParaRPr lang="en-US" b="1" dirty="0">
              <a:ln w="12700">
                <a:solidFill>
                  <a:schemeClr val="accent2"/>
                </a:solidFill>
                <a:prstDash val="solid"/>
              </a:ln>
              <a:solidFill>
                <a:schemeClr val="accent2"/>
              </a:solidFill>
              <a:effectLst>
                <a:outerShdw blurRad="75057" dist="38100" dir="5400000" sy="-20000" rotWithShape="0">
                  <a:prstClr val="black">
                    <a:alpha val="25000"/>
                  </a:prstClr>
                </a:outerShdw>
              </a:effectLst>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IN" sz="2800" b="1" smtClean="0">
                <a:latin typeface="Times New Roman" pitchFamily="18" charset="0"/>
                <a:cs typeface="Times New Roman" pitchFamily="18" charset="0"/>
              </a:rPr>
              <a:t>Group A: Conventional physiotherapy treatment:</a:t>
            </a:r>
            <a:r>
              <a:rPr lang="en-US" sz="2800" smtClean="0">
                <a:latin typeface="Times New Roman" pitchFamily="18" charset="0"/>
                <a:cs typeface="Times New Roman" pitchFamily="18" charset="0"/>
              </a:rPr>
              <a:t/>
            </a:r>
            <a:br>
              <a:rPr lang="en-US" sz="2800" smtClean="0">
                <a:latin typeface="Times New Roman" pitchFamily="18" charset="0"/>
                <a:cs typeface="Times New Roman" pitchFamily="18" charset="0"/>
              </a:rPr>
            </a:br>
            <a:endParaRPr lang="en-US" sz="2800" smtClean="0">
              <a:latin typeface="Times New Roman" pitchFamily="18" charset="0"/>
              <a:cs typeface="Times New Roman" pitchFamily="18" charset="0"/>
            </a:endParaRPr>
          </a:p>
        </p:txBody>
      </p:sp>
      <p:sp>
        <p:nvSpPr>
          <p:cNvPr id="25603" name="Content Placeholder 2"/>
          <p:cNvSpPr>
            <a:spLocks noGrp="1"/>
          </p:cNvSpPr>
          <p:nvPr>
            <p:ph idx="1"/>
          </p:nvPr>
        </p:nvSpPr>
        <p:spPr>
          <a:xfrm>
            <a:off x="457200" y="1295400"/>
            <a:ext cx="8229600" cy="5410200"/>
          </a:xfrm>
        </p:spPr>
        <p:txBody>
          <a:bodyPr/>
          <a:lstStyle/>
          <a:p>
            <a:r>
              <a:rPr lang="en-US" sz="2000" b="1" smtClean="0">
                <a:latin typeface="Times New Roman" pitchFamily="18" charset="0"/>
                <a:cs typeface="Times New Roman" pitchFamily="18" charset="0"/>
              </a:rPr>
              <a:t>Conventional physiotherapy treatment for the cervical spine included application of </a:t>
            </a:r>
            <a:r>
              <a:rPr lang="en-US" sz="2000" b="1" smtClean="0">
                <a:solidFill>
                  <a:schemeClr val="accent1"/>
                </a:solidFill>
                <a:latin typeface="Times New Roman" pitchFamily="18" charset="0"/>
                <a:cs typeface="Times New Roman" pitchFamily="18" charset="0"/>
              </a:rPr>
              <a:t>hydrocollateral pack </a:t>
            </a:r>
            <a:r>
              <a:rPr lang="en-US" sz="2000" b="1" smtClean="0">
                <a:latin typeface="Times New Roman" pitchFamily="18" charset="0"/>
                <a:cs typeface="Times New Roman" pitchFamily="18" charset="0"/>
              </a:rPr>
              <a:t>for 10 min followed with:</a:t>
            </a:r>
          </a:p>
          <a:p>
            <a:r>
              <a:rPr lang="en-US" sz="2000" b="1" smtClean="0">
                <a:solidFill>
                  <a:schemeClr val="accent1"/>
                </a:solidFill>
                <a:latin typeface="Times New Roman" pitchFamily="18" charset="0"/>
                <a:cs typeface="Times New Roman" pitchFamily="18" charset="0"/>
              </a:rPr>
              <a:t>Stretching</a:t>
            </a:r>
            <a:r>
              <a:rPr lang="en-US" sz="2000" b="1" smtClean="0">
                <a:latin typeface="Times New Roman" pitchFamily="18" charset="0"/>
                <a:cs typeface="Times New Roman" pitchFamily="18" charset="0"/>
              </a:rPr>
              <a:t> of tightened cervical muscles (trapezius -upper, middle and lower fibers , Scalene, Leveator scapulae.</a:t>
            </a:r>
          </a:p>
          <a:p>
            <a:r>
              <a:rPr lang="en-US" sz="2000" b="1" smtClean="0">
                <a:solidFill>
                  <a:schemeClr val="accent1"/>
                </a:solidFill>
                <a:latin typeface="Times New Roman" pitchFamily="18" charset="0"/>
                <a:cs typeface="Times New Roman" pitchFamily="18" charset="0"/>
              </a:rPr>
              <a:t>Active range of motion exercises </a:t>
            </a:r>
            <a:r>
              <a:rPr lang="en-US" sz="2000" b="1" smtClean="0">
                <a:latin typeface="Times New Roman" pitchFamily="18" charset="0"/>
                <a:cs typeface="Times New Roman" pitchFamily="18" charset="0"/>
              </a:rPr>
              <a:t>of neck.</a:t>
            </a:r>
          </a:p>
          <a:p>
            <a:r>
              <a:rPr lang="en-US" sz="2000" b="1" smtClean="0">
                <a:latin typeface="Times New Roman" pitchFamily="18" charset="0"/>
                <a:cs typeface="Times New Roman" pitchFamily="18" charset="0"/>
              </a:rPr>
              <a:t> </a:t>
            </a:r>
            <a:r>
              <a:rPr lang="en-US" sz="2000" b="1" smtClean="0">
                <a:solidFill>
                  <a:schemeClr val="accent1"/>
                </a:solidFill>
                <a:latin typeface="Times New Roman" pitchFamily="18" charset="0"/>
                <a:cs typeface="Times New Roman" pitchFamily="18" charset="0"/>
              </a:rPr>
              <a:t>Strengthening exercises </a:t>
            </a:r>
            <a:r>
              <a:rPr lang="en-US" sz="2000" b="1" smtClean="0">
                <a:latin typeface="Times New Roman" pitchFamily="18" charset="0"/>
                <a:cs typeface="Times New Roman" pitchFamily="18" charset="0"/>
              </a:rPr>
              <a:t>includes isometrics; core exercises 10-15 repetitions.</a:t>
            </a:r>
          </a:p>
          <a:p>
            <a:r>
              <a:rPr lang="en-US" sz="2000" b="1" smtClean="0">
                <a:solidFill>
                  <a:schemeClr val="accent1"/>
                </a:solidFill>
                <a:latin typeface="Times New Roman" pitchFamily="18" charset="0"/>
                <a:cs typeface="Times New Roman" pitchFamily="18" charset="0"/>
              </a:rPr>
              <a:t>Posture awareness </a:t>
            </a:r>
            <a:r>
              <a:rPr lang="en-US" sz="2000" b="1" smtClean="0">
                <a:latin typeface="Times New Roman" pitchFamily="18" charset="0"/>
                <a:cs typeface="Times New Roman" pitchFamily="18" charset="0"/>
              </a:rPr>
              <a:t>- erect sitting and standing posture was guided to the patient.</a:t>
            </a:r>
          </a:p>
          <a:p>
            <a:r>
              <a:rPr lang="en-US" sz="2000" b="1" smtClean="0">
                <a:solidFill>
                  <a:schemeClr val="accent1"/>
                </a:solidFill>
                <a:latin typeface="Times New Roman" pitchFamily="18" charset="0"/>
                <a:cs typeface="Times New Roman" pitchFamily="18" charset="0"/>
              </a:rPr>
              <a:t>Home exercise program- </a:t>
            </a:r>
            <a:r>
              <a:rPr lang="en-US" sz="2000" b="1" smtClean="0">
                <a:latin typeface="Times New Roman" pitchFamily="18" charset="0"/>
                <a:cs typeface="Times New Roman" pitchFamily="18" charset="0"/>
              </a:rPr>
              <a:t>use of hydrocollateral pack for 10 min, active range of motion exercises, self stretching and strengthening exercises.</a:t>
            </a:r>
          </a:p>
          <a:p>
            <a:r>
              <a:rPr lang="en-US" sz="2000" b="1" smtClean="0">
                <a:latin typeface="Times New Roman" pitchFamily="18" charset="0"/>
                <a:cs typeface="Times New Roman" pitchFamily="18" charset="0"/>
              </a:rPr>
              <a:t>The entire treatment takes about 20 minutes.</a:t>
            </a:r>
          </a:p>
          <a:p>
            <a:pPr>
              <a:buFont typeface="Arial" charset="0"/>
              <a:buNone/>
            </a:pPr>
            <a:endParaRPr lang="en-US" sz="2000" b="1"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457200" y="762000"/>
            <a:ext cx="4040188" cy="990600"/>
          </a:xfrm>
        </p:spPr>
        <p:style>
          <a:lnRef idx="2">
            <a:schemeClr val="dk1"/>
          </a:lnRef>
          <a:fillRef idx="1">
            <a:schemeClr val="lt1"/>
          </a:fillRef>
          <a:effectRef idx="0">
            <a:schemeClr val="dk1"/>
          </a:effectRef>
          <a:fontRef idx="minor">
            <a:schemeClr val="dk1"/>
          </a:fontRef>
        </p:style>
        <p:txBody>
          <a:bodyPr rtlCol="0">
            <a:normAutofit fontScale="92500" lnSpcReduction="20000"/>
          </a:bodyPr>
          <a:lstStyle/>
          <a:p>
            <a:pPr fontAlgn="auto">
              <a:spcAft>
                <a:spcPts val="0"/>
              </a:spcAft>
              <a:buFont typeface="Arial" pitchFamily="34" charset="0"/>
              <a:buNone/>
              <a:defRPr/>
            </a:pPr>
            <a:r>
              <a:rPr lang="en-US" dirty="0" smtClean="0"/>
              <a:t>Application of  </a:t>
            </a:r>
            <a:r>
              <a:rPr lang="en-US" dirty="0" err="1" smtClean="0"/>
              <a:t>Hydrocollateral</a:t>
            </a:r>
            <a:r>
              <a:rPr lang="en-US" dirty="0" smtClean="0"/>
              <a:t> pack on  neck</a:t>
            </a:r>
            <a:endParaRPr lang="en-US" dirty="0"/>
          </a:p>
        </p:txBody>
      </p:sp>
      <p:pic>
        <p:nvPicPr>
          <p:cNvPr id="26627" name="Content Placeholder 3" descr="G:\DSC00143.JPG"/>
          <p:cNvPicPr>
            <a:picLocks noGrp="1"/>
          </p:cNvPicPr>
          <p:nvPr>
            <p:ph sz="half" idx="2"/>
          </p:nvPr>
        </p:nvPicPr>
        <p:blipFill>
          <a:blip r:embed="rId2"/>
          <a:srcRect/>
          <a:stretch>
            <a:fillRect/>
          </a:stretch>
        </p:blipFill>
        <p:spPr>
          <a:xfrm>
            <a:off x="228600" y="2286000"/>
            <a:ext cx="4268788" cy="3962400"/>
          </a:xfrm>
        </p:spPr>
      </p:pic>
      <p:sp>
        <p:nvSpPr>
          <p:cNvPr id="9" name="Text Placeholder 8"/>
          <p:cNvSpPr>
            <a:spLocks noGrp="1"/>
          </p:cNvSpPr>
          <p:nvPr>
            <p:ph type="body" sz="quarter" idx="3"/>
          </p:nvPr>
        </p:nvSpPr>
        <p:spPr>
          <a:xfrm>
            <a:off x="4645025" y="838200"/>
            <a:ext cx="4041775" cy="914400"/>
          </a:xfrm>
        </p:spPr>
        <p:style>
          <a:lnRef idx="2">
            <a:schemeClr val="dk1"/>
          </a:lnRef>
          <a:fillRef idx="1">
            <a:schemeClr val="lt1"/>
          </a:fillRef>
          <a:effectRef idx="0">
            <a:schemeClr val="dk1"/>
          </a:effectRef>
          <a:fontRef idx="minor">
            <a:schemeClr val="dk1"/>
          </a:fontRef>
        </p:style>
        <p:txBody>
          <a:bodyPr rtlCol="0">
            <a:normAutofit/>
          </a:bodyPr>
          <a:lstStyle/>
          <a:p>
            <a:pPr fontAlgn="auto">
              <a:spcAft>
                <a:spcPts val="0"/>
              </a:spcAft>
              <a:buFont typeface="Arial" pitchFamily="34" charset="0"/>
              <a:buNone/>
              <a:defRPr/>
            </a:pPr>
            <a:r>
              <a:rPr lang="en-US" dirty="0" smtClean="0"/>
              <a:t>Self stretching for </a:t>
            </a:r>
            <a:r>
              <a:rPr lang="en-US" dirty="0" err="1" smtClean="0"/>
              <a:t>trapezius</a:t>
            </a:r>
            <a:endParaRPr lang="en-US" dirty="0"/>
          </a:p>
        </p:txBody>
      </p:sp>
      <p:pic>
        <p:nvPicPr>
          <p:cNvPr id="26629" name="Content Placeholder 10" descr="C:\Users\cab\Desktop\kinston kawal notes\CAMERA\DSC00150.JPG"/>
          <p:cNvPicPr>
            <a:picLocks noGrp="1"/>
          </p:cNvPicPr>
          <p:nvPr>
            <p:ph sz="quarter" idx="4"/>
          </p:nvPr>
        </p:nvPicPr>
        <p:blipFill>
          <a:blip r:embed="rId3"/>
          <a:srcRect r="12085"/>
          <a:stretch>
            <a:fillRect/>
          </a:stretch>
        </p:blipFill>
        <p:spPr>
          <a:xfrm>
            <a:off x="4919663" y="2286000"/>
            <a:ext cx="3843337" cy="3962400"/>
          </a:xfrm>
        </p:spPr>
      </p:pic>
      <p:sp>
        <p:nvSpPr>
          <p:cNvPr id="12" name="Rectangle 11"/>
          <p:cNvSpPr/>
          <p:nvPr/>
        </p:nvSpPr>
        <p:spPr>
          <a:xfrm rot="19810310">
            <a:off x="6083300" y="3683000"/>
            <a:ext cx="582613" cy="381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685800"/>
            <a:ext cx="4040188" cy="914400"/>
          </a:xfrm>
        </p:spPr>
        <p:style>
          <a:lnRef idx="2">
            <a:schemeClr val="accent1"/>
          </a:lnRef>
          <a:fillRef idx="1">
            <a:schemeClr val="lt1"/>
          </a:fillRef>
          <a:effectRef idx="0">
            <a:schemeClr val="accent1"/>
          </a:effectRef>
          <a:fontRef idx="minor">
            <a:schemeClr val="dk1"/>
          </a:fontRef>
        </p:style>
        <p:txBody>
          <a:bodyPr rtlCol="0">
            <a:normAutofit/>
          </a:bodyPr>
          <a:lstStyle/>
          <a:p>
            <a:pPr fontAlgn="auto">
              <a:spcAft>
                <a:spcPts val="0"/>
              </a:spcAft>
              <a:buFont typeface="Arial" pitchFamily="34" charset="0"/>
              <a:buNone/>
              <a:defRPr/>
            </a:pPr>
            <a:r>
              <a:rPr lang="en-US" dirty="0" smtClean="0"/>
              <a:t>Isometrics for lateral flexors</a:t>
            </a:r>
            <a:endParaRPr lang="en-US" dirty="0"/>
          </a:p>
        </p:txBody>
      </p:sp>
      <p:sp>
        <p:nvSpPr>
          <p:cNvPr id="5" name="Text Placeholder 4"/>
          <p:cNvSpPr>
            <a:spLocks noGrp="1"/>
          </p:cNvSpPr>
          <p:nvPr>
            <p:ph type="body" sz="quarter" idx="3"/>
          </p:nvPr>
        </p:nvSpPr>
        <p:spPr>
          <a:xfrm>
            <a:off x="4645025" y="685800"/>
            <a:ext cx="4041775" cy="914400"/>
          </a:xfrm>
        </p:spPr>
        <p:style>
          <a:lnRef idx="2">
            <a:schemeClr val="accent1"/>
          </a:lnRef>
          <a:fillRef idx="1">
            <a:schemeClr val="lt1"/>
          </a:fillRef>
          <a:effectRef idx="0">
            <a:schemeClr val="accent1"/>
          </a:effectRef>
          <a:fontRef idx="minor">
            <a:schemeClr val="dk1"/>
          </a:fontRef>
        </p:style>
        <p:txBody>
          <a:bodyPr rtlCol="0">
            <a:normAutofit/>
          </a:bodyPr>
          <a:lstStyle/>
          <a:p>
            <a:pPr fontAlgn="auto">
              <a:spcAft>
                <a:spcPts val="0"/>
              </a:spcAft>
              <a:buFont typeface="Arial" pitchFamily="34" charset="0"/>
              <a:buNone/>
              <a:defRPr/>
            </a:pPr>
            <a:r>
              <a:rPr lang="en-US" dirty="0" smtClean="0"/>
              <a:t>Isometrics for rotators</a:t>
            </a:r>
            <a:endParaRPr lang="en-US" dirty="0"/>
          </a:p>
        </p:txBody>
      </p:sp>
      <p:pic>
        <p:nvPicPr>
          <p:cNvPr id="27652" name="Content Placeholder 6" descr="C:\Users\cab\Desktop\kinston kawal notes\CAMERA\DSC00154.JPG"/>
          <p:cNvPicPr>
            <a:picLocks noGrp="1"/>
          </p:cNvPicPr>
          <p:nvPr>
            <p:ph sz="half" idx="2"/>
          </p:nvPr>
        </p:nvPicPr>
        <p:blipFill>
          <a:blip r:embed="rId2"/>
          <a:srcRect t="6197"/>
          <a:stretch>
            <a:fillRect/>
          </a:stretch>
        </p:blipFill>
        <p:spPr>
          <a:xfrm>
            <a:off x="457200" y="2174875"/>
            <a:ext cx="3649663" cy="3951288"/>
          </a:xfrm>
        </p:spPr>
      </p:pic>
      <p:pic>
        <p:nvPicPr>
          <p:cNvPr id="27653" name="Content Placeholder 7" descr="C:\Users\cab\Desktop\kinston kawal notes\CAMERA\DSC00158.JPG"/>
          <p:cNvPicPr>
            <a:picLocks noGrp="1"/>
          </p:cNvPicPr>
          <p:nvPr>
            <p:ph sz="quarter" idx="4"/>
          </p:nvPr>
        </p:nvPicPr>
        <p:blipFill>
          <a:blip r:embed="rId3"/>
          <a:srcRect t="6197" b="7051"/>
          <a:stretch>
            <a:fillRect/>
          </a:stretch>
        </p:blipFill>
        <p:spPr>
          <a:xfrm>
            <a:off x="5113338" y="2216150"/>
            <a:ext cx="3497262" cy="3868738"/>
          </a:xfrm>
        </p:spPr>
      </p:pic>
      <p:sp>
        <p:nvSpPr>
          <p:cNvPr id="9" name="Rectangle 8"/>
          <p:cNvSpPr/>
          <p:nvPr/>
        </p:nvSpPr>
        <p:spPr>
          <a:xfrm>
            <a:off x="2057400" y="2895600"/>
            <a:ext cx="4572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6781800" y="2743200"/>
            <a:ext cx="4572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838200"/>
            <a:ext cx="4040188" cy="762000"/>
          </a:xfrm>
        </p:spPr>
        <p:style>
          <a:lnRef idx="2">
            <a:schemeClr val="dk1"/>
          </a:lnRef>
          <a:fillRef idx="1">
            <a:schemeClr val="lt1"/>
          </a:fillRef>
          <a:effectRef idx="0">
            <a:schemeClr val="dk1"/>
          </a:effectRef>
          <a:fontRef idx="minor">
            <a:schemeClr val="dk1"/>
          </a:fontRef>
        </p:style>
        <p:txBody>
          <a:bodyPr rtlCol="0">
            <a:normAutofit/>
          </a:bodyPr>
          <a:lstStyle/>
          <a:p>
            <a:pPr fontAlgn="auto">
              <a:spcAft>
                <a:spcPts val="0"/>
              </a:spcAft>
              <a:buFont typeface="Arial" pitchFamily="34" charset="0"/>
              <a:buNone/>
              <a:defRPr/>
            </a:pPr>
            <a:r>
              <a:rPr lang="en-US" dirty="0" smtClean="0"/>
              <a:t>Isometrics for flexors</a:t>
            </a:r>
            <a:endParaRPr lang="en-US" dirty="0"/>
          </a:p>
        </p:txBody>
      </p:sp>
      <p:sp>
        <p:nvSpPr>
          <p:cNvPr id="5" name="Text Placeholder 4"/>
          <p:cNvSpPr>
            <a:spLocks noGrp="1"/>
          </p:cNvSpPr>
          <p:nvPr>
            <p:ph type="body" sz="quarter" idx="3"/>
          </p:nvPr>
        </p:nvSpPr>
        <p:spPr>
          <a:xfrm>
            <a:off x="4645025" y="838200"/>
            <a:ext cx="4041775" cy="762000"/>
          </a:xfrm>
        </p:spPr>
        <p:style>
          <a:lnRef idx="2">
            <a:schemeClr val="dk1"/>
          </a:lnRef>
          <a:fillRef idx="1">
            <a:schemeClr val="lt1"/>
          </a:fillRef>
          <a:effectRef idx="0">
            <a:schemeClr val="dk1"/>
          </a:effectRef>
          <a:fontRef idx="minor">
            <a:schemeClr val="dk1"/>
          </a:fontRef>
        </p:style>
        <p:txBody>
          <a:bodyPr rtlCol="0">
            <a:normAutofit lnSpcReduction="10000"/>
          </a:bodyPr>
          <a:lstStyle/>
          <a:p>
            <a:pPr fontAlgn="auto">
              <a:spcAft>
                <a:spcPts val="0"/>
              </a:spcAft>
              <a:buFont typeface="Arial" pitchFamily="34" charset="0"/>
              <a:buNone/>
              <a:defRPr/>
            </a:pPr>
            <a:r>
              <a:rPr lang="en-US" dirty="0" smtClean="0"/>
              <a:t>Isometrics for extensors</a:t>
            </a:r>
            <a:endParaRPr lang="en-US" dirty="0"/>
          </a:p>
        </p:txBody>
      </p:sp>
      <p:pic>
        <p:nvPicPr>
          <p:cNvPr id="28676" name="Content Placeholder 6" descr="C:\Users\cab\Desktop\kinston kawal notes\CAMERA\DSC00152.JPG"/>
          <p:cNvPicPr>
            <a:picLocks noGrp="1"/>
          </p:cNvPicPr>
          <p:nvPr>
            <p:ph sz="half" idx="2"/>
          </p:nvPr>
        </p:nvPicPr>
        <p:blipFill>
          <a:blip r:embed="rId2">
            <a:lum bright="12000" contrast="6000"/>
          </a:blip>
          <a:srcRect t="13248" b="2283"/>
          <a:stretch>
            <a:fillRect/>
          </a:stretch>
        </p:blipFill>
        <p:spPr>
          <a:xfrm>
            <a:off x="947738" y="2266950"/>
            <a:ext cx="3059112" cy="3767138"/>
          </a:xfrm>
        </p:spPr>
      </p:pic>
      <p:pic>
        <p:nvPicPr>
          <p:cNvPr id="28677" name="Content Placeholder 7" descr="C:\Users\cab\Desktop\kinston kawal notes\CAMERA\DSC00153.JPG"/>
          <p:cNvPicPr>
            <a:picLocks noGrp="1"/>
          </p:cNvPicPr>
          <p:nvPr>
            <p:ph sz="quarter" idx="4"/>
          </p:nvPr>
        </p:nvPicPr>
        <p:blipFill>
          <a:blip r:embed="rId3"/>
          <a:srcRect t="10896"/>
          <a:stretch>
            <a:fillRect/>
          </a:stretch>
        </p:blipFill>
        <p:spPr>
          <a:xfrm>
            <a:off x="4791075" y="2185988"/>
            <a:ext cx="3749675" cy="3929062"/>
          </a:xfrm>
        </p:spPr>
      </p:pic>
      <p:sp>
        <p:nvSpPr>
          <p:cNvPr id="9" name="Rectangle 8"/>
          <p:cNvSpPr/>
          <p:nvPr/>
        </p:nvSpPr>
        <p:spPr>
          <a:xfrm>
            <a:off x="2286000" y="3048000"/>
            <a:ext cx="4572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6400800" y="2971800"/>
            <a:ext cx="4572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685800" y="2209800"/>
            <a:ext cx="7772400" cy="4114800"/>
          </a:xfrm>
        </p:spPr>
        <p:txBody>
          <a:bodyPr/>
          <a:lstStyle/>
          <a:p>
            <a:r>
              <a:rPr lang="en-US" sz="4400"/>
              <a:t>Posture </a:t>
            </a:r>
          </a:p>
          <a:p>
            <a:r>
              <a:rPr lang="en-US" sz="4400"/>
              <a:t>workstation</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152400"/>
            <a:ext cx="7772400" cy="1462088"/>
          </a:xfrm>
        </p:spPr>
        <p:txBody>
          <a:bodyPr/>
          <a:lstStyle/>
          <a:p>
            <a:r>
              <a:rPr lang="en-US" sz="2400"/>
              <a:t>Important guidelines to maintain a good posture while working with computers</a:t>
            </a:r>
          </a:p>
        </p:txBody>
      </p:sp>
      <p:graphicFrame>
        <p:nvGraphicFramePr>
          <p:cNvPr id="36870" name="Object 6"/>
          <p:cNvGraphicFramePr>
            <a:graphicFrameLocks noGrp="1" noChangeAspect="1"/>
          </p:cNvGraphicFramePr>
          <p:nvPr>
            <p:ph idx="1"/>
          </p:nvPr>
        </p:nvGraphicFramePr>
        <p:xfrm>
          <a:off x="1295400" y="1524000"/>
          <a:ext cx="4953000" cy="4876800"/>
        </p:xfrm>
        <a:graphic>
          <a:graphicData uri="http://schemas.openxmlformats.org/presentationml/2006/ole">
            <mc:AlternateContent xmlns:mc="http://schemas.openxmlformats.org/markup-compatibility/2006">
              <mc:Choice xmlns:v="urn:schemas-microsoft-com:vml" Requires="v">
                <p:oleObj spid="_x0000_s94220" name="Bitmap Image" r:id="rId3" imgW="4458322" imgH="4009524" progId="PBrush">
                  <p:embed/>
                </p:oleObj>
              </mc:Choice>
              <mc:Fallback>
                <p:oleObj name="Bitmap Image" r:id="rId3" imgW="4458322" imgH="4009524"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524000"/>
                        <a:ext cx="4953000" cy="4876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8" name="Object 4"/>
          <p:cNvGraphicFramePr>
            <a:graphicFrameLocks noChangeAspect="1"/>
          </p:cNvGraphicFramePr>
          <p:nvPr/>
        </p:nvGraphicFramePr>
        <p:xfrm>
          <a:off x="1295400" y="304800"/>
          <a:ext cx="4486275" cy="6172200"/>
        </p:xfrm>
        <a:graphic>
          <a:graphicData uri="http://schemas.openxmlformats.org/presentationml/2006/ole">
            <mc:AlternateContent xmlns:mc="http://schemas.openxmlformats.org/markup-compatibility/2006">
              <mc:Choice xmlns:v="urn:schemas-microsoft-com:vml" Requires="v">
                <p:oleObj spid="_x0000_s95244" name="Bitmap Image" r:id="rId3" imgW="2419048" imgH="3753374" progId="PBrush">
                  <p:embed/>
                </p:oleObj>
              </mc:Choice>
              <mc:Fallback>
                <p:oleObj name="Bitmap Image" r:id="rId3" imgW="2419048" imgH="3753374"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304800"/>
                        <a:ext cx="4486275"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3" name="Object 5"/>
          <p:cNvGraphicFramePr>
            <a:graphicFrameLocks noChangeAspect="1"/>
          </p:cNvGraphicFramePr>
          <p:nvPr/>
        </p:nvGraphicFramePr>
        <p:xfrm>
          <a:off x="990600" y="609600"/>
          <a:ext cx="4419600" cy="5638800"/>
        </p:xfrm>
        <a:graphic>
          <a:graphicData uri="http://schemas.openxmlformats.org/presentationml/2006/ole">
            <mc:AlternateContent xmlns:mc="http://schemas.openxmlformats.org/markup-compatibility/2006">
              <mc:Choice xmlns:v="urn:schemas-microsoft-com:vml" Requires="v">
                <p:oleObj spid="_x0000_s96268" name="Bitmap Image" r:id="rId3" imgW="4420217" imgH="4382112" progId="PBrush">
                  <p:embed/>
                </p:oleObj>
              </mc:Choice>
              <mc:Fallback>
                <p:oleObj name="Bitmap Image" r:id="rId3" imgW="4420217" imgH="4382112" progId="PBrush">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609600"/>
                        <a:ext cx="44196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1. Work desk</a:t>
            </a:r>
          </a:p>
        </p:txBody>
      </p:sp>
      <p:sp>
        <p:nvSpPr>
          <p:cNvPr id="21507" name="Rectangle 3"/>
          <p:cNvSpPr>
            <a:spLocks noGrp="1" noChangeArrowheads="1"/>
          </p:cNvSpPr>
          <p:nvPr>
            <p:ph type="body" idx="1"/>
          </p:nvPr>
        </p:nvSpPr>
        <p:spPr/>
        <p:txBody>
          <a:bodyPr/>
          <a:lstStyle/>
          <a:p>
            <a:r>
              <a:rPr lang="en-US" sz="3600"/>
              <a:t> Sufficiently large to allow all work related materials</a:t>
            </a:r>
          </a:p>
          <a:p>
            <a:r>
              <a:rPr lang="en-US" sz="3600"/>
              <a:t> Non reflective surface </a:t>
            </a:r>
          </a:p>
          <a:p>
            <a:r>
              <a:rPr lang="en-US" sz="3600"/>
              <a:t> Typical height = 29 inches</a:t>
            </a:r>
          </a:p>
          <a:p>
            <a:r>
              <a:rPr lang="en-US" sz="3600"/>
              <a:t> Preferably adjustable desk</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200" y="228600"/>
            <a:ext cx="7772400" cy="1462088"/>
          </a:xfrm>
        </p:spPr>
        <p:txBody>
          <a:bodyPr/>
          <a:lstStyle/>
          <a:p>
            <a:r>
              <a:rPr lang="en-US" sz="3200"/>
              <a:t>2. Height of the chair should be such that it provides </a:t>
            </a:r>
          </a:p>
        </p:txBody>
      </p:sp>
      <p:sp>
        <p:nvSpPr>
          <p:cNvPr id="22531" name="Rectangle 3"/>
          <p:cNvSpPr>
            <a:spLocks noGrp="1" noChangeArrowheads="1"/>
          </p:cNvSpPr>
          <p:nvPr>
            <p:ph type="body" idx="1"/>
          </p:nvPr>
        </p:nvSpPr>
        <p:spPr/>
        <p:txBody>
          <a:bodyPr/>
          <a:lstStyle/>
          <a:p>
            <a:r>
              <a:rPr lang="en-US"/>
              <a:t>Full support to thigh</a:t>
            </a:r>
          </a:p>
          <a:p>
            <a:r>
              <a:rPr lang="en-US"/>
              <a:t>Feet resting flat on the floor</a:t>
            </a:r>
          </a:p>
          <a:p>
            <a:r>
              <a:rPr lang="en-US"/>
              <a:t>Proper support to the lower back of the worker (100°-110°)</a:t>
            </a:r>
          </a:p>
          <a:p>
            <a:pPr>
              <a:buFontTx/>
              <a:buNone/>
            </a:pPr>
            <a:r>
              <a:rPr lang="en-US"/>
              <a:t>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3. Footrest</a:t>
            </a:r>
          </a:p>
        </p:txBody>
      </p:sp>
      <p:sp>
        <p:nvSpPr>
          <p:cNvPr id="23555" name="Rectangle 3"/>
          <p:cNvSpPr>
            <a:spLocks noGrp="1" noChangeArrowheads="1"/>
          </p:cNvSpPr>
          <p:nvPr>
            <p:ph type="body" idx="1"/>
          </p:nvPr>
        </p:nvSpPr>
        <p:spPr>
          <a:xfrm>
            <a:off x="-152400" y="1981200"/>
            <a:ext cx="7772400" cy="4114800"/>
          </a:xfrm>
        </p:spPr>
        <p:txBody>
          <a:bodyPr/>
          <a:lstStyle/>
          <a:p>
            <a:pPr>
              <a:buFontTx/>
              <a:buNone/>
            </a:pPr>
            <a:r>
              <a:rPr lang="en-US"/>
              <a:t>		It may help to achieve the desired position of lower limb</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76200" y="228600"/>
            <a:ext cx="3886200" cy="533400"/>
          </a:xfrm>
        </p:spPr>
        <p:txBody>
          <a:bodyPr/>
          <a:lstStyle/>
          <a:p>
            <a:r>
              <a:rPr lang="en-US" sz="3200"/>
              <a:t>4. Monitor </a:t>
            </a:r>
          </a:p>
        </p:txBody>
      </p:sp>
      <p:sp>
        <p:nvSpPr>
          <p:cNvPr id="24579" name="Rectangle 3"/>
          <p:cNvSpPr>
            <a:spLocks noGrp="1" noChangeArrowheads="1"/>
          </p:cNvSpPr>
          <p:nvPr>
            <p:ph type="body" idx="1"/>
          </p:nvPr>
        </p:nvSpPr>
        <p:spPr>
          <a:xfrm>
            <a:off x="0" y="1066800"/>
            <a:ext cx="7772400" cy="5410200"/>
          </a:xfrm>
        </p:spPr>
        <p:txBody>
          <a:bodyPr/>
          <a:lstStyle/>
          <a:p>
            <a:pPr>
              <a:lnSpc>
                <a:spcPct val="90000"/>
              </a:lnSpc>
            </a:pPr>
            <a:r>
              <a:rPr lang="en-US"/>
              <a:t>A  brand new monitor of a renowned company</a:t>
            </a:r>
          </a:p>
          <a:p>
            <a:pPr>
              <a:lnSpc>
                <a:spcPct val="90000"/>
              </a:lnSpc>
            </a:pPr>
            <a:r>
              <a:rPr lang="en-US"/>
              <a:t>High safety standard</a:t>
            </a:r>
          </a:p>
          <a:p>
            <a:pPr>
              <a:lnSpc>
                <a:spcPct val="90000"/>
              </a:lnSpc>
            </a:pPr>
            <a:r>
              <a:rPr lang="en-US"/>
              <a:t>Sharp and flicker free image</a:t>
            </a:r>
          </a:p>
          <a:p>
            <a:pPr>
              <a:lnSpc>
                <a:spcPct val="90000"/>
              </a:lnSpc>
            </a:pPr>
            <a:r>
              <a:rPr lang="en-US"/>
              <a:t>Adjustable brightness and contrast</a:t>
            </a:r>
          </a:p>
          <a:p>
            <a:pPr>
              <a:lnSpc>
                <a:spcPct val="90000"/>
              </a:lnSpc>
            </a:pPr>
            <a:r>
              <a:rPr lang="en-US"/>
              <a:t>Adjustable tilt and angle of the monitor</a:t>
            </a:r>
          </a:p>
          <a:p>
            <a:pPr>
              <a:lnSpc>
                <a:spcPct val="90000"/>
              </a:lnSpc>
            </a:pPr>
            <a:r>
              <a:rPr lang="en-US"/>
              <a:t>The top of the monitor should be at level or just below the viewer’s eyes</a:t>
            </a:r>
          </a:p>
          <a:p>
            <a:pPr>
              <a:lnSpc>
                <a:spcPct val="90000"/>
              </a:lnSpc>
              <a:buFontTx/>
              <a:buNone/>
            </a:pPr>
            <a:endParaRPr lang="en-US"/>
          </a:p>
        </p:txBody>
      </p:sp>
      <p:sp>
        <p:nvSpPr>
          <p:cNvPr id="24580" name="Text Box 4"/>
          <p:cNvSpPr txBox="1">
            <a:spLocks noChangeArrowheads="1"/>
          </p:cNvSpPr>
          <p:nvPr/>
        </p:nvSpPr>
        <p:spPr bwMode="auto">
          <a:xfrm>
            <a:off x="7772400" y="6491288"/>
            <a:ext cx="1295400" cy="366712"/>
          </a:xfrm>
          <a:prstGeom prst="rect">
            <a:avLst/>
          </a:prstGeom>
          <a:noFill/>
          <a:ln w="9525">
            <a:noFill/>
            <a:miter lim="800000"/>
            <a:headEnd/>
            <a:tailEnd/>
          </a:ln>
          <a:effectLst/>
        </p:spPr>
        <p:txBody>
          <a:bodyPr>
            <a:spAutoFit/>
          </a:bodyPr>
          <a:lstStyle/>
          <a:p>
            <a:pPr>
              <a:spcBef>
                <a:spcPct val="50000"/>
              </a:spcBef>
            </a:pPr>
            <a:r>
              <a:rPr lang="en-US"/>
              <a:t>Cont.</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a:xfrm>
            <a:off x="685800" y="990600"/>
            <a:ext cx="5257800" cy="4114800"/>
          </a:xfrm>
        </p:spPr>
        <p:txBody>
          <a:bodyPr/>
          <a:lstStyle/>
          <a:p>
            <a:pPr>
              <a:buFontTx/>
              <a:buNone/>
            </a:pPr>
            <a:r>
              <a:rPr lang="en-US" sz="3600"/>
              <a:t>There is a lot of debate about the harmful effects of electromagnetic and electrostatic fields around the monitor.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Precautions:  </a:t>
            </a:r>
          </a:p>
        </p:txBody>
      </p:sp>
      <p:sp>
        <p:nvSpPr>
          <p:cNvPr id="47107" name="Rectangle 3"/>
          <p:cNvSpPr>
            <a:spLocks noGrp="1" noChangeArrowheads="1"/>
          </p:cNvSpPr>
          <p:nvPr>
            <p:ph type="body" idx="1"/>
          </p:nvPr>
        </p:nvSpPr>
        <p:spPr>
          <a:xfrm>
            <a:off x="685800" y="1981200"/>
            <a:ext cx="7772400" cy="2743200"/>
          </a:xfrm>
        </p:spPr>
        <p:txBody>
          <a:bodyPr/>
          <a:lstStyle/>
          <a:p>
            <a:r>
              <a:rPr lang="en-US"/>
              <a:t>Keep the monitor at a proper distance</a:t>
            </a:r>
          </a:p>
          <a:p>
            <a:r>
              <a:rPr lang="en-US"/>
              <a:t>Maintain a distance of 3 feet from the back of any monitor</a:t>
            </a:r>
          </a:p>
          <a:p>
            <a:r>
              <a:rPr lang="en-US"/>
              <a:t>Keep the screen clean</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04800" y="301625"/>
            <a:ext cx="7772400" cy="765175"/>
          </a:xfrm>
        </p:spPr>
        <p:txBody>
          <a:bodyPr/>
          <a:lstStyle/>
          <a:p>
            <a:r>
              <a:rPr lang="en-US" sz="3200"/>
              <a:t>5. Keyboard </a:t>
            </a:r>
          </a:p>
        </p:txBody>
      </p:sp>
      <p:sp>
        <p:nvSpPr>
          <p:cNvPr id="25603" name="Rectangle 3"/>
          <p:cNvSpPr>
            <a:spLocks noGrp="1" noChangeArrowheads="1"/>
          </p:cNvSpPr>
          <p:nvPr>
            <p:ph type="body" idx="1"/>
          </p:nvPr>
        </p:nvSpPr>
        <p:spPr>
          <a:xfrm>
            <a:off x="152400" y="1981200"/>
            <a:ext cx="7772400" cy="4114800"/>
          </a:xfrm>
        </p:spPr>
        <p:txBody>
          <a:bodyPr/>
          <a:lstStyle/>
          <a:p>
            <a:r>
              <a:rPr lang="en-US" sz="2800"/>
              <a:t>AS thin as possible</a:t>
            </a:r>
          </a:p>
          <a:p>
            <a:r>
              <a:rPr lang="en-US" sz="2800"/>
              <a:t>Free to move</a:t>
            </a:r>
          </a:p>
          <a:p>
            <a:r>
              <a:rPr lang="en-US" sz="2800"/>
              <a:t>Legible </a:t>
            </a:r>
          </a:p>
          <a:p>
            <a:r>
              <a:rPr lang="en-US" sz="2800"/>
              <a:t>Giving a distinct feel when pressed</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76200" y="76200"/>
            <a:ext cx="7772400" cy="762000"/>
          </a:xfrm>
        </p:spPr>
        <p:txBody>
          <a:bodyPr/>
          <a:lstStyle/>
          <a:p>
            <a:r>
              <a:rPr lang="en-US" sz="4000"/>
              <a:t>6. Ambience </a:t>
            </a:r>
          </a:p>
        </p:txBody>
      </p:sp>
      <p:sp>
        <p:nvSpPr>
          <p:cNvPr id="26627" name="Rectangle 3"/>
          <p:cNvSpPr>
            <a:spLocks noGrp="1" noChangeArrowheads="1"/>
          </p:cNvSpPr>
          <p:nvPr>
            <p:ph type="body" idx="1"/>
          </p:nvPr>
        </p:nvSpPr>
        <p:spPr>
          <a:xfrm>
            <a:off x="152400" y="1524000"/>
            <a:ext cx="7772400" cy="4114800"/>
          </a:xfrm>
        </p:spPr>
        <p:txBody>
          <a:bodyPr/>
          <a:lstStyle/>
          <a:p>
            <a:r>
              <a:rPr lang="en-US"/>
              <a:t>Brightly lit room </a:t>
            </a:r>
          </a:p>
          <a:p>
            <a:r>
              <a:rPr lang="en-US"/>
              <a:t>Light points on the sides of the workers </a:t>
            </a:r>
          </a:p>
          <a:p>
            <a:r>
              <a:rPr lang="en-US"/>
              <a:t>Temperature(18°-22°)</a:t>
            </a:r>
          </a:p>
          <a:p>
            <a:r>
              <a:rPr lang="en-US"/>
              <a:t>Humidity (About 50%)</a:t>
            </a:r>
          </a:p>
          <a:p>
            <a:r>
              <a:rPr lang="en-US"/>
              <a:t>Controlled noise level</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7. Work organization</a:t>
            </a:r>
          </a:p>
        </p:txBody>
      </p:sp>
      <p:sp>
        <p:nvSpPr>
          <p:cNvPr id="27651" name="Rectangle 3"/>
          <p:cNvSpPr>
            <a:spLocks noGrp="1" noChangeArrowheads="1"/>
          </p:cNvSpPr>
          <p:nvPr>
            <p:ph type="body" idx="1"/>
          </p:nvPr>
        </p:nvSpPr>
        <p:spPr/>
        <p:txBody>
          <a:bodyPr/>
          <a:lstStyle/>
          <a:p>
            <a:r>
              <a:rPr lang="en-US"/>
              <a:t>No burden of work</a:t>
            </a:r>
          </a:p>
          <a:p>
            <a:r>
              <a:rPr lang="en-US"/>
              <a:t>No electronic supervision without the workers knowledge</a:t>
            </a:r>
          </a:p>
          <a:p>
            <a:r>
              <a:rPr lang="en-US"/>
              <a:t>A few minutes break every hour</a:t>
            </a:r>
          </a:p>
          <a:p>
            <a:pPr>
              <a:buFontTx/>
              <a:buNone/>
            </a:pPr>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915400" cy="1230313"/>
          </a:xfrm>
        </p:spPr>
        <p:txBody>
          <a:bodyPr/>
          <a:lstStyle/>
          <a:p>
            <a:r>
              <a:rPr lang="en-US" sz="2800" b="1" dirty="0" smtClean="0">
                <a:latin typeface="+mn-lt"/>
                <a:cs typeface="Times New Roman" pitchFamily="18" charset="0"/>
              </a:rPr>
              <a:t/>
            </a:r>
            <a:br>
              <a:rPr lang="en-US" sz="2800" b="1" dirty="0" smtClean="0">
                <a:latin typeface="+mn-lt"/>
                <a:cs typeface="Times New Roman" pitchFamily="18" charset="0"/>
              </a:rPr>
            </a:br>
            <a:r>
              <a:rPr lang="en-US" sz="2800" b="1" dirty="0" smtClean="0">
                <a:latin typeface="+mn-lt"/>
                <a:cs typeface="Times New Roman" pitchFamily="18" charset="0"/>
              </a:rPr>
              <a:t/>
            </a:r>
            <a:br>
              <a:rPr lang="en-US" sz="2800" b="1" dirty="0" smtClean="0">
                <a:latin typeface="+mn-lt"/>
                <a:cs typeface="Times New Roman" pitchFamily="18" charset="0"/>
              </a:rPr>
            </a:br>
            <a:r>
              <a:rPr lang="en-US" sz="2800" b="1" dirty="0" smtClean="0">
                <a:latin typeface="+mn-lt"/>
                <a:cs typeface="Times New Roman" pitchFamily="18" charset="0"/>
              </a:rPr>
              <a:t/>
            </a:r>
            <a:br>
              <a:rPr lang="en-US" sz="2800" b="1" dirty="0" smtClean="0">
                <a:latin typeface="+mn-lt"/>
                <a:cs typeface="Times New Roman" pitchFamily="18" charset="0"/>
              </a:rPr>
            </a:br>
            <a:r>
              <a:rPr lang="en-US" sz="2800" b="1" dirty="0" smtClean="0">
                <a:latin typeface="+mn-lt"/>
                <a:cs typeface="Times New Roman" pitchFamily="18" charset="0"/>
              </a:rPr>
              <a:t>GROUP B: Muscle Energy Technique and conventional treatment  </a:t>
            </a:r>
            <a:br>
              <a:rPr lang="en-US" sz="2800" b="1" dirty="0" smtClean="0">
                <a:latin typeface="+mn-lt"/>
                <a:cs typeface="Times New Roman" pitchFamily="18" charset="0"/>
              </a:rPr>
            </a:br>
            <a:r>
              <a:rPr lang="en-US" sz="1800" b="1" dirty="0" smtClean="0">
                <a:solidFill>
                  <a:schemeClr val="accent2"/>
                </a:solidFill>
              </a:rPr>
              <a:t>The Procedure of Muscle energy technique, for the cervical spine was given to the subject according to the procedure given by (</a:t>
            </a:r>
            <a:r>
              <a:rPr lang="en-US" sz="1800" b="1" dirty="0" err="1" smtClean="0">
                <a:solidFill>
                  <a:schemeClr val="accent2"/>
                </a:solidFill>
              </a:rPr>
              <a:t>Chaitow</a:t>
            </a:r>
            <a:r>
              <a:rPr lang="en-US" sz="1800" b="1" dirty="0" smtClean="0">
                <a:solidFill>
                  <a:schemeClr val="accent2"/>
                </a:solidFill>
              </a:rPr>
              <a:t> </a:t>
            </a:r>
            <a:r>
              <a:rPr lang="en-US" sz="1800" b="1" i="1" dirty="0" smtClean="0">
                <a:solidFill>
                  <a:schemeClr val="accent2"/>
                </a:solidFill>
              </a:rPr>
              <a:t>et al., </a:t>
            </a:r>
            <a:r>
              <a:rPr lang="en-US" sz="1800" b="1" dirty="0" smtClean="0">
                <a:solidFill>
                  <a:schemeClr val="accent2"/>
                </a:solidFill>
              </a:rPr>
              <a:t>1996).</a:t>
            </a:r>
            <a:r>
              <a:rPr lang="en-US" sz="2800" b="1" dirty="0" smtClean="0"/>
              <a:t/>
            </a:r>
            <a:br>
              <a:rPr lang="en-US" sz="2800" b="1" dirty="0" smtClean="0"/>
            </a:br>
            <a:endParaRPr lang="en-US" sz="2800" dirty="0">
              <a:latin typeface="+mn-lt"/>
            </a:endParaRPr>
          </a:p>
        </p:txBody>
      </p:sp>
      <p:graphicFrame>
        <p:nvGraphicFramePr>
          <p:cNvPr id="5" name="Content Placeholder 4"/>
          <p:cNvGraphicFramePr>
            <a:graphicFrameLocks noGrp="1"/>
          </p:cNvGraphicFramePr>
          <p:nvPr>
            <p:ph sz="half" idx="1"/>
          </p:nvPr>
        </p:nvGraphicFramePr>
        <p:xfrm>
          <a:off x="152400" y="2209800"/>
          <a:ext cx="86868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p:cNvSpPr>
            <a:spLocks noGrp="1"/>
          </p:cNvSpPr>
          <p:nvPr>
            <p:ph sz="half" idx="2"/>
          </p:nvPr>
        </p:nvSpPr>
        <p:spPr>
          <a:xfrm>
            <a:off x="10058400" y="1981200"/>
            <a:ext cx="914400" cy="4114800"/>
          </a:xfrm>
        </p:spPr>
        <p:txBody>
          <a:bodyPr/>
          <a:lstStyle/>
          <a:p>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z="2400" b="1" smtClean="0">
                <a:latin typeface="Times New Roman" pitchFamily="18" charset="0"/>
                <a:cs typeface="Times New Roman" pitchFamily="18" charset="0"/>
              </a:rPr>
              <a:t>GROUP B: Muscle Energy Technique and conventional treatment: </a:t>
            </a:r>
            <a:r>
              <a:rPr lang="en-US" sz="2400" smtClean="0">
                <a:latin typeface="Times New Roman" pitchFamily="18" charset="0"/>
                <a:cs typeface="Times New Roman" pitchFamily="18" charset="0"/>
              </a:rPr>
              <a:t/>
            </a:r>
            <a:br>
              <a:rPr lang="en-US" sz="2400" smtClean="0">
                <a:latin typeface="Times New Roman" pitchFamily="18" charset="0"/>
                <a:cs typeface="Times New Roman" pitchFamily="18" charset="0"/>
              </a:rPr>
            </a:br>
            <a:endParaRPr lang="en-US" sz="2400" smtClean="0">
              <a:latin typeface="Times New Roman" pitchFamily="18" charset="0"/>
              <a:cs typeface="Times New Roman" pitchFamily="18" charset="0"/>
            </a:endParaRPr>
          </a:p>
        </p:txBody>
      </p:sp>
      <p:sp>
        <p:nvSpPr>
          <p:cNvPr id="31747" name="Content Placeholder 2"/>
          <p:cNvSpPr>
            <a:spLocks noGrp="1"/>
          </p:cNvSpPr>
          <p:nvPr>
            <p:ph idx="1"/>
          </p:nvPr>
        </p:nvSpPr>
        <p:spPr>
          <a:xfrm>
            <a:off x="0" y="990600"/>
            <a:ext cx="9144000" cy="5867400"/>
          </a:xfrm>
        </p:spPr>
        <p:txBody>
          <a:bodyPr/>
          <a:lstStyle/>
          <a:p>
            <a:pPr>
              <a:buFont typeface="Arial" charset="0"/>
              <a:buNone/>
            </a:pPr>
            <a:r>
              <a:rPr lang="en-US" sz="1800" dirty="0" smtClean="0">
                <a:latin typeface="Times New Roman" pitchFamily="18" charset="0"/>
                <a:cs typeface="Times New Roman" pitchFamily="18" charset="0"/>
              </a:rPr>
              <a:t>       </a:t>
            </a:r>
          </a:p>
          <a:p>
            <a:pPr>
              <a:buFont typeface="Arial" charset="0"/>
              <a:buNone/>
            </a:pPr>
            <a:endParaRPr lang="en-US" sz="1800" dirty="0" smtClean="0">
              <a:latin typeface="Times New Roman" pitchFamily="18" charset="0"/>
              <a:cs typeface="Times New Roman" pitchFamily="18" charset="0"/>
            </a:endParaRPr>
          </a:p>
        </p:txBody>
      </p:sp>
      <p:pic>
        <p:nvPicPr>
          <p:cNvPr id="4" name="Picture 3" descr="C:\Users\cab\Documents\CAMERA\DSC00136.JPG"/>
          <p:cNvPicPr/>
          <p:nvPr/>
        </p:nvPicPr>
        <p:blipFill>
          <a:blip r:embed="rId3" cstate="print"/>
          <a:srcRect/>
          <a:stretch>
            <a:fillRect/>
          </a:stretch>
        </p:blipFill>
        <p:spPr bwMode="auto">
          <a:xfrm>
            <a:off x="381000" y="2057400"/>
            <a:ext cx="8305800" cy="4191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1749" name="Rectangle 4"/>
          <p:cNvSpPr>
            <a:spLocks noChangeArrowheads="1"/>
          </p:cNvSpPr>
          <p:nvPr/>
        </p:nvSpPr>
        <p:spPr bwMode="auto">
          <a:xfrm rot="10800000" flipV="1">
            <a:off x="1143000" y="6281738"/>
            <a:ext cx="7010400" cy="369887"/>
          </a:xfrm>
          <a:prstGeom prst="rect">
            <a:avLst/>
          </a:prstGeom>
          <a:noFill/>
          <a:ln w="9525">
            <a:noFill/>
            <a:miter lim="800000"/>
            <a:headEnd/>
            <a:tailEnd/>
          </a:ln>
        </p:spPr>
        <p:txBody>
          <a:bodyPr>
            <a:spAutoFit/>
          </a:bodyPr>
          <a:lstStyle/>
          <a:p>
            <a:r>
              <a:rPr lang="en-US" b="1">
                <a:latin typeface="Calibri" pitchFamily="34" charset="0"/>
              </a:rPr>
              <a:t>               Demonstration of Muscle energy technique (MET)</a:t>
            </a:r>
            <a:endParaRPr lang="en-US">
              <a:latin typeface="Calibri" pitchFamily="34" charset="0"/>
            </a:endParaRPr>
          </a:p>
        </p:txBody>
      </p:sp>
      <p:sp>
        <p:nvSpPr>
          <p:cNvPr id="6" name="Rectangle 5"/>
          <p:cNvSpPr/>
          <p:nvPr/>
        </p:nvSpPr>
        <p:spPr>
          <a:xfrm>
            <a:off x="3581400" y="3581400"/>
            <a:ext cx="9144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0"/>
            <a:ext cx="7696200" cy="1143000"/>
          </a:xfrm>
        </p:spPr>
        <p:txBody>
          <a:bodyPr/>
          <a:lstStyle/>
          <a:p>
            <a:r>
              <a:rPr lang="en-US" sz="1800" smtClean="0">
                <a:latin typeface="Times New Roman" pitchFamily="18" charset="0"/>
                <a:cs typeface="Times New Roman" pitchFamily="18" charset="0"/>
              </a:rPr>
              <a:t/>
            </a:r>
            <a:br>
              <a:rPr lang="en-US" sz="1800" smtClean="0">
                <a:latin typeface="Times New Roman" pitchFamily="18" charset="0"/>
                <a:cs typeface="Times New Roman" pitchFamily="18" charset="0"/>
              </a:rPr>
            </a:br>
            <a:r>
              <a:rPr lang="en-US" sz="1800" smtClean="0">
                <a:latin typeface="Times New Roman" pitchFamily="18" charset="0"/>
                <a:cs typeface="Times New Roman" pitchFamily="18" charset="0"/>
              </a:rPr>
              <a:t/>
            </a:r>
            <a:br>
              <a:rPr lang="en-US" sz="1800" smtClean="0">
                <a:latin typeface="Times New Roman" pitchFamily="18" charset="0"/>
                <a:cs typeface="Times New Roman" pitchFamily="18" charset="0"/>
              </a:rPr>
            </a:br>
            <a:r>
              <a:rPr lang="en-US" sz="2400" smtClean="0">
                <a:latin typeface="Times New Roman" pitchFamily="18" charset="0"/>
                <a:cs typeface="Times New Roman" pitchFamily="18" charset="0"/>
              </a:rPr>
              <a:t>Group C: Conventional treatment MET and Microwave diathermy (MWD).</a:t>
            </a:r>
            <a:r>
              <a:rPr lang="en-US" sz="1800" smtClean="0">
                <a:latin typeface="Times New Roman" pitchFamily="18" charset="0"/>
                <a:cs typeface="Times New Roman" pitchFamily="18" charset="0"/>
              </a:rPr>
              <a:t/>
            </a:r>
            <a:br>
              <a:rPr lang="en-US" sz="1800" smtClean="0">
                <a:latin typeface="Times New Roman" pitchFamily="18" charset="0"/>
                <a:cs typeface="Times New Roman" pitchFamily="18" charset="0"/>
              </a:rPr>
            </a:br>
            <a:endParaRPr lang="en-US" sz="1800" smtClean="0">
              <a:latin typeface="Times New Roman" pitchFamily="18" charset="0"/>
              <a:cs typeface="Times New Roman" pitchFamily="18" charset="0"/>
            </a:endParaRPr>
          </a:p>
        </p:txBody>
      </p:sp>
      <p:sp>
        <p:nvSpPr>
          <p:cNvPr id="33795" name="Content Placeholder 2"/>
          <p:cNvSpPr>
            <a:spLocks noGrp="1"/>
          </p:cNvSpPr>
          <p:nvPr>
            <p:ph idx="1"/>
          </p:nvPr>
        </p:nvSpPr>
        <p:spPr>
          <a:xfrm>
            <a:off x="4419600" y="273050"/>
            <a:ext cx="4267200" cy="5853113"/>
          </a:xfrm>
        </p:spPr>
        <p:txBody>
          <a:bodyPr/>
          <a:lstStyle/>
          <a:p>
            <a:pPr>
              <a:buFont typeface="Arial" charset="0"/>
              <a:buNone/>
            </a:pPr>
            <a:r>
              <a:rPr lang="en-US" sz="1800" smtClean="0">
                <a:latin typeface="Times New Roman" pitchFamily="18" charset="0"/>
                <a:cs typeface="Times New Roman" pitchFamily="18" charset="0"/>
              </a:rPr>
              <a:t>   </a:t>
            </a:r>
          </a:p>
          <a:p>
            <a:pPr>
              <a:buFont typeface="Arial" charset="0"/>
              <a:buNone/>
            </a:pPr>
            <a:endParaRPr lang="en-US" sz="1800" smtClean="0">
              <a:latin typeface="Times New Roman" pitchFamily="18" charset="0"/>
              <a:cs typeface="Times New Roman" pitchFamily="18" charset="0"/>
            </a:endParaRPr>
          </a:p>
          <a:p>
            <a:pPr>
              <a:buFont typeface="Arial" charset="0"/>
              <a:buNone/>
            </a:pPr>
            <a:endParaRPr lang="en-US" sz="1800" smtClean="0">
              <a:latin typeface="Times New Roman" pitchFamily="18" charset="0"/>
              <a:cs typeface="Times New Roman" pitchFamily="18" charset="0"/>
            </a:endParaRPr>
          </a:p>
          <a:p>
            <a:pPr>
              <a:buFont typeface="Arial" charset="0"/>
              <a:buNone/>
            </a:pPr>
            <a:r>
              <a:rPr lang="en-US" sz="1800" smtClean="0">
                <a:latin typeface="Times New Roman" pitchFamily="18" charset="0"/>
                <a:cs typeface="Times New Roman" pitchFamily="18" charset="0"/>
              </a:rPr>
              <a:t>     Conventional treatment and MET was given to the subjects as explained above followed with application of Microwave diathermy (MWD).</a:t>
            </a:r>
          </a:p>
          <a:p>
            <a:pPr>
              <a:buFont typeface="Arial" charset="0"/>
              <a:buNone/>
            </a:pPr>
            <a:r>
              <a:rPr lang="en-US" sz="1800" b="1" smtClean="0">
                <a:latin typeface="Times New Roman" pitchFamily="18" charset="0"/>
                <a:cs typeface="Times New Roman" pitchFamily="18" charset="0"/>
              </a:rPr>
              <a:t>   Set up –</a:t>
            </a:r>
            <a:endParaRPr lang="en-US" sz="1800" smtClean="0">
              <a:latin typeface="Times New Roman" pitchFamily="18" charset="0"/>
              <a:cs typeface="Times New Roman" pitchFamily="18" charset="0"/>
            </a:endParaRPr>
          </a:p>
          <a:p>
            <a:r>
              <a:rPr lang="en-US" sz="1800" b="1" smtClean="0">
                <a:latin typeface="Times New Roman" pitchFamily="18" charset="0"/>
                <a:cs typeface="Times New Roman" pitchFamily="18" charset="0"/>
              </a:rPr>
              <a:t>Model of equipment -</a:t>
            </a:r>
            <a:r>
              <a:rPr lang="en-US" sz="1800" smtClean="0">
                <a:latin typeface="Times New Roman" pitchFamily="18" charset="0"/>
                <a:cs typeface="Times New Roman" pitchFamily="18" charset="0"/>
              </a:rPr>
              <a:t>  Aurasalus SRL(Radar 250 CP)</a:t>
            </a:r>
          </a:p>
          <a:p>
            <a:r>
              <a:rPr lang="en-US" sz="1800" b="1" smtClean="0">
                <a:latin typeface="Times New Roman" pitchFamily="18" charset="0"/>
                <a:cs typeface="Times New Roman" pitchFamily="18" charset="0"/>
              </a:rPr>
              <a:t>Mode of Intervention - </a:t>
            </a:r>
            <a:r>
              <a:rPr lang="en-US" sz="1800" smtClean="0">
                <a:latin typeface="Times New Roman" pitchFamily="18" charset="0"/>
                <a:cs typeface="Times New Roman" pitchFamily="18" charset="0"/>
              </a:rPr>
              <a:t>Pulsed Microwave diathermy.</a:t>
            </a:r>
          </a:p>
          <a:p>
            <a:r>
              <a:rPr lang="en-US" sz="1800" b="1" smtClean="0">
                <a:latin typeface="Times New Roman" pitchFamily="18" charset="0"/>
                <a:cs typeface="Times New Roman" pitchFamily="18" charset="0"/>
              </a:rPr>
              <a:t>Electrode -    </a:t>
            </a:r>
            <a:r>
              <a:rPr lang="en-US" sz="1800" smtClean="0">
                <a:latin typeface="Times New Roman" pitchFamily="18" charset="0"/>
                <a:cs typeface="Times New Roman" pitchFamily="18" charset="0"/>
              </a:rPr>
              <a:t>Circular</a:t>
            </a:r>
          </a:p>
          <a:p>
            <a:r>
              <a:rPr lang="en-US" sz="1800" b="1" smtClean="0">
                <a:latin typeface="Times New Roman" pitchFamily="18" charset="0"/>
                <a:cs typeface="Times New Roman" pitchFamily="18" charset="0"/>
              </a:rPr>
              <a:t>Frequency - </a:t>
            </a:r>
            <a:r>
              <a:rPr lang="en-US" sz="1800" smtClean="0">
                <a:latin typeface="Times New Roman" pitchFamily="18" charset="0"/>
                <a:cs typeface="Times New Roman" pitchFamily="18" charset="0"/>
              </a:rPr>
              <a:t>2450MHz.</a:t>
            </a:r>
          </a:p>
          <a:p>
            <a:r>
              <a:rPr lang="en-US" sz="1800" b="1" smtClean="0">
                <a:latin typeface="Times New Roman" pitchFamily="18" charset="0"/>
                <a:cs typeface="Times New Roman" pitchFamily="18" charset="0"/>
              </a:rPr>
              <a:t>Distance of the subject from the emitter -</a:t>
            </a:r>
            <a:r>
              <a:rPr lang="en-US" sz="1800" smtClean="0">
                <a:latin typeface="Times New Roman" pitchFamily="18" charset="0"/>
                <a:cs typeface="Times New Roman" pitchFamily="18" charset="0"/>
              </a:rPr>
              <a:t>15cm.</a:t>
            </a:r>
          </a:p>
          <a:p>
            <a:r>
              <a:rPr lang="en-US" sz="1800" b="1" smtClean="0">
                <a:latin typeface="Times New Roman" pitchFamily="18" charset="0"/>
                <a:cs typeface="Times New Roman" pitchFamily="18" charset="0"/>
              </a:rPr>
              <a:t>Duration -</a:t>
            </a:r>
            <a:r>
              <a:rPr lang="en-US" sz="1800" smtClean="0">
                <a:latin typeface="Times New Roman" pitchFamily="18" charset="0"/>
                <a:cs typeface="Times New Roman" pitchFamily="18" charset="0"/>
              </a:rPr>
              <a:t> 15 min.</a:t>
            </a:r>
          </a:p>
          <a:p>
            <a:pPr>
              <a:buFont typeface="Arial" charset="0"/>
              <a:buNone/>
            </a:pPr>
            <a:endParaRPr lang="en-US" sz="1800" smtClean="0">
              <a:latin typeface="Times New Roman" pitchFamily="18" charset="0"/>
              <a:cs typeface="Times New Roman" pitchFamily="18" charset="0"/>
            </a:endParaRPr>
          </a:p>
          <a:p>
            <a:endParaRPr lang="en-US" sz="1800" smtClean="0">
              <a:latin typeface="Times New Roman" pitchFamily="18" charset="0"/>
              <a:cs typeface="Times New Roman" pitchFamily="18" charset="0"/>
            </a:endParaRPr>
          </a:p>
        </p:txBody>
      </p:sp>
      <p:sp>
        <p:nvSpPr>
          <p:cNvPr id="33796" name="Text Placeholder 3"/>
          <p:cNvSpPr>
            <a:spLocks noGrp="1"/>
          </p:cNvSpPr>
          <p:nvPr>
            <p:ph type="body" sz="half" idx="2"/>
          </p:nvPr>
        </p:nvSpPr>
        <p:spPr>
          <a:xfrm>
            <a:off x="0" y="1435100"/>
            <a:ext cx="3465513" cy="5118100"/>
          </a:xfrm>
        </p:spPr>
        <p:txBody>
          <a:bodyPr/>
          <a:lstStyle/>
          <a:p>
            <a:endParaRPr lang="en-US" smtClean="0"/>
          </a:p>
        </p:txBody>
      </p:sp>
      <p:pic>
        <p:nvPicPr>
          <p:cNvPr id="5" name="Picture 4" descr="C:\Users\cab\Documents\CAMERA\DSC00121.JPG"/>
          <p:cNvPicPr/>
          <p:nvPr/>
        </p:nvPicPr>
        <p:blipFill>
          <a:blip r:embed="rId2" cstate="print"/>
          <a:srcRect r="4651" b="2102"/>
          <a:stretch>
            <a:fillRect/>
          </a:stretch>
        </p:blipFill>
        <p:spPr bwMode="auto">
          <a:xfrm>
            <a:off x="0" y="1143000"/>
            <a:ext cx="4648199" cy="5715000"/>
          </a:xfrm>
          <a:prstGeom prst="rect">
            <a:avLst/>
          </a:prstGeom>
          <a:ln>
            <a:noFill/>
          </a:ln>
          <a:effectLst>
            <a:softEdge rad="112500"/>
          </a:effectLst>
        </p:spPr>
      </p:pic>
      <p:sp>
        <p:nvSpPr>
          <p:cNvPr id="6" name="Rectangle 5"/>
          <p:cNvSpPr/>
          <p:nvPr/>
        </p:nvSpPr>
        <p:spPr>
          <a:xfrm>
            <a:off x="685800" y="2514600"/>
            <a:ext cx="4572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4"/>
          <p:cNvSpPr>
            <a:spLocks noGrp="1"/>
          </p:cNvSpPr>
          <p:nvPr>
            <p:ph type="title"/>
          </p:nvPr>
        </p:nvSpPr>
        <p:spPr>
          <a:xfrm>
            <a:off x="-152400" y="2286000"/>
            <a:ext cx="6553200" cy="1143000"/>
          </a:xfrm>
        </p:spPr>
        <p:txBody>
          <a:bodyPr/>
          <a:lstStyle/>
          <a:p>
            <a:r>
              <a:rPr lang="en-IN" smtClean="0">
                <a:latin typeface="Times New Roman" pitchFamily="18" charset="0"/>
                <a:cs typeface="Times New Roman" pitchFamily="18" charset="0"/>
              </a:rPr>
              <a:t> </a:t>
            </a:r>
            <a:r>
              <a:rPr lang="en-IN" b="1" smtClean="0">
                <a:latin typeface="Times New Roman" pitchFamily="18" charset="0"/>
                <a:cs typeface="Times New Roman" pitchFamily="18" charset="0"/>
              </a:rPr>
              <a:t>Results</a:t>
            </a:r>
            <a:r>
              <a:rPr lang="en-IN" smtClean="0">
                <a:latin typeface="Times New Roman" pitchFamily="18" charset="0"/>
                <a:cs typeface="Times New Roman" pitchFamily="18" charset="0"/>
              </a:rPr>
              <a:t> </a:t>
            </a:r>
            <a:endParaRPr lang="en-US" smtClean="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pPr>
              <a:defRPr/>
            </a:pPr>
            <a:fld id="{BE6D2810-51EC-435C-8FB5-513296C31FD7}" type="slidenum">
              <a:rPr lang="en-US"/>
              <a:pPr>
                <a:defRPr/>
              </a:pPr>
              <a:t>65</a:t>
            </a:fld>
            <a:endParaRPr lang="en-US" dirty="0"/>
          </a:p>
        </p:txBody>
      </p:sp>
      <p:pic>
        <p:nvPicPr>
          <p:cNvPr id="34820" name="Picture 2" descr="C:\Users\DELL\Desktop\result.jpg"/>
          <p:cNvPicPr>
            <a:picLocks noChangeAspect="1" noChangeArrowheads="1"/>
          </p:cNvPicPr>
          <p:nvPr/>
        </p:nvPicPr>
        <p:blipFill>
          <a:blip r:embed="rId2"/>
          <a:srcRect/>
          <a:stretch>
            <a:fillRect/>
          </a:stretch>
        </p:blipFill>
        <p:spPr bwMode="auto">
          <a:xfrm>
            <a:off x="5181600" y="533400"/>
            <a:ext cx="3581400" cy="594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657565489"/>
              </p:ext>
            </p:extLst>
          </p:nvPr>
        </p:nvGraphicFramePr>
        <p:xfrm>
          <a:off x="228600" y="1828800"/>
          <a:ext cx="8686800" cy="4779264"/>
        </p:xfrm>
        <a:graphic>
          <a:graphicData uri="http://schemas.openxmlformats.org/drawingml/2006/table">
            <a:tbl>
              <a:tblPr>
                <a:tableStyleId>{16D9F66E-5EB9-4882-86FB-DCBF35E3C3E4}</a:tableStyleId>
              </a:tblPr>
              <a:tblGrid>
                <a:gridCol w="1827294"/>
                <a:gridCol w="979664"/>
                <a:gridCol w="979664"/>
                <a:gridCol w="1241895"/>
                <a:gridCol w="1163412"/>
                <a:gridCol w="1275136"/>
                <a:gridCol w="1219735"/>
              </a:tblGrid>
              <a:tr h="457200">
                <a:tc rowSpan="2">
                  <a:txBody>
                    <a:bodyPr/>
                    <a:lstStyle/>
                    <a:p>
                      <a:pPr algn="ctr">
                        <a:lnSpc>
                          <a:spcPct val="115000"/>
                        </a:lnSpc>
                        <a:spcAft>
                          <a:spcPts val="0"/>
                        </a:spcAft>
                      </a:pPr>
                      <a:r>
                        <a:rPr lang="en-US" sz="1600" b="1" dirty="0"/>
                        <a:t>Interventional Groups</a:t>
                      </a:r>
                      <a:endParaRPr lang="en-IN" sz="1600" b="1" dirty="0">
                        <a:latin typeface="Calibri"/>
                        <a:ea typeface="Calibri"/>
                        <a:cs typeface="Times New Roman"/>
                      </a:endParaRPr>
                    </a:p>
                  </a:txBody>
                  <a:tcPr marL="45720" marR="45720" marT="0" marB="0"/>
                </a:tc>
                <a:tc gridSpan="2">
                  <a:txBody>
                    <a:bodyPr/>
                    <a:lstStyle/>
                    <a:p>
                      <a:pPr algn="ctr">
                        <a:lnSpc>
                          <a:spcPct val="115000"/>
                        </a:lnSpc>
                        <a:spcAft>
                          <a:spcPts val="0"/>
                        </a:spcAft>
                      </a:pPr>
                      <a:r>
                        <a:rPr lang="en-US" sz="1600" b="1" dirty="0"/>
                        <a:t>No of subjects:60</a:t>
                      </a:r>
                      <a:endParaRPr lang="en-IN" sz="1600" b="1" dirty="0">
                        <a:latin typeface="Calibri"/>
                        <a:ea typeface="Calibri"/>
                        <a:cs typeface="Times New Roman"/>
                      </a:endParaRPr>
                    </a:p>
                  </a:txBody>
                  <a:tcPr marL="45720" marR="45720" marT="0" marB="0"/>
                </a:tc>
                <a:tc hMerge="1">
                  <a:txBody>
                    <a:bodyPr/>
                    <a:lstStyle/>
                    <a:p>
                      <a:endParaRPr lang="en-IN"/>
                    </a:p>
                  </a:txBody>
                  <a:tcPr/>
                </a:tc>
                <a:tc rowSpan="2">
                  <a:txBody>
                    <a:bodyPr/>
                    <a:lstStyle/>
                    <a:p>
                      <a:pPr algn="ctr">
                        <a:lnSpc>
                          <a:spcPct val="115000"/>
                        </a:lnSpc>
                        <a:spcAft>
                          <a:spcPts val="0"/>
                        </a:spcAft>
                      </a:pPr>
                      <a:r>
                        <a:rPr lang="en-US" sz="1600" b="1" dirty="0"/>
                        <a:t>Age (years)</a:t>
                      </a:r>
                      <a:endParaRPr lang="en-IN" sz="1600" b="1" dirty="0"/>
                    </a:p>
                    <a:p>
                      <a:pPr algn="ctr">
                        <a:lnSpc>
                          <a:spcPct val="115000"/>
                        </a:lnSpc>
                        <a:spcAft>
                          <a:spcPts val="0"/>
                        </a:spcAft>
                      </a:pPr>
                      <a:r>
                        <a:rPr lang="en-US" sz="1600" b="1" dirty="0"/>
                        <a:t>Mean (SD)</a:t>
                      </a:r>
                      <a:endParaRPr lang="en-IN" sz="1600" b="1" dirty="0">
                        <a:latin typeface="Calibri"/>
                        <a:ea typeface="Calibri"/>
                        <a:cs typeface="Times New Roman"/>
                      </a:endParaRPr>
                    </a:p>
                  </a:txBody>
                  <a:tcPr marL="45720" marR="45720" marT="0" marB="0"/>
                </a:tc>
                <a:tc rowSpan="2">
                  <a:txBody>
                    <a:bodyPr/>
                    <a:lstStyle/>
                    <a:p>
                      <a:pPr algn="ctr">
                        <a:lnSpc>
                          <a:spcPct val="115000"/>
                        </a:lnSpc>
                        <a:spcAft>
                          <a:spcPts val="0"/>
                        </a:spcAft>
                      </a:pPr>
                      <a:r>
                        <a:rPr lang="en-US" sz="1600" b="1"/>
                        <a:t>Height (m)</a:t>
                      </a:r>
                      <a:endParaRPr lang="en-IN" sz="1600" b="1"/>
                    </a:p>
                    <a:p>
                      <a:pPr algn="ctr">
                        <a:lnSpc>
                          <a:spcPct val="115000"/>
                        </a:lnSpc>
                        <a:spcAft>
                          <a:spcPts val="0"/>
                        </a:spcAft>
                      </a:pPr>
                      <a:r>
                        <a:rPr lang="en-US" sz="1600" b="1"/>
                        <a:t>Mean (SD)</a:t>
                      </a:r>
                      <a:endParaRPr lang="en-IN" sz="1600" b="1">
                        <a:latin typeface="Calibri"/>
                        <a:ea typeface="Calibri"/>
                        <a:cs typeface="Times New Roman"/>
                      </a:endParaRPr>
                    </a:p>
                  </a:txBody>
                  <a:tcPr marL="45720" marR="45720" marT="0" marB="0"/>
                </a:tc>
                <a:tc rowSpan="2">
                  <a:txBody>
                    <a:bodyPr/>
                    <a:lstStyle/>
                    <a:p>
                      <a:pPr algn="ctr">
                        <a:lnSpc>
                          <a:spcPct val="115000"/>
                        </a:lnSpc>
                        <a:spcAft>
                          <a:spcPts val="0"/>
                        </a:spcAft>
                      </a:pPr>
                      <a:r>
                        <a:rPr lang="en-US" sz="1600" b="1" dirty="0"/>
                        <a:t>Weight (kg)</a:t>
                      </a:r>
                      <a:endParaRPr lang="en-IN" sz="1600" b="1" dirty="0"/>
                    </a:p>
                    <a:p>
                      <a:pPr algn="ctr">
                        <a:lnSpc>
                          <a:spcPct val="115000"/>
                        </a:lnSpc>
                        <a:spcAft>
                          <a:spcPts val="0"/>
                        </a:spcAft>
                      </a:pPr>
                      <a:r>
                        <a:rPr lang="en-US" sz="1600" b="1" dirty="0"/>
                        <a:t>Mean (SD)</a:t>
                      </a:r>
                      <a:endParaRPr lang="en-IN" sz="1600" b="1" dirty="0">
                        <a:latin typeface="Calibri"/>
                        <a:ea typeface="Calibri"/>
                        <a:cs typeface="Times New Roman"/>
                      </a:endParaRPr>
                    </a:p>
                  </a:txBody>
                  <a:tcPr marL="45720" marR="45720" marT="0" marB="0"/>
                </a:tc>
                <a:tc rowSpan="2">
                  <a:txBody>
                    <a:bodyPr/>
                    <a:lstStyle/>
                    <a:p>
                      <a:pPr algn="ctr">
                        <a:lnSpc>
                          <a:spcPct val="115000"/>
                        </a:lnSpc>
                        <a:spcAft>
                          <a:spcPts val="0"/>
                        </a:spcAft>
                      </a:pPr>
                      <a:r>
                        <a:rPr lang="en-US" sz="1600" b="1" dirty="0"/>
                        <a:t>BMI</a:t>
                      </a:r>
                      <a:endParaRPr lang="en-IN" sz="1600" b="1" dirty="0"/>
                    </a:p>
                    <a:p>
                      <a:pPr algn="ctr">
                        <a:lnSpc>
                          <a:spcPct val="115000"/>
                        </a:lnSpc>
                        <a:spcAft>
                          <a:spcPts val="0"/>
                        </a:spcAft>
                      </a:pPr>
                      <a:r>
                        <a:rPr lang="en-US" sz="1600" b="1" dirty="0"/>
                        <a:t>Mean (SD)</a:t>
                      </a:r>
                      <a:endParaRPr lang="en-IN" sz="1600" b="1" dirty="0">
                        <a:latin typeface="Calibri"/>
                        <a:ea typeface="Calibri"/>
                        <a:cs typeface="Times New Roman"/>
                      </a:endParaRPr>
                    </a:p>
                  </a:txBody>
                  <a:tcPr marL="45720" marR="45720" marT="0" marB="0"/>
                </a:tc>
              </a:tr>
              <a:tr h="457200">
                <a:tc vMerge="1">
                  <a:txBody>
                    <a:bodyPr/>
                    <a:lstStyle/>
                    <a:p>
                      <a:endParaRPr lang="en-IN"/>
                    </a:p>
                  </a:txBody>
                  <a:tcPr/>
                </a:tc>
                <a:tc>
                  <a:txBody>
                    <a:bodyPr/>
                    <a:lstStyle/>
                    <a:p>
                      <a:pPr algn="ctr">
                        <a:lnSpc>
                          <a:spcPct val="115000"/>
                        </a:lnSpc>
                        <a:spcAft>
                          <a:spcPts val="0"/>
                        </a:spcAft>
                      </a:pPr>
                      <a:r>
                        <a:rPr lang="en-US" sz="1600" b="1"/>
                        <a:t>Males</a:t>
                      </a:r>
                      <a:endParaRPr lang="en-IN" sz="1600" b="1">
                        <a:latin typeface="Calibri"/>
                        <a:ea typeface="Calibri"/>
                        <a:cs typeface="Times New Roman"/>
                      </a:endParaRPr>
                    </a:p>
                  </a:txBody>
                  <a:tcPr marL="45720" marR="45720" marT="0" marB="0"/>
                </a:tc>
                <a:tc>
                  <a:txBody>
                    <a:bodyPr/>
                    <a:lstStyle/>
                    <a:p>
                      <a:pPr algn="ctr">
                        <a:lnSpc>
                          <a:spcPct val="115000"/>
                        </a:lnSpc>
                        <a:spcAft>
                          <a:spcPts val="0"/>
                        </a:spcAft>
                      </a:pPr>
                      <a:r>
                        <a:rPr lang="en-US" sz="1400" b="1" dirty="0"/>
                        <a:t>Females</a:t>
                      </a:r>
                      <a:endParaRPr lang="en-IN" sz="1400" b="1" dirty="0">
                        <a:latin typeface="Calibri"/>
                        <a:ea typeface="Calibri"/>
                        <a:cs typeface="Times New Roman"/>
                      </a:endParaRPr>
                    </a:p>
                  </a:txBody>
                  <a:tcPr marL="45720" marR="45720" marT="0" marB="0"/>
                </a:tc>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r>
              <a:tr h="914400">
                <a:tc>
                  <a:txBody>
                    <a:bodyPr/>
                    <a:lstStyle/>
                    <a:p>
                      <a:pPr algn="ctr">
                        <a:lnSpc>
                          <a:spcPct val="115000"/>
                        </a:lnSpc>
                        <a:spcAft>
                          <a:spcPts val="0"/>
                        </a:spcAft>
                      </a:pPr>
                      <a:r>
                        <a:rPr lang="en-US" sz="1600" b="1" dirty="0"/>
                        <a:t>Group A</a:t>
                      </a:r>
                      <a:endParaRPr lang="en-IN" sz="1600" b="1" dirty="0"/>
                    </a:p>
                    <a:p>
                      <a:pPr algn="ctr">
                        <a:lnSpc>
                          <a:spcPct val="115000"/>
                        </a:lnSpc>
                        <a:spcAft>
                          <a:spcPts val="0"/>
                        </a:spcAft>
                      </a:pPr>
                      <a:r>
                        <a:rPr lang="en-US" sz="1600" b="1" dirty="0"/>
                        <a:t>(Conventional)</a:t>
                      </a:r>
                      <a:endParaRPr lang="en-IN" sz="1600" b="1" dirty="0">
                        <a:latin typeface="Calibri"/>
                        <a:ea typeface="Calibri"/>
                        <a:cs typeface="Times New Roman"/>
                      </a:endParaRPr>
                    </a:p>
                  </a:txBody>
                  <a:tcPr marL="45720" marR="45720" marT="0" marB="0"/>
                </a:tc>
                <a:tc>
                  <a:txBody>
                    <a:bodyPr/>
                    <a:lstStyle/>
                    <a:p>
                      <a:pPr algn="ctr">
                        <a:lnSpc>
                          <a:spcPct val="115000"/>
                        </a:lnSpc>
                        <a:spcAft>
                          <a:spcPts val="0"/>
                        </a:spcAft>
                      </a:pPr>
                      <a:r>
                        <a:rPr lang="en-US" sz="1600"/>
                        <a:t>7</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r>
                        <a:rPr lang="en-US" sz="1600"/>
                        <a:t>13</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r>
                        <a:rPr lang="en-US" sz="1600"/>
                        <a:t>26.47 (3.59)</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r>
                        <a:rPr lang="en-US" sz="1600" dirty="0"/>
                        <a:t>1.61 (0.06)</a:t>
                      </a:r>
                      <a:endParaRPr lang="en-IN" sz="1600" dirty="0">
                        <a:latin typeface="Calibri"/>
                        <a:ea typeface="Calibri"/>
                        <a:cs typeface="Times New Roman"/>
                      </a:endParaRPr>
                    </a:p>
                  </a:txBody>
                  <a:tcPr marL="45720" marR="45720" marT="0" marB="0"/>
                </a:tc>
                <a:tc>
                  <a:txBody>
                    <a:bodyPr/>
                    <a:lstStyle/>
                    <a:p>
                      <a:pPr algn="ctr">
                        <a:lnSpc>
                          <a:spcPct val="115000"/>
                        </a:lnSpc>
                        <a:spcAft>
                          <a:spcPts val="0"/>
                        </a:spcAft>
                      </a:pPr>
                      <a:r>
                        <a:rPr lang="en-US" sz="1600"/>
                        <a:t>58.07 (7.22)</a:t>
                      </a:r>
                      <a:endParaRPr lang="en-IN" sz="1600">
                        <a:latin typeface="Calibri"/>
                        <a:ea typeface="Calibri"/>
                        <a:cs typeface="Times New Roman"/>
                      </a:endParaRPr>
                    </a:p>
                  </a:txBody>
                  <a:tcPr marL="45720" marR="45720" marT="0" marB="0"/>
                </a:tc>
                <a:tc>
                  <a:txBody>
                    <a:bodyPr/>
                    <a:lstStyle/>
                    <a:p>
                      <a:pPr>
                        <a:lnSpc>
                          <a:spcPct val="115000"/>
                        </a:lnSpc>
                        <a:spcAft>
                          <a:spcPts val="0"/>
                        </a:spcAft>
                      </a:pPr>
                      <a:r>
                        <a:rPr lang="en-US" sz="1400" dirty="0"/>
                        <a:t>22.31(3.23)</a:t>
                      </a:r>
                      <a:endParaRPr lang="en-IN" sz="1400" dirty="0">
                        <a:latin typeface="Calibri"/>
                        <a:ea typeface="Calibri"/>
                        <a:cs typeface="Times New Roman"/>
                      </a:endParaRPr>
                    </a:p>
                  </a:txBody>
                  <a:tcPr marL="45720" marR="45720" marT="0" marB="0"/>
                </a:tc>
              </a:tr>
              <a:tr h="1371600">
                <a:tc>
                  <a:txBody>
                    <a:bodyPr/>
                    <a:lstStyle/>
                    <a:p>
                      <a:pPr algn="ctr">
                        <a:lnSpc>
                          <a:spcPct val="115000"/>
                        </a:lnSpc>
                        <a:spcAft>
                          <a:spcPts val="0"/>
                        </a:spcAft>
                      </a:pPr>
                      <a:r>
                        <a:rPr lang="en-US" sz="1600" b="1" dirty="0"/>
                        <a:t>Group B</a:t>
                      </a:r>
                      <a:endParaRPr lang="en-IN" sz="1600" b="1" dirty="0"/>
                    </a:p>
                    <a:p>
                      <a:pPr algn="ctr">
                        <a:lnSpc>
                          <a:spcPct val="115000"/>
                        </a:lnSpc>
                        <a:spcAft>
                          <a:spcPts val="0"/>
                        </a:spcAft>
                      </a:pPr>
                      <a:r>
                        <a:rPr lang="en-US" sz="1600" b="1" dirty="0"/>
                        <a:t>(Conventional  and MET)</a:t>
                      </a:r>
                      <a:endParaRPr lang="en-IN" sz="1600" b="1" dirty="0">
                        <a:latin typeface="Calibri"/>
                        <a:ea typeface="Calibri"/>
                        <a:cs typeface="Times New Roman"/>
                      </a:endParaRPr>
                    </a:p>
                  </a:txBody>
                  <a:tcPr marL="45720" marR="45720" marT="0" marB="0"/>
                </a:tc>
                <a:tc>
                  <a:txBody>
                    <a:bodyPr/>
                    <a:lstStyle/>
                    <a:p>
                      <a:pPr algn="ctr">
                        <a:lnSpc>
                          <a:spcPct val="115000"/>
                        </a:lnSpc>
                        <a:spcAft>
                          <a:spcPts val="0"/>
                        </a:spcAft>
                      </a:pPr>
                      <a:endParaRPr lang="en-US" sz="1600"/>
                    </a:p>
                    <a:p>
                      <a:pPr algn="ctr">
                        <a:lnSpc>
                          <a:spcPct val="115000"/>
                        </a:lnSpc>
                        <a:spcAft>
                          <a:spcPts val="0"/>
                        </a:spcAft>
                      </a:pPr>
                      <a:r>
                        <a:rPr lang="en-US" sz="1600"/>
                        <a:t>8</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endParaRPr lang="en-US" sz="1600"/>
                    </a:p>
                    <a:p>
                      <a:pPr algn="ctr">
                        <a:lnSpc>
                          <a:spcPct val="115000"/>
                        </a:lnSpc>
                        <a:spcAft>
                          <a:spcPts val="0"/>
                        </a:spcAft>
                      </a:pPr>
                      <a:r>
                        <a:rPr lang="en-US" sz="1600"/>
                        <a:t>12</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endParaRPr lang="en-US" sz="1600"/>
                    </a:p>
                    <a:p>
                      <a:pPr algn="ctr">
                        <a:lnSpc>
                          <a:spcPct val="115000"/>
                        </a:lnSpc>
                        <a:spcAft>
                          <a:spcPts val="0"/>
                        </a:spcAft>
                      </a:pPr>
                      <a:r>
                        <a:rPr lang="en-US" sz="1600"/>
                        <a:t>25.60 (3.45)</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endParaRPr lang="en-US" sz="1600"/>
                    </a:p>
                    <a:p>
                      <a:pPr algn="ctr">
                        <a:lnSpc>
                          <a:spcPct val="115000"/>
                        </a:lnSpc>
                        <a:spcAft>
                          <a:spcPts val="0"/>
                        </a:spcAft>
                      </a:pPr>
                      <a:r>
                        <a:rPr lang="en-US" sz="1600"/>
                        <a:t>1.62 (0.06)</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endParaRPr lang="en-US" sz="1600"/>
                    </a:p>
                    <a:p>
                      <a:pPr algn="ctr">
                        <a:lnSpc>
                          <a:spcPct val="115000"/>
                        </a:lnSpc>
                        <a:spcAft>
                          <a:spcPts val="0"/>
                        </a:spcAft>
                      </a:pPr>
                      <a:r>
                        <a:rPr lang="en-US" sz="1600"/>
                        <a:t>59.99 (4.74)</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endParaRPr lang="en-US" sz="1400" dirty="0"/>
                    </a:p>
                    <a:p>
                      <a:pPr algn="ctr">
                        <a:lnSpc>
                          <a:spcPct val="115000"/>
                        </a:lnSpc>
                        <a:spcAft>
                          <a:spcPts val="0"/>
                        </a:spcAft>
                      </a:pPr>
                      <a:r>
                        <a:rPr lang="en-US" sz="1400" dirty="0"/>
                        <a:t>22.73(1.73)</a:t>
                      </a:r>
                      <a:endParaRPr lang="en-IN" sz="1400" dirty="0">
                        <a:latin typeface="Calibri"/>
                        <a:ea typeface="Calibri"/>
                        <a:cs typeface="Times New Roman"/>
                      </a:endParaRPr>
                    </a:p>
                  </a:txBody>
                  <a:tcPr marL="45720" marR="45720" marT="0" marB="0"/>
                </a:tc>
              </a:tr>
              <a:tr h="1371600">
                <a:tc>
                  <a:txBody>
                    <a:bodyPr/>
                    <a:lstStyle/>
                    <a:p>
                      <a:pPr algn="ctr">
                        <a:lnSpc>
                          <a:spcPct val="115000"/>
                        </a:lnSpc>
                        <a:spcAft>
                          <a:spcPts val="0"/>
                        </a:spcAft>
                      </a:pPr>
                      <a:r>
                        <a:rPr lang="en-US" sz="1600" b="1" dirty="0"/>
                        <a:t>Group C</a:t>
                      </a:r>
                      <a:endParaRPr lang="en-IN" sz="1600" b="1" dirty="0"/>
                    </a:p>
                    <a:p>
                      <a:pPr algn="ctr">
                        <a:lnSpc>
                          <a:spcPct val="115000"/>
                        </a:lnSpc>
                        <a:spcAft>
                          <a:spcPts val="0"/>
                        </a:spcAft>
                      </a:pPr>
                      <a:r>
                        <a:rPr lang="en-US" sz="1600" b="1" dirty="0"/>
                        <a:t>(Conventional,</a:t>
                      </a:r>
                      <a:endParaRPr lang="en-IN" sz="1600" b="1" dirty="0"/>
                    </a:p>
                    <a:p>
                      <a:pPr algn="ctr">
                        <a:lnSpc>
                          <a:spcPct val="115000"/>
                        </a:lnSpc>
                        <a:spcAft>
                          <a:spcPts val="0"/>
                        </a:spcAft>
                      </a:pPr>
                      <a:r>
                        <a:rPr lang="en-US" sz="1600" b="1" dirty="0"/>
                        <a:t>MET and MWD)</a:t>
                      </a:r>
                      <a:endParaRPr lang="en-IN" sz="1600" b="1" dirty="0">
                        <a:latin typeface="Calibri"/>
                        <a:ea typeface="Calibri"/>
                        <a:cs typeface="Times New Roman"/>
                      </a:endParaRPr>
                    </a:p>
                  </a:txBody>
                  <a:tcPr marL="45720" marR="45720" marT="0" marB="0"/>
                </a:tc>
                <a:tc>
                  <a:txBody>
                    <a:bodyPr/>
                    <a:lstStyle/>
                    <a:p>
                      <a:pPr algn="ctr">
                        <a:lnSpc>
                          <a:spcPct val="115000"/>
                        </a:lnSpc>
                        <a:spcAft>
                          <a:spcPts val="0"/>
                        </a:spcAft>
                      </a:pPr>
                      <a:endParaRPr lang="en-US" sz="1600"/>
                    </a:p>
                    <a:p>
                      <a:pPr algn="ctr">
                        <a:lnSpc>
                          <a:spcPct val="115000"/>
                        </a:lnSpc>
                        <a:spcAft>
                          <a:spcPts val="0"/>
                        </a:spcAft>
                      </a:pPr>
                      <a:r>
                        <a:rPr lang="en-US" sz="1600"/>
                        <a:t>8</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endParaRPr lang="en-US" sz="1600"/>
                    </a:p>
                    <a:p>
                      <a:pPr algn="ctr">
                        <a:lnSpc>
                          <a:spcPct val="115000"/>
                        </a:lnSpc>
                        <a:spcAft>
                          <a:spcPts val="0"/>
                        </a:spcAft>
                      </a:pPr>
                      <a:r>
                        <a:rPr lang="en-US" sz="1600"/>
                        <a:t>12</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endParaRPr lang="en-US" sz="1600"/>
                    </a:p>
                    <a:p>
                      <a:pPr algn="ctr">
                        <a:lnSpc>
                          <a:spcPct val="115000"/>
                        </a:lnSpc>
                        <a:spcAft>
                          <a:spcPts val="0"/>
                        </a:spcAft>
                      </a:pPr>
                      <a:r>
                        <a:rPr lang="en-US" sz="1600"/>
                        <a:t>24.05 (2.43)</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endParaRPr lang="en-US" sz="1600"/>
                    </a:p>
                    <a:p>
                      <a:pPr algn="ctr">
                        <a:lnSpc>
                          <a:spcPct val="115000"/>
                        </a:lnSpc>
                        <a:spcAft>
                          <a:spcPts val="0"/>
                        </a:spcAft>
                      </a:pPr>
                      <a:r>
                        <a:rPr lang="en-US" sz="1600"/>
                        <a:t>1.65 (0.05)</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endParaRPr lang="en-US" sz="1600"/>
                    </a:p>
                    <a:p>
                      <a:pPr algn="ctr">
                        <a:lnSpc>
                          <a:spcPct val="115000"/>
                        </a:lnSpc>
                        <a:spcAft>
                          <a:spcPts val="0"/>
                        </a:spcAft>
                      </a:pPr>
                      <a:r>
                        <a:rPr lang="en-US" sz="1600"/>
                        <a:t>59.82 (3.79)</a:t>
                      </a:r>
                      <a:endParaRPr lang="en-IN" sz="1600">
                        <a:latin typeface="Calibri"/>
                        <a:ea typeface="Calibri"/>
                        <a:cs typeface="Times New Roman"/>
                      </a:endParaRPr>
                    </a:p>
                  </a:txBody>
                  <a:tcPr marL="45720" marR="45720" marT="0" marB="0"/>
                </a:tc>
                <a:tc>
                  <a:txBody>
                    <a:bodyPr/>
                    <a:lstStyle/>
                    <a:p>
                      <a:pPr algn="ctr">
                        <a:lnSpc>
                          <a:spcPct val="115000"/>
                        </a:lnSpc>
                        <a:spcAft>
                          <a:spcPts val="0"/>
                        </a:spcAft>
                      </a:pPr>
                      <a:endParaRPr lang="en-US" sz="1400" dirty="0"/>
                    </a:p>
                    <a:p>
                      <a:pPr algn="ctr">
                        <a:lnSpc>
                          <a:spcPct val="115000"/>
                        </a:lnSpc>
                        <a:spcAft>
                          <a:spcPts val="0"/>
                        </a:spcAft>
                      </a:pPr>
                      <a:r>
                        <a:rPr lang="en-US" sz="1400" dirty="0"/>
                        <a:t>22.00(1.25)</a:t>
                      </a:r>
                      <a:endParaRPr lang="en-IN" sz="1400" dirty="0">
                        <a:latin typeface="Calibri"/>
                        <a:ea typeface="Calibri"/>
                        <a:cs typeface="Times New Roman"/>
                      </a:endParaRPr>
                    </a:p>
                  </a:txBody>
                  <a:tcPr marL="45720" marR="45720" marT="0" marB="0"/>
                </a:tc>
              </a:tr>
            </a:tbl>
          </a:graphicData>
        </a:graphic>
      </p:graphicFrame>
      <p:sp>
        <p:nvSpPr>
          <p:cNvPr id="39982" name="Rectangle 1"/>
          <p:cNvSpPr>
            <a:spLocks noChangeArrowheads="1"/>
          </p:cNvSpPr>
          <p:nvPr/>
        </p:nvSpPr>
        <p:spPr bwMode="auto">
          <a:xfrm>
            <a:off x="228600" y="671513"/>
            <a:ext cx="8915400" cy="985837"/>
          </a:xfrm>
          <a:prstGeom prst="rect">
            <a:avLst/>
          </a:prstGeom>
          <a:noFill/>
          <a:ln w="9525">
            <a:noFill/>
            <a:miter lim="800000"/>
            <a:headEnd/>
            <a:tailEnd/>
          </a:ln>
        </p:spPr>
        <p:txBody>
          <a:bodyPr anchor="ctr">
            <a:spAutoFit/>
          </a:bodyPr>
          <a:lstStyle/>
          <a:p>
            <a:r>
              <a:rPr lang="en-US" sz="2000" b="1">
                <a:latin typeface="Times New Roman" pitchFamily="18" charset="0"/>
                <a:ea typeface="Calibri" pitchFamily="34" charset="0"/>
                <a:cs typeface="Times New Roman" pitchFamily="18" charset="0"/>
              </a:rPr>
              <a:t>Table 4: Demographic characteristics of subjects included in different</a:t>
            </a:r>
          </a:p>
          <a:p>
            <a:r>
              <a:rPr lang="en-US" sz="2000" b="1">
                <a:latin typeface="Times New Roman" pitchFamily="18" charset="0"/>
                <a:ea typeface="Calibri" pitchFamily="34" charset="0"/>
                <a:cs typeface="Times New Roman" pitchFamily="18" charset="0"/>
              </a:rPr>
              <a:t> Interventional groups</a:t>
            </a:r>
            <a:r>
              <a:rPr lang="en-US" sz="1200" b="1">
                <a:latin typeface="Times New Roman" pitchFamily="18" charset="0"/>
                <a:ea typeface="Calibri" pitchFamily="34" charset="0"/>
                <a:cs typeface="Times New Roman" pitchFamily="18" charset="0"/>
              </a:rPr>
              <a:t>.</a:t>
            </a:r>
            <a:endParaRPr lang="en-US" sz="800">
              <a:ea typeface="Calibri" pitchFamily="34" charset="0"/>
            </a:endParaRPr>
          </a:p>
          <a:p>
            <a:pPr eaLnBrk="0" hangingPunct="0"/>
            <a:endParaRPr lang="en-US">
              <a:ea typeface="Calibri" pitchFamily="34"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38522245"/>
              </p:ext>
            </p:extLst>
          </p:nvPr>
        </p:nvGraphicFramePr>
        <p:xfrm>
          <a:off x="533400" y="1447800"/>
          <a:ext cx="8381999" cy="5453127"/>
        </p:xfrm>
        <a:graphic>
          <a:graphicData uri="http://schemas.openxmlformats.org/drawingml/2006/table">
            <a:tbl>
              <a:tblPr>
                <a:tableStyleId>{16D9F66E-5EB9-4882-86FB-DCBF35E3C3E4}</a:tableStyleId>
              </a:tblPr>
              <a:tblGrid>
                <a:gridCol w="2097971"/>
                <a:gridCol w="2546831"/>
                <a:gridCol w="3737197"/>
              </a:tblGrid>
              <a:tr h="1574800">
                <a:tc>
                  <a:txBody>
                    <a:bodyPr/>
                    <a:lstStyle/>
                    <a:p>
                      <a:pPr algn="ctr">
                        <a:lnSpc>
                          <a:spcPct val="115000"/>
                        </a:lnSpc>
                        <a:spcAft>
                          <a:spcPts val="0"/>
                        </a:spcAft>
                      </a:pPr>
                      <a:r>
                        <a:rPr lang="en-US" sz="2000" b="1" dirty="0"/>
                        <a:t>Within the Group Comparison</a:t>
                      </a:r>
                      <a:endParaRPr lang="en-IN" sz="2000" b="1" dirty="0">
                        <a:latin typeface="Calibri"/>
                        <a:ea typeface="Calibri"/>
                        <a:cs typeface="Times New Roman"/>
                      </a:endParaRPr>
                    </a:p>
                  </a:txBody>
                  <a:tcPr marL="68580" marR="68580" marT="0" marB="0" anchor="ctr"/>
                </a:tc>
                <a:tc>
                  <a:txBody>
                    <a:bodyPr/>
                    <a:lstStyle/>
                    <a:p>
                      <a:pPr algn="ctr">
                        <a:lnSpc>
                          <a:spcPct val="115000"/>
                        </a:lnSpc>
                        <a:spcAft>
                          <a:spcPts val="0"/>
                        </a:spcAft>
                      </a:pPr>
                      <a:r>
                        <a:rPr lang="en-US" sz="2000" b="1" dirty="0"/>
                        <a:t>Pre </a:t>
                      </a:r>
                      <a:r>
                        <a:rPr lang="en-US" sz="2000" b="1" dirty="0" smtClean="0"/>
                        <a:t>intervention </a:t>
                      </a:r>
                      <a:r>
                        <a:rPr lang="en-US" sz="2000" b="1" dirty="0"/>
                        <a:t>VAS </a:t>
                      </a:r>
                      <a:endParaRPr lang="en-IN" sz="2000" b="1" dirty="0"/>
                    </a:p>
                    <a:p>
                      <a:pPr algn="ctr">
                        <a:lnSpc>
                          <a:spcPct val="115000"/>
                        </a:lnSpc>
                        <a:spcAft>
                          <a:spcPts val="0"/>
                        </a:spcAft>
                      </a:pPr>
                      <a:r>
                        <a:rPr lang="en-US" sz="2000" b="1" dirty="0" err="1"/>
                        <a:t>vs</a:t>
                      </a:r>
                      <a:r>
                        <a:rPr lang="en-US" sz="2000" b="1" dirty="0"/>
                        <a:t> </a:t>
                      </a:r>
                      <a:endParaRPr lang="en-IN" sz="2000" b="1" dirty="0"/>
                    </a:p>
                    <a:p>
                      <a:pPr algn="ctr">
                        <a:lnSpc>
                          <a:spcPct val="115000"/>
                        </a:lnSpc>
                        <a:spcAft>
                          <a:spcPts val="0"/>
                        </a:spcAft>
                      </a:pPr>
                      <a:r>
                        <a:rPr lang="en-US" sz="2000" b="1" dirty="0"/>
                        <a:t>Post </a:t>
                      </a:r>
                      <a:r>
                        <a:rPr lang="en-US" sz="2000" b="1" dirty="0" smtClean="0"/>
                        <a:t>intervention </a:t>
                      </a:r>
                      <a:r>
                        <a:rPr lang="en-US" sz="2000" b="1" dirty="0"/>
                        <a:t>VAS</a:t>
                      </a:r>
                      <a:endParaRPr lang="en-IN" sz="2000" b="1" dirty="0"/>
                    </a:p>
                    <a:p>
                      <a:pPr algn="ctr">
                        <a:lnSpc>
                          <a:spcPct val="115000"/>
                        </a:lnSpc>
                        <a:spcAft>
                          <a:spcPts val="0"/>
                        </a:spcAft>
                      </a:pPr>
                      <a:r>
                        <a:rPr lang="en-US" sz="2000" b="1" dirty="0"/>
                        <a:t>t-value</a:t>
                      </a:r>
                      <a:endParaRPr lang="en-IN" sz="2000" b="1" dirty="0">
                        <a:latin typeface="Calibri"/>
                        <a:ea typeface="Calibri"/>
                        <a:cs typeface="Times New Roman"/>
                      </a:endParaRPr>
                    </a:p>
                  </a:txBody>
                  <a:tcPr marL="68580" marR="68580" marT="0" marB="0" anchor="ctr"/>
                </a:tc>
                <a:tc>
                  <a:txBody>
                    <a:bodyPr/>
                    <a:lstStyle/>
                    <a:p>
                      <a:pPr algn="ctr">
                        <a:lnSpc>
                          <a:spcPct val="115000"/>
                        </a:lnSpc>
                        <a:spcAft>
                          <a:spcPts val="0"/>
                        </a:spcAft>
                      </a:pPr>
                      <a:r>
                        <a:rPr lang="en-US" sz="2000" b="1" dirty="0"/>
                        <a:t>Pre </a:t>
                      </a:r>
                      <a:r>
                        <a:rPr lang="en-US" sz="2000" b="1" dirty="0" smtClean="0"/>
                        <a:t>intervention </a:t>
                      </a:r>
                      <a:r>
                        <a:rPr lang="en-US" sz="2000" b="1" dirty="0"/>
                        <a:t>NDI</a:t>
                      </a:r>
                      <a:endParaRPr lang="en-IN" sz="2000" b="1" dirty="0"/>
                    </a:p>
                    <a:p>
                      <a:pPr algn="ctr">
                        <a:lnSpc>
                          <a:spcPct val="115000"/>
                        </a:lnSpc>
                        <a:spcAft>
                          <a:spcPts val="0"/>
                        </a:spcAft>
                      </a:pPr>
                      <a:r>
                        <a:rPr lang="en-US" sz="2000" b="1" dirty="0" err="1"/>
                        <a:t>vs</a:t>
                      </a:r>
                      <a:r>
                        <a:rPr lang="en-US" sz="2000" b="1" dirty="0"/>
                        <a:t> </a:t>
                      </a:r>
                      <a:endParaRPr lang="en-IN" sz="2000" b="1" dirty="0"/>
                    </a:p>
                    <a:p>
                      <a:pPr algn="ctr">
                        <a:lnSpc>
                          <a:spcPct val="115000"/>
                        </a:lnSpc>
                        <a:spcAft>
                          <a:spcPts val="0"/>
                        </a:spcAft>
                      </a:pPr>
                      <a:r>
                        <a:rPr lang="en-US" sz="2000" b="1" dirty="0"/>
                        <a:t>Post </a:t>
                      </a:r>
                      <a:r>
                        <a:rPr lang="en-US" sz="2000" b="1" dirty="0" smtClean="0"/>
                        <a:t>intervention </a:t>
                      </a:r>
                      <a:r>
                        <a:rPr lang="en-US" sz="2000" b="1" dirty="0"/>
                        <a:t>NDI</a:t>
                      </a:r>
                      <a:endParaRPr lang="en-IN" sz="2000" b="1" dirty="0"/>
                    </a:p>
                    <a:p>
                      <a:pPr algn="ctr">
                        <a:lnSpc>
                          <a:spcPct val="115000"/>
                        </a:lnSpc>
                        <a:spcAft>
                          <a:spcPts val="0"/>
                        </a:spcAft>
                      </a:pPr>
                      <a:r>
                        <a:rPr lang="en-US" sz="2000" b="1" dirty="0"/>
                        <a:t>t-value</a:t>
                      </a:r>
                      <a:endParaRPr lang="en-IN" sz="2000" b="1" dirty="0">
                        <a:latin typeface="Calibri"/>
                        <a:ea typeface="Calibri"/>
                        <a:cs typeface="Times New Roman"/>
                      </a:endParaRPr>
                    </a:p>
                  </a:txBody>
                  <a:tcPr marL="68580" marR="68580" marT="0" marB="0"/>
                </a:tc>
              </a:tr>
              <a:tr h="787401">
                <a:tc>
                  <a:txBody>
                    <a:bodyPr/>
                    <a:lstStyle/>
                    <a:p>
                      <a:pPr algn="ctr">
                        <a:lnSpc>
                          <a:spcPct val="115000"/>
                        </a:lnSpc>
                        <a:spcAft>
                          <a:spcPts val="0"/>
                        </a:spcAft>
                      </a:pPr>
                      <a:r>
                        <a:rPr lang="en-US" sz="2000" b="1" dirty="0"/>
                        <a:t>Group A</a:t>
                      </a:r>
                      <a:endParaRPr lang="en-IN" sz="2000" b="1" dirty="0"/>
                    </a:p>
                    <a:p>
                      <a:pPr algn="ctr">
                        <a:lnSpc>
                          <a:spcPct val="115000"/>
                        </a:lnSpc>
                        <a:spcAft>
                          <a:spcPts val="0"/>
                        </a:spcAft>
                      </a:pPr>
                      <a:r>
                        <a:rPr lang="en-US" sz="1800" b="1" dirty="0"/>
                        <a:t>(Conventional)</a:t>
                      </a:r>
                      <a:endParaRPr lang="en-IN" sz="1800" b="1" dirty="0">
                        <a:latin typeface="Calibri"/>
                        <a:ea typeface="Calibri"/>
                        <a:cs typeface="Times New Roman"/>
                      </a:endParaRPr>
                    </a:p>
                  </a:txBody>
                  <a:tcPr marL="68580" marR="68580" marT="0" marB="0" anchor="ctr"/>
                </a:tc>
                <a:tc>
                  <a:txBody>
                    <a:bodyPr/>
                    <a:lstStyle/>
                    <a:p>
                      <a:pPr algn="ctr">
                        <a:lnSpc>
                          <a:spcPct val="115000"/>
                        </a:lnSpc>
                        <a:spcAft>
                          <a:spcPts val="0"/>
                        </a:spcAft>
                      </a:pPr>
                      <a:r>
                        <a:rPr lang="en-US" sz="2000"/>
                        <a:t>6.2 </a:t>
                      </a:r>
                      <a:r>
                        <a:rPr lang="ar-SA" sz="2000"/>
                        <a:t>  S</a:t>
                      </a:r>
                      <a:endParaRPr lang="en-IN" sz="2000">
                        <a:latin typeface="Calibri"/>
                        <a:ea typeface="Calibri"/>
                        <a:cs typeface="Times New Roman"/>
                      </a:endParaRPr>
                    </a:p>
                  </a:txBody>
                  <a:tcPr marL="68580" marR="68580" marT="0" marB="0" anchor="ctr"/>
                </a:tc>
                <a:tc>
                  <a:txBody>
                    <a:bodyPr/>
                    <a:lstStyle/>
                    <a:p>
                      <a:pPr algn="ctr">
                        <a:lnSpc>
                          <a:spcPct val="115000"/>
                        </a:lnSpc>
                        <a:spcAft>
                          <a:spcPts val="0"/>
                        </a:spcAft>
                      </a:pPr>
                      <a:r>
                        <a:rPr lang="en-US" sz="2000"/>
                        <a:t>10.8 </a:t>
                      </a:r>
                      <a:r>
                        <a:rPr lang="ar-SA" sz="2000"/>
                        <a:t>S</a:t>
                      </a:r>
                      <a:endParaRPr lang="en-IN" sz="2000">
                        <a:latin typeface="Calibri"/>
                        <a:ea typeface="Calibri"/>
                        <a:cs typeface="Times New Roman"/>
                      </a:endParaRPr>
                    </a:p>
                  </a:txBody>
                  <a:tcPr marL="68580" marR="68580" marT="0" marB="0" anchor="ctr"/>
                </a:tc>
              </a:tr>
              <a:tr h="1181100">
                <a:tc>
                  <a:txBody>
                    <a:bodyPr/>
                    <a:lstStyle/>
                    <a:p>
                      <a:pPr algn="ctr">
                        <a:lnSpc>
                          <a:spcPct val="115000"/>
                        </a:lnSpc>
                        <a:spcAft>
                          <a:spcPts val="0"/>
                        </a:spcAft>
                      </a:pPr>
                      <a:r>
                        <a:rPr lang="en-US" sz="2000" b="1" dirty="0"/>
                        <a:t>Group B</a:t>
                      </a:r>
                      <a:endParaRPr lang="en-IN" sz="2000" b="1" dirty="0"/>
                    </a:p>
                    <a:p>
                      <a:pPr algn="ctr">
                        <a:lnSpc>
                          <a:spcPct val="115000"/>
                        </a:lnSpc>
                        <a:spcAft>
                          <a:spcPts val="0"/>
                        </a:spcAft>
                      </a:pPr>
                      <a:r>
                        <a:rPr lang="en-US" sz="2000" b="1" dirty="0"/>
                        <a:t>(Conventional and MET)</a:t>
                      </a:r>
                      <a:endParaRPr lang="en-IN" sz="2000" b="1" dirty="0">
                        <a:latin typeface="Calibri"/>
                        <a:ea typeface="Calibri"/>
                        <a:cs typeface="Times New Roman"/>
                      </a:endParaRPr>
                    </a:p>
                  </a:txBody>
                  <a:tcPr marL="68580" marR="68580" marT="0" marB="0" anchor="ctr"/>
                </a:tc>
                <a:tc>
                  <a:txBody>
                    <a:bodyPr/>
                    <a:lstStyle/>
                    <a:p>
                      <a:pPr algn="ctr">
                        <a:lnSpc>
                          <a:spcPct val="115000"/>
                        </a:lnSpc>
                        <a:spcAft>
                          <a:spcPts val="0"/>
                        </a:spcAft>
                      </a:pPr>
                      <a:r>
                        <a:rPr lang="en-US" sz="2000"/>
                        <a:t>14.12 </a:t>
                      </a:r>
                      <a:r>
                        <a:rPr lang="ar-SA" sz="2000"/>
                        <a:t> S</a:t>
                      </a:r>
                      <a:endParaRPr lang="en-IN" sz="2000">
                        <a:latin typeface="Calibri"/>
                        <a:ea typeface="Calibri"/>
                        <a:cs typeface="Times New Roman"/>
                      </a:endParaRPr>
                    </a:p>
                  </a:txBody>
                  <a:tcPr marL="68580" marR="68580" marT="0" marB="0" anchor="ctr"/>
                </a:tc>
                <a:tc>
                  <a:txBody>
                    <a:bodyPr/>
                    <a:lstStyle/>
                    <a:p>
                      <a:pPr algn="ctr">
                        <a:lnSpc>
                          <a:spcPct val="115000"/>
                        </a:lnSpc>
                        <a:spcAft>
                          <a:spcPts val="0"/>
                        </a:spcAft>
                      </a:pPr>
                      <a:r>
                        <a:rPr lang="en-US" sz="2000"/>
                        <a:t>10.7 </a:t>
                      </a:r>
                      <a:r>
                        <a:rPr lang="ar-SA" sz="2000"/>
                        <a:t> S</a:t>
                      </a:r>
                      <a:endParaRPr lang="en-IN" sz="2000">
                        <a:latin typeface="Calibri"/>
                        <a:ea typeface="Calibri"/>
                        <a:cs typeface="Times New Roman"/>
                      </a:endParaRPr>
                    </a:p>
                  </a:txBody>
                  <a:tcPr marL="68580" marR="68580" marT="0" marB="0" anchor="ctr"/>
                </a:tc>
              </a:tr>
              <a:tr h="1181100">
                <a:tc>
                  <a:txBody>
                    <a:bodyPr/>
                    <a:lstStyle/>
                    <a:p>
                      <a:pPr algn="ctr">
                        <a:lnSpc>
                          <a:spcPct val="115000"/>
                        </a:lnSpc>
                        <a:spcAft>
                          <a:spcPts val="0"/>
                        </a:spcAft>
                      </a:pPr>
                      <a:r>
                        <a:rPr lang="en-US" sz="2000" b="1" dirty="0"/>
                        <a:t>Group C</a:t>
                      </a:r>
                      <a:endParaRPr lang="en-IN" sz="2000" b="1" dirty="0"/>
                    </a:p>
                    <a:p>
                      <a:pPr algn="ctr">
                        <a:lnSpc>
                          <a:spcPct val="115000"/>
                        </a:lnSpc>
                        <a:spcAft>
                          <a:spcPts val="0"/>
                        </a:spcAft>
                      </a:pPr>
                      <a:r>
                        <a:rPr lang="en-US" sz="2000" b="1" dirty="0"/>
                        <a:t>(Conventional, MET and MWD)</a:t>
                      </a:r>
                      <a:endParaRPr lang="en-IN" sz="2000" b="1" dirty="0">
                        <a:latin typeface="Calibri"/>
                        <a:ea typeface="Calibri"/>
                        <a:cs typeface="Times New Roman"/>
                      </a:endParaRPr>
                    </a:p>
                  </a:txBody>
                  <a:tcPr marL="68580" marR="68580" marT="0" marB="0" anchor="ctr"/>
                </a:tc>
                <a:tc>
                  <a:txBody>
                    <a:bodyPr/>
                    <a:lstStyle/>
                    <a:p>
                      <a:pPr algn="ctr">
                        <a:lnSpc>
                          <a:spcPct val="115000"/>
                        </a:lnSpc>
                        <a:spcAft>
                          <a:spcPts val="0"/>
                        </a:spcAft>
                      </a:pPr>
                      <a:r>
                        <a:rPr lang="en-US" sz="2000"/>
                        <a:t>19.9 S</a:t>
                      </a:r>
                      <a:endParaRPr lang="en-IN" sz="2000">
                        <a:latin typeface="Calibri"/>
                        <a:ea typeface="Calibri"/>
                        <a:cs typeface="Times New Roman"/>
                      </a:endParaRPr>
                    </a:p>
                  </a:txBody>
                  <a:tcPr marL="68580" marR="68580" marT="0" marB="0" anchor="ctr"/>
                </a:tc>
                <a:tc>
                  <a:txBody>
                    <a:bodyPr/>
                    <a:lstStyle/>
                    <a:p>
                      <a:pPr algn="ctr">
                        <a:lnSpc>
                          <a:spcPct val="115000"/>
                        </a:lnSpc>
                        <a:spcAft>
                          <a:spcPts val="0"/>
                        </a:spcAft>
                      </a:pPr>
                      <a:r>
                        <a:rPr lang="en-US" sz="2000" dirty="0"/>
                        <a:t>14.9 </a:t>
                      </a:r>
                      <a:r>
                        <a:rPr lang="ar-SA" sz="2000" dirty="0"/>
                        <a:t> S</a:t>
                      </a:r>
                      <a:endParaRPr lang="en-IN" sz="2000" dirty="0">
                        <a:latin typeface="Calibri"/>
                        <a:ea typeface="Calibri"/>
                        <a:cs typeface="Times New Roman"/>
                      </a:endParaRPr>
                    </a:p>
                  </a:txBody>
                  <a:tcPr marL="68580" marR="68580" marT="0" marB="0" anchor="ctr"/>
                </a:tc>
              </a:tr>
            </a:tbl>
          </a:graphicData>
        </a:graphic>
      </p:graphicFrame>
      <p:sp>
        <p:nvSpPr>
          <p:cNvPr id="40984" name="Rectangle 1"/>
          <p:cNvSpPr>
            <a:spLocks noChangeArrowheads="1"/>
          </p:cNvSpPr>
          <p:nvPr/>
        </p:nvSpPr>
        <p:spPr bwMode="auto">
          <a:xfrm>
            <a:off x="0" y="550863"/>
            <a:ext cx="8915400" cy="708025"/>
          </a:xfrm>
          <a:prstGeom prst="rect">
            <a:avLst/>
          </a:prstGeom>
          <a:noFill/>
          <a:ln w="9525">
            <a:noFill/>
            <a:miter lim="800000"/>
            <a:headEnd/>
            <a:tailEnd/>
          </a:ln>
        </p:spPr>
        <p:txBody>
          <a:bodyPr anchor="ctr">
            <a:spAutoFit/>
          </a:bodyPr>
          <a:lstStyle/>
          <a:p>
            <a:r>
              <a:rPr lang="en-US" sz="2000" b="1" dirty="0">
                <a:latin typeface="Times New Roman" pitchFamily="18" charset="0"/>
                <a:ea typeface="Calibri" pitchFamily="34" charset="0"/>
                <a:cs typeface="Times New Roman" pitchFamily="18" charset="0"/>
              </a:rPr>
              <a:t>Table 5: Comparison of pre and post </a:t>
            </a:r>
            <a:r>
              <a:rPr lang="en-US" sz="2000" b="1" dirty="0" smtClean="0">
                <a:latin typeface="Times New Roman" pitchFamily="18" charset="0"/>
                <a:ea typeface="Calibri" pitchFamily="34" charset="0"/>
                <a:cs typeface="Times New Roman" pitchFamily="18" charset="0"/>
              </a:rPr>
              <a:t>intervention </a:t>
            </a:r>
            <a:r>
              <a:rPr lang="en-US" sz="2000" b="1" dirty="0">
                <a:latin typeface="Times New Roman" pitchFamily="18" charset="0"/>
                <a:ea typeface="Calibri" pitchFamily="34" charset="0"/>
                <a:cs typeface="Times New Roman" pitchFamily="18" charset="0"/>
              </a:rPr>
              <a:t>mean scores for pain (VAS) and Neck disability (NDI)  for groups A, B and C.</a:t>
            </a:r>
            <a:endParaRPr lang="en-US" sz="2000" dirty="0">
              <a:ea typeface="Calibri"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85466722"/>
              </p:ext>
            </p:extLst>
          </p:nvPr>
        </p:nvGraphicFramePr>
        <p:xfrm>
          <a:off x="228600" y="1447800"/>
          <a:ext cx="8763000" cy="5181600"/>
        </p:xfrm>
        <a:graphic>
          <a:graphicData uri="http://schemas.openxmlformats.org/drawingml/2006/table">
            <a:tbl>
              <a:tblPr>
                <a:tableStyleId>{16D9F66E-5EB9-4882-86FB-DCBF35E3C3E4}</a:tableStyleId>
              </a:tblPr>
              <a:tblGrid>
                <a:gridCol w="1062901"/>
                <a:gridCol w="1097034"/>
                <a:gridCol w="1264861"/>
                <a:gridCol w="1282876"/>
                <a:gridCol w="941532"/>
                <a:gridCol w="3113796"/>
              </a:tblGrid>
              <a:tr h="2047740">
                <a:tc>
                  <a:txBody>
                    <a:bodyPr/>
                    <a:lstStyle/>
                    <a:p>
                      <a:pPr algn="ctr">
                        <a:lnSpc>
                          <a:spcPct val="115000"/>
                        </a:lnSpc>
                        <a:spcAft>
                          <a:spcPts val="0"/>
                        </a:spcAft>
                        <a:tabLst>
                          <a:tab pos="5943600" algn="r"/>
                        </a:tabLst>
                      </a:pPr>
                      <a:r>
                        <a:rPr lang="en-US" sz="1400" b="1" dirty="0"/>
                        <a:t>Variable</a:t>
                      </a:r>
                      <a:endParaRPr lang="en-IN" sz="1400" b="1" dirty="0">
                        <a:latin typeface="Calibri"/>
                        <a:ea typeface="Calibri"/>
                        <a:cs typeface="Times New Roman"/>
                      </a:endParaRPr>
                    </a:p>
                  </a:txBody>
                  <a:tcPr marL="68580" marR="68580" marT="0" marB="0" anchor="ctr"/>
                </a:tc>
                <a:tc>
                  <a:txBody>
                    <a:bodyPr/>
                    <a:lstStyle/>
                    <a:p>
                      <a:pPr algn="ctr">
                        <a:lnSpc>
                          <a:spcPct val="115000"/>
                        </a:lnSpc>
                        <a:spcAft>
                          <a:spcPts val="0"/>
                        </a:spcAft>
                        <a:tabLst>
                          <a:tab pos="5943600" algn="r"/>
                        </a:tabLst>
                      </a:pPr>
                      <a:r>
                        <a:rPr lang="en-US" sz="1400" b="1" dirty="0"/>
                        <a:t>Group A</a:t>
                      </a:r>
                      <a:endParaRPr lang="en-IN" sz="1400" b="1" dirty="0"/>
                    </a:p>
                    <a:p>
                      <a:pPr algn="ctr">
                        <a:lnSpc>
                          <a:spcPct val="115000"/>
                        </a:lnSpc>
                        <a:spcAft>
                          <a:spcPts val="0"/>
                        </a:spcAft>
                        <a:tabLst>
                          <a:tab pos="5943600" algn="r"/>
                        </a:tabLst>
                      </a:pPr>
                      <a:r>
                        <a:rPr lang="en-US" sz="1400" b="1" dirty="0"/>
                        <a:t>Mean (SD)</a:t>
                      </a:r>
                      <a:endParaRPr lang="en-IN" sz="1400" b="1" dirty="0">
                        <a:latin typeface="Calibri"/>
                        <a:ea typeface="Calibri"/>
                        <a:cs typeface="Times New Roman"/>
                      </a:endParaRPr>
                    </a:p>
                  </a:txBody>
                  <a:tcPr marL="68580" marR="68580" marT="0" marB="0" anchor="ctr"/>
                </a:tc>
                <a:tc>
                  <a:txBody>
                    <a:bodyPr/>
                    <a:lstStyle/>
                    <a:p>
                      <a:pPr algn="ctr">
                        <a:lnSpc>
                          <a:spcPct val="115000"/>
                        </a:lnSpc>
                        <a:spcAft>
                          <a:spcPts val="0"/>
                        </a:spcAft>
                        <a:tabLst>
                          <a:tab pos="5943600" algn="r"/>
                        </a:tabLst>
                      </a:pPr>
                      <a:r>
                        <a:rPr lang="en-US" sz="1400" b="1" dirty="0"/>
                        <a:t>Group B</a:t>
                      </a:r>
                      <a:endParaRPr lang="en-IN" sz="1400" b="1" dirty="0"/>
                    </a:p>
                    <a:p>
                      <a:pPr algn="ctr">
                        <a:lnSpc>
                          <a:spcPct val="115000"/>
                        </a:lnSpc>
                        <a:spcAft>
                          <a:spcPts val="0"/>
                        </a:spcAft>
                        <a:tabLst>
                          <a:tab pos="5943600" algn="r"/>
                        </a:tabLst>
                      </a:pPr>
                      <a:r>
                        <a:rPr lang="en-US" sz="1400" b="1" dirty="0"/>
                        <a:t>Mean (SD)</a:t>
                      </a:r>
                      <a:endParaRPr lang="en-IN" sz="1400" b="1" dirty="0">
                        <a:latin typeface="Calibri"/>
                        <a:ea typeface="Calibri"/>
                        <a:cs typeface="Times New Roman"/>
                      </a:endParaRPr>
                    </a:p>
                  </a:txBody>
                  <a:tcPr marL="68580" marR="68580" marT="0" marB="0" anchor="ctr"/>
                </a:tc>
                <a:tc>
                  <a:txBody>
                    <a:bodyPr/>
                    <a:lstStyle/>
                    <a:p>
                      <a:pPr algn="ctr">
                        <a:lnSpc>
                          <a:spcPct val="115000"/>
                        </a:lnSpc>
                        <a:spcAft>
                          <a:spcPts val="0"/>
                        </a:spcAft>
                        <a:tabLst>
                          <a:tab pos="5943600" algn="r"/>
                        </a:tabLst>
                      </a:pPr>
                      <a:r>
                        <a:rPr lang="en-US" sz="1400" b="1" dirty="0"/>
                        <a:t>Group C</a:t>
                      </a:r>
                      <a:endParaRPr lang="en-IN" sz="1400" b="1" dirty="0"/>
                    </a:p>
                    <a:p>
                      <a:pPr algn="ctr">
                        <a:lnSpc>
                          <a:spcPct val="115000"/>
                        </a:lnSpc>
                        <a:spcAft>
                          <a:spcPts val="0"/>
                        </a:spcAft>
                        <a:tabLst>
                          <a:tab pos="5943600" algn="r"/>
                        </a:tabLst>
                      </a:pPr>
                      <a:r>
                        <a:rPr lang="en-US" sz="1400" b="1" dirty="0"/>
                        <a:t>Mean (SD)</a:t>
                      </a:r>
                      <a:endParaRPr lang="en-IN" sz="1400" b="1" dirty="0">
                        <a:latin typeface="Calibri"/>
                        <a:ea typeface="Calibri"/>
                        <a:cs typeface="Times New Roman"/>
                      </a:endParaRPr>
                    </a:p>
                  </a:txBody>
                  <a:tcPr marL="68580" marR="68580" marT="0" marB="0" anchor="ctr"/>
                </a:tc>
                <a:tc>
                  <a:txBody>
                    <a:bodyPr/>
                    <a:lstStyle/>
                    <a:p>
                      <a:pPr>
                        <a:lnSpc>
                          <a:spcPct val="115000"/>
                        </a:lnSpc>
                        <a:spcAft>
                          <a:spcPts val="0"/>
                        </a:spcAft>
                        <a:tabLst>
                          <a:tab pos="5943600" algn="r"/>
                        </a:tabLst>
                      </a:pPr>
                      <a:r>
                        <a:rPr lang="en-US" sz="1400" b="1" dirty="0"/>
                        <a:t>F value</a:t>
                      </a:r>
                      <a:endParaRPr lang="en-IN" sz="1400" b="1" dirty="0">
                        <a:latin typeface="Calibri"/>
                        <a:ea typeface="Calibri"/>
                        <a:cs typeface="Times New Roman"/>
                      </a:endParaRPr>
                    </a:p>
                  </a:txBody>
                  <a:tcPr marL="68580" marR="68580" marT="0" marB="0" anchor="ctr"/>
                </a:tc>
                <a:tc>
                  <a:txBody>
                    <a:bodyPr/>
                    <a:lstStyle/>
                    <a:p>
                      <a:pPr algn="ctr">
                        <a:lnSpc>
                          <a:spcPct val="115000"/>
                        </a:lnSpc>
                        <a:spcAft>
                          <a:spcPts val="0"/>
                        </a:spcAft>
                        <a:tabLst>
                          <a:tab pos="5943600" algn="r"/>
                        </a:tabLst>
                      </a:pPr>
                      <a:r>
                        <a:rPr lang="en-US" sz="1400" b="1" dirty="0" err="1" smtClean="0"/>
                        <a:t>Tukey’s</a:t>
                      </a:r>
                      <a:r>
                        <a:rPr lang="en-US" sz="1400" b="1" dirty="0" smtClean="0"/>
                        <a:t> </a:t>
                      </a:r>
                      <a:r>
                        <a:rPr lang="en-US" sz="1400" b="1" dirty="0"/>
                        <a:t>Kramer post hoc test</a:t>
                      </a:r>
                      <a:endParaRPr lang="en-IN" sz="1400" b="1" dirty="0"/>
                    </a:p>
                    <a:p>
                      <a:pPr>
                        <a:lnSpc>
                          <a:spcPct val="115000"/>
                        </a:lnSpc>
                        <a:spcAft>
                          <a:spcPts val="0"/>
                        </a:spcAft>
                        <a:tabLst>
                          <a:tab pos="5943600" algn="r"/>
                        </a:tabLst>
                      </a:pPr>
                      <a:endParaRPr lang="en-US" sz="1400" b="1" dirty="0" smtClean="0"/>
                    </a:p>
                    <a:p>
                      <a:pPr>
                        <a:lnSpc>
                          <a:spcPct val="115000"/>
                        </a:lnSpc>
                        <a:spcAft>
                          <a:spcPts val="0"/>
                        </a:spcAft>
                        <a:tabLst>
                          <a:tab pos="5943600" algn="r"/>
                        </a:tabLst>
                      </a:pPr>
                      <a:endParaRPr lang="en-US" sz="1400" b="1" dirty="0" smtClean="0"/>
                    </a:p>
                    <a:p>
                      <a:pPr>
                        <a:lnSpc>
                          <a:spcPct val="115000"/>
                        </a:lnSpc>
                        <a:spcAft>
                          <a:spcPts val="0"/>
                        </a:spcAft>
                        <a:tabLst>
                          <a:tab pos="5943600" algn="r"/>
                        </a:tabLst>
                      </a:pPr>
                      <a:endParaRPr lang="en-US" sz="1400" b="1" dirty="0" smtClean="0"/>
                    </a:p>
                    <a:p>
                      <a:pPr>
                        <a:lnSpc>
                          <a:spcPct val="115000"/>
                        </a:lnSpc>
                        <a:spcAft>
                          <a:spcPts val="0"/>
                        </a:spcAft>
                        <a:tabLst>
                          <a:tab pos="5943600" algn="r"/>
                        </a:tabLst>
                      </a:pPr>
                      <a:r>
                        <a:rPr lang="en-US" sz="1200" b="1" dirty="0" smtClean="0"/>
                        <a:t>Group </a:t>
                      </a:r>
                      <a:r>
                        <a:rPr lang="en-US" sz="1200" b="1" dirty="0"/>
                        <a:t>A       Group A          Group B</a:t>
                      </a:r>
                      <a:endParaRPr lang="en-IN" sz="1200" b="1" dirty="0"/>
                    </a:p>
                    <a:p>
                      <a:pPr>
                        <a:lnSpc>
                          <a:spcPct val="115000"/>
                        </a:lnSpc>
                        <a:spcAft>
                          <a:spcPts val="0"/>
                        </a:spcAft>
                        <a:tabLst>
                          <a:tab pos="5943600" algn="r"/>
                        </a:tabLst>
                      </a:pPr>
                      <a:r>
                        <a:rPr lang="en-US" sz="1200" b="1" dirty="0"/>
                        <a:t>    </a:t>
                      </a:r>
                      <a:r>
                        <a:rPr lang="en-US" sz="1200" b="1" dirty="0" smtClean="0"/>
                        <a:t> </a:t>
                      </a:r>
                      <a:r>
                        <a:rPr lang="en-US" sz="1200" b="1" dirty="0" err="1"/>
                        <a:t>vs</a:t>
                      </a:r>
                      <a:r>
                        <a:rPr lang="en-US" sz="1200" b="1" dirty="0"/>
                        <a:t>           </a:t>
                      </a:r>
                      <a:r>
                        <a:rPr lang="en-US" sz="1200" b="1" dirty="0" smtClean="0"/>
                        <a:t>    </a:t>
                      </a:r>
                      <a:r>
                        <a:rPr lang="en-US" sz="1200" b="1" dirty="0" err="1" smtClean="0"/>
                        <a:t>vs</a:t>
                      </a:r>
                      <a:r>
                        <a:rPr lang="en-US" sz="1200" b="1" dirty="0" smtClean="0"/>
                        <a:t>                    </a:t>
                      </a:r>
                      <a:r>
                        <a:rPr lang="en-US" sz="1200" b="1" dirty="0" err="1"/>
                        <a:t>vs</a:t>
                      </a:r>
                      <a:endParaRPr lang="en-IN" sz="1200" b="1" dirty="0"/>
                    </a:p>
                    <a:p>
                      <a:pPr>
                        <a:lnSpc>
                          <a:spcPct val="115000"/>
                        </a:lnSpc>
                        <a:spcAft>
                          <a:spcPts val="0"/>
                        </a:spcAft>
                        <a:tabLst>
                          <a:tab pos="5943600" algn="r"/>
                        </a:tabLst>
                      </a:pPr>
                      <a:r>
                        <a:rPr lang="en-US" sz="1200" b="1" dirty="0"/>
                        <a:t>Group B       Group C          Group C</a:t>
                      </a:r>
                      <a:endParaRPr lang="en-IN" sz="1200" b="1" dirty="0">
                        <a:latin typeface="Calibri"/>
                        <a:ea typeface="Calibri"/>
                        <a:cs typeface="Times New Roman"/>
                      </a:endParaRPr>
                    </a:p>
                  </a:txBody>
                  <a:tcPr marL="68580" marR="68580" marT="0" marB="0"/>
                </a:tc>
              </a:tr>
              <a:tr h="1485680">
                <a:tc>
                  <a:txBody>
                    <a:bodyPr/>
                    <a:lstStyle/>
                    <a:p>
                      <a:pPr algn="ctr">
                        <a:lnSpc>
                          <a:spcPct val="115000"/>
                        </a:lnSpc>
                        <a:spcAft>
                          <a:spcPts val="0"/>
                        </a:spcAft>
                        <a:tabLst>
                          <a:tab pos="5943600" algn="r"/>
                        </a:tabLst>
                      </a:pPr>
                      <a:r>
                        <a:rPr lang="en-US" sz="1400" b="1" dirty="0"/>
                        <a:t>Pain (VAS)</a:t>
                      </a:r>
                      <a:endParaRPr lang="en-IN" sz="1400" b="1" dirty="0">
                        <a:latin typeface="Calibri"/>
                        <a:ea typeface="Calibri"/>
                        <a:cs typeface="Times New Roman"/>
                      </a:endParaRPr>
                    </a:p>
                  </a:txBody>
                  <a:tcPr marL="68580" marR="68580" marT="0" marB="0" anchor="ctr"/>
                </a:tc>
                <a:tc>
                  <a:txBody>
                    <a:bodyPr/>
                    <a:lstStyle/>
                    <a:p>
                      <a:pPr>
                        <a:lnSpc>
                          <a:spcPct val="115000"/>
                        </a:lnSpc>
                        <a:spcAft>
                          <a:spcPts val="0"/>
                        </a:spcAft>
                        <a:tabLst>
                          <a:tab pos="5943600" algn="r"/>
                        </a:tabLst>
                      </a:pPr>
                      <a:r>
                        <a:rPr lang="en-US" sz="1300" dirty="0"/>
                        <a:t>2.55(1.05)</a:t>
                      </a:r>
                      <a:endParaRPr lang="en-IN" sz="1300" dirty="0">
                        <a:latin typeface="Calibri"/>
                        <a:ea typeface="Calibri"/>
                        <a:cs typeface="Times New Roman"/>
                      </a:endParaRPr>
                    </a:p>
                  </a:txBody>
                  <a:tcPr marL="68580" marR="68580" marT="0" marB="0" anchor="ctr"/>
                </a:tc>
                <a:tc>
                  <a:txBody>
                    <a:bodyPr/>
                    <a:lstStyle/>
                    <a:p>
                      <a:pPr algn="ctr">
                        <a:lnSpc>
                          <a:spcPct val="115000"/>
                        </a:lnSpc>
                        <a:spcAft>
                          <a:spcPts val="0"/>
                        </a:spcAft>
                        <a:tabLst>
                          <a:tab pos="5943600" algn="r"/>
                        </a:tabLst>
                      </a:pPr>
                      <a:r>
                        <a:rPr lang="en-US" sz="1400" dirty="0"/>
                        <a:t>5.5 (1.23)</a:t>
                      </a:r>
                      <a:endParaRPr lang="en-IN" sz="1400" dirty="0">
                        <a:latin typeface="Calibri"/>
                        <a:ea typeface="Calibri"/>
                        <a:cs typeface="Times New Roman"/>
                      </a:endParaRPr>
                    </a:p>
                  </a:txBody>
                  <a:tcPr marL="68580" marR="68580" marT="0" marB="0" anchor="ctr"/>
                </a:tc>
                <a:tc>
                  <a:txBody>
                    <a:bodyPr/>
                    <a:lstStyle/>
                    <a:p>
                      <a:pPr>
                        <a:lnSpc>
                          <a:spcPct val="115000"/>
                        </a:lnSpc>
                        <a:spcAft>
                          <a:spcPts val="0"/>
                        </a:spcAft>
                        <a:tabLst>
                          <a:tab pos="5943600" algn="r"/>
                        </a:tabLst>
                      </a:pPr>
                      <a:r>
                        <a:rPr lang="en-US" sz="1400"/>
                        <a:t>5.15 (1.63)</a:t>
                      </a:r>
                      <a:endParaRPr lang="en-IN" sz="1400">
                        <a:latin typeface="Calibri"/>
                        <a:ea typeface="Calibri"/>
                        <a:cs typeface="Times New Roman"/>
                      </a:endParaRPr>
                    </a:p>
                  </a:txBody>
                  <a:tcPr marL="68580" marR="68580" marT="0" marB="0" anchor="ctr"/>
                </a:tc>
                <a:tc>
                  <a:txBody>
                    <a:bodyPr/>
                    <a:lstStyle/>
                    <a:p>
                      <a:pPr>
                        <a:lnSpc>
                          <a:spcPct val="115000"/>
                        </a:lnSpc>
                        <a:spcAft>
                          <a:spcPts val="0"/>
                        </a:spcAft>
                        <a:tabLst>
                          <a:tab pos="5943600" algn="r"/>
                        </a:tabLst>
                      </a:pPr>
                      <a:r>
                        <a:rPr lang="en-US" sz="1400"/>
                        <a:t>29.46 </a:t>
                      </a:r>
                      <a:r>
                        <a:rPr lang="ar-SA" sz="1400"/>
                        <a:t> S</a:t>
                      </a:r>
                      <a:endParaRPr lang="en-IN" sz="1400">
                        <a:latin typeface="Calibri"/>
                        <a:ea typeface="Calibri"/>
                        <a:cs typeface="Times New Roman"/>
                      </a:endParaRPr>
                    </a:p>
                  </a:txBody>
                  <a:tcPr marL="68580" marR="68580" marT="0" marB="0" anchor="ctr"/>
                </a:tc>
                <a:tc>
                  <a:txBody>
                    <a:bodyPr/>
                    <a:lstStyle/>
                    <a:p>
                      <a:pPr>
                        <a:lnSpc>
                          <a:spcPct val="115000"/>
                        </a:lnSpc>
                        <a:spcAft>
                          <a:spcPts val="0"/>
                        </a:spcAft>
                        <a:tabLst>
                          <a:tab pos="5943600" algn="r"/>
                        </a:tabLst>
                      </a:pPr>
                      <a:endParaRPr lang="en-IN" sz="1400" dirty="0"/>
                    </a:p>
                    <a:p>
                      <a:pPr>
                        <a:lnSpc>
                          <a:spcPct val="115000"/>
                        </a:lnSpc>
                        <a:spcAft>
                          <a:spcPts val="0"/>
                        </a:spcAft>
                        <a:tabLst>
                          <a:tab pos="5943600" algn="r"/>
                        </a:tabLst>
                      </a:pPr>
                      <a:endParaRPr lang="en-US" sz="1400" dirty="0"/>
                    </a:p>
                    <a:p>
                      <a:pPr>
                        <a:lnSpc>
                          <a:spcPct val="115000"/>
                        </a:lnSpc>
                        <a:spcAft>
                          <a:spcPts val="0"/>
                        </a:spcAft>
                        <a:tabLst>
                          <a:tab pos="5943600" algn="r"/>
                        </a:tabLst>
                      </a:pPr>
                      <a:r>
                        <a:rPr lang="en-US" sz="1400" dirty="0" smtClean="0"/>
                        <a:t> </a:t>
                      </a:r>
                      <a:r>
                        <a:rPr lang="en-US" sz="1400" dirty="0"/>
                        <a:t>S                    </a:t>
                      </a:r>
                      <a:r>
                        <a:rPr lang="en-US" sz="1400" dirty="0" err="1"/>
                        <a:t>S</a:t>
                      </a:r>
                      <a:r>
                        <a:rPr lang="en-US" sz="1400" dirty="0"/>
                        <a:t>                    NS</a:t>
                      </a:r>
                      <a:endParaRPr lang="en-IN" sz="1400" dirty="0">
                        <a:latin typeface="Calibri"/>
                        <a:ea typeface="Calibri"/>
                        <a:cs typeface="Times New Roman"/>
                      </a:endParaRPr>
                    </a:p>
                  </a:txBody>
                  <a:tcPr marL="68580" marR="68580" marT="0" marB="0"/>
                </a:tc>
              </a:tr>
              <a:tr h="1648180">
                <a:tc>
                  <a:txBody>
                    <a:bodyPr/>
                    <a:lstStyle/>
                    <a:p>
                      <a:pPr algn="ctr">
                        <a:lnSpc>
                          <a:spcPct val="115000"/>
                        </a:lnSpc>
                        <a:spcAft>
                          <a:spcPts val="0"/>
                        </a:spcAft>
                        <a:tabLst>
                          <a:tab pos="5943600" algn="r"/>
                        </a:tabLst>
                      </a:pPr>
                      <a:r>
                        <a:rPr lang="en-US" sz="1400" b="1" dirty="0"/>
                        <a:t>Neck Disability (NDI)</a:t>
                      </a:r>
                      <a:endParaRPr lang="en-IN" sz="1400" b="1" dirty="0">
                        <a:latin typeface="Calibri"/>
                        <a:ea typeface="Calibri"/>
                        <a:cs typeface="Times New Roman"/>
                      </a:endParaRPr>
                    </a:p>
                  </a:txBody>
                  <a:tcPr marL="68580" marR="68580" marT="0" marB="0" anchor="ctr"/>
                </a:tc>
                <a:tc>
                  <a:txBody>
                    <a:bodyPr/>
                    <a:lstStyle/>
                    <a:p>
                      <a:pPr>
                        <a:lnSpc>
                          <a:spcPct val="115000"/>
                        </a:lnSpc>
                        <a:spcAft>
                          <a:spcPts val="0"/>
                        </a:spcAft>
                        <a:tabLst>
                          <a:tab pos="5943600" algn="r"/>
                        </a:tabLst>
                      </a:pPr>
                      <a:r>
                        <a:rPr lang="en-US" sz="1300" dirty="0"/>
                        <a:t>12.5(7.22)</a:t>
                      </a:r>
                      <a:endParaRPr lang="en-IN" sz="1300" dirty="0">
                        <a:latin typeface="Calibri"/>
                        <a:ea typeface="Calibri"/>
                        <a:cs typeface="Times New Roman"/>
                      </a:endParaRPr>
                    </a:p>
                  </a:txBody>
                  <a:tcPr marL="68580" marR="68580" marT="0" marB="0" anchor="ctr"/>
                </a:tc>
                <a:tc>
                  <a:txBody>
                    <a:bodyPr/>
                    <a:lstStyle/>
                    <a:p>
                      <a:pPr algn="ctr">
                        <a:lnSpc>
                          <a:spcPct val="115000"/>
                        </a:lnSpc>
                        <a:spcAft>
                          <a:spcPts val="0"/>
                        </a:spcAft>
                        <a:tabLst>
                          <a:tab pos="5943600" algn="r"/>
                        </a:tabLst>
                      </a:pPr>
                      <a:r>
                        <a:rPr lang="en-US" sz="1400"/>
                        <a:t>42.8 (12.84)</a:t>
                      </a:r>
                      <a:endParaRPr lang="en-IN" sz="1400">
                        <a:latin typeface="Calibri"/>
                        <a:ea typeface="Calibri"/>
                        <a:cs typeface="Times New Roman"/>
                      </a:endParaRPr>
                    </a:p>
                  </a:txBody>
                  <a:tcPr marL="68580" marR="68580" marT="0" marB="0" anchor="ctr"/>
                </a:tc>
                <a:tc>
                  <a:txBody>
                    <a:bodyPr/>
                    <a:lstStyle/>
                    <a:p>
                      <a:pPr>
                        <a:lnSpc>
                          <a:spcPct val="115000"/>
                        </a:lnSpc>
                        <a:spcAft>
                          <a:spcPts val="0"/>
                        </a:spcAft>
                        <a:tabLst>
                          <a:tab pos="5943600" algn="r"/>
                        </a:tabLst>
                      </a:pPr>
                      <a:r>
                        <a:rPr lang="en-US" sz="1300" dirty="0"/>
                        <a:t>31.15(12.91)</a:t>
                      </a:r>
                      <a:endParaRPr lang="en-IN" sz="1300" dirty="0">
                        <a:latin typeface="Calibri"/>
                        <a:ea typeface="Calibri"/>
                        <a:cs typeface="Times New Roman"/>
                      </a:endParaRPr>
                    </a:p>
                  </a:txBody>
                  <a:tcPr marL="68580" marR="68580" marT="0" marB="0" anchor="ctr"/>
                </a:tc>
                <a:tc>
                  <a:txBody>
                    <a:bodyPr/>
                    <a:lstStyle/>
                    <a:p>
                      <a:pPr>
                        <a:lnSpc>
                          <a:spcPct val="115000"/>
                        </a:lnSpc>
                        <a:spcAft>
                          <a:spcPts val="0"/>
                        </a:spcAft>
                        <a:tabLst>
                          <a:tab pos="5943600" algn="r"/>
                        </a:tabLst>
                      </a:pPr>
                      <a:r>
                        <a:rPr lang="en-US" sz="1400"/>
                        <a:t>36.51 </a:t>
                      </a:r>
                      <a:r>
                        <a:rPr lang="ar-SA" sz="1400"/>
                        <a:t>S</a:t>
                      </a:r>
                      <a:endParaRPr lang="en-IN" sz="1400">
                        <a:latin typeface="Calibri"/>
                        <a:ea typeface="Calibri"/>
                        <a:cs typeface="Times New Roman"/>
                      </a:endParaRPr>
                    </a:p>
                  </a:txBody>
                  <a:tcPr marL="68580" marR="68580" marT="0" marB="0" anchor="ctr"/>
                </a:tc>
                <a:tc>
                  <a:txBody>
                    <a:bodyPr/>
                    <a:lstStyle/>
                    <a:p>
                      <a:pPr>
                        <a:lnSpc>
                          <a:spcPct val="115000"/>
                        </a:lnSpc>
                        <a:spcAft>
                          <a:spcPts val="0"/>
                        </a:spcAft>
                        <a:tabLst>
                          <a:tab pos="5943600" algn="r"/>
                        </a:tabLst>
                      </a:pPr>
                      <a:endParaRPr lang="en-IN" sz="1400" dirty="0" smtClean="0"/>
                    </a:p>
                    <a:p>
                      <a:pPr>
                        <a:lnSpc>
                          <a:spcPct val="115000"/>
                        </a:lnSpc>
                        <a:spcAft>
                          <a:spcPts val="0"/>
                        </a:spcAft>
                        <a:tabLst>
                          <a:tab pos="5943600" algn="r"/>
                        </a:tabLst>
                      </a:pPr>
                      <a:endParaRPr lang="en-IN" sz="1400" dirty="0" smtClean="0"/>
                    </a:p>
                    <a:p>
                      <a:pPr>
                        <a:lnSpc>
                          <a:spcPct val="115000"/>
                        </a:lnSpc>
                        <a:spcAft>
                          <a:spcPts val="0"/>
                        </a:spcAft>
                        <a:tabLst>
                          <a:tab pos="5943600" algn="r"/>
                        </a:tabLst>
                      </a:pPr>
                      <a:r>
                        <a:rPr lang="en-US" sz="1400" dirty="0" smtClean="0"/>
                        <a:t> </a:t>
                      </a:r>
                      <a:r>
                        <a:rPr lang="en-US" sz="1400" dirty="0"/>
                        <a:t>S                    </a:t>
                      </a:r>
                      <a:r>
                        <a:rPr lang="en-US" sz="1400" dirty="0" err="1"/>
                        <a:t>S</a:t>
                      </a:r>
                      <a:r>
                        <a:rPr lang="en-US" sz="1400" dirty="0"/>
                        <a:t>                     </a:t>
                      </a:r>
                      <a:r>
                        <a:rPr lang="en-US" sz="1400" dirty="0" err="1"/>
                        <a:t>S</a:t>
                      </a:r>
                      <a:endParaRPr lang="en-IN" sz="1400" dirty="0">
                        <a:latin typeface="Calibri"/>
                        <a:ea typeface="Calibri"/>
                        <a:cs typeface="Times New Roman"/>
                      </a:endParaRPr>
                    </a:p>
                  </a:txBody>
                  <a:tcPr marL="68580" marR="68580" marT="0" marB="0"/>
                </a:tc>
              </a:tr>
            </a:tbl>
          </a:graphicData>
        </a:graphic>
      </p:graphicFrame>
      <p:sp>
        <p:nvSpPr>
          <p:cNvPr id="42016" name="Rectangle 1"/>
          <p:cNvSpPr>
            <a:spLocks noChangeArrowheads="1"/>
          </p:cNvSpPr>
          <p:nvPr/>
        </p:nvSpPr>
        <p:spPr bwMode="auto">
          <a:xfrm>
            <a:off x="0" y="311150"/>
            <a:ext cx="9144000" cy="984250"/>
          </a:xfrm>
          <a:prstGeom prst="rect">
            <a:avLst/>
          </a:prstGeom>
          <a:noFill/>
          <a:ln w="9525">
            <a:noFill/>
            <a:miter lim="800000"/>
            <a:headEnd/>
            <a:tailEnd/>
          </a:ln>
        </p:spPr>
        <p:txBody>
          <a:bodyPr anchor="ctr">
            <a:spAutoFit/>
          </a:bodyPr>
          <a:lstStyle/>
          <a:p>
            <a:pPr>
              <a:tabLst>
                <a:tab pos="5943600" algn="r"/>
              </a:tabLst>
            </a:pPr>
            <a:r>
              <a:rPr lang="en-US" sz="2400" b="1">
                <a:latin typeface="Times New Roman" pitchFamily="18" charset="0"/>
                <a:ea typeface="Calibri" pitchFamily="34" charset="0"/>
                <a:cs typeface="Times New Roman" pitchFamily="18" charset="0"/>
              </a:rPr>
              <a:t>Table 6: Comparison of the improvement scores for Pain (VAS) and Neck Disability (NDI) between groups A, B and C (one way ANOVA)</a:t>
            </a:r>
            <a:endParaRPr lang="en-US" sz="2400">
              <a:ea typeface="Calibri" pitchFamily="34" charset="0"/>
            </a:endParaRPr>
          </a:p>
          <a:p>
            <a:pPr eaLnBrk="0" hangingPunct="0">
              <a:tabLst>
                <a:tab pos="5943600" algn="r"/>
              </a:tabLst>
            </a:pPr>
            <a:r>
              <a:rPr lang="en-US" sz="1000" b="1">
                <a:latin typeface="Times New Roman" pitchFamily="18" charset="0"/>
                <a:ea typeface="Calibri" pitchFamily="34" charset="0"/>
                <a:cs typeface="Times New Roman" pitchFamily="18" charset="0"/>
              </a:rPr>
              <a:t> </a:t>
            </a:r>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RRE\Desktop\New folder\free-powerpoint-background-and-funny_4888622997373076.jpg"/>
          <p:cNvPicPr>
            <a:picLocks noChangeAspect="1" noChangeArrowheads="1"/>
          </p:cNvPicPr>
          <p:nvPr/>
        </p:nvPicPr>
        <p:blipFill>
          <a:blip r:embed="rId2" cstate="print">
            <a:duotone>
              <a:schemeClr val="accent5">
                <a:shade val="45000"/>
                <a:satMod val="135000"/>
              </a:schemeClr>
              <a:prstClr val="white"/>
            </a:duotone>
          </a:blip>
          <a:srcRect/>
          <a:stretch>
            <a:fillRect/>
          </a:stretch>
        </p:blipFill>
        <p:spPr bwMode="auto">
          <a:xfrm>
            <a:off x="0" y="0"/>
            <a:ext cx="9144000" cy="6858000"/>
          </a:xfrm>
          <a:prstGeom prst="rect">
            <a:avLst/>
          </a:prstGeom>
          <a:noFill/>
        </p:spPr>
      </p:pic>
      <p:sp>
        <p:nvSpPr>
          <p:cNvPr id="43011" name="Title 1"/>
          <p:cNvSpPr>
            <a:spLocks noGrp="1"/>
          </p:cNvSpPr>
          <p:nvPr>
            <p:ph type="title"/>
          </p:nvPr>
        </p:nvSpPr>
        <p:spPr>
          <a:xfrm>
            <a:off x="381000" y="5486400"/>
            <a:ext cx="8229600" cy="1143000"/>
          </a:xfrm>
        </p:spPr>
        <p:txBody>
          <a:bodyPr/>
          <a:lstStyle/>
          <a:p>
            <a:r>
              <a:rPr lang="en-IN" b="1" smtClean="0">
                <a:solidFill>
                  <a:srgbClr val="00B050"/>
                </a:solidFill>
                <a:latin typeface="Times New Roman" pitchFamily="18" charset="0"/>
                <a:cs typeface="Times New Roman" pitchFamily="18" charset="0"/>
              </a:rPr>
              <a:t>DISSCUSSION</a:t>
            </a:r>
          </a:p>
        </p:txBody>
      </p:sp>
      <p:pic>
        <p:nvPicPr>
          <p:cNvPr id="43012" name="Picture 2" descr="C:\Users\RRE\Desktop\New folder\images (12).jpg"/>
          <p:cNvPicPr>
            <a:picLocks noGrp="1" noChangeAspect="1" noChangeArrowheads="1"/>
          </p:cNvPicPr>
          <p:nvPr>
            <p:ph idx="1"/>
          </p:nvPr>
        </p:nvPicPr>
        <p:blipFill>
          <a:blip r:embed="rId3"/>
          <a:srcRect/>
          <a:stretch>
            <a:fillRect/>
          </a:stretch>
        </p:blipFill>
        <p:spPr>
          <a:xfrm>
            <a:off x="1066800" y="838200"/>
            <a:ext cx="6934200" cy="4953000"/>
          </a:xfr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lnRef>
          <a:fillRef idx="1">
            <a:schemeClr val="lt1"/>
          </a:fillRef>
          <a:effectRef idx="0">
            <a:schemeClr val="dk1"/>
          </a:effectRef>
          <a:fontRef idx="minor">
            <a:schemeClr val="dk1"/>
          </a:fontRef>
        </p:style>
        <p:txBody>
          <a:bodyPr rtlCol="0">
            <a:noAutofit/>
          </a:bodyPr>
          <a:lstStyle/>
          <a:p>
            <a:pPr algn="just" fontAlgn="auto">
              <a:spcAft>
                <a:spcPts val="0"/>
              </a:spcAft>
              <a:buFont typeface="Arial" pitchFamily="34" charset="0"/>
              <a:buNone/>
              <a:defRPr/>
            </a:pPr>
            <a:endParaRPr lang="en-IN" sz="2000" b="1" dirty="0" smtClean="0"/>
          </a:p>
          <a:p>
            <a:pPr algn="just" fontAlgn="auto">
              <a:spcAft>
                <a:spcPts val="0"/>
              </a:spcAft>
              <a:buFont typeface="Arial" pitchFamily="34" charset="0"/>
              <a:buChar char="•"/>
              <a:defRPr/>
            </a:pPr>
            <a:r>
              <a:rPr lang="en-US" sz="2000" b="1" dirty="0" smtClean="0"/>
              <a:t>The observations of the study in context to decrease in pain and disability after the interventions could be attributed to components of the interventional programs. </a:t>
            </a:r>
          </a:p>
          <a:p>
            <a:pPr algn="just" fontAlgn="auto">
              <a:spcAft>
                <a:spcPts val="0"/>
              </a:spcAft>
              <a:buFont typeface="Arial" pitchFamily="34" charset="0"/>
              <a:buChar char="•"/>
              <a:defRPr/>
            </a:pPr>
            <a:endParaRPr lang="en-US" sz="2000" b="1" dirty="0" smtClean="0"/>
          </a:p>
          <a:p>
            <a:pPr algn="just" fontAlgn="auto">
              <a:spcAft>
                <a:spcPts val="0"/>
              </a:spcAft>
              <a:buFont typeface="Arial" pitchFamily="34" charset="0"/>
              <a:buChar char="•"/>
              <a:defRPr/>
            </a:pPr>
            <a:r>
              <a:rPr lang="en-US" sz="2000" b="1" dirty="0" smtClean="0"/>
              <a:t>The superficial heating given in first intervention was attributed to reduce pain because application of hot pack reduces the sympathetic </a:t>
            </a:r>
            <a:r>
              <a:rPr lang="en-US" sz="2000" b="1" dirty="0" err="1" smtClean="0"/>
              <a:t>palmar</a:t>
            </a:r>
            <a:r>
              <a:rPr lang="en-US" sz="2000" b="1" dirty="0" smtClean="0"/>
              <a:t> sweating response.</a:t>
            </a:r>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r>
              <a:rPr lang="en-US" sz="2400" b="1" dirty="0" smtClean="0"/>
              <a:t> </a:t>
            </a:r>
            <a:endParaRPr lang="en-IN" sz="2400" b="1" dirty="0"/>
          </a:p>
        </p:txBody>
      </p:sp>
      <p:graphicFrame>
        <p:nvGraphicFramePr>
          <p:cNvPr id="4" name="Diagram 3"/>
          <p:cNvGraphicFramePr/>
          <p:nvPr/>
        </p:nvGraphicFramePr>
        <p:xfrm>
          <a:off x="609600" y="2895600"/>
          <a:ext cx="77724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dk1"/>
          </a:lnRef>
          <a:fillRef idx="1">
            <a:schemeClr val="lt1"/>
          </a:fillRef>
          <a:effectRef idx="0">
            <a:schemeClr val="dk1"/>
          </a:effectRef>
          <a:fontRef idx="minor">
            <a:schemeClr val="dk1"/>
          </a:fontRef>
        </p:style>
        <p:txBody>
          <a:bodyPr rtlCol="0">
            <a:normAutofit/>
          </a:bodyPr>
          <a:lstStyle/>
          <a:p>
            <a:pPr fontAlgn="auto">
              <a:spcAft>
                <a:spcPts val="0"/>
              </a:spcAft>
              <a:buFont typeface="Arial" pitchFamily="34" charset="0"/>
              <a:buNone/>
              <a:defRPr/>
            </a:pPr>
            <a:endParaRPr lang="en-US" sz="2000" b="1" dirty="0" smtClean="0">
              <a:latin typeface="Times New Roman" pitchFamily="18" charset="0"/>
              <a:cs typeface="Times New Roman" pitchFamily="18" charset="0"/>
            </a:endParaRPr>
          </a:p>
          <a:p>
            <a:pPr algn="just" fontAlgn="auto">
              <a:spcAft>
                <a:spcPts val="0"/>
              </a:spcAft>
              <a:buFont typeface="Arial" pitchFamily="34" charset="0"/>
              <a:buChar char="•"/>
              <a:defRPr/>
            </a:pPr>
            <a:r>
              <a:rPr lang="en-US" sz="2400" b="1" dirty="0" smtClean="0"/>
              <a:t>MET used in the second and the third intervention is known for its </a:t>
            </a:r>
            <a:r>
              <a:rPr lang="en-US" sz="2400" b="1" u="sng" dirty="0" smtClean="0"/>
              <a:t>hypo analgesic effect. </a:t>
            </a:r>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p:txBody>
      </p:sp>
      <p:graphicFrame>
        <p:nvGraphicFramePr>
          <p:cNvPr id="4" name="Diagram 3"/>
          <p:cNvGraphicFramePr/>
          <p:nvPr/>
        </p:nvGraphicFramePr>
        <p:xfrm>
          <a:off x="152400" y="1219200"/>
          <a:ext cx="89916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own Arrow 4"/>
          <p:cNvSpPr/>
          <p:nvPr/>
        </p:nvSpPr>
        <p:spPr bwMode="auto">
          <a:xfrm>
            <a:off x="1371600" y="3048000"/>
            <a:ext cx="484632" cy="152400"/>
          </a:xfrm>
          <a:prstGeom prst="down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Black" pitchFamily="34" charset="0"/>
            </a:endParaRPr>
          </a:p>
        </p:txBody>
      </p:sp>
      <p:sp>
        <p:nvSpPr>
          <p:cNvPr id="6" name="Down Arrow 5"/>
          <p:cNvSpPr/>
          <p:nvPr/>
        </p:nvSpPr>
        <p:spPr bwMode="auto">
          <a:xfrm>
            <a:off x="1371600" y="4343400"/>
            <a:ext cx="484632" cy="152400"/>
          </a:xfrm>
          <a:prstGeom prst="down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Black" pitchFamily="34" charset="0"/>
            </a:endParaRPr>
          </a:p>
        </p:txBody>
      </p:sp>
      <p:sp>
        <p:nvSpPr>
          <p:cNvPr id="7" name="Down Arrow 6"/>
          <p:cNvSpPr/>
          <p:nvPr/>
        </p:nvSpPr>
        <p:spPr bwMode="auto">
          <a:xfrm>
            <a:off x="7391400" y="3200400"/>
            <a:ext cx="484632" cy="152400"/>
          </a:xfrm>
          <a:prstGeom prst="down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Black" pitchFamily="34" charset="0"/>
            </a:endParaRPr>
          </a:p>
        </p:txBody>
      </p:sp>
      <p:sp>
        <p:nvSpPr>
          <p:cNvPr id="8" name="Down Arrow 7"/>
          <p:cNvSpPr/>
          <p:nvPr/>
        </p:nvSpPr>
        <p:spPr bwMode="auto">
          <a:xfrm>
            <a:off x="7391400" y="4114800"/>
            <a:ext cx="484632" cy="152400"/>
          </a:xfrm>
          <a:prstGeom prst="down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Black" pitchFamily="34" charset="0"/>
            </a:endParaRPr>
          </a:p>
        </p:txBody>
      </p:sp>
      <p:sp>
        <p:nvSpPr>
          <p:cNvPr id="9" name="Down Arrow 8"/>
          <p:cNvSpPr/>
          <p:nvPr/>
        </p:nvSpPr>
        <p:spPr bwMode="auto">
          <a:xfrm>
            <a:off x="4343400" y="3276600"/>
            <a:ext cx="484632" cy="228600"/>
          </a:xfrm>
          <a:prstGeom prst="down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Black" pitchFamily="34" charset="0"/>
            </a:endParaRPr>
          </a:p>
        </p:txBody>
      </p:sp>
      <p:sp>
        <p:nvSpPr>
          <p:cNvPr id="10" name="Down Arrow 9"/>
          <p:cNvSpPr/>
          <p:nvPr/>
        </p:nvSpPr>
        <p:spPr bwMode="auto">
          <a:xfrm>
            <a:off x="4343400" y="4572000"/>
            <a:ext cx="484632" cy="152400"/>
          </a:xfrm>
          <a:prstGeom prst="down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Black"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rtlCol="0">
            <a:normAutofit fontScale="62500" lnSpcReduction="20000"/>
          </a:bodyPr>
          <a:lstStyle/>
          <a:p>
            <a:pPr algn="just" fontAlgn="auto">
              <a:spcAft>
                <a:spcPts val="0"/>
              </a:spcAft>
              <a:buFont typeface="Arial" pitchFamily="34" charset="0"/>
              <a:buChar char="•"/>
              <a:defRPr/>
            </a:pPr>
            <a:endParaRPr lang="en-US" b="1" dirty="0" smtClean="0"/>
          </a:p>
          <a:p>
            <a:pPr algn="just" fontAlgn="auto">
              <a:spcAft>
                <a:spcPts val="0"/>
              </a:spcAft>
              <a:buFont typeface="Arial" pitchFamily="34" charset="0"/>
              <a:buChar char="•"/>
              <a:defRPr/>
            </a:pPr>
            <a:r>
              <a:rPr lang="en-US" b="1" dirty="0" smtClean="0"/>
              <a:t> </a:t>
            </a:r>
            <a:r>
              <a:rPr lang="en-US" sz="2800" b="1" dirty="0" smtClean="0"/>
              <a:t>Post isometric relaxation was claimed to be an effective method for acute tension in soft tissue problems that preclude</a:t>
            </a:r>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None/>
              <a:defRPr/>
            </a:pPr>
            <a:endParaRPr lang="en-US" sz="2800" b="1" dirty="0" smtClean="0"/>
          </a:p>
          <a:p>
            <a:pPr algn="just" fontAlgn="auto">
              <a:spcAft>
                <a:spcPts val="0"/>
              </a:spcAft>
              <a:buFont typeface="Arial" pitchFamily="34" charset="0"/>
              <a:buChar char="•"/>
              <a:defRPr/>
            </a:pPr>
            <a:endParaRPr lang="en-US" sz="2800" b="1" dirty="0" smtClean="0"/>
          </a:p>
          <a:p>
            <a:pPr algn="just" fontAlgn="auto">
              <a:spcAft>
                <a:spcPts val="0"/>
              </a:spcAft>
              <a:buFont typeface="Arial" pitchFamily="34" charset="0"/>
              <a:buChar char="•"/>
              <a:defRPr/>
            </a:pPr>
            <a:r>
              <a:rPr lang="en-US" sz="2800" b="1" dirty="0" smtClean="0"/>
              <a:t>This phenomena could be related to the greater decrease in pain in the second and third intervention in comparison to the first. </a:t>
            </a:r>
            <a:endParaRPr lang="en-US" sz="2800" b="1" dirty="0" smtClean="0">
              <a:latin typeface="Times New Roman" pitchFamily="18" charset="0"/>
              <a:cs typeface="Times New Roman" pitchFamily="18" charset="0"/>
            </a:endParaRPr>
          </a:p>
          <a:p>
            <a:pPr fontAlgn="auto">
              <a:spcAft>
                <a:spcPts val="0"/>
              </a:spcAft>
              <a:buFont typeface="Arial" pitchFamily="34" charset="0"/>
              <a:buChar char="•"/>
              <a:defRPr/>
            </a:pPr>
            <a:endParaRPr lang="en-IN" sz="2800" dirty="0"/>
          </a:p>
        </p:txBody>
      </p:sp>
      <p:graphicFrame>
        <p:nvGraphicFramePr>
          <p:cNvPr id="4" name="Diagram 3"/>
          <p:cNvGraphicFramePr/>
          <p:nvPr/>
        </p:nvGraphicFramePr>
        <p:xfrm>
          <a:off x="914400" y="914400"/>
          <a:ext cx="7391400" cy="454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style>
          <a:lnRef idx="2">
            <a:schemeClr val="accent1"/>
          </a:lnRef>
          <a:fillRef idx="1">
            <a:schemeClr val="lt1"/>
          </a:fillRef>
          <a:effectRef idx="0">
            <a:schemeClr val="accent1"/>
          </a:effectRef>
          <a:fontRef idx="minor">
            <a:schemeClr val="dk1"/>
          </a:fontRef>
        </p:style>
        <p:txBody>
          <a:bodyPr rtlCol="0">
            <a:normAutofit/>
          </a:bodyPr>
          <a:lstStyle/>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r>
              <a:rPr lang="en-US" sz="2400" b="1" dirty="0" smtClean="0"/>
              <a:t>However in the current study addition of MWD in the third intervention did not had any additional benefits on pain reduction. </a:t>
            </a:r>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Char char="•"/>
              <a:defRPr/>
            </a:pPr>
            <a:r>
              <a:rPr lang="en-US" sz="2400" b="1" dirty="0" smtClean="0"/>
              <a:t>Similar to our study Gupta </a:t>
            </a:r>
            <a:r>
              <a:rPr lang="en-US" sz="2400" b="1" i="1" dirty="0" smtClean="0"/>
              <a:t>et al</a:t>
            </a:r>
            <a:r>
              <a:rPr lang="en-US" sz="2400" b="1" dirty="0" smtClean="0"/>
              <a:t>., (2008) in their study compared the effect of Post Isometric Relaxation (PIR) and isometric exercises in neck pain. </a:t>
            </a:r>
          </a:p>
          <a:p>
            <a:pPr algn="just" fontAlgn="auto">
              <a:spcAft>
                <a:spcPts val="0"/>
              </a:spcAft>
              <a:buFont typeface="Arial" pitchFamily="34" charset="0"/>
              <a:buChar char="•"/>
              <a:defRPr/>
            </a:pPr>
            <a:endParaRPr lang="en-US" sz="2400" b="1" dirty="0" smtClean="0"/>
          </a:p>
          <a:p>
            <a:pPr algn="just" fontAlgn="auto">
              <a:spcAft>
                <a:spcPts val="0"/>
              </a:spcAft>
              <a:buFont typeface="Arial" pitchFamily="34" charset="0"/>
              <a:buNone/>
              <a:defRPr/>
            </a:pPr>
            <a:endParaRPr lang="en-US" sz="2400" b="1" dirty="0" smtClean="0"/>
          </a:p>
          <a:p>
            <a:pPr algn="just" fontAlgn="auto">
              <a:spcAft>
                <a:spcPts val="0"/>
              </a:spcAft>
              <a:buFont typeface="Arial" pitchFamily="34" charset="0"/>
              <a:buChar char="•"/>
              <a:defRPr/>
            </a:pPr>
            <a:r>
              <a:rPr lang="en-US" sz="2400" b="1" dirty="0" smtClean="0"/>
              <a:t>They also concluded that Post isometric relaxation is more effective technique in decreasing pain and disability and increasing cervical range of motion in patients with neck pain. </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Content Placeholder 2"/>
          <p:cNvSpPr>
            <a:spLocks noGrp="1"/>
          </p:cNvSpPr>
          <p:nvPr>
            <p:ph idx="1"/>
          </p:nvPr>
        </p:nvSpPr>
        <p:spPr>
          <a:xfrm>
            <a:off x="457200" y="381000"/>
            <a:ext cx="8382000" cy="5745163"/>
          </a:xfrm>
        </p:spPr>
        <p:txBody>
          <a:bodyPr/>
          <a:lstStyle/>
          <a:p>
            <a:pPr algn="just"/>
            <a:endParaRPr lang="en-US" sz="2400" b="1" dirty="0" smtClean="0"/>
          </a:p>
          <a:p>
            <a:pPr algn="just"/>
            <a:endParaRPr lang="en-US" sz="2400" b="1" dirty="0" smtClean="0"/>
          </a:p>
          <a:p>
            <a:pPr algn="just"/>
            <a:endParaRPr lang="en-US" sz="2400" b="1" dirty="0" smtClean="0"/>
          </a:p>
          <a:p>
            <a:pPr algn="just"/>
            <a:endParaRPr lang="en-US" sz="2400" b="1" dirty="0" smtClean="0"/>
          </a:p>
          <a:p>
            <a:pPr algn="just"/>
            <a:endParaRPr lang="en-US" sz="2400" b="1" dirty="0" smtClean="0"/>
          </a:p>
          <a:p>
            <a:pPr algn="just"/>
            <a:r>
              <a:rPr lang="en-US" sz="2400" b="1" dirty="0" smtClean="0"/>
              <a:t>The observations of the current study suggesting no additional effect of MWD when added to MET and conventional interventions on reducing pain are supported by a study done by Ortega </a:t>
            </a:r>
            <a:r>
              <a:rPr lang="en-US" sz="2400" b="1" i="1" dirty="0" smtClean="0"/>
              <a:t>et al</a:t>
            </a:r>
            <a:r>
              <a:rPr lang="en-US" sz="2400" b="1" dirty="0" smtClean="0"/>
              <a:t>., (2013), which stated that  microwave diathermy does  not provide  additional benefit  to a treatment regimen of chronic neck pain that already involves other treatment approaches</a:t>
            </a:r>
            <a:endParaRPr lang="en-US" sz="2400" b="1" dirty="0" smtClean="0">
              <a:latin typeface="Times New Roman" pitchFamily="18" charset="0"/>
              <a:cs typeface="Times New Roman" pitchFamily="18" charset="0"/>
            </a:endParaRPr>
          </a:p>
          <a:p>
            <a:endParaRPr lang="en-IN" dirty="0" smtClean="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57200"/>
            <a:ext cx="8229600" cy="5668963"/>
          </a:xfrm>
          <a:solidFill>
            <a:schemeClr val="tx1">
              <a:lumMod val="65000"/>
              <a:lumOff val="35000"/>
            </a:schemeClr>
          </a:solidFill>
          <a:ln>
            <a:solidFill>
              <a:schemeClr val="accent2"/>
            </a:solidFill>
          </a:ln>
          <a:effectLst>
            <a:softEdge rad="127000"/>
          </a:effectLst>
        </p:spPr>
        <p:style>
          <a:lnRef idx="2">
            <a:schemeClr val="dk1"/>
          </a:lnRef>
          <a:fillRef idx="1">
            <a:schemeClr val="lt1"/>
          </a:fillRef>
          <a:effectRef idx="0">
            <a:schemeClr val="dk1"/>
          </a:effectRef>
          <a:fontRef idx="minor">
            <a:schemeClr val="dk1"/>
          </a:fontRef>
        </p:style>
        <p:txBody>
          <a:bodyPr rtlCol="0">
            <a:normAutofit/>
          </a:bodyPr>
          <a:lstStyle/>
          <a:p>
            <a:pPr fontAlgn="auto">
              <a:spcAft>
                <a:spcPts val="0"/>
              </a:spcAft>
              <a:buFont typeface="Arial" pitchFamily="34" charset="0"/>
              <a:buNone/>
              <a:defRPr/>
            </a:pPr>
            <a:r>
              <a:rPr lang="en-US" sz="3600" dirty="0" smtClean="0">
                <a:solidFill>
                  <a:srgbClr val="7030A0"/>
                </a:solidFill>
                <a:latin typeface="Algerian" pitchFamily="82" charset="0"/>
              </a:rPr>
              <a:t>                              </a:t>
            </a:r>
          </a:p>
          <a:p>
            <a:pPr fontAlgn="auto">
              <a:spcAft>
                <a:spcPts val="0"/>
              </a:spcAft>
              <a:buFont typeface="Arial" pitchFamily="34" charset="0"/>
              <a:buNone/>
              <a:defRPr/>
            </a:pPr>
            <a:endParaRPr lang="en-US" sz="3600" dirty="0" smtClean="0">
              <a:solidFill>
                <a:srgbClr val="7030A0"/>
              </a:solidFill>
              <a:latin typeface="Algerian" pitchFamily="82" charset="0"/>
            </a:endParaRPr>
          </a:p>
          <a:p>
            <a:pPr fontAlgn="auto">
              <a:spcAft>
                <a:spcPts val="0"/>
              </a:spcAft>
              <a:buFont typeface="Arial" pitchFamily="34" charset="0"/>
              <a:buNone/>
              <a:defRPr/>
            </a:pPr>
            <a:endParaRPr lang="en-US" sz="3600" dirty="0" smtClean="0">
              <a:solidFill>
                <a:srgbClr val="7030A0"/>
              </a:solidFill>
              <a:latin typeface="Algerian" pitchFamily="82" charset="0"/>
            </a:endParaRPr>
          </a:p>
          <a:p>
            <a:pPr fontAlgn="auto">
              <a:spcAft>
                <a:spcPts val="0"/>
              </a:spcAft>
              <a:buFont typeface="Arial" pitchFamily="34" charset="0"/>
              <a:buNone/>
              <a:defRPr/>
            </a:pPr>
            <a:r>
              <a:rPr lang="en-US" sz="3600" dirty="0" smtClean="0">
                <a:solidFill>
                  <a:srgbClr val="7030A0"/>
                </a:solidFill>
                <a:latin typeface="Algerian" pitchFamily="82" charset="0"/>
              </a:rPr>
              <a:t>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lgerian" pitchFamily="82" charset="0"/>
              </a:rPr>
              <a:t> </a:t>
            </a: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lgerian" pitchFamily="82" charset="0"/>
              </a:rPr>
              <a:t>Conclusion</a:t>
            </a:r>
            <a:endParaRPr lang="en-US" sz="6000" dirty="0">
              <a:solidFill>
                <a:srgbClr val="7030A0"/>
              </a:solidFill>
              <a:latin typeface="Algerian" pitchFamily="82"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Content Placeholder 2"/>
          <p:cNvSpPr>
            <a:spLocks noGrp="1"/>
          </p:cNvSpPr>
          <p:nvPr>
            <p:ph idx="1"/>
          </p:nvPr>
        </p:nvSpPr>
        <p:spPr>
          <a:xfrm>
            <a:off x="0" y="381000"/>
            <a:ext cx="9144000" cy="6248400"/>
          </a:xfrm>
        </p:spPr>
        <p:txBody>
          <a:bodyPr/>
          <a:lstStyle/>
          <a:p>
            <a:pPr algn="just"/>
            <a:r>
              <a:rPr lang="en-US" sz="2400" b="1" smtClean="0"/>
              <a:t>The study elicited that there was a significant effect of computer usage on neck pain. Although increasing hours per week of computer usage had a seemingly positive relation with neck disability, years of computer usage did not seem to have a substantial effect on neck disability or neck pain.</a:t>
            </a:r>
          </a:p>
          <a:p>
            <a:pPr algn="just"/>
            <a:endParaRPr lang="en-US" sz="2400" b="1" smtClean="0"/>
          </a:p>
          <a:p>
            <a:pPr algn="just"/>
            <a:r>
              <a:rPr lang="en-US" sz="2400" b="1" smtClean="0"/>
              <a:t> With references to interventional approaches, it is concluded that Microwave diathermy and Muscle Energy Technique (MET) when added to the conventional physiotherapy programs may enhance the effectiveness of the protocol in the management of neck pain and disability among computer users.</a:t>
            </a:r>
            <a:endParaRPr lang="en-IN" sz="2400" b="1" smtClean="0"/>
          </a:p>
          <a:p>
            <a:pPr algn="just">
              <a:buFont typeface="Arial" charset="0"/>
              <a:buNone/>
            </a:pPr>
            <a:endParaRPr lang="en-IN" sz="2400" b="1"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type="body" idx="1"/>
          </p:nvPr>
        </p:nvSpPr>
        <p:spPr>
          <a:xfrm>
            <a:off x="0" y="1524000"/>
            <a:ext cx="7772400" cy="4114800"/>
          </a:xfrm>
        </p:spPr>
        <p:txBody>
          <a:bodyPr/>
          <a:lstStyle/>
          <a:p>
            <a:pPr>
              <a:buFontTx/>
              <a:buNone/>
            </a:pPr>
            <a:r>
              <a:rPr lang="en-US"/>
              <a:t>Modern machines can perform</a:t>
            </a:r>
          </a:p>
          <a:p>
            <a:pPr>
              <a:buFontTx/>
              <a:buNone/>
            </a:pPr>
            <a:r>
              <a:rPr lang="en-US"/>
              <a:t>flawlessly for hours on end.</a:t>
            </a:r>
          </a:p>
          <a:p>
            <a:pPr>
              <a:buFontTx/>
              <a:buNone/>
            </a:pPr>
            <a:r>
              <a:rPr lang="en-US">
                <a:solidFill>
                  <a:schemeClr val="bg2"/>
                </a:solidFill>
              </a:rPr>
              <a:t>Unfortunately,</a:t>
            </a:r>
          </a:p>
          <a:p>
            <a:pPr>
              <a:buFontTx/>
              <a:buNone/>
            </a:pPr>
            <a:r>
              <a:rPr lang="en-US"/>
              <a:t>The operators behind them are</a:t>
            </a:r>
          </a:p>
          <a:p>
            <a:pPr>
              <a:buFontTx/>
              <a:buNone/>
            </a:pPr>
            <a:r>
              <a:rPr lang="en-US"/>
              <a:t>only human.</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88900" y="152400"/>
            <a:ext cx="7378700" cy="1143000"/>
          </a:xfrm>
          <a:prstGeom prst="rect">
            <a:avLst/>
          </a:prstGeom>
          <a:noFill/>
          <a:ln w="9525">
            <a:noFill/>
            <a:miter lim="800000"/>
            <a:headEnd/>
            <a:tailEnd/>
          </a:ln>
          <a:effectLst/>
        </p:spPr>
        <p:txBody>
          <a:bodyPr anchor="ctr"/>
          <a:lstStyle/>
          <a:p>
            <a:pPr>
              <a:lnSpc>
                <a:spcPct val="90000"/>
              </a:lnSpc>
            </a:pPr>
            <a:r>
              <a:rPr lang="en-US" sz="4000" b="1">
                <a:solidFill>
                  <a:srgbClr val="FF0000"/>
                </a:solidFill>
                <a:effectLst>
                  <a:outerShdw blurRad="38100" dist="38100" dir="2700000" algn="tl">
                    <a:srgbClr val="FFFFFF"/>
                  </a:outerShdw>
                </a:effectLst>
                <a:latin typeface="Arial" charset="0"/>
              </a:rPr>
              <a:t>Times up….</a:t>
            </a:r>
          </a:p>
        </p:txBody>
      </p:sp>
      <p:pic>
        <p:nvPicPr>
          <p:cNvPr id="60419" name="Picture 3" descr="AG00174_"/>
          <p:cNvPicPr>
            <a:picLocks noChangeAspect="1" noChangeArrowheads="1" noCrop="1"/>
          </p:cNvPicPr>
          <p:nvPr/>
        </p:nvPicPr>
        <p:blipFill>
          <a:blip r:embed="rId2"/>
          <a:srcRect/>
          <a:stretch>
            <a:fillRect/>
          </a:stretch>
        </p:blipFill>
        <p:spPr bwMode="auto">
          <a:xfrm>
            <a:off x="4800600" y="0"/>
            <a:ext cx="1219200" cy="1219200"/>
          </a:xfrm>
          <a:prstGeom prst="rect">
            <a:avLst/>
          </a:prstGeom>
          <a:noFill/>
        </p:spPr>
      </p:pic>
      <p:sp>
        <p:nvSpPr>
          <p:cNvPr id="60420" name="Rectangle 4"/>
          <p:cNvSpPr>
            <a:spLocks noChangeArrowheads="1"/>
          </p:cNvSpPr>
          <p:nvPr/>
        </p:nvSpPr>
        <p:spPr bwMode="auto">
          <a:xfrm>
            <a:off x="304800" y="1752600"/>
            <a:ext cx="7958138" cy="823913"/>
          </a:xfrm>
          <a:prstGeom prst="rect">
            <a:avLst/>
          </a:prstGeom>
          <a:noFill/>
          <a:ln w="9525">
            <a:noFill/>
            <a:miter lim="800000"/>
            <a:headEnd/>
            <a:tailEnd/>
          </a:ln>
          <a:effectLst/>
        </p:spPr>
        <p:txBody>
          <a:bodyPr lIns="182562" tIns="46038" rIns="182562" bIns="46038">
            <a:spAutoFit/>
          </a:bodyPr>
          <a:lstStyle/>
          <a:p>
            <a:pPr marL="342900" indent="-342900" algn="ctr" eaLnBrk="1" hangingPunct="1">
              <a:spcBef>
                <a:spcPct val="20000"/>
              </a:spcBef>
              <a:buClr>
                <a:schemeClr val="hlink"/>
              </a:buClr>
            </a:pPr>
            <a:r>
              <a:rPr lang="en-US" sz="4800">
                <a:solidFill>
                  <a:srgbClr val="FF0000"/>
                </a:solidFill>
              </a:rPr>
              <a:t>….any Questions?</a:t>
            </a:r>
            <a:endParaRPr lang="en-US" sz="3200">
              <a:solidFill>
                <a:srgbClr val="FF0000"/>
              </a:solidFill>
            </a:endParaRPr>
          </a:p>
        </p:txBody>
      </p:sp>
      <p:pic>
        <p:nvPicPr>
          <p:cNvPr id="60421" name="Picture 5" descr="felix denkt"/>
          <p:cNvPicPr>
            <a:picLocks noChangeAspect="1" noChangeArrowheads="1" noCrop="1"/>
          </p:cNvPicPr>
          <p:nvPr/>
        </p:nvPicPr>
        <p:blipFill>
          <a:blip r:embed="rId3"/>
          <a:srcRect/>
          <a:stretch>
            <a:fillRect/>
          </a:stretch>
        </p:blipFill>
        <p:spPr bwMode="auto">
          <a:xfrm>
            <a:off x="2438400" y="3962400"/>
            <a:ext cx="4249738" cy="1847850"/>
          </a:xfrm>
          <a:prstGeom prst="rect">
            <a:avLst/>
          </a:prstGeom>
          <a:noFill/>
        </p:spPr>
      </p:pic>
      <p:sp>
        <p:nvSpPr>
          <p:cNvPr id="60422" name="Text Box 6"/>
          <p:cNvSpPr txBox="1">
            <a:spLocks noChangeArrowheads="1"/>
          </p:cNvSpPr>
          <p:nvPr/>
        </p:nvSpPr>
        <p:spPr bwMode="auto">
          <a:xfrm rot="-1436100">
            <a:off x="685800" y="3733800"/>
            <a:ext cx="463550" cy="762000"/>
          </a:xfrm>
          <a:prstGeom prst="rect">
            <a:avLst/>
          </a:prstGeom>
          <a:noFill/>
          <a:ln w="9525">
            <a:noFill/>
            <a:miter lim="800000"/>
            <a:headEnd/>
            <a:tailEnd/>
          </a:ln>
          <a:effectLst/>
        </p:spPr>
        <p:txBody>
          <a:bodyPr wrap="none">
            <a:spAutoFit/>
          </a:bodyPr>
          <a:lstStyle/>
          <a:p>
            <a:pPr eaLnBrk="1" hangingPunct="1"/>
            <a:r>
              <a:rPr lang="de-DE" sz="4400" b="1">
                <a:latin typeface="Times New Roman" pitchFamily="18" charset="0"/>
              </a:rPr>
              <a:t>?</a:t>
            </a:r>
          </a:p>
        </p:txBody>
      </p:sp>
      <p:sp>
        <p:nvSpPr>
          <p:cNvPr id="60423" name="Text Box 7"/>
          <p:cNvSpPr txBox="1">
            <a:spLocks noChangeArrowheads="1"/>
          </p:cNvSpPr>
          <p:nvPr/>
        </p:nvSpPr>
        <p:spPr bwMode="auto">
          <a:xfrm rot="-1436100">
            <a:off x="5327650" y="3733800"/>
            <a:ext cx="463550" cy="762000"/>
          </a:xfrm>
          <a:prstGeom prst="rect">
            <a:avLst/>
          </a:prstGeom>
          <a:noFill/>
          <a:ln w="9525">
            <a:noFill/>
            <a:miter lim="800000"/>
            <a:headEnd/>
            <a:tailEnd/>
          </a:ln>
          <a:effectLst/>
        </p:spPr>
        <p:txBody>
          <a:bodyPr wrap="none">
            <a:spAutoFit/>
          </a:bodyPr>
          <a:lstStyle/>
          <a:p>
            <a:pPr eaLnBrk="1" hangingPunct="1"/>
            <a:r>
              <a:rPr lang="de-DE" sz="4400" b="1">
                <a:latin typeface="Times New Roman" pitchFamily="18" charset="0"/>
              </a:rPr>
              <a:t>?</a:t>
            </a:r>
          </a:p>
        </p:txBody>
      </p:sp>
      <p:sp>
        <p:nvSpPr>
          <p:cNvPr id="60424" name="Text Box 8"/>
          <p:cNvSpPr txBox="1">
            <a:spLocks noChangeArrowheads="1"/>
          </p:cNvSpPr>
          <p:nvPr/>
        </p:nvSpPr>
        <p:spPr bwMode="auto">
          <a:xfrm rot="474789">
            <a:off x="8001000" y="3200400"/>
            <a:ext cx="463550" cy="762000"/>
          </a:xfrm>
          <a:prstGeom prst="rect">
            <a:avLst/>
          </a:prstGeom>
          <a:noFill/>
          <a:ln w="9525">
            <a:noFill/>
            <a:miter lim="800000"/>
            <a:headEnd/>
            <a:tailEnd/>
          </a:ln>
          <a:effectLst/>
        </p:spPr>
        <p:txBody>
          <a:bodyPr wrap="none">
            <a:spAutoFit/>
          </a:bodyPr>
          <a:lstStyle/>
          <a:p>
            <a:pPr eaLnBrk="1" hangingPunct="1"/>
            <a:r>
              <a:rPr lang="de-DE" sz="4400" b="1">
                <a:latin typeface="Times New Roman" pitchFamily="18" charset="0"/>
              </a:rPr>
              <a:t>?</a:t>
            </a:r>
          </a:p>
        </p:txBody>
      </p:sp>
      <p:sp>
        <p:nvSpPr>
          <p:cNvPr id="60425" name="Text Box 9"/>
          <p:cNvSpPr txBox="1">
            <a:spLocks noChangeArrowheads="1"/>
          </p:cNvSpPr>
          <p:nvPr/>
        </p:nvSpPr>
        <p:spPr bwMode="auto">
          <a:xfrm rot="1656071">
            <a:off x="8001000" y="5276850"/>
            <a:ext cx="463550" cy="762000"/>
          </a:xfrm>
          <a:prstGeom prst="rect">
            <a:avLst/>
          </a:prstGeom>
          <a:noFill/>
          <a:ln w="9525">
            <a:noFill/>
            <a:miter lim="800000"/>
            <a:headEnd/>
            <a:tailEnd/>
          </a:ln>
          <a:effectLst/>
        </p:spPr>
        <p:txBody>
          <a:bodyPr wrap="none">
            <a:spAutoFit/>
          </a:bodyPr>
          <a:lstStyle/>
          <a:p>
            <a:pPr eaLnBrk="1" hangingPunct="1"/>
            <a:r>
              <a:rPr lang="de-DE" sz="4400" b="1">
                <a:latin typeface="Times New Roman" pitchFamily="18" charset="0"/>
              </a:rPr>
              <a:t>?</a:t>
            </a:r>
          </a:p>
        </p:txBody>
      </p:sp>
      <p:sp>
        <p:nvSpPr>
          <p:cNvPr id="60426" name="Text Box 10"/>
          <p:cNvSpPr txBox="1">
            <a:spLocks noChangeArrowheads="1"/>
          </p:cNvSpPr>
          <p:nvPr/>
        </p:nvSpPr>
        <p:spPr bwMode="auto">
          <a:xfrm rot="-259356">
            <a:off x="7391400" y="4286250"/>
            <a:ext cx="463550" cy="762000"/>
          </a:xfrm>
          <a:prstGeom prst="rect">
            <a:avLst/>
          </a:prstGeom>
          <a:noFill/>
          <a:ln w="9525">
            <a:noFill/>
            <a:miter lim="800000"/>
            <a:headEnd/>
            <a:tailEnd/>
          </a:ln>
          <a:effectLst/>
        </p:spPr>
        <p:txBody>
          <a:bodyPr wrap="none">
            <a:spAutoFit/>
          </a:bodyPr>
          <a:lstStyle/>
          <a:p>
            <a:pPr eaLnBrk="1" hangingPunct="1"/>
            <a:r>
              <a:rPr lang="de-DE" sz="4400" b="1">
                <a:latin typeface="Times New Roman" pitchFamily="18" charset="0"/>
              </a:rPr>
              <a:t>?</a:t>
            </a:r>
          </a:p>
        </p:txBody>
      </p:sp>
      <p:sp>
        <p:nvSpPr>
          <p:cNvPr id="60427" name="Text Box 11"/>
          <p:cNvSpPr txBox="1">
            <a:spLocks noChangeArrowheads="1"/>
          </p:cNvSpPr>
          <p:nvPr/>
        </p:nvSpPr>
        <p:spPr bwMode="auto">
          <a:xfrm rot="189440">
            <a:off x="990600" y="5181600"/>
            <a:ext cx="463550" cy="762000"/>
          </a:xfrm>
          <a:prstGeom prst="rect">
            <a:avLst/>
          </a:prstGeom>
          <a:noFill/>
          <a:ln w="9525">
            <a:noFill/>
            <a:miter lim="800000"/>
            <a:headEnd/>
            <a:tailEnd/>
          </a:ln>
          <a:effectLst/>
        </p:spPr>
        <p:txBody>
          <a:bodyPr wrap="none">
            <a:spAutoFit/>
          </a:bodyPr>
          <a:lstStyle/>
          <a:p>
            <a:pPr eaLnBrk="1" hangingPunct="1"/>
            <a:r>
              <a:rPr lang="de-DE" sz="4400" b="1">
                <a:latin typeface="Times New Roman" pitchFamily="18" charset="0"/>
              </a:rPr>
              <a:t>?</a:t>
            </a:r>
          </a:p>
        </p:txBody>
      </p:sp>
      <p:sp>
        <p:nvSpPr>
          <p:cNvPr id="60428" name="Text Box 12"/>
          <p:cNvSpPr txBox="1">
            <a:spLocks noChangeArrowheads="1"/>
          </p:cNvSpPr>
          <p:nvPr/>
        </p:nvSpPr>
        <p:spPr bwMode="auto">
          <a:xfrm rot="-1436100">
            <a:off x="1981200" y="3124200"/>
            <a:ext cx="463550" cy="762000"/>
          </a:xfrm>
          <a:prstGeom prst="rect">
            <a:avLst/>
          </a:prstGeom>
          <a:noFill/>
          <a:ln w="9525">
            <a:noFill/>
            <a:miter lim="800000"/>
            <a:headEnd/>
            <a:tailEnd/>
          </a:ln>
          <a:effectLst/>
        </p:spPr>
        <p:txBody>
          <a:bodyPr wrap="none">
            <a:spAutoFit/>
          </a:bodyPr>
          <a:lstStyle/>
          <a:p>
            <a:pPr eaLnBrk="1" hangingPunct="1"/>
            <a:r>
              <a:rPr lang="de-DE" sz="4400" b="1">
                <a:latin typeface="Times New Roman" pitchFamily="18" charset="0"/>
              </a:rPr>
              <a:t>?</a:t>
            </a:r>
          </a:p>
        </p:txBody>
      </p:sp>
      <p:sp>
        <p:nvSpPr>
          <p:cNvPr id="60429" name="Text Box 13"/>
          <p:cNvSpPr txBox="1">
            <a:spLocks noChangeArrowheads="1"/>
          </p:cNvSpPr>
          <p:nvPr/>
        </p:nvSpPr>
        <p:spPr bwMode="auto">
          <a:xfrm rot="-1436100">
            <a:off x="4191000" y="3200400"/>
            <a:ext cx="463550" cy="762000"/>
          </a:xfrm>
          <a:prstGeom prst="rect">
            <a:avLst/>
          </a:prstGeom>
          <a:noFill/>
          <a:ln w="9525">
            <a:noFill/>
            <a:miter lim="800000"/>
            <a:headEnd/>
            <a:tailEnd/>
          </a:ln>
          <a:effectLst/>
        </p:spPr>
        <p:txBody>
          <a:bodyPr wrap="none">
            <a:spAutoFit/>
          </a:bodyPr>
          <a:lstStyle/>
          <a:p>
            <a:pPr eaLnBrk="1" hangingPunct="1"/>
            <a:r>
              <a:rPr lang="de-DE" sz="4400" b="1">
                <a:latin typeface="Times New Roman" pitchFamily="18" charset="0"/>
              </a:rPr>
              <a:t>?</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301" name="Object 5"/>
          <p:cNvGraphicFramePr>
            <a:graphicFrameLocks noChangeAspect="1"/>
          </p:cNvGraphicFramePr>
          <p:nvPr/>
        </p:nvGraphicFramePr>
        <p:xfrm>
          <a:off x="1752600" y="152400"/>
          <a:ext cx="4500563" cy="6477000"/>
        </p:xfrm>
        <a:graphic>
          <a:graphicData uri="http://schemas.openxmlformats.org/presentationml/2006/ole">
            <mc:AlternateContent xmlns:mc="http://schemas.openxmlformats.org/markup-compatibility/2006">
              <mc:Choice xmlns:v="urn:schemas-microsoft-com:vml" Requires="v">
                <p:oleObj spid="_x0000_s55311" name="Bitmap Image" r:id="rId3" imgW="3362794" imgH="4229690" progId="PBrush">
                  <p:embed/>
                </p:oleObj>
              </mc:Choice>
              <mc:Fallback>
                <p:oleObj name="Bitmap Image" r:id="rId3" imgW="3362794" imgH="4229690" progId="PBrush">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152400"/>
                        <a:ext cx="4500563"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324" name="Object 4"/>
          <p:cNvGraphicFramePr>
            <a:graphicFrameLocks noChangeAspect="1"/>
          </p:cNvGraphicFramePr>
          <p:nvPr/>
        </p:nvGraphicFramePr>
        <p:xfrm>
          <a:off x="2400300" y="152400"/>
          <a:ext cx="4343400" cy="6705600"/>
        </p:xfrm>
        <a:graphic>
          <a:graphicData uri="http://schemas.openxmlformats.org/presentationml/2006/ole">
            <mc:AlternateContent xmlns:mc="http://schemas.openxmlformats.org/markup-compatibility/2006">
              <mc:Choice xmlns:v="urn:schemas-microsoft-com:vml" Requires="v">
                <p:oleObj spid="_x0000_s56334" name="Bitmap Image" r:id="rId3" imgW="4342857" imgH="5601482" progId="PBrush">
                  <p:embed/>
                </p:oleObj>
              </mc:Choice>
              <mc:Fallback>
                <p:oleObj name="Bitmap Image" r:id="rId3" imgW="4342857" imgH="5601482" progId="PBrush">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0300" y="152400"/>
                        <a:ext cx="4343400"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48" name="Object 4"/>
          <p:cNvGraphicFramePr>
            <a:graphicFrameLocks noChangeAspect="1"/>
          </p:cNvGraphicFramePr>
          <p:nvPr/>
        </p:nvGraphicFramePr>
        <p:xfrm>
          <a:off x="2209800" y="685800"/>
          <a:ext cx="4186238" cy="5334000"/>
        </p:xfrm>
        <a:graphic>
          <a:graphicData uri="http://schemas.openxmlformats.org/presentationml/2006/ole">
            <mc:AlternateContent xmlns:mc="http://schemas.openxmlformats.org/markup-compatibility/2006">
              <mc:Choice xmlns:v="urn:schemas-microsoft-com:vml" Requires="v">
                <p:oleObj spid="_x0000_s57358" name="Bitmap Image" r:id="rId3" imgW="3648584" imgH="3153215" progId="PBrush">
                  <p:embed/>
                </p:oleObj>
              </mc:Choice>
              <mc:Fallback>
                <p:oleObj name="Bitmap Image" r:id="rId3" imgW="3648584" imgH="3153215" progId="PBrush">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685800"/>
                        <a:ext cx="4186238"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372" name="Object 4"/>
          <p:cNvGraphicFramePr>
            <a:graphicFrameLocks noChangeAspect="1"/>
          </p:cNvGraphicFramePr>
          <p:nvPr/>
        </p:nvGraphicFramePr>
        <p:xfrm>
          <a:off x="2709863" y="709613"/>
          <a:ext cx="3724275" cy="5438775"/>
        </p:xfrm>
        <a:graphic>
          <a:graphicData uri="http://schemas.openxmlformats.org/presentationml/2006/ole">
            <mc:AlternateContent xmlns:mc="http://schemas.openxmlformats.org/markup-compatibility/2006">
              <mc:Choice xmlns:v="urn:schemas-microsoft-com:vml" Requires="v">
                <p:oleObj spid="_x0000_s58382" name="Bitmap Image" r:id="rId3" imgW="3723810" imgH="5439534" progId="PBrush">
                  <p:embed/>
                </p:oleObj>
              </mc:Choice>
              <mc:Fallback>
                <p:oleObj name="Bitmap Image" r:id="rId3" imgW="3723810" imgH="5439534" progId="PBrush">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9863" y="709613"/>
                        <a:ext cx="3724275" cy="543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Fireworks">
  <a:themeElements>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fontScheme name="Fireworks">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Black" pitchFamily="34" charset="0"/>
          </a:defRPr>
        </a:defPPr>
      </a:lstStyle>
    </a:lnDef>
  </a:objectDefaults>
  <a:extraClrSchemeLst>
    <a:extraClrScheme>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Fireworks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Fireworks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Fireworks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Fireworks</Template>
  <TotalTime>711</TotalTime>
  <Words>2634</Words>
  <Application>Microsoft Office PowerPoint</Application>
  <PresentationFormat>On-screen Show (4:3)</PresentationFormat>
  <Paragraphs>506</Paragraphs>
  <Slides>82</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82</vt:i4>
      </vt:variant>
    </vt:vector>
  </HeadingPairs>
  <TitlesOfParts>
    <vt:vector size="84" baseType="lpstr">
      <vt:lpstr>Fireworks</vt:lpstr>
      <vt:lpstr>Bitmap Image</vt:lpstr>
      <vt:lpstr>PowerPoint Presentation</vt:lpstr>
      <vt:lpstr>PowerPoint Presentation</vt:lpstr>
      <vt:lpstr>Click of a button of the mouse</vt:lpstr>
      <vt:lpstr>However, Excess of anything is not a good thing.</vt:lpstr>
      <vt:lpstr>PowerPoint Presentation</vt:lpstr>
      <vt:lpstr>PowerPoint Presentation</vt:lpstr>
      <vt:lpstr>PowerPoint Presentation</vt:lpstr>
      <vt:lpstr>PowerPoint Presentation</vt:lpstr>
      <vt:lpstr>Figure 1: Pie-Chart Showing the Annual Prevalence of WRMSDs Reported Among the IT Professionals</vt:lpstr>
      <vt:lpstr>People at higher risk:</vt:lpstr>
      <vt:lpstr>PowerPoint Presentation</vt:lpstr>
      <vt:lpstr>PowerPoint Presentation</vt:lpstr>
      <vt:lpstr>1. Repetitive strain injury (RSI)</vt:lpstr>
      <vt:lpstr>Musculoskeletal system consists of</vt:lpstr>
      <vt:lpstr>PowerPoint Presentation</vt:lpstr>
      <vt:lpstr>Carpal Tunnel Syndrome</vt:lpstr>
      <vt:lpstr>PowerPoint Presentation</vt:lpstr>
      <vt:lpstr>PowerPoint Presentation</vt:lpstr>
      <vt:lpstr>PowerPoint Presentation</vt:lpstr>
      <vt:lpstr>PowerPoint Presentation</vt:lpstr>
      <vt:lpstr>Tendon Disorders</vt:lpstr>
      <vt:lpstr>PowerPoint Presentation</vt:lpstr>
      <vt:lpstr>2. Deep Vein Thrombosis</vt:lpstr>
      <vt:lpstr>3. Eye and Vision:</vt:lpstr>
      <vt:lpstr>causes</vt:lpstr>
      <vt:lpstr>4. Mental Stress:</vt:lpstr>
      <vt:lpstr>Causes:</vt:lpstr>
      <vt:lpstr>5. Back and neck problems</vt:lpstr>
      <vt:lpstr>PowerPoint Presentation</vt:lpstr>
      <vt:lpstr>Ethical Clearance</vt:lpstr>
      <vt:lpstr>Sampling</vt:lpstr>
      <vt:lpstr>PowerPoint Presentation</vt:lpstr>
      <vt:lpstr>PowerPoint Presentation</vt:lpstr>
      <vt:lpstr>PowerPoint Presentation</vt:lpstr>
      <vt:lpstr>PowerPoint Presentation</vt:lpstr>
      <vt:lpstr>Assessment of pain</vt:lpstr>
      <vt:lpstr>Neck disability index (Vernon and Mior, 1991) </vt:lpstr>
      <vt:lpstr> The demographic characteristics of subjects in first part of the study </vt:lpstr>
      <vt:lpstr>PowerPoint Presentation</vt:lpstr>
      <vt:lpstr>PowerPoint Presentation</vt:lpstr>
      <vt:lpstr>PowerPoint Presentation</vt:lpstr>
      <vt:lpstr>Solution…?</vt:lpstr>
      <vt:lpstr>PowerPoint Presentation</vt:lpstr>
      <vt:lpstr>PowerPoint Presentation</vt:lpstr>
      <vt:lpstr>Group A: Conventional physiotherapy treatment: </vt:lpstr>
      <vt:lpstr>PowerPoint Presentation</vt:lpstr>
      <vt:lpstr>PowerPoint Presentation</vt:lpstr>
      <vt:lpstr>PowerPoint Presentation</vt:lpstr>
      <vt:lpstr>PowerPoint Presentation</vt:lpstr>
      <vt:lpstr>Important guidelines to maintain a good posture while working with computers</vt:lpstr>
      <vt:lpstr>PowerPoint Presentation</vt:lpstr>
      <vt:lpstr>PowerPoint Presentation</vt:lpstr>
      <vt:lpstr>1. Work desk</vt:lpstr>
      <vt:lpstr>2. Height of the chair should be such that it provides </vt:lpstr>
      <vt:lpstr>3. Footrest</vt:lpstr>
      <vt:lpstr>4. Monitor </vt:lpstr>
      <vt:lpstr>PowerPoint Presentation</vt:lpstr>
      <vt:lpstr>Precautions:  </vt:lpstr>
      <vt:lpstr>5. Keyboard </vt:lpstr>
      <vt:lpstr>6. Ambience </vt:lpstr>
      <vt:lpstr>7. Work organization</vt:lpstr>
      <vt:lpstr>   GROUP B: Muscle Energy Technique and conventional treatment   The Procedure of Muscle energy technique, for the cervical spine was given to the subject according to the procedure given by (Chaitow et al., 1996). </vt:lpstr>
      <vt:lpstr>GROUP B: Muscle Energy Technique and conventional treatment:  </vt:lpstr>
      <vt:lpstr>  Group C: Conventional treatment MET and Microwave diathermy (MWD). </vt:lpstr>
      <vt:lpstr> Results </vt:lpstr>
      <vt:lpstr>PowerPoint Presentation</vt:lpstr>
      <vt:lpstr>PowerPoint Presentation</vt:lpstr>
      <vt:lpstr>PowerPoint Presentation</vt:lpstr>
      <vt:lpstr>DISSCUSSION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Bursar</cp:lastModifiedBy>
  <cp:revision>56</cp:revision>
  <dcterms:created xsi:type="dcterms:W3CDTF">1601-01-01T00:00:00Z</dcterms:created>
  <dcterms:modified xsi:type="dcterms:W3CDTF">2015-06-04T10:20:17Z</dcterms:modified>
</cp:coreProperties>
</file>