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42" r:id="rId3"/>
    <p:sldId id="324" r:id="rId4"/>
    <p:sldId id="341" r:id="rId5"/>
    <p:sldId id="367" r:id="rId6"/>
    <p:sldId id="348" r:id="rId7"/>
    <p:sldId id="361" r:id="rId8"/>
    <p:sldId id="358" r:id="rId9"/>
    <p:sldId id="352" r:id="rId10"/>
    <p:sldId id="350" r:id="rId11"/>
    <p:sldId id="349" r:id="rId12"/>
    <p:sldId id="363" r:id="rId13"/>
    <p:sldId id="351" r:id="rId14"/>
    <p:sldId id="364" r:id="rId15"/>
    <p:sldId id="365" r:id="rId16"/>
    <p:sldId id="353" r:id="rId17"/>
    <p:sldId id="356" r:id="rId18"/>
    <p:sldId id="357" r:id="rId19"/>
    <p:sldId id="304" r:id="rId20"/>
    <p:sldId id="345" r:id="rId21"/>
    <p:sldId id="368" r:id="rId22"/>
    <p:sldId id="359" r:id="rId23"/>
    <p:sldId id="258" r:id="rId24"/>
    <p:sldId id="325" r:id="rId25"/>
  </p:sldIdLst>
  <p:sldSz cx="9144000" cy="6858000" type="screen4x3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5CD1B"/>
    <a:srgbClr val="0003AB"/>
    <a:srgbClr val="597596"/>
    <a:srgbClr val="1552AB"/>
    <a:srgbClr val="CD101E"/>
    <a:srgbClr val="C94D48"/>
    <a:srgbClr val="D2D6EC"/>
    <a:srgbClr val="EE4941"/>
    <a:srgbClr val="96B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969" autoAdjust="0"/>
    <p:restoredTop sz="94059" autoAdjust="0"/>
  </p:normalViewPr>
  <p:slideViewPr>
    <p:cSldViewPr>
      <p:cViewPr varScale="1">
        <p:scale>
          <a:sx n="83" d="100"/>
          <a:sy n="83" d="100"/>
        </p:scale>
        <p:origin x="-239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57D41-3769-4BFC-9EF8-107A49C171A2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A5AFD967-384D-4F74-AB48-A8864FBA0862}">
      <dgm:prSet phldrT="[Text]" custT="1"/>
      <dgm:spPr/>
      <dgm:t>
        <a:bodyPr/>
        <a:lstStyle/>
        <a:p>
          <a:r>
            <a:rPr lang="en-AU" sz="1400" b="1" dirty="0" smtClean="0"/>
            <a:t>Culture of Vero cells</a:t>
          </a:r>
          <a:endParaRPr lang="en-AU" sz="1400" b="1" dirty="0"/>
        </a:p>
      </dgm:t>
    </dgm:pt>
    <dgm:pt modelId="{C8F367F1-ABA6-452A-B318-205CE2BFF1FC}" type="parTrans" cxnId="{3B039295-CF1F-4E3F-99A2-3179C493D47E}">
      <dgm:prSet/>
      <dgm:spPr/>
      <dgm:t>
        <a:bodyPr/>
        <a:lstStyle/>
        <a:p>
          <a:endParaRPr lang="en-AU"/>
        </a:p>
      </dgm:t>
    </dgm:pt>
    <dgm:pt modelId="{AC0B9256-643F-43F6-AD10-EE750925AAE4}" type="sibTrans" cxnId="{3B039295-CF1F-4E3F-99A2-3179C493D47E}">
      <dgm:prSet/>
      <dgm:spPr/>
      <dgm:t>
        <a:bodyPr/>
        <a:lstStyle/>
        <a:p>
          <a:endParaRPr lang="en-AU" dirty="0"/>
        </a:p>
      </dgm:t>
    </dgm:pt>
    <dgm:pt modelId="{62892FB8-59D4-4FEA-AC2C-26D55F99E66B}">
      <dgm:prSet phldrT="[Text]" custT="1"/>
      <dgm:spPr/>
      <dgm:t>
        <a:bodyPr/>
        <a:lstStyle/>
        <a:p>
          <a:r>
            <a:rPr lang="en-AU" sz="1400" b="1" dirty="0" smtClean="0"/>
            <a:t>Virus inoculation and propagation</a:t>
          </a:r>
          <a:endParaRPr lang="en-AU" sz="1400" b="1" dirty="0"/>
        </a:p>
      </dgm:t>
    </dgm:pt>
    <dgm:pt modelId="{89009AEF-D832-4615-B86C-15A9DF3502E0}" type="parTrans" cxnId="{F9D4CB95-B978-4C11-85BA-AFF3D4F45D6B}">
      <dgm:prSet/>
      <dgm:spPr/>
      <dgm:t>
        <a:bodyPr/>
        <a:lstStyle/>
        <a:p>
          <a:endParaRPr lang="en-AU"/>
        </a:p>
      </dgm:t>
    </dgm:pt>
    <dgm:pt modelId="{E42EAD6F-8F4D-4DFE-BE06-19BB5BD0852D}" type="sibTrans" cxnId="{F9D4CB95-B978-4C11-85BA-AFF3D4F45D6B}">
      <dgm:prSet/>
      <dgm:spPr/>
      <dgm:t>
        <a:bodyPr/>
        <a:lstStyle/>
        <a:p>
          <a:endParaRPr lang="en-AU" dirty="0"/>
        </a:p>
      </dgm:t>
    </dgm:pt>
    <dgm:pt modelId="{E6C83068-EA12-4F8B-8212-BAF304438861}">
      <dgm:prSet phldrT="[Text]" custT="1"/>
      <dgm:spPr/>
      <dgm:t>
        <a:bodyPr/>
        <a:lstStyle/>
        <a:p>
          <a:r>
            <a:rPr lang="en-AU" sz="1400" b="1" dirty="0" smtClean="0"/>
            <a:t>Virus harvest</a:t>
          </a:r>
          <a:endParaRPr lang="en-AU" sz="1400" b="1" dirty="0"/>
        </a:p>
        <a:p>
          <a:endParaRPr lang="en-AU" sz="900" dirty="0"/>
        </a:p>
      </dgm:t>
    </dgm:pt>
    <dgm:pt modelId="{A23D74D2-0061-4158-87C4-6C525A556982}" type="parTrans" cxnId="{539C910F-7FEC-4344-BF23-45EDBF4B5B35}">
      <dgm:prSet/>
      <dgm:spPr/>
      <dgm:t>
        <a:bodyPr/>
        <a:lstStyle/>
        <a:p>
          <a:endParaRPr lang="en-AU"/>
        </a:p>
      </dgm:t>
    </dgm:pt>
    <dgm:pt modelId="{BA48C97A-03E6-4CD4-9BCA-B6EFB4A4B011}" type="sibTrans" cxnId="{539C910F-7FEC-4344-BF23-45EDBF4B5B35}">
      <dgm:prSet/>
      <dgm:spPr/>
      <dgm:t>
        <a:bodyPr/>
        <a:lstStyle/>
        <a:p>
          <a:endParaRPr lang="en-AU" dirty="0"/>
        </a:p>
      </dgm:t>
    </dgm:pt>
    <dgm:pt modelId="{034510AD-A606-4D73-AAED-B1BD764B2196}">
      <dgm:prSet phldrT="[Text]" custT="1"/>
      <dgm:spPr/>
      <dgm:t>
        <a:bodyPr/>
        <a:lstStyle/>
        <a:p>
          <a:r>
            <a:rPr lang="en-AU" sz="1400" dirty="0" smtClean="0"/>
            <a:t>Down stream </a:t>
          </a:r>
          <a:r>
            <a:rPr lang="en-AU" sz="1400" b="1" dirty="0" smtClean="0"/>
            <a:t>purification and filtration</a:t>
          </a:r>
          <a:endParaRPr lang="en-AU" sz="1400" b="1" dirty="0"/>
        </a:p>
        <a:p>
          <a:endParaRPr lang="en-AU" sz="900" dirty="0"/>
        </a:p>
      </dgm:t>
    </dgm:pt>
    <dgm:pt modelId="{1009EC36-A439-4801-82A9-BD90E51D440E}" type="parTrans" cxnId="{34834E86-DDD4-4E0B-ABC5-1F85AE935A10}">
      <dgm:prSet/>
      <dgm:spPr/>
      <dgm:t>
        <a:bodyPr/>
        <a:lstStyle/>
        <a:p>
          <a:endParaRPr lang="en-AU"/>
        </a:p>
      </dgm:t>
    </dgm:pt>
    <dgm:pt modelId="{B56559C1-C729-4156-9E2E-5579A5A3F4F6}" type="sibTrans" cxnId="{34834E86-DDD4-4E0B-ABC5-1F85AE935A10}">
      <dgm:prSet/>
      <dgm:spPr/>
      <dgm:t>
        <a:bodyPr/>
        <a:lstStyle/>
        <a:p>
          <a:endParaRPr lang="en-AU" dirty="0"/>
        </a:p>
      </dgm:t>
    </dgm:pt>
    <dgm:pt modelId="{CD137663-B9AE-4504-AB41-5D28BE3DA55A}">
      <dgm:prSet phldrT="[Text]" custT="1"/>
      <dgm:spPr/>
      <dgm:t>
        <a:bodyPr/>
        <a:lstStyle/>
        <a:p>
          <a:r>
            <a:rPr lang="en-AU" sz="1400" b="1" dirty="0" smtClean="0"/>
            <a:t>Filing in a PETG bottles and storage </a:t>
          </a:r>
          <a:endParaRPr lang="en-AU" sz="1400" b="1" dirty="0"/>
        </a:p>
        <a:p>
          <a:endParaRPr lang="en-AU" sz="900" dirty="0"/>
        </a:p>
      </dgm:t>
    </dgm:pt>
    <dgm:pt modelId="{632401DF-C691-409A-A9C8-D366848A0EBB}" type="parTrans" cxnId="{DF66274A-AA14-4B43-9492-8E2DC379EFA5}">
      <dgm:prSet/>
      <dgm:spPr/>
      <dgm:t>
        <a:bodyPr/>
        <a:lstStyle/>
        <a:p>
          <a:endParaRPr lang="en-AU"/>
        </a:p>
      </dgm:t>
    </dgm:pt>
    <dgm:pt modelId="{46DCEE56-7CE3-403A-AC71-F07D46873DD0}" type="sibTrans" cxnId="{DF66274A-AA14-4B43-9492-8E2DC379EFA5}">
      <dgm:prSet/>
      <dgm:spPr/>
      <dgm:t>
        <a:bodyPr/>
        <a:lstStyle/>
        <a:p>
          <a:endParaRPr lang="en-AU" dirty="0"/>
        </a:p>
      </dgm:t>
    </dgm:pt>
    <dgm:pt modelId="{8A8D2F50-956A-4519-90BE-AD7FDFE623BB}">
      <dgm:prSet phldrT="[Text]" custT="1"/>
      <dgm:spPr/>
      <dgm:t>
        <a:bodyPr/>
        <a:lstStyle/>
        <a:p>
          <a:r>
            <a:rPr lang="en-AU" sz="1400" b="1" dirty="0" smtClean="0"/>
            <a:t>Thawing , filing vials and lyophilisation</a:t>
          </a:r>
          <a:endParaRPr lang="en-AU" sz="1400" b="1" dirty="0"/>
        </a:p>
        <a:p>
          <a:endParaRPr lang="en-AU" sz="800" dirty="0"/>
        </a:p>
      </dgm:t>
    </dgm:pt>
    <dgm:pt modelId="{D60C98A2-2953-4F48-BCCA-BD1904D1935B}" type="parTrans" cxnId="{A013B453-981E-44C7-900B-276BFD4467C6}">
      <dgm:prSet/>
      <dgm:spPr/>
      <dgm:t>
        <a:bodyPr/>
        <a:lstStyle/>
        <a:p>
          <a:endParaRPr lang="en-AU"/>
        </a:p>
      </dgm:t>
    </dgm:pt>
    <dgm:pt modelId="{3AA84021-4942-4CAA-9472-5841A585B415}" type="sibTrans" cxnId="{A013B453-981E-44C7-900B-276BFD4467C6}">
      <dgm:prSet/>
      <dgm:spPr/>
      <dgm:t>
        <a:bodyPr/>
        <a:lstStyle/>
        <a:p>
          <a:endParaRPr lang="en-AU"/>
        </a:p>
      </dgm:t>
    </dgm:pt>
    <dgm:pt modelId="{F2722FC7-527F-4EDD-A9AC-14565E98D7E2}" type="pres">
      <dgm:prSet presAssocID="{C1057D41-3769-4BFC-9EF8-107A49C171A2}" presName="linearFlow" presStyleCnt="0">
        <dgm:presLayoutVars>
          <dgm:resizeHandles val="exact"/>
        </dgm:presLayoutVars>
      </dgm:prSet>
      <dgm:spPr/>
    </dgm:pt>
    <dgm:pt modelId="{08072718-27BF-4046-AFBB-CCF7807B5787}" type="pres">
      <dgm:prSet presAssocID="{A5AFD967-384D-4F74-AB48-A8864FBA0862}" presName="node" presStyleLbl="node1" presStyleIdx="0" presStyleCnt="6" custLinFactNeighborX="58654" custLinFactNeighborY="-1776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872187E-F089-40AC-8DF4-E5CD2C7F1943}" type="pres">
      <dgm:prSet presAssocID="{AC0B9256-643F-43F6-AD10-EE750925AAE4}" presName="sibTrans" presStyleLbl="sibTrans2D1" presStyleIdx="0" presStyleCnt="5"/>
      <dgm:spPr/>
      <dgm:t>
        <a:bodyPr/>
        <a:lstStyle/>
        <a:p>
          <a:endParaRPr lang="en-AU"/>
        </a:p>
      </dgm:t>
    </dgm:pt>
    <dgm:pt modelId="{E237FD8D-701D-4BAD-872A-811533978A18}" type="pres">
      <dgm:prSet presAssocID="{AC0B9256-643F-43F6-AD10-EE750925AAE4}" presName="connectorText" presStyleLbl="sibTrans2D1" presStyleIdx="0" presStyleCnt="5"/>
      <dgm:spPr/>
      <dgm:t>
        <a:bodyPr/>
        <a:lstStyle/>
        <a:p>
          <a:endParaRPr lang="en-AU"/>
        </a:p>
      </dgm:t>
    </dgm:pt>
    <dgm:pt modelId="{7E61FB13-50BC-49A2-B7F2-71985CB09650}" type="pres">
      <dgm:prSet presAssocID="{62892FB8-59D4-4FEA-AC2C-26D55F99E66B}" presName="node" presStyleLbl="node1" presStyleIdx="1" presStyleCnt="6" custScaleY="166653" custLinFactNeighborX="58654" custLinFactNeighborY="-18797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A0D86D9-B02A-44FC-932C-13ED4F0950AE}" type="pres">
      <dgm:prSet presAssocID="{E42EAD6F-8F4D-4DFE-BE06-19BB5BD0852D}" presName="sibTrans" presStyleLbl="sibTrans2D1" presStyleIdx="1" presStyleCnt="5" custLinFactNeighborX="81490" custLinFactNeighborY="93542"/>
      <dgm:spPr/>
      <dgm:t>
        <a:bodyPr/>
        <a:lstStyle/>
        <a:p>
          <a:endParaRPr lang="en-AU"/>
        </a:p>
      </dgm:t>
    </dgm:pt>
    <dgm:pt modelId="{86ED5AD6-37AD-4C98-AA52-A083C740E18F}" type="pres">
      <dgm:prSet presAssocID="{E42EAD6F-8F4D-4DFE-BE06-19BB5BD0852D}" presName="connectorText" presStyleLbl="sibTrans2D1" presStyleIdx="1" presStyleCnt="5"/>
      <dgm:spPr/>
      <dgm:t>
        <a:bodyPr/>
        <a:lstStyle/>
        <a:p>
          <a:endParaRPr lang="en-AU"/>
        </a:p>
      </dgm:t>
    </dgm:pt>
    <dgm:pt modelId="{2FAB46CE-A13C-4A38-A575-EFC6F06BADFB}" type="pres">
      <dgm:prSet presAssocID="{E6C83068-EA12-4F8B-8212-BAF304438861}" presName="node" presStyleLbl="node1" presStyleIdx="2" presStyleCnt="6" custScaleY="170906" custLinFactNeighborX="58654" custLinFactNeighborY="-6300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F3B2096-0A38-48A3-8DA4-8EED3E32F2F1}" type="pres">
      <dgm:prSet presAssocID="{BA48C97A-03E6-4CD4-9BCA-B6EFB4A4B011}" presName="sibTrans" presStyleLbl="sibTrans2D1" presStyleIdx="2" presStyleCnt="5"/>
      <dgm:spPr/>
      <dgm:t>
        <a:bodyPr/>
        <a:lstStyle/>
        <a:p>
          <a:endParaRPr lang="en-AU"/>
        </a:p>
      </dgm:t>
    </dgm:pt>
    <dgm:pt modelId="{416415C4-6751-49BE-90C0-FC3929F5A535}" type="pres">
      <dgm:prSet presAssocID="{BA48C97A-03E6-4CD4-9BCA-B6EFB4A4B011}" presName="connectorText" presStyleLbl="sibTrans2D1" presStyleIdx="2" presStyleCnt="5"/>
      <dgm:spPr/>
      <dgm:t>
        <a:bodyPr/>
        <a:lstStyle/>
        <a:p>
          <a:endParaRPr lang="en-AU"/>
        </a:p>
      </dgm:t>
    </dgm:pt>
    <dgm:pt modelId="{3954D902-56C7-4762-8BEE-956C8801A954}" type="pres">
      <dgm:prSet presAssocID="{034510AD-A606-4D73-AAED-B1BD764B2196}" presName="node" presStyleLbl="node1" presStyleIdx="3" presStyleCnt="6" custLinFactNeighborX="58654" custLinFactNeighborY="-8035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AC4363A-5F27-46A3-9199-DEF892B82A1B}" type="pres">
      <dgm:prSet presAssocID="{B56559C1-C729-4156-9E2E-5579A5A3F4F6}" presName="sibTrans" presStyleLbl="sibTrans2D1" presStyleIdx="3" presStyleCnt="5"/>
      <dgm:spPr/>
      <dgm:t>
        <a:bodyPr/>
        <a:lstStyle/>
        <a:p>
          <a:endParaRPr lang="en-AU"/>
        </a:p>
      </dgm:t>
    </dgm:pt>
    <dgm:pt modelId="{346A371B-A95A-4B9C-9954-FE4FE8E437D7}" type="pres">
      <dgm:prSet presAssocID="{B56559C1-C729-4156-9E2E-5579A5A3F4F6}" presName="connectorText" presStyleLbl="sibTrans2D1" presStyleIdx="3" presStyleCnt="5"/>
      <dgm:spPr/>
      <dgm:t>
        <a:bodyPr/>
        <a:lstStyle/>
        <a:p>
          <a:endParaRPr lang="en-AU"/>
        </a:p>
      </dgm:t>
    </dgm:pt>
    <dgm:pt modelId="{13C08F74-9B0A-413C-97ED-A2DDE9D89273}" type="pres">
      <dgm:prSet presAssocID="{CD137663-B9AE-4504-AB41-5D28BE3DA55A}" presName="node" presStyleLbl="node1" presStyleIdx="4" presStyleCnt="6" custScaleY="178537" custLinFactNeighborX="58654" custLinFactNeighborY="-9737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6338B46-3837-4D6D-8BD6-73FC433F123F}" type="pres">
      <dgm:prSet presAssocID="{46DCEE56-7CE3-403A-AC71-F07D46873DD0}" presName="sibTrans" presStyleLbl="sibTrans2D1" presStyleIdx="4" presStyleCnt="5"/>
      <dgm:spPr/>
      <dgm:t>
        <a:bodyPr/>
        <a:lstStyle/>
        <a:p>
          <a:endParaRPr lang="en-AU"/>
        </a:p>
      </dgm:t>
    </dgm:pt>
    <dgm:pt modelId="{8E45BDAD-945C-4E30-B6B7-B6D58E951BFC}" type="pres">
      <dgm:prSet presAssocID="{46DCEE56-7CE3-403A-AC71-F07D46873DD0}" presName="connectorText" presStyleLbl="sibTrans2D1" presStyleIdx="4" presStyleCnt="5"/>
      <dgm:spPr/>
      <dgm:t>
        <a:bodyPr/>
        <a:lstStyle/>
        <a:p>
          <a:endParaRPr lang="en-AU"/>
        </a:p>
      </dgm:t>
    </dgm:pt>
    <dgm:pt modelId="{716EBD55-842C-48EE-AEA8-DC90B44EA2A6}" type="pres">
      <dgm:prSet presAssocID="{8A8D2F50-956A-4519-90BE-AD7FDFE623BB}" presName="node" presStyleLbl="node1" presStyleIdx="5" presStyleCnt="6" custScaleY="217100" custLinFactNeighborX="58654" custLinFactNeighborY="-94608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BDBE688F-FACD-41E4-AE63-B346CAEAC219}" type="presOf" srcId="{BA48C97A-03E6-4CD4-9BCA-B6EFB4A4B011}" destId="{416415C4-6751-49BE-90C0-FC3929F5A535}" srcOrd="1" destOrd="0" presId="urn:microsoft.com/office/officeart/2005/8/layout/process2"/>
    <dgm:cxn modelId="{34834E86-DDD4-4E0B-ABC5-1F85AE935A10}" srcId="{C1057D41-3769-4BFC-9EF8-107A49C171A2}" destId="{034510AD-A606-4D73-AAED-B1BD764B2196}" srcOrd="3" destOrd="0" parTransId="{1009EC36-A439-4801-82A9-BD90E51D440E}" sibTransId="{B56559C1-C729-4156-9E2E-5579A5A3F4F6}"/>
    <dgm:cxn modelId="{1861A15A-2808-4F5C-B300-779F9401FEEF}" type="presOf" srcId="{E42EAD6F-8F4D-4DFE-BE06-19BB5BD0852D}" destId="{3A0D86D9-B02A-44FC-932C-13ED4F0950AE}" srcOrd="0" destOrd="0" presId="urn:microsoft.com/office/officeart/2005/8/layout/process2"/>
    <dgm:cxn modelId="{E235466E-28EE-4FB7-B816-414D6677F869}" type="presOf" srcId="{034510AD-A606-4D73-AAED-B1BD764B2196}" destId="{3954D902-56C7-4762-8BEE-956C8801A954}" srcOrd="0" destOrd="0" presId="urn:microsoft.com/office/officeart/2005/8/layout/process2"/>
    <dgm:cxn modelId="{E93CBCF6-D1EB-4F4F-885B-6F538CA99823}" type="presOf" srcId="{A5AFD967-384D-4F74-AB48-A8864FBA0862}" destId="{08072718-27BF-4046-AFBB-CCF7807B5787}" srcOrd="0" destOrd="0" presId="urn:microsoft.com/office/officeart/2005/8/layout/process2"/>
    <dgm:cxn modelId="{6AFAAF7D-8927-4DEA-9DDB-C2D17A800E4A}" type="presOf" srcId="{E6C83068-EA12-4F8B-8212-BAF304438861}" destId="{2FAB46CE-A13C-4A38-A575-EFC6F06BADFB}" srcOrd="0" destOrd="0" presId="urn:microsoft.com/office/officeart/2005/8/layout/process2"/>
    <dgm:cxn modelId="{43DB9941-DAFD-43C4-9571-CE308060CAC4}" type="presOf" srcId="{8A8D2F50-956A-4519-90BE-AD7FDFE623BB}" destId="{716EBD55-842C-48EE-AEA8-DC90B44EA2A6}" srcOrd="0" destOrd="0" presId="urn:microsoft.com/office/officeart/2005/8/layout/process2"/>
    <dgm:cxn modelId="{F2D38B34-02CD-4F89-8853-8C65DD146127}" type="presOf" srcId="{BA48C97A-03E6-4CD4-9BCA-B6EFB4A4B011}" destId="{9F3B2096-0A38-48A3-8DA4-8EED3E32F2F1}" srcOrd="0" destOrd="0" presId="urn:microsoft.com/office/officeart/2005/8/layout/process2"/>
    <dgm:cxn modelId="{BDFA0AA0-DBA1-4DFA-B575-AF25567BA50A}" type="presOf" srcId="{AC0B9256-643F-43F6-AD10-EE750925AAE4}" destId="{2872187E-F089-40AC-8DF4-E5CD2C7F1943}" srcOrd="0" destOrd="0" presId="urn:microsoft.com/office/officeart/2005/8/layout/process2"/>
    <dgm:cxn modelId="{2B9A8EF4-F4C6-468A-9326-22AFC50F766D}" type="presOf" srcId="{E42EAD6F-8F4D-4DFE-BE06-19BB5BD0852D}" destId="{86ED5AD6-37AD-4C98-AA52-A083C740E18F}" srcOrd="1" destOrd="0" presId="urn:microsoft.com/office/officeart/2005/8/layout/process2"/>
    <dgm:cxn modelId="{3F31F2D0-68A4-4F9C-A358-698A707A41EA}" type="presOf" srcId="{CD137663-B9AE-4504-AB41-5D28BE3DA55A}" destId="{13C08F74-9B0A-413C-97ED-A2DDE9D89273}" srcOrd="0" destOrd="0" presId="urn:microsoft.com/office/officeart/2005/8/layout/process2"/>
    <dgm:cxn modelId="{F9D4CB95-B978-4C11-85BA-AFF3D4F45D6B}" srcId="{C1057D41-3769-4BFC-9EF8-107A49C171A2}" destId="{62892FB8-59D4-4FEA-AC2C-26D55F99E66B}" srcOrd="1" destOrd="0" parTransId="{89009AEF-D832-4615-B86C-15A9DF3502E0}" sibTransId="{E42EAD6F-8F4D-4DFE-BE06-19BB5BD0852D}"/>
    <dgm:cxn modelId="{2D54A777-7685-4E4E-AA29-E1AC42C24238}" type="presOf" srcId="{B56559C1-C729-4156-9E2E-5579A5A3F4F6}" destId="{1AC4363A-5F27-46A3-9199-DEF892B82A1B}" srcOrd="0" destOrd="0" presId="urn:microsoft.com/office/officeart/2005/8/layout/process2"/>
    <dgm:cxn modelId="{1333A379-6D7F-47E0-889A-A4E8E6CBEE84}" type="presOf" srcId="{46DCEE56-7CE3-403A-AC71-F07D46873DD0}" destId="{B6338B46-3837-4D6D-8BD6-73FC433F123F}" srcOrd="0" destOrd="0" presId="urn:microsoft.com/office/officeart/2005/8/layout/process2"/>
    <dgm:cxn modelId="{EDC7ACAF-6879-4B7A-85B5-DF008C00910B}" type="presOf" srcId="{C1057D41-3769-4BFC-9EF8-107A49C171A2}" destId="{F2722FC7-527F-4EDD-A9AC-14565E98D7E2}" srcOrd="0" destOrd="0" presId="urn:microsoft.com/office/officeart/2005/8/layout/process2"/>
    <dgm:cxn modelId="{6CB07B7F-6B66-4BBF-88F1-AB58A795A91E}" type="presOf" srcId="{B56559C1-C729-4156-9E2E-5579A5A3F4F6}" destId="{346A371B-A95A-4B9C-9954-FE4FE8E437D7}" srcOrd="1" destOrd="0" presId="urn:microsoft.com/office/officeart/2005/8/layout/process2"/>
    <dgm:cxn modelId="{A013B453-981E-44C7-900B-276BFD4467C6}" srcId="{C1057D41-3769-4BFC-9EF8-107A49C171A2}" destId="{8A8D2F50-956A-4519-90BE-AD7FDFE623BB}" srcOrd="5" destOrd="0" parTransId="{D60C98A2-2953-4F48-BCCA-BD1904D1935B}" sibTransId="{3AA84021-4942-4CAA-9472-5841A585B415}"/>
    <dgm:cxn modelId="{1C035CD1-7F95-4E18-B341-C39DEE3A7628}" type="presOf" srcId="{AC0B9256-643F-43F6-AD10-EE750925AAE4}" destId="{E237FD8D-701D-4BAD-872A-811533978A18}" srcOrd="1" destOrd="0" presId="urn:microsoft.com/office/officeart/2005/8/layout/process2"/>
    <dgm:cxn modelId="{539C910F-7FEC-4344-BF23-45EDBF4B5B35}" srcId="{C1057D41-3769-4BFC-9EF8-107A49C171A2}" destId="{E6C83068-EA12-4F8B-8212-BAF304438861}" srcOrd="2" destOrd="0" parTransId="{A23D74D2-0061-4158-87C4-6C525A556982}" sibTransId="{BA48C97A-03E6-4CD4-9BCA-B6EFB4A4B011}"/>
    <dgm:cxn modelId="{87A4FC0D-93B3-4337-A37F-685E1A92C97F}" type="presOf" srcId="{46DCEE56-7CE3-403A-AC71-F07D46873DD0}" destId="{8E45BDAD-945C-4E30-B6B7-B6D58E951BFC}" srcOrd="1" destOrd="0" presId="urn:microsoft.com/office/officeart/2005/8/layout/process2"/>
    <dgm:cxn modelId="{B432D2BB-3A5F-44BB-95D5-A8C52C05CDFA}" type="presOf" srcId="{62892FB8-59D4-4FEA-AC2C-26D55F99E66B}" destId="{7E61FB13-50BC-49A2-B7F2-71985CB09650}" srcOrd="0" destOrd="0" presId="urn:microsoft.com/office/officeart/2005/8/layout/process2"/>
    <dgm:cxn modelId="{DF66274A-AA14-4B43-9492-8E2DC379EFA5}" srcId="{C1057D41-3769-4BFC-9EF8-107A49C171A2}" destId="{CD137663-B9AE-4504-AB41-5D28BE3DA55A}" srcOrd="4" destOrd="0" parTransId="{632401DF-C691-409A-A9C8-D366848A0EBB}" sibTransId="{46DCEE56-7CE3-403A-AC71-F07D46873DD0}"/>
    <dgm:cxn modelId="{3B039295-CF1F-4E3F-99A2-3179C493D47E}" srcId="{C1057D41-3769-4BFC-9EF8-107A49C171A2}" destId="{A5AFD967-384D-4F74-AB48-A8864FBA0862}" srcOrd="0" destOrd="0" parTransId="{C8F367F1-ABA6-452A-B318-205CE2BFF1FC}" sibTransId="{AC0B9256-643F-43F6-AD10-EE750925AAE4}"/>
    <dgm:cxn modelId="{F0ADB116-DB37-4A70-AE8E-25B5A72C8E8C}" type="presParOf" srcId="{F2722FC7-527F-4EDD-A9AC-14565E98D7E2}" destId="{08072718-27BF-4046-AFBB-CCF7807B5787}" srcOrd="0" destOrd="0" presId="urn:microsoft.com/office/officeart/2005/8/layout/process2"/>
    <dgm:cxn modelId="{1C57E76B-80EA-465B-B411-992FDE1F84AB}" type="presParOf" srcId="{F2722FC7-527F-4EDD-A9AC-14565E98D7E2}" destId="{2872187E-F089-40AC-8DF4-E5CD2C7F1943}" srcOrd="1" destOrd="0" presId="urn:microsoft.com/office/officeart/2005/8/layout/process2"/>
    <dgm:cxn modelId="{DE96687A-B771-4385-91CA-1F90BF33F0E0}" type="presParOf" srcId="{2872187E-F089-40AC-8DF4-E5CD2C7F1943}" destId="{E237FD8D-701D-4BAD-872A-811533978A18}" srcOrd="0" destOrd="0" presId="urn:microsoft.com/office/officeart/2005/8/layout/process2"/>
    <dgm:cxn modelId="{F580E841-C9C0-48C9-B591-487302AAC143}" type="presParOf" srcId="{F2722FC7-527F-4EDD-A9AC-14565E98D7E2}" destId="{7E61FB13-50BC-49A2-B7F2-71985CB09650}" srcOrd="2" destOrd="0" presId="urn:microsoft.com/office/officeart/2005/8/layout/process2"/>
    <dgm:cxn modelId="{644E981D-6F11-4526-8F3C-6370EC337985}" type="presParOf" srcId="{F2722FC7-527F-4EDD-A9AC-14565E98D7E2}" destId="{3A0D86D9-B02A-44FC-932C-13ED4F0950AE}" srcOrd="3" destOrd="0" presId="urn:microsoft.com/office/officeart/2005/8/layout/process2"/>
    <dgm:cxn modelId="{FABDC12D-7785-4CB0-AB22-DE75BB233057}" type="presParOf" srcId="{3A0D86D9-B02A-44FC-932C-13ED4F0950AE}" destId="{86ED5AD6-37AD-4C98-AA52-A083C740E18F}" srcOrd="0" destOrd="0" presId="urn:microsoft.com/office/officeart/2005/8/layout/process2"/>
    <dgm:cxn modelId="{A50E5E00-F399-449A-8903-9524AEFAF976}" type="presParOf" srcId="{F2722FC7-527F-4EDD-A9AC-14565E98D7E2}" destId="{2FAB46CE-A13C-4A38-A575-EFC6F06BADFB}" srcOrd="4" destOrd="0" presId="urn:microsoft.com/office/officeart/2005/8/layout/process2"/>
    <dgm:cxn modelId="{0B55B70D-8984-473A-AECF-7B940997EAC4}" type="presParOf" srcId="{F2722FC7-527F-4EDD-A9AC-14565E98D7E2}" destId="{9F3B2096-0A38-48A3-8DA4-8EED3E32F2F1}" srcOrd="5" destOrd="0" presId="urn:microsoft.com/office/officeart/2005/8/layout/process2"/>
    <dgm:cxn modelId="{1008C6B8-1142-4017-A2AD-9D68353FCBD9}" type="presParOf" srcId="{9F3B2096-0A38-48A3-8DA4-8EED3E32F2F1}" destId="{416415C4-6751-49BE-90C0-FC3929F5A535}" srcOrd="0" destOrd="0" presId="urn:microsoft.com/office/officeart/2005/8/layout/process2"/>
    <dgm:cxn modelId="{0869E5E8-EBCC-4A53-990A-F2E5798846FF}" type="presParOf" srcId="{F2722FC7-527F-4EDD-A9AC-14565E98D7E2}" destId="{3954D902-56C7-4762-8BEE-956C8801A954}" srcOrd="6" destOrd="0" presId="urn:microsoft.com/office/officeart/2005/8/layout/process2"/>
    <dgm:cxn modelId="{A6D384EE-EFC8-4B3F-B3AC-9A109E1C7665}" type="presParOf" srcId="{F2722FC7-527F-4EDD-A9AC-14565E98D7E2}" destId="{1AC4363A-5F27-46A3-9199-DEF892B82A1B}" srcOrd="7" destOrd="0" presId="urn:microsoft.com/office/officeart/2005/8/layout/process2"/>
    <dgm:cxn modelId="{FCEBCD6D-FD51-48F3-9DF3-4C431E65F041}" type="presParOf" srcId="{1AC4363A-5F27-46A3-9199-DEF892B82A1B}" destId="{346A371B-A95A-4B9C-9954-FE4FE8E437D7}" srcOrd="0" destOrd="0" presId="urn:microsoft.com/office/officeart/2005/8/layout/process2"/>
    <dgm:cxn modelId="{9FA73E8C-D8AD-44FD-A33B-F6C0697C4040}" type="presParOf" srcId="{F2722FC7-527F-4EDD-A9AC-14565E98D7E2}" destId="{13C08F74-9B0A-413C-97ED-A2DDE9D89273}" srcOrd="8" destOrd="0" presId="urn:microsoft.com/office/officeart/2005/8/layout/process2"/>
    <dgm:cxn modelId="{08FE0B02-BE38-4662-BDF2-71A77177AB83}" type="presParOf" srcId="{F2722FC7-527F-4EDD-A9AC-14565E98D7E2}" destId="{B6338B46-3837-4D6D-8BD6-73FC433F123F}" srcOrd="9" destOrd="0" presId="urn:microsoft.com/office/officeart/2005/8/layout/process2"/>
    <dgm:cxn modelId="{02AFB847-B63D-40F1-AE16-FCDCF61B6E31}" type="presParOf" srcId="{B6338B46-3837-4D6D-8BD6-73FC433F123F}" destId="{8E45BDAD-945C-4E30-B6B7-B6D58E951BFC}" srcOrd="0" destOrd="0" presId="urn:microsoft.com/office/officeart/2005/8/layout/process2"/>
    <dgm:cxn modelId="{7A51EBBD-FE3C-42CD-B58E-27FB07287AFD}" type="presParOf" srcId="{F2722FC7-527F-4EDD-A9AC-14565E98D7E2}" destId="{716EBD55-842C-48EE-AEA8-DC90B44EA2A6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72718-27BF-4046-AFBB-CCF7807B5787}">
      <dsp:nvSpPr>
        <dsp:cNvPr id="0" name=""/>
        <dsp:cNvSpPr/>
      </dsp:nvSpPr>
      <dsp:spPr>
        <a:xfrm>
          <a:off x="2196240" y="0"/>
          <a:ext cx="1628573" cy="40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1" kern="1200" dirty="0" smtClean="0"/>
            <a:t>Culture of Vero cells</a:t>
          </a:r>
          <a:endParaRPr lang="en-AU" sz="1400" b="1" kern="1200" dirty="0"/>
        </a:p>
      </dsp:txBody>
      <dsp:txXfrm>
        <a:off x="2208165" y="11925"/>
        <a:ext cx="1604723" cy="383293"/>
      </dsp:txXfrm>
    </dsp:sp>
    <dsp:sp modelId="{2872187E-F089-40AC-8DF4-E5CD2C7F1943}">
      <dsp:nvSpPr>
        <dsp:cNvPr id="0" name=""/>
        <dsp:cNvSpPr/>
      </dsp:nvSpPr>
      <dsp:spPr>
        <a:xfrm rot="5400000">
          <a:off x="2947181" y="399997"/>
          <a:ext cx="126691" cy="1832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600" kern="1200" dirty="0"/>
        </a:p>
      </dsp:txBody>
      <dsp:txXfrm rot="-5400000">
        <a:off x="2955563" y="428259"/>
        <a:ext cx="109928" cy="88684"/>
      </dsp:txXfrm>
    </dsp:sp>
    <dsp:sp modelId="{7E61FB13-50BC-49A2-B7F2-71985CB09650}">
      <dsp:nvSpPr>
        <dsp:cNvPr id="0" name=""/>
        <dsp:cNvSpPr/>
      </dsp:nvSpPr>
      <dsp:spPr>
        <a:xfrm>
          <a:off x="2196240" y="576065"/>
          <a:ext cx="1628573" cy="6785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1" kern="1200" dirty="0" smtClean="0"/>
            <a:t>Virus inoculation and propagation</a:t>
          </a:r>
          <a:endParaRPr lang="en-AU" sz="1400" b="1" kern="1200" dirty="0"/>
        </a:p>
      </dsp:txBody>
      <dsp:txXfrm>
        <a:off x="2216113" y="595938"/>
        <a:ext cx="1588827" cy="638770"/>
      </dsp:txXfrm>
    </dsp:sp>
    <dsp:sp modelId="{3A0D86D9-B02A-44FC-932C-13ED4F0950AE}">
      <dsp:nvSpPr>
        <dsp:cNvPr id="0" name=""/>
        <dsp:cNvSpPr/>
      </dsp:nvSpPr>
      <dsp:spPr>
        <a:xfrm rot="5400000">
          <a:off x="3037350" y="1391142"/>
          <a:ext cx="85177" cy="1832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 dirty="0"/>
        </a:p>
      </dsp:txBody>
      <dsp:txXfrm rot="-5400000">
        <a:off x="3024975" y="1440161"/>
        <a:ext cx="109928" cy="59624"/>
      </dsp:txXfrm>
    </dsp:sp>
    <dsp:sp modelId="{2FAB46CE-A13C-4A38-A575-EFC6F06BADFB}">
      <dsp:nvSpPr>
        <dsp:cNvPr id="0" name=""/>
        <dsp:cNvSpPr/>
      </dsp:nvSpPr>
      <dsp:spPr>
        <a:xfrm>
          <a:off x="2196240" y="1368152"/>
          <a:ext cx="1628573" cy="6958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1" kern="1200" dirty="0" smtClean="0"/>
            <a:t>Virus harvest</a:t>
          </a:r>
          <a:endParaRPr lang="en-A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900" kern="1200" dirty="0"/>
        </a:p>
      </dsp:txBody>
      <dsp:txXfrm>
        <a:off x="2216620" y="1388532"/>
        <a:ext cx="1587813" cy="655072"/>
      </dsp:txXfrm>
    </dsp:sp>
    <dsp:sp modelId="{9F3B2096-0A38-48A3-8DA4-8EED3E32F2F1}">
      <dsp:nvSpPr>
        <dsp:cNvPr id="0" name=""/>
        <dsp:cNvSpPr/>
      </dsp:nvSpPr>
      <dsp:spPr>
        <a:xfrm rot="5400000">
          <a:off x="2947429" y="2056509"/>
          <a:ext cx="126196" cy="1832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600" kern="1200" dirty="0"/>
        </a:p>
      </dsp:txBody>
      <dsp:txXfrm rot="-5400000">
        <a:off x="2955564" y="2085018"/>
        <a:ext cx="109928" cy="88337"/>
      </dsp:txXfrm>
    </dsp:sp>
    <dsp:sp modelId="{3954D902-56C7-4762-8BEE-956C8801A954}">
      <dsp:nvSpPr>
        <dsp:cNvPr id="0" name=""/>
        <dsp:cNvSpPr/>
      </dsp:nvSpPr>
      <dsp:spPr>
        <a:xfrm>
          <a:off x="2196240" y="2232247"/>
          <a:ext cx="1628573" cy="40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kern="1200" dirty="0" smtClean="0"/>
            <a:t>Down stream </a:t>
          </a:r>
          <a:r>
            <a:rPr lang="en-AU" sz="1400" b="1" kern="1200" dirty="0" smtClean="0"/>
            <a:t>purification and filtration</a:t>
          </a:r>
          <a:endParaRPr lang="en-A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900" kern="1200" dirty="0"/>
        </a:p>
      </dsp:txBody>
      <dsp:txXfrm>
        <a:off x="2208165" y="2244172"/>
        <a:ext cx="1604723" cy="383293"/>
      </dsp:txXfrm>
    </dsp:sp>
    <dsp:sp modelId="{1AC4363A-5F27-46A3-9199-DEF892B82A1B}">
      <dsp:nvSpPr>
        <dsp:cNvPr id="0" name=""/>
        <dsp:cNvSpPr/>
      </dsp:nvSpPr>
      <dsp:spPr>
        <a:xfrm rot="5400000">
          <a:off x="2947181" y="2632244"/>
          <a:ext cx="126691" cy="1832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600" kern="1200" dirty="0"/>
        </a:p>
      </dsp:txBody>
      <dsp:txXfrm rot="-5400000">
        <a:off x="2955563" y="2660506"/>
        <a:ext cx="109928" cy="88684"/>
      </dsp:txXfrm>
    </dsp:sp>
    <dsp:sp modelId="{13C08F74-9B0A-413C-97ED-A2DDE9D89273}">
      <dsp:nvSpPr>
        <dsp:cNvPr id="0" name=""/>
        <dsp:cNvSpPr/>
      </dsp:nvSpPr>
      <dsp:spPr>
        <a:xfrm>
          <a:off x="2196240" y="2808312"/>
          <a:ext cx="1628573" cy="7269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1" kern="1200" dirty="0" smtClean="0"/>
            <a:t>Filing in a PETG bottles and storage </a:t>
          </a:r>
          <a:endParaRPr lang="en-A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900" kern="1200" dirty="0"/>
        </a:p>
      </dsp:txBody>
      <dsp:txXfrm>
        <a:off x="2217530" y="2829602"/>
        <a:ext cx="1585993" cy="684321"/>
      </dsp:txXfrm>
    </dsp:sp>
    <dsp:sp modelId="{B6338B46-3837-4D6D-8BD6-73FC433F123F}">
      <dsp:nvSpPr>
        <dsp:cNvPr id="0" name=""/>
        <dsp:cNvSpPr/>
      </dsp:nvSpPr>
      <dsp:spPr>
        <a:xfrm rot="5400000">
          <a:off x="2932076" y="3548208"/>
          <a:ext cx="156901" cy="1832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700" kern="1200" dirty="0"/>
        </a:p>
      </dsp:txBody>
      <dsp:txXfrm rot="-5400000">
        <a:off x="2955563" y="3561364"/>
        <a:ext cx="109928" cy="109831"/>
      </dsp:txXfrm>
    </dsp:sp>
    <dsp:sp modelId="{716EBD55-842C-48EE-AEA8-DC90B44EA2A6}">
      <dsp:nvSpPr>
        <dsp:cNvPr id="0" name=""/>
        <dsp:cNvSpPr/>
      </dsp:nvSpPr>
      <dsp:spPr>
        <a:xfrm>
          <a:off x="2196240" y="3744416"/>
          <a:ext cx="1628573" cy="883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400" b="1" kern="1200" dirty="0" smtClean="0"/>
            <a:t>Thawing , filing vials and lyophilisation</a:t>
          </a:r>
          <a:endParaRPr lang="en-AU" sz="1400" b="1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800" kern="1200" dirty="0"/>
        </a:p>
      </dsp:txBody>
      <dsp:txXfrm>
        <a:off x="2222129" y="3770305"/>
        <a:ext cx="1576795" cy="832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7448" y="0"/>
            <a:ext cx="2975300" cy="500384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C4E367E6-A0C2-41C1-8725-50B44AEB84E6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9300"/>
            <a:ext cx="500062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15" y="4748052"/>
            <a:ext cx="5492121" cy="4498659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7448" y="9494506"/>
            <a:ext cx="2975300" cy="50038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39A2C7C7-78B8-4DAD-B120-D8609CCFEA5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569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5th Asia Pacific Global Summit and Expo on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Vaccines &amp; Vaccination</a:t>
            </a:r>
          </a:p>
          <a:p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July 27-29, 2015 Brisbane, Queensland, Australia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2C7C7-78B8-4DAD-B120-D8609CCFEA51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9095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2C7C7-78B8-4DAD-B120-D8609CCFEA51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136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2C7C7-78B8-4DAD-B120-D8609CCFEA51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541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2C7C7-78B8-4DAD-B120-D8609CCFEA51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5417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2C7C7-78B8-4DAD-B120-D8609CCFEA51}" type="slidenum">
              <a:rPr lang="en-AU" smtClean="0"/>
              <a:t>22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541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35496" y="-243408"/>
            <a:ext cx="9178369" cy="7243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6573"/>
          <a:stretch/>
        </p:blipFill>
        <p:spPr>
          <a:xfrm>
            <a:off x="35496" y="-243408"/>
            <a:ext cx="9178369" cy="1008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530" y="1041032"/>
            <a:ext cx="3507578" cy="1523872"/>
          </a:xfrm>
          <a:prstGeom prst="rect">
            <a:avLst/>
          </a:prstGeom>
        </p:spPr>
      </p:pic>
      <p:sp>
        <p:nvSpPr>
          <p:cNvPr id="13" name="AutoShape 2"/>
          <p:cNvSpPr>
            <a:spLocks noChangeArrowheads="1"/>
          </p:cNvSpPr>
          <p:nvPr userDrawn="1"/>
        </p:nvSpPr>
        <p:spPr bwMode="auto">
          <a:xfrm>
            <a:off x="2143" y="6021400"/>
            <a:ext cx="9178369" cy="1008000"/>
          </a:xfrm>
          <a:prstGeom prst="homePlate">
            <a:avLst>
              <a:gd name="adj" fmla="val 27783"/>
            </a:avLst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AU" dirty="0"/>
          </a:p>
        </p:txBody>
      </p:sp>
      <p:sp>
        <p:nvSpPr>
          <p:cNvPr id="14" name="Text Box 95"/>
          <p:cNvSpPr txBox="1">
            <a:spLocks noChangeArrowheads="1"/>
          </p:cNvSpPr>
          <p:nvPr userDrawn="1"/>
        </p:nvSpPr>
        <p:spPr bwMode="auto">
          <a:xfrm>
            <a:off x="1947513" y="-99392"/>
            <a:ext cx="5237361" cy="70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5A5A5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b="1" dirty="0">
                <a:solidFill>
                  <a:srgbClr val="FFFFFF"/>
                </a:solidFill>
                <a:effectLst/>
                <a:latin typeface="Century Gothic"/>
                <a:ea typeface="Calibri"/>
                <a:cs typeface="Times New Roman"/>
              </a:rPr>
              <a:t>Early Phase Clinical Trial Specialists &amp; </a:t>
            </a:r>
            <a:r>
              <a:rPr lang="en-GB" sz="1600" b="1" dirty="0" smtClean="0">
                <a:solidFill>
                  <a:srgbClr val="FFFFFF"/>
                </a:solidFill>
                <a:effectLst/>
                <a:latin typeface="Century Gothic"/>
                <a:ea typeface="Calibri"/>
                <a:cs typeface="Times New Roman"/>
              </a:rPr>
              <a:t/>
            </a:r>
            <a:br>
              <a:rPr lang="en-GB" sz="1600" b="1" dirty="0" smtClean="0">
                <a:solidFill>
                  <a:srgbClr val="FFFFFF"/>
                </a:solidFill>
                <a:effectLst/>
                <a:latin typeface="Century Gothic"/>
                <a:ea typeface="Calibri"/>
                <a:cs typeface="Times New Roman"/>
              </a:rPr>
            </a:br>
            <a:r>
              <a:rPr lang="en-GB" sz="1600" b="1" dirty="0" smtClean="0">
                <a:solidFill>
                  <a:srgbClr val="FFFFFF"/>
                </a:solidFill>
                <a:effectLst/>
                <a:latin typeface="Century Gothic"/>
                <a:ea typeface="Calibri"/>
                <a:cs typeface="Times New Roman"/>
              </a:rPr>
              <a:t>Leading </a:t>
            </a:r>
            <a:r>
              <a:rPr lang="en-GB" sz="1600" b="1" dirty="0">
                <a:solidFill>
                  <a:srgbClr val="FFFFFF"/>
                </a:solidFill>
                <a:effectLst/>
                <a:latin typeface="Century Gothic"/>
                <a:ea typeface="Calibri"/>
                <a:cs typeface="Times New Roman"/>
              </a:rPr>
              <a:t>Australian/New Zealand CRO</a:t>
            </a:r>
            <a:endParaRPr lang="en-AU" sz="1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5" name="AutoShape 2"/>
          <p:cNvSpPr>
            <a:spLocks noChangeArrowheads="1"/>
          </p:cNvSpPr>
          <p:nvPr userDrawn="1"/>
        </p:nvSpPr>
        <p:spPr bwMode="auto">
          <a:xfrm rot="10800000">
            <a:off x="35496" y="6021399"/>
            <a:ext cx="9178369" cy="1008000"/>
          </a:xfrm>
          <a:prstGeom prst="homePlate">
            <a:avLst>
              <a:gd name="adj" fmla="val 27783"/>
            </a:avLst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Brisbane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Adelaide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Canberra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Melbourne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Perth </a:t>
            </a:r>
            <a:endParaRPr lang="en-AU" sz="1800" b="1" kern="1200" dirty="0" smtClean="0">
              <a:solidFill>
                <a:schemeClr val="bg1"/>
              </a:solidFill>
              <a:effectLst/>
              <a:latin typeface="Century Gothic" pitchFamily="34" charset="0"/>
              <a:ea typeface="+mn-ea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Auckland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Christchurch 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  <a:sym typeface="Wingdings"/>
              </a:rPr>
              <a:t></a:t>
            </a:r>
            <a:r>
              <a:rPr lang="en-GB" sz="1800" b="1" kern="1200" dirty="0" smtClean="0">
                <a:solidFill>
                  <a:schemeClr val="bg1"/>
                </a:solidFill>
                <a:effectLst/>
                <a:latin typeface="Century Gothic" pitchFamily="34" charset="0"/>
                <a:ea typeface="+mn-ea"/>
                <a:cs typeface="+mn-cs"/>
              </a:rPr>
              <a:t> Wellington</a:t>
            </a:r>
            <a:endParaRPr lang="en-AU" sz="1800" b="1" kern="1200" dirty="0">
              <a:solidFill>
                <a:schemeClr val="bg1"/>
              </a:solidFill>
              <a:effectLst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7664" y="3068960"/>
            <a:ext cx="5310586" cy="1154171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1552A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5130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552A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2488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520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743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911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874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62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76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160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97C210-AAF9-48A6-A11E-734C6AB254E2}" type="datetimeFigureOut">
              <a:rPr lang="en-AU" smtClean="0"/>
              <a:t>29/07/15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051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94486-7ECB-44AA-959C-9219E6258E2C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3635896" y="646436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schemeClr val="bg1"/>
                </a:solidFill>
                <a:latin typeface="Century Gothic" pitchFamily="34" charset="0"/>
              </a:rPr>
              <a:t>www.clinical.net.au</a:t>
            </a:r>
            <a:endParaRPr lang="en-AU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6" name="Picture 15"/>
          <p:cNvPicPr/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4" r="-2907" b="-703"/>
          <a:stretch/>
        </p:blipFill>
        <p:spPr bwMode="auto">
          <a:xfrm>
            <a:off x="414561" y="6021360"/>
            <a:ext cx="1781175" cy="64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67"/>
          <a:stretch/>
        </p:blipFill>
        <p:spPr>
          <a:xfrm>
            <a:off x="5467316" y="6044318"/>
            <a:ext cx="3425164" cy="6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3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800" b="1" kern="1200">
          <a:solidFill>
            <a:srgbClr val="1552AB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E4941"/>
        </a:buClr>
        <a:buFont typeface="Arial" pitchFamily="34" charset="0"/>
        <a:buChar char="•"/>
        <a:defRPr sz="2200" b="1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E4941"/>
        </a:buClr>
        <a:buFont typeface="Arial" pitchFamily="34" charset="0"/>
        <a:buChar char="•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E4941"/>
        </a:buClr>
        <a:buFont typeface="Arial" pitchFamily="34" charset="0"/>
        <a:buChar char="•"/>
        <a:defRPr sz="1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E4941"/>
        </a:buClr>
        <a:buFont typeface="Arial" pitchFamily="34" charset="0"/>
        <a:buChar char="•"/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E4941"/>
        </a:buClr>
        <a:buFont typeface="Arial" pitchFamily="34" charset="0"/>
        <a:buChar char="•"/>
        <a:defRPr sz="1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hyperlink" Target="http://www.sanofipasteur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2636912"/>
            <a:ext cx="8793176" cy="1154171"/>
          </a:xfrm>
        </p:spPr>
        <p:txBody>
          <a:bodyPr>
            <a:noAutofit/>
          </a:bodyPr>
          <a:lstStyle>
            <a:lvl1pPr marL="0" indent="0" algn="ctr">
              <a:buNone/>
              <a:defRPr baseline="0">
                <a:solidFill>
                  <a:srgbClr val="1552A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z="2800" dirty="0" smtClean="0">
                <a:solidFill>
                  <a:srgbClr val="002060"/>
                </a:solidFill>
              </a:rPr>
              <a:t>Key steps in moving a vaccine from proof of concept in mice to human clinical trials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29 July 2015</a:t>
            </a:r>
            <a:endParaRPr lang="en-AU" sz="28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52"/>
          <a:stretch/>
        </p:blipFill>
        <p:spPr>
          <a:xfrm>
            <a:off x="6372200" y="4581128"/>
            <a:ext cx="2816512" cy="125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6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002060"/>
                </a:solidFill>
              </a:rPr>
              <a:t>Introduction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AU" b="0" dirty="0" smtClean="0"/>
              <a:t>Overview of </a:t>
            </a:r>
            <a:r>
              <a:rPr lang="en-AU" b="0" dirty="0"/>
              <a:t>v</a:t>
            </a:r>
            <a:r>
              <a:rPr lang="en-AU" b="0" dirty="0" smtClean="0"/>
              <a:t>accine </a:t>
            </a:r>
            <a:r>
              <a:rPr lang="en-AU" b="0" dirty="0"/>
              <a:t>d</a:t>
            </a:r>
            <a:r>
              <a:rPr lang="en-AU" b="0" dirty="0" smtClean="0"/>
              <a:t>evelopment using </a:t>
            </a:r>
            <a:r>
              <a:rPr lang="en-AU" b="0" dirty="0"/>
              <a:t>u</a:t>
            </a:r>
            <a:r>
              <a:rPr lang="en-AU" b="0" dirty="0" smtClean="0"/>
              <a:t>niversity invented ChimeriVax™-JE as the template</a:t>
            </a:r>
          </a:p>
          <a:p>
            <a:r>
              <a:rPr lang="en-AU" b="0" dirty="0" smtClean="0">
                <a:solidFill>
                  <a:srgbClr val="FF0000"/>
                </a:solidFill>
              </a:rPr>
              <a:t>How would I do things now if I was developing a vaccine as a University researcher? </a:t>
            </a:r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1233835"/>
            <a:ext cx="3810000" cy="4571429"/>
          </a:xfrm>
        </p:spPr>
      </p:pic>
    </p:spTree>
    <p:extLst>
      <p:ext uri="{BB962C8B-B14F-4D97-AF65-F5344CB8AC3E}">
        <p14:creationId xmlns:p14="http://schemas.microsoft.com/office/powerpoint/2010/main" val="3604386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Industry overview of </a:t>
            </a:r>
            <a:r>
              <a:rPr lang="en-AU" dirty="0">
                <a:solidFill>
                  <a:srgbClr val="002060"/>
                </a:solidFill>
              </a:rPr>
              <a:t>v</a:t>
            </a:r>
            <a:r>
              <a:rPr lang="en-AU" dirty="0" smtClean="0">
                <a:solidFill>
                  <a:srgbClr val="002060"/>
                </a:solidFill>
              </a:rPr>
              <a:t>accine Development</a:t>
            </a:r>
            <a:endParaRPr lang="en-AU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4743"/>
            <a:ext cx="8229600" cy="489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123728" y="6016755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Source: </a:t>
            </a:r>
            <a:r>
              <a:rPr lang="en-AU" dirty="0" smtClean="0">
                <a:hlinkClick r:id="rId3"/>
              </a:rPr>
              <a:t>www.sanofipasteur.com</a:t>
            </a: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3850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Activity map for vaccine development</a:t>
            </a:r>
            <a:endParaRPr lang="en-A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744549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6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plan?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Investors want to see:</a:t>
            </a:r>
          </a:p>
          <a:p>
            <a:pPr lvl="1"/>
            <a:r>
              <a:rPr lang="en-US" dirty="0" smtClean="0"/>
              <a:t>The vaccine can be sold</a:t>
            </a:r>
          </a:p>
          <a:p>
            <a:pPr lvl="1"/>
            <a:r>
              <a:rPr lang="en-US" dirty="0" smtClean="0"/>
              <a:t>The Costs of Goods Sold (COGS) allows a profit to be made on the price point</a:t>
            </a:r>
          </a:p>
          <a:p>
            <a:pPr lvl="1"/>
            <a:r>
              <a:rPr lang="en-US" dirty="0" smtClean="0"/>
              <a:t>The Return on Investment (ROI) is achieved in a commercially reasonable time frame	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2708921"/>
            <a:ext cx="2857500" cy="2073424"/>
          </a:xfrm>
        </p:spPr>
      </p:pic>
    </p:spTree>
    <p:extLst>
      <p:ext uri="{BB962C8B-B14F-4D97-AF65-F5344CB8AC3E}">
        <p14:creationId xmlns:p14="http://schemas.microsoft.com/office/powerpoint/2010/main" val="141578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University Research (St Louis)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1412777"/>
            <a:ext cx="4038600" cy="41764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dirty="0" smtClean="0"/>
              <a:t>Chambers 1999</a:t>
            </a:r>
          </a:p>
          <a:p>
            <a:pPr lvl="1"/>
            <a:r>
              <a:rPr lang="en-AU" dirty="0" smtClean="0"/>
              <a:t>Vaccine </a:t>
            </a:r>
            <a:r>
              <a:rPr lang="en-AU" dirty="0" smtClean="0"/>
              <a:t>immunogenic in small animals</a:t>
            </a:r>
            <a:endParaRPr lang="en-AU" dirty="0" smtClean="0"/>
          </a:p>
          <a:p>
            <a:pPr lvl="1"/>
            <a:r>
              <a:rPr lang="en-AU" b="0" dirty="0" smtClean="0"/>
              <a:t>Could be made in Vero cells</a:t>
            </a:r>
          </a:p>
          <a:p>
            <a:pPr lvl="1"/>
            <a:r>
              <a:rPr lang="en-AU" dirty="0" smtClean="0"/>
              <a:t>Not neurovirulent in mice following IC challenge </a:t>
            </a:r>
          </a:p>
          <a:p>
            <a:pPr lvl="1"/>
            <a:r>
              <a:rPr lang="en-AU" b="0" dirty="0" smtClean="0"/>
              <a:t>Characterised the attenuation sites of the vaccine</a:t>
            </a:r>
          </a:p>
          <a:p>
            <a:pPr lvl="1"/>
            <a:endParaRPr lang="en-AU" b="0" dirty="0" smtClean="0"/>
          </a:p>
          <a:p>
            <a:pPr lvl="1"/>
            <a:endParaRPr lang="en-AU" b="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864" y="1412777"/>
            <a:ext cx="4038600" cy="4464495"/>
          </a:xfrm>
        </p:spPr>
      </p:pic>
      <p:sp>
        <p:nvSpPr>
          <p:cNvPr id="7" name="TextBox 6"/>
          <p:cNvSpPr txBox="1"/>
          <p:nvPr/>
        </p:nvSpPr>
        <p:spPr>
          <a:xfrm>
            <a:off x="179512" y="551897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Century Gothic" panose="020B0502020202020204" pitchFamily="34" charset="0"/>
              </a:rPr>
              <a:t>Chambers 1999. J Virol 73(4): 3095-101</a:t>
            </a:r>
            <a:endParaRPr lang="en-A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6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POC animal research </a:t>
            </a:r>
            <a:r>
              <a:rPr lang="en-AU" dirty="0" smtClean="0">
                <a:solidFill>
                  <a:srgbClr val="002060"/>
                </a:solidFill>
              </a:rPr>
              <a:t>–OroVax Inc (later Acambis Inc)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1412777"/>
            <a:ext cx="4038600" cy="41764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dirty="0" smtClean="0"/>
              <a:t>Monath 1999</a:t>
            </a:r>
          </a:p>
          <a:p>
            <a:pPr lvl="1"/>
            <a:r>
              <a:rPr lang="en-AU" dirty="0" smtClean="0"/>
              <a:t>ChimeriVax™-JE was not neurovirulent in Rhesus monkeys (IC 6.6 log</a:t>
            </a:r>
            <a:r>
              <a:rPr lang="en-AU" baseline="-25000" dirty="0" smtClean="0"/>
              <a:t>10</a:t>
            </a:r>
            <a:r>
              <a:rPr lang="en-AU" dirty="0" smtClean="0"/>
              <a:t> PFU)</a:t>
            </a:r>
          </a:p>
          <a:p>
            <a:pPr lvl="1"/>
            <a:r>
              <a:rPr lang="en-AU" dirty="0" smtClean="0"/>
              <a:t>Immunogenic </a:t>
            </a:r>
          </a:p>
          <a:p>
            <a:pPr lvl="1"/>
            <a:r>
              <a:rPr lang="en-AU" dirty="0" smtClean="0"/>
              <a:t>Virulent JEV caused encephalitis in Rhesus challenged IC</a:t>
            </a:r>
          </a:p>
          <a:p>
            <a:pPr lvl="1"/>
            <a:r>
              <a:rPr lang="en-AU" dirty="0" smtClean="0"/>
              <a:t>Vaccinated SC</a:t>
            </a:r>
          </a:p>
          <a:p>
            <a:pPr lvl="1"/>
            <a:r>
              <a:rPr lang="en-AU" dirty="0" smtClean="0"/>
              <a:t>1/6 (17%) developed encephalitis vs. 4/4 (100%) in the unvaccinated controls	 </a:t>
            </a:r>
          </a:p>
          <a:p>
            <a:pPr marL="457200" lvl="1" indent="0">
              <a:buNone/>
            </a:pPr>
            <a:endParaRPr lang="en-AU" b="0" dirty="0" smtClean="0"/>
          </a:p>
          <a:p>
            <a:pPr lvl="1"/>
            <a:endParaRPr lang="en-AU" b="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301208"/>
            <a:ext cx="478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Century Gothic" panose="020B0502020202020204" pitchFamily="34" charset="0"/>
              </a:rPr>
              <a:t>Monath 1999. Vaccine 17(15-16):1869-82</a:t>
            </a:r>
            <a:endParaRPr lang="en-AU" dirty="0">
              <a:latin typeface="Century Gothic" panose="020B0502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134112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ChimeriVax™-JE (Imojev®)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680520" cy="4525963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sz="1800" dirty="0" smtClean="0"/>
              <a:t>Introduction</a:t>
            </a:r>
          </a:p>
          <a:p>
            <a:pPr lvl="1"/>
            <a:r>
              <a:rPr lang="en-AU" sz="1800" dirty="0" smtClean="0"/>
              <a:t>ChimeriVax™-JE (now Imojev®) is a prophylactic vaccine to prevent Japanese encephalitis</a:t>
            </a:r>
          </a:p>
          <a:p>
            <a:r>
              <a:rPr lang="en-AU" sz="1800" dirty="0" smtClean="0"/>
              <a:t>Product vision</a:t>
            </a:r>
          </a:p>
          <a:p>
            <a:pPr lvl="1"/>
            <a:r>
              <a:rPr lang="en-AU" sz="1800" dirty="0" smtClean="0"/>
              <a:t>Formulated to reduce reactogenicity associated with mouse-brain derived JE vaccines</a:t>
            </a:r>
          </a:p>
          <a:p>
            <a:pPr lvl="1"/>
            <a:r>
              <a:rPr lang="en-AU" sz="1800" dirty="0" smtClean="0"/>
              <a:t>Cheaper to make</a:t>
            </a:r>
          </a:p>
          <a:p>
            <a:pPr lvl="1"/>
            <a:r>
              <a:rPr lang="en-AU" sz="1800" dirty="0" smtClean="0"/>
              <a:t>Requires 1-dose instead of 3 to achieve equivalent </a:t>
            </a:r>
            <a:r>
              <a:rPr lang="en-AU" sz="1800" dirty="0" smtClean="0"/>
              <a:t>immunogenicity to licenced vaccines</a:t>
            </a:r>
            <a:endParaRPr lang="en-AU" sz="1800" dirty="0" smtClean="0"/>
          </a:p>
          <a:p>
            <a:pPr lvl="1"/>
            <a:r>
              <a:rPr lang="en-AU" sz="1800" dirty="0" smtClean="0"/>
              <a:t>Protection responses last &gt; 3 years</a:t>
            </a:r>
          </a:p>
          <a:p>
            <a:endParaRPr lang="en-AU" sz="180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68760"/>
            <a:ext cx="3672408" cy="4320480"/>
          </a:xfrm>
        </p:spPr>
      </p:pic>
    </p:spTree>
    <p:extLst>
      <p:ext uri="{BB962C8B-B14F-4D97-AF65-F5344CB8AC3E}">
        <p14:creationId xmlns:p14="http://schemas.microsoft.com/office/powerpoint/2010/main" val="338079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Indication and Key claims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Indication</a:t>
            </a:r>
          </a:p>
          <a:p>
            <a:pPr lvl="1"/>
            <a:r>
              <a:rPr lang="en-AU" sz="2200" dirty="0"/>
              <a:t>Imojev® is indicated for prophylaxis of Japanese encephalitis caused by the Japanese encephalitis virus, in individuals from 12 months of age and over.</a:t>
            </a:r>
            <a:endParaRPr lang="en-AU" sz="2200" b="0" dirty="0" smtClean="0"/>
          </a:p>
          <a:p>
            <a:r>
              <a:rPr lang="en-AU" dirty="0" smtClean="0"/>
              <a:t>Key claims:</a:t>
            </a:r>
          </a:p>
          <a:p>
            <a:pPr lvl="1"/>
            <a:r>
              <a:rPr lang="en-AU" b="0" dirty="0" smtClean="0"/>
              <a:t>Attenuated virus replicates inside host and elicits neutralising antibodies and a CMI immune response specific to JEV</a:t>
            </a:r>
          </a:p>
          <a:p>
            <a:pPr lvl="1"/>
            <a:r>
              <a:rPr lang="en-AU" b="0" dirty="0" smtClean="0"/>
              <a:t>As a single dose, Imojev® is as immunogenic as a 3-dose regimen of JEV comparator vaccine</a:t>
            </a:r>
          </a:p>
          <a:p>
            <a:pPr lvl="1"/>
            <a:r>
              <a:rPr lang="en-AU" b="0" dirty="0" smtClean="0"/>
              <a:t>Seroprotection (PRNT</a:t>
            </a:r>
            <a:r>
              <a:rPr lang="en-AU" b="0" baseline="-25000" dirty="0" smtClean="0"/>
              <a:t>50 </a:t>
            </a:r>
            <a:r>
              <a:rPr lang="en-AU" b="0" dirty="0" smtClean="0"/>
              <a:t>titre </a:t>
            </a:r>
            <a:r>
              <a:rPr lang="en-AU" b="0" u="sng" dirty="0" smtClean="0"/>
              <a:t>&gt;</a:t>
            </a:r>
            <a:r>
              <a:rPr lang="en-AU" b="0" dirty="0" smtClean="0"/>
              <a:t> 10) is reached within 14-30 days</a:t>
            </a:r>
          </a:p>
          <a:p>
            <a:pPr lvl="1"/>
            <a:r>
              <a:rPr lang="en-AU" b="0" dirty="0" smtClean="0"/>
              <a:t>Protective antibodies are present &gt; 3 years </a:t>
            </a:r>
          </a:p>
          <a:p>
            <a:pPr lvl="1"/>
            <a:r>
              <a:rPr lang="en-AU" b="0" dirty="0" smtClean="0"/>
              <a:t>Neutralising antibodies protect against wild-type JEV strains from the four genotypes</a:t>
            </a:r>
          </a:p>
          <a:p>
            <a:pPr lvl="1"/>
            <a:r>
              <a:rPr lang="en-AU" b="0" dirty="0" smtClean="0"/>
              <a:t>Safe and immunogenic in paediatrics</a:t>
            </a:r>
          </a:p>
          <a:p>
            <a:pPr lvl="1"/>
            <a:r>
              <a:rPr lang="en-AU" b="0" dirty="0" smtClean="0"/>
              <a:t>Safe and immunogenic in children (2-5 years of age) and adults who have already received JEV vaccine</a:t>
            </a:r>
          </a:p>
        </p:txBody>
      </p:sp>
    </p:spTree>
    <p:extLst>
      <p:ext uri="{BB962C8B-B14F-4D97-AF65-F5344CB8AC3E}">
        <p14:creationId xmlns:p14="http://schemas.microsoft.com/office/powerpoint/2010/main" val="2032659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Price point/reimbursement analysis and COGS estimate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b="0" dirty="0" smtClean="0"/>
              <a:t>JE-VAX® (mouse-brain derived comparator vaccine) required 3-doses at Day 0, 7 and 30. $200/per course (2005 prices)</a:t>
            </a:r>
          </a:p>
          <a:p>
            <a:r>
              <a:rPr lang="en-AU" b="0" dirty="0" smtClean="0"/>
              <a:t>Imojev® could therefore be priced at $200/single injection (2005 prices)</a:t>
            </a:r>
          </a:p>
          <a:p>
            <a:r>
              <a:rPr lang="en-AU" b="0" dirty="0"/>
              <a:t>CSL </a:t>
            </a:r>
            <a:r>
              <a:rPr lang="en-AU" b="0" dirty="0" smtClean="0"/>
              <a:t>Jespect</a:t>
            </a:r>
            <a:r>
              <a:rPr lang="en-AU" b="0" dirty="0" smtClean="0"/>
              <a:t> $120/dose (2-doses required (2013 price)</a:t>
            </a:r>
          </a:p>
          <a:p>
            <a:r>
              <a:rPr lang="en-AU" b="0" dirty="0" smtClean="0"/>
              <a:t>Imojev® expected $250-$280/dose</a:t>
            </a:r>
          </a:p>
          <a:p>
            <a:r>
              <a:rPr lang="en-AU" b="0" dirty="0" smtClean="0"/>
              <a:t>Imojev® manufactured in Vero cells would have a COGS  &lt; than a vaccine manufactured in suckling mouse brain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28800"/>
            <a:ext cx="403860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63813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623731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Source: IMS and TMVC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2905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Formulations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052736"/>
            <a:ext cx="4680520" cy="4741987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Research material</a:t>
            </a:r>
          </a:p>
          <a:p>
            <a:pPr lvl="1"/>
            <a:r>
              <a:rPr lang="en-AU" dirty="0" smtClean="0"/>
              <a:t>Harvested cell culture media – from Vero cells</a:t>
            </a:r>
          </a:p>
          <a:p>
            <a:r>
              <a:rPr lang="en-AU" dirty="0" smtClean="0"/>
              <a:t>Lead candidate</a:t>
            </a:r>
          </a:p>
          <a:p>
            <a:pPr lvl="1"/>
            <a:r>
              <a:rPr lang="en-AU" dirty="0" smtClean="0"/>
              <a:t>Pilot wet-frozen formulation in 3-mL vials (Vero cells – not grown free of FCS)</a:t>
            </a:r>
          </a:p>
          <a:p>
            <a:r>
              <a:rPr lang="en-AU" dirty="0" smtClean="0"/>
              <a:t>Final commercial formulation</a:t>
            </a:r>
          </a:p>
          <a:p>
            <a:pPr lvl="1"/>
            <a:r>
              <a:rPr lang="fr-FR" dirty="0" smtClean="0"/>
              <a:t>Lyophilised, Japanese </a:t>
            </a:r>
            <a:r>
              <a:rPr lang="fr-FR" dirty="0"/>
              <a:t>encephalitis </a:t>
            </a:r>
            <a:r>
              <a:rPr lang="fr-FR" dirty="0" smtClean="0"/>
              <a:t>virus: </a:t>
            </a:r>
            <a:r>
              <a:rPr lang="fr-FR" dirty="0"/>
              <a:t>4.0-5.8 log </a:t>
            </a:r>
            <a:r>
              <a:rPr lang="fr-FR" dirty="0" smtClean="0"/>
              <a:t>PFU (free of FCS)</a:t>
            </a:r>
            <a:endParaRPr lang="en-AU" b="0" dirty="0" smtClean="0"/>
          </a:p>
          <a:p>
            <a:pPr lvl="1"/>
            <a:r>
              <a:rPr lang="en-AU" b="1" dirty="0" smtClean="0"/>
              <a:t>Excipients</a:t>
            </a:r>
            <a:r>
              <a:rPr lang="en-AU" b="0" dirty="0" smtClean="0"/>
              <a:t>: Mannitol</a:t>
            </a:r>
            <a:r>
              <a:rPr lang="en-AU" b="0" dirty="0"/>
              <a:t>, lactose, glutamic acid, potassium hydroxide, histidine, human serum albumin, </a:t>
            </a:r>
            <a:r>
              <a:rPr lang="en-AU" b="0" dirty="0" smtClean="0"/>
              <a:t>sodium chloride</a:t>
            </a:r>
            <a:r>
              <a:rPr lang="en-AU" b="0" dirty="0"/>
              <a:t>, water for injections. No adjuvant or antimicrobial preservative is added.</a:t>
            </a:r>
            <a:endParaRPr lang="en-AU" dirty="0" smtClean="0"/>
          </a:p>
          <a:p>
            <a:pPr lvl="1"/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268760"/>
            <a:ext cx="2808312" cy="4176464"/>
          </a:xfrm>
        </p:spPr>
      </p:pic>
    </p:spTree>
    <p:extLst>
      <p:ext uri="{BB962C8B-B14F-4D97-AF65-F5344CB8AC3E}">
        <p14:creationId xmlns:p14="http://schemas.microsoft.com/office/powerpoint/2010/main" val="2110736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Manufacturing programme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124744"/>
            <a:ext cx="460851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1600" dirty="0" smtClean="0"/>
              <a:t>Manufacturing</a:t>
            </a:r>
          </a:p>
          <a:p>
            <a:r>
              <a:rPr lang="en-AU" sz="1600" b="0" dirty="0" smtClean="0"/>
              <a:t>Culture of continuous Vero cells</a:t>
            </a:r>
          </a:p>
          <a:p>
            <a:r>
              <a:rPr lang="en-AU" sz="1600" b="0" dirty="0" smtClean="0"/>
              <a:t>Use of microcarriers in bioreactor to improve yields</a:t>
            </a:r>
          </a:p>
          <a:p>
            <a:r>
              <a:rPr lang="en-AU" sz="1600" b="0" dirty="0" smtClean="0"/>
              <a:t>SF medium used to lower adventitious agent risk</a:t>
            </a:r>
          </a:p>
          <a:p>
            <a:r>
              <a:rPr lang="en-AU" sz="1600" b="0" dirty="0" smtClean="0"/>
              <a:t>No antibiotics are used to reduce risk of hypersensitivity</a:t>
            </a:r>
          </a:p>
          <a:p>
            <a:pPr marL="0" indent="0">
              <a:buNone/>
            </a:pPr>
            <a:r>
              <a:rPr lang="en-AU" sz="1600" dirty="0" smtClean="0"/>
              <a:t>Specifications:</a:t>
            </a:r>
          </a:p>
          <a:p>
            <a:r>
              <a:rPr lang="en-AU" sz="1600" b="0" dirty="0" smtClean="0"/>
              <a:t>Identity (and confirm attenuation sites)</a:t>
            </a:r>
          </a:p>
          <a:p>
            <a:r>
              <a:rPr lang="en-AU" sz="1600" b="0" dirty="0" smtClean="0"/>
              <a:t>Purity</a:t>
            </a:r>
          </a:p>
          <a:p>
            <a:r>
              <a:rPr lang="en-AU" sz="1600" b="0" dirty="0" smtClean="0"/>
              <a:t>Biological and physical characteristics</a:t>
            </a:r>
          </a:p>
          <a:p>
            <a:r>
              <a:rPr lang="en-AU" sz="1600" b="0" dirty="0" smtClean="0"/>
              <a:t>Sterility</a:t>
            </a:r>
          </a:p>
          <a:p>
            <a:r>
              <a:rPr lang="en-AU" sz="1600" b="0" dirty="0" smtClean="0"/>
              <a:t>Endotoxins</a:t>
            </a:r>
          </a:p>
          <a:p>
            <a:r>
              <a:rPr lang="en-AU" sz="1600" b="0" dirty="0" smtClean="0"/>
              <a:t>Vero cell DNA</a:t>
            </a:r>
          </a:p>
          <a:p>
            <a:r>
              <a:rPr lang="en-AU" sz="1600" b="0" dirty="0" smtClean="0"/>
              <a:t>Safety test (FDA)</a:t>
            </a:r>
            <a:endParaRPr lang="en-AU" sz="1600" b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61620176"/>
              </p:ext>
            </p:extLst>
          </p:nvPr>
        </p:nvGraphicFramePr>
        <p:xfrm>
          <a:off x="3419872" y="1124744"/>
          <a:ext cx="411060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0427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Animal studies</a:t>
            </a:r>
            <a:endParaRPr lang="en-AU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070348"/>
              </p:ext>
            </p:extLst>
          </p:nvPr>
        </p:nvGraphicFramePr>
        <p:xfrm>
          <a:off x="457200" y="1108224"/>
          <a:ext cx="8219257" cy="430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020"/>
                <a:gridCol w="1809929"/>
                <a:gridCol w="1809929"/>
                <a:gridCol w="874450"/>
                <a:gridCol w="1809929"/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Type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Species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Doses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Route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Endpoint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Immunogenicity</a:t>
                      </a:r>
                    </a:p>
                    <a:p>
                      <a:r>
                        <a:rPr lang="en-AU" dirty="0" smtClean="0"/>
                        <a:t>(primary pharmacology)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Rhesus,</a:t>
                      </a:r>
                      <a:r>
                        <a:rPr lang="en-AU" baseline="0" dirty="0" smtClean="0"/>
                        <a:t> Cynomolgous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2-5 log</a:t>
                      </a:r>
                      <a:r>
                        <a:rPr lang="en-AU" baseline="-25000" dirty="0" smtClean="0"/>
                        <a:t>10</a:t>
                      </a:r>
                      <a:r>
                        <a:rPr lang="en-AU" baseline="0" dirty="0" smtClean="0"/>
                        <a:t> PFU</a:t>
                      </a:r>
                      <a:endParaRPr lang="en-AU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Viraemia, antibodies,</a:t>
                      </a:r>
                      <a:r>
                        <a:rPr lang="en-AU" baseline="0" dirty="0" smtClean="0"/>
                        <a:t> IC challenge, neutralisation 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Secondary</a:t>
                      </a:r>
                      <a:r>
                        <a:rPr lang="en-AU" baseline="0" dirty="0" smtClean="0"/>
                        <a:t> pharmacology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Not done</a:t>
                      </a:r>
                      <a:endParaRPr lang="en-A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AU" dirty="0" smtClean="0"/>
                        <a:t>CPMP/SWP/465/95 guidance review</a:t>
                      </a:r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Safety</a:t>
                      </a:r>
                      <a:r>
                        <a:rPr lang="en-AU" baseline="0" dirty="0" smtClean="0"/>
                        <a:t> pharmacology</a:t>
                      </a:r>
                    </a:p>
                    <a:p>
                      <a:r>
                        <a:rPr lang="en-AU" baseline="0" dirty="0" smtClean="0"/>
                        <a:t>(GLP)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ICR</a:t>
                      </a:r>
                      <a:r>
                        <a:rPr lang="en-AU" baseline="0" dirty="0" smtClean="0"/>
                        <a:t> mice, </a:t>
                      </a:r>
                      <a:r>
                        <a:rPr lang="en-AU" dirty="0" smtClean="0"/>
                        <a:t>Rhesus,</a:t>
                      </a:r>
                      <a:r>
                        <a:rPr lang="en-AU" baseline="0" dirty="0" smtClean="0"/>
                        <a:t> Cynomolgous</a:t>
                      </a:r>
                      <a:endParaRPr lang="en-AU" dirty="0" smtClean="0"/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aseline="0" dirty="0" smtClean="0"/>
                        <a:t>0.1, 1, 2, 3, 5.85-6.22 </a:t>
                      </a:r>
                      <a:r>
                        <a:rPr lang="en-AU" dirty="0" smtClean="0"/>
                        <a:t>log</a:t>
                      </a:r>
                      <a:r>
                        <a:rPr lang="en-AU" baseline="-25000" dirty="0" smtClean="0"/>
                        <a:t>10</a:t>
                      </a:r>
                      <a:r>
                        <a:rPr lang="en-AU" baseline="0" dirty="0" smtClean="0"/>
                        <a:t> PFU</a:t>
                      </a:r>
                      <a:endParaRPr lang="en-AU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IC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Survival,</a:t>
                      </a:r>
                      <a:r>
                        <a:rPr lang="en-AU" baseline="0" dirty="0" smtClean="0"/>
                        <a:t> antibodies, viraemia, clinical, laboratory, necropsy, histology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Genotoxicity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Not done</a:t>
                      </a:r>
                      <a:endParaRPr lang="en-A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AU" dirty="0" smtClean="0"/>
                        <a:t>CPMP/SWP/465/95 guidance review</a:t>
                      </a:r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008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Animal studies</a:t>
            </a:r>
            <a:endParaRPr lang="en-AU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194232"/>
              </p:ext>
            </p:extLst>
          </p:nvPr>
        </p:nvGraphicFramePr>
        <p:xfrm>
          <a:off x="457200" y="1108224"/>
          <a:ext cx="8219257" cy="338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020"/>
                <a:gridCol w="1809929"/>
                <a:gridCol w="1809929"/>
                <a:gridCol w="874450"/>
                <a:gridCol w="1809929"/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Type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Species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Doses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Route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Endpoint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Toxicology</a:t>
                      </a:r>
                    </a:p>
                    <a:p>
                      <a:r>
                        <a:rPr lang="en-AU" dirty="0" smtClean="0"/>
                        <a:t>(single dose only)*</a:t>
                      </a:r>
                    </a:p>
                    <a:p>
                      <a:r>
                        <a:rPr lang="en-AU" dirty="0" smtClean="0"/>
                        <a:t>(local tolerance)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Cynomolgous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5.2 log</a:t>
                      </a:r>
                      <a:r>
                        <a:rPr lang="en-AU" baseline="-25000" dirty="0" smtClean="0"/>
                        <a:t>10</a:t>
                      </a:r>
                      <a:r>
                        <a:rPr lang="en-AU" baseline="0" dirty="0" smtClean="0"/>
                        <a:t> PFU</a:t>
                      </a:r>
                      <a:endParaRPr lang="en-AU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Survival,</a:t>
                      </a:r>
                      <a:r>
                        <a:rPr lang="en-AU" baseline="0" dirty="0" smtClean="0"/>
                        <a:t> antibodies, viraemia, clinical, laboratory, necropsy, histology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Biodistribution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Cynomolgous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aseline="0" dirty="0" smtClean="0"/>
                        <a:t>?</a:t>
                      </a:r>
                      <a:endParaRPr lang="en-AU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Viral shedding,</a:t>
                      </a:r>
                      <a:r>
                        <a:rPr lang="en-AU" baseline="0" dirty="0" smtClean="0"/>
                        <a:t> distribution</a:t>
                      </a:r>
                      <a:endParaRPr lang="en-AU" dirty="0"/>
                    </a:p>
                  </a:txBody>
                  <a:tcPr/>
                </a:tc>
              </a:tr>
              <a:tr h="277009">
                <a:tc>
                  <a:txBody>
                    <a:bodyPr/>
                    <a:lstStyle/>
                    <a:p>
                      <a:r>
                        <a:rPr lang="en-AU" dirty="0" smtClean="0"/>
                        <a:t>Genetic </a:t>
                      </a:r>
                      <a:r>
                        <a:rPr lang="en-AU" baseline="0" dirty="0" smtClean="0"/>
                        <a:t>stability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Cynomolgous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aseline="0" dirty="0" smtClean="0"/>
                        <a:t>?</a:t>
                      </a:r>
                      <a:endParaRPr lang="en-AU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SC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Attenuation</a:t>
                      </a:r>
                      <a:r>
                        <a:rPr lang="en-AU" baseline="0" dirty="0" smtClean="0"/>
                        <a:t> sites maintained</a:t>
                      </a:r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465313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Century Gothic" panose="020B0502020202020204" pitchFamily="34" charset="0"/>
              </a:rPr>
              <a:t>* Consideration now given to clinical number of doses + 1 in repeat-dose toxicology in a immunologically relevant toxicological species</a:t>
            </a:r>
          </a:p>
          <a:p>
            <a:r>
              <a:rPr lang="en-AU" dirty="0" smtClean="0">
                <a:latin typeface="Century Gothic" panose="020B0502020202020204" pitchFamily="34" charset="0"/>
              </a:rPr>
              <a:t>Carcinogenicity and reproductive toxicity – not required/not performed. Future vaccine studies should consider </a:t>
            </a:r>
            <a:r>
              <a:rPr lang="en-AU" dirty="0" smtClean="0">
                <a:latin typeface="Century Gothic" panose="020B0502020202020204" pitchFamily="34" charset="0"/>
              </a:rPr>
              <a:t>embryo-foetal </a:t>
            </a:r>
            <a:r>
              <a:rPr lang="en-AU" dirty="0" smtClean="0">
                <a:latin typeface="Century Gothic" panose="020B0502020202020204" pitchFamily="34" charset="0"/>
              </a:rPr>
              <a:t>toxicity risk. </a:t>
            </a:r>
            <a:endParaRPr lang="en-A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653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Clinical programme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52528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Subject number:</a:t>
            </a:r>
          </a:p>
          <a:p>
            <a:r>
              <a:rPr lang="en-AU" b="0" dirty="0" smtClean="0"/>
              <a:t>3476 healthy adult subjects (Australia and USA)</a:t>
            </a:r>
          </a:p>
          <a:p>
            <a:r>
              <a:rPr lang="en-AU" b="0" dirty="0" smtClean="0"/>
              <a:t>1500 children and toddlers (Thailand and Philippines)</a:t>
            </a: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Study number:</a:t>
            </a:r>
          </a:p>
          <a:p>
            <a:r>
              <a:rPr lang="en-AU" b="0" dirty="0" smtClean="0"/>
              <a:t>11 major studies</a:t>
            </a:r>
          </a:p>
          <a:p>
            <a:pPr marL="0" indent="0">
              <a:buNone/>
            </a:pPr>
            <a:r>
              <a:rPr lang="en-AU" dirty="0" smtClean="0"/>
              <a:t>Pivotal Phase III endpoint:</a:t>
            </a:r>
          </a:p>
          <a:p>
            <a:r>
              <a:rPr lang="en-AU" b="0" dirty="0" smtClean="0"/>
              <a:t>PRNT</a:t>
            </a:r>
            <a:r>
              <a:rPr lang="en-AU" b="0" baseline="-25000" dirty="0" smtClean="0"/>
              <a:t>50 </a:t>
            </a:r>
            <a:r>
              <a:rPr lang="en-AU" b="0" u="sng" dirty="0" smtClean="0"/>
              <a:t>&gt;</a:t>
            </a:r>
            <a:r>
              <a:rPr lang="en-AU" b="0" dirty="0" smtClean="0"/>
              <a:t> 10 (WHO recommendation</a:t>
            </a:r>
            <a:r>
              <a:rPr lang="en-AU" b="0" dirty="0" smtClean="0"/>
              <a:t>) as an agreed surrogate efficacy endpoint</a:t>
            </a:r>
            <a:endParaRPr lang="en-AU" b="0" dirty="0" smtClean="0"/>
          </a:p>
          <a:p>
            <a:r>
              <a:rPr lang="en-AU" b="0" dirty="0" smtClean="0"/>
              <a:t>Generally a WHO recommended safety database for a prophylactic vaccine is </a:t>
            </a:r>
            <a:r>
              <a:rPr lang="en-AU" b="0" u="sng" dirty="0" smtClean="0"/>
              <a:t>&gt;</a:t>
            </a:r>
            <a:r>
              <a:rPr lang="en-AU" b="0" dirty="0" smtClean="0"/>
              <a:t> 5000 subjects  (WHO 2005)</a:t>
            </a:r>
            <a:endParaRPr lang="en-AU" b="0" u="sng" dirty="0" smtClean="0"/>
          </a:p>
        </p:txBody>
      </p:sp>
    </p:spTree>
    <p:extLst>
      <p:ext uri="{BB962C8B-B14F-4D97-AF65-F5344CB8AC3E}">
        <p14:creationId xmlns:p14="http://schemas.microsoft.com/office/powerpoint/2010/main" val="902112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864096"/>
          </a:xfrm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Main Human studies</a:t>
            </a:r>
            <a:endParaRPr lang="en-AU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983824"/>
              </p:ext>
            </p:extLst>
          </p:nvPr>
        </p:nvGraphicFramePr>
        <p:xfrm>
          <a:off x="323528" y="705582"/>
          <a:ext cx="864096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718"/>
                <a:gridCol w="3538121"/>
                <a:gridCol w="3538121"/>
              </a:tblGrid>
              <a:tr h="141704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Study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No.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Type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Reference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0660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H-040-001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Dose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-ranging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Monath 2003. J Inf Dis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188(8): 1213-30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0660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H-040-002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Memory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response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H-040-003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Dose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-ranging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Monath 2002. Vaccine 20(7-8):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1004-18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H-040-005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Long term immunogenicity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Nasveld 2010.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Hum Vaccine 6(11): 906-14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H-040-006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Vaccine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interaction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Nasveld 2010. Human Vaccine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6(12):1038-46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H-040-007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Bioequivalence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(pilot and lyophilised formulation)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Not published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0660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H-040-009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Pivotal adult Phase III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Torresi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2010. Vaccine 28(50):7993-8000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0660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H-040-010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Confirmatory adult Phase III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JEC01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Paediatric study (toddlers)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Chokenhoibukit 2010.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Pediatr Infect Dis 29(12): 1111-7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536551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JEC02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Paediatric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study (toddlers and children Phase III)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Feroldi 2012.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Hum vaccine Immunother 8(7): 929-37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80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Regulatory strategy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Joint US/Australian strategy for adult programme</a:t>
            </a:r>
          </a:p>
          <a:p>
            <a:r>
              <a:rPr lang="en-AU" dirty="0" smtClean="0"/>
              <a:t>Discussions with PFDA and TFDA about paediatric studies?</a:t>
            </a:r>
          </a:p>
          <a:p>
            <a:r>
              <a:rPr lang="en-AU" dirty="0" smtClean="0"/>
              <a:t>FDA – Type B meetings and IND filed</a:t>
            </a:r>
          </a:p>
          <a:p>
            <a:pPr lvl="1"/>
            <a:r>
              <a:rPr lang="en-AU" dirty="0" smtClean="0"/>
              <a:t>Pre-IND meeting</a:t>
            </a:r>
          </a:p>
          <a:p>
            <a:pPr lvl="1"/>
            <a:r>
              <a:rPr lang="en-AU" dirty="0" smtClean="0"/>
              <a:t>IND opened and maintained</a:t>
            </a:r>
          </a:p>
          <a:p>
            <a:pPr lvl="1"/>
            <a:r>
              <a:rPr lang="en-AU" dirty="0" smtClean="0"/>
              <a:t>End of Phase II meeting</a:t>
            </a:r>
          </a:p>
          <a:p>
            <a:r>
              <a:rPr lang="en-AU" dirty="0" smtClean="0"/>
              <a:t>TGA</a:t>
            </a:r>
          </a:p>
          <a:p>
            <a:pPr lvl="1"/>
            <a:r>
              <a:rPr lang="en-AU" dirty="0" smtClean="0"/>
              <a:t>Scientific advice meeting</a:t>
            </a:r>
          </a:p>
          <a:p>
            <a:pPr lvl="1"/>
            <a:r>
              <a:rPr lang="en-AU" dirty="0" smtClean="0"/>
              <a:t>Filed for CTX for H-040-005. Used for subsequent studies</a:t>
            </a:r>
          </a:p>
          <a:p>
            <a:r>
              <a:rPr lang="en-AU" dirty="0" smtClean="0"/>
              <a:t>OGTR</a:t>
            </a:r>
          </a:p>
          <a:p>
            <a:pPr lvl="1"/>
            <a:r>
              <a:rPr lang="en-AU" dirty="0" smtClean="0"/>
              <a:t>DNIR covering clinical studies in Australia</a:t>
            </a:r>
          </a:p>
          <a:p>
            <a:pPr lvl="1"/>
            <a:r>
              <a:rPr lang="en-AU" dirty="0" smtClean="0"/>
              <a:t>DIR covering commercial use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110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56"/>
            <a:ext cx="8229600" cy="864096"/>
          </a:xfrm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Deals and Imojev® registration</a:t>
            </a:r>
            <a:endParaRPr lang="en-AU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904455"/>
              </p:ext>
            </p:extLst>
          </p:nvPr>
        </p:nvGraphicFramePr>
        <p:xfrm>
          <a:off x="467544" y="980728"/>
          <a:ext cx="8219254" cy="568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060"/>
                <a:gridCol w="5133684"/>
                <a:gridCol w="1522510"/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Date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Deal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Value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~1999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Bench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research published and licensing agreement St. Louis university and OraVax (later Acambis)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Unknown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10 Nov 2005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Acambis signs manufacturing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and marketing agreement with Bharat Biotech International Ltd for India market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Unknown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20 Apr 2006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Acambis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completes enrolment for the pivotal adult Phase 3 studies of ChimeriVax™JE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Not publicly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released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Feb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2007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Acambis grants Sanofi Pasteur marketing, distribution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and manufacturing rights for ChimeriVax™-JE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€30 million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26 Mar 2008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Expanded agreement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with Sanofi Pasteur for rights to Indian market. Bharat Biotech compensated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Unknown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25 Sep 2008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Sanofi Pasteur acquires Acambis Inc.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£285 million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23 Aug 2010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Registered</a:t>
                      </a:r>
                      <a:r>
                        <a:rPr lang="en-AU" baseline="0" dirty="0" smtClean="0">
                          <a:latin typeface="Century Gothic" panose="020B0502020202020204" pitchFamily="34" charset="0"/>
                        </a:rPr>
                        <a:t> on the ARTG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latin typeface="Century Gothic" panose="020B0502020202020204" pitchFamily="34" charset="0"/>
                        </a:rPr>
                        <a:t>n/a</a:t>
                      </a:r>
                      <a:endParaRPr lang="en-AU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883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4464496"/>
          </a:xfrm>
        </p:spPr>
        <p:txBody>
          <a:bodyPr>
            <a:noAutofit/>
          </a:bodyPr>
          <a:lstStyle/>
          <a:p>
            <a:r>
              <a:rPr lang="en-AU" dirty="0" smtClean="0"/>
              <a:t>Answer core questions:</a:t>
            </a:r>
          </a:p>
          <a:p>
            <a:pPr lvl="1"/>
            <a:r>
              <a:rPr lang="en-AU" dirty="0"/>
              <a:t>What is the vaccine </a:t>
            </a:r>
            <a:r>
              <a:rPr lang="en-AU" dirty="0" smtClean="0"/>
              <a:t>vision, indication and key claims?</a:t>
            </a:r>
          </a:p>
          <a:p>
            <a:pPr lvl="1"/>
            <a:r>
              <a:rPr lang="en-AU" dirty="0" smtClean="0"/>
              <a:t>Can the vaccine be sold and reimbursed?</a:t>
            </a:r>
          </a:p>
          <a:p>
            <a:pPr lvl="1"/>
            <a:r>
              <a:rPr lang="en-AU" dirty="0" smtClean="0"/>
              <a:t>Where is the vaccine now and where is my exit point?</a:t>
            </a:r>
            <a:endParaRPr lang="en-AU" dirty="0"/>
          </a:p>
          <a:p>
            <a:r>
              <a:rPr lang="en-AU" dirty="0" smtClean="0"/>
              <a:t>Obtain your patent protection</a:t>
            </a:r>
          </a:p>
          <a:p>
            <a:r>
              <a:rPr lang="en-AU" dirty="0" smtClean="0"/>
              <a:t>Plan with the end in mind:</a:t>
            </a:r>
          </a:p>
          <a:p>
            <a:pPr lvl="1"/>
            <a:r>
              <a:rPr lang="en-AU" dirty="0" smtClean="0"/>
              <a:t>Use a vaccine development plan to:</a:t>
            </a:r>
          </a:p>
          <a:p>
            <a:pPr lvl="2"/>
            <a:r>
              <a:rPr lang="en-AU" dirty="0" smtClean="0"/>
              <a:t>Estimate your manufacturing, toxicology and human study requirements</a:t>
            </a:r>
          </a:p>
          <a:p>
            <a:pPr lvl="2"/>
            <a:r>
              <a:rPr lang="en-AU" dirty="0"/>
              <a:t>Plan should show the key </a:t>
            </a:r>
            <a:r>
              <a:rPr lang="en-AU" dirty="0" smtClean="0"/>
              <a:t>milestones</a:t>
            </a:r>
          </a:p>
          <a:p>
            <a:pPr lvl="2"/>
            <a:r>
              <a:rPr lang="en-AU" dirty="0" smtClean="0"/>
              <a:t>Estimate costs</a:t>
            </a:r>
          </a:p>
          <a:p>
            <a:pPr lvl="2"/>
            <a:r>
              <a:rPr lang="en-AU" dirty="0" smtClean="0"/>
              <a:t>Show timelines</a:t>
            </a:r>
          </a:p>
          <a:p>
            <a:pPr lvl="2"/>
            <a:r>
              <a:rPr lang="en-AU" dirty="0" smtClean="0"/>
              <a:t>Show resource requirements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332656"/>
            <a:ext cx="8229600" cy="864096"/>
          </a:xfrm>
        </p:spPr>
        <p:txBody>
          <a:bodyPr/>
          <a:lstStyle/>
          <a:p>
            <a:r>
              <a:rPr lang="en-AU" dirty="0" smtClean="0">
                <a:solidFill>
                  <a:srgbClr val="002060"/>
                </a:solidFill>
              </a:rPr>
              <a:t>Recommendations</a:t>
            </a:r>
            <a:endParaRPr lang="en-A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7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4464496"/>
          </a:xfrm>
        </p:spPr>
        <p:txBody>
          <a:bodyPr>
            <a:noAutofit/>
          </a:bodyPr>
          <a:lstStyle/>
          <a:p>
            <a:r>
              <a:rPr lang="en-AU" dirty="0" smtClean="0"/>
              <a:t>Talk to key people</a:t>
            </a:r>
          </a:p>
          <a:p>
            <a:pPr lvl="1"/>
            <a:r>
              <a:rPr lang="en-AU" dirty="0" smtClean="0"/>
              <a:t>Discuss the plan, costs and potential value with regulators, investors and potential buyers under confidentiality agreements</a:t>
            </a:r>
          </a:p>
          <a:p>
            <a:pPr lvl="1"/>
            <a:r>
              <a:rPr lang="en-AU" dirty="0" smtClean="0"/>
              <a:t>Get help to present the plan to regulators (TGA scientific advice meeting)</a:t>
            </a:r>
          </a:p>
          <a:p>
            <a:pPr lvl="1"/>
            <a:r>
              <a:rPr lang="en-AU" dirty="0" smtClean="0"/>
              <a:t>Get help with your Investor /potential buyer slides. </a:t>
            </a:r>
            <a:r>
              <a:rPr lang="en-AU" dirty="0"/>
              <a:t>H</a:t>
            </a:r>
            <a:r>
              <a:rPr lang="en-AU" dirty="0" smtClean="0"/>
              <a:t>ave to be simple and to the point – few slides to convey the key messages upfront </a:t>
            </a:r>
          </a:p>
          <a:p>
            <a:r>
              <a:rPr lang="en-AU" dirty="0" smtClean="0"/>
              <a:t>Use and manage competencies</a:t>
            </a:r>
          </a:p>
          <a:p>
            <a:pPr lvl="1"/>
            <a:r>
              <a:rPr lang="en-AU" dirty="0" smtClean="0"/>
              <a:t>Keep invested in the programme and maximise core competencies</a:t>
            </a:r>
          </a:p>
          <a:p>
            <a:pPr lvl="1"/>
            <a:r>
              <a:rPr lang="en-AU" dirty="0" smtClean="0"/>
              <a:t>Build a nimble, virtual team to manage what is not your core competencies</a:t>
            </a:r>
          </a:p>
          <a:p>
            <a:pPr lvl="1"/>
            <a:r>
              <a:rPr lang="en-AU" dirty="0" smtClean="0"/>
              <a:t>Outsource to competent companies</a:t>
            </a:r>
          </a:p>
          <a:p>
            <a:pPr lvl="1"/>
            <a:endParaRPr lang="en-AU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/>
          <a:lstStyle/>
          <a:p>
            <a:r>
              <a:rPr lang="en-AU" dirty="0">
                <a:solidFill>
                  <a:srgbClr val="002060"/>
                </a:solidFill>
              </a:rPr>
              <a:t>C</a:t>
            </a:r>
            <a:r>
              <a:rPr lang="en-AU" dirty="0" smtClean="0">
                <a:solidFill>
                  <a:srgbClr val="002060"/>
                </a:solidFill>
              </a:rPr>
              <a:t>ontinued…</a:t>
            </a:r>
            <a:endParaRPr lang="en-A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Core competencies</a:t>
            </a:r>
            <a:endParaRPr lang="en-A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744549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296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4464496"/>
          </a:xfrm>
        </p:spPr>
        <p:txBody>
          <a:bodyPr>
            <a:noAutofit/>
          </a:bodyPr>
          <a:lstStyle/>
          <a:p>
            <a:r>
              <a:rPr lang="en-AU" sz="1800" b="0" dirty="0"/>
              <a:t>Professor Thomas Monath (Harvard School of Public Health, Cambridge MA</a:t>
            </a:r>
            <a:r>
              <a:rPr lang="en-AU" sz="1800" b="0" dirty="0" smtClean="0"/>
              <a:t>)</a:t>
            </a:r>
          </a:p>
          <a:p>
            <a:r>
              <a:rPr lang="en-AU" sz="1800" b="0" dirty="0" smtClean="0"/>
              <a:t>Professor John Aaskov (QUT, Brisbane, Australia)</a:t>
            </a:r>
          </a:p>
          <a:p>
            <a:r>
              <a:rPr lang="en-AU" sz="1800" b="0" dirty="0" smtClean="0"/>
              <a:t>Professor Sutee Yoksan (</a:t>
            </a:r>
            <a:r>
              <a:rPr lang="en-AU" sz="1800" b="0" dirty="0"/>
              <a:t>Center for Vaccine Development, Institute </a:t>
            </a:r>
            <a:r>
              <a:rPr lang="en-AU" sz="1800" b="0" dirty="0" smtClean="0"/>
              <a:t>for Molecular </a:t>
            </a:r>
            <a:r>
              <a:rPr lang="en-AU" sz="1800" b="0" dirty="0"/>
              <a:t>Biosciences, Mahidol University at Salaya, Thailand</a:t>
            </a:r>
            <a:endParaRPr lang="en-AU" sz="1800" b="0" dirty="0" smtClean="0"/>
          </a:p>
          <a:p>
            <a:r>
              <a:rPr lang="en-AU" sz="1800" b="0" dirty="0" smtClean="0"/>
              <a:t>Dr Niranjan Kanesa-thasan (Novartis vaccines and diagnostics, Cambridge, MA)</a:t>
            </a:r>
          </a:p>
          <a:p>
            <a:r>
              <a:rPr lang="en-AU" sz="1800" b="0" dirty="0" smtClean="0"/>
              <a:t>Dr Claude Meric and Dr Emmauel Feroldi (Sanofi Pasteur, Lyon France)</a:t>
            </a:r>
          </a:p>
          <a:p>
            <a:r>
              <a:rPr lang="en-AU" sz="1800" b="0" dirty="0" smtClean="0"/>
              <a:t>Dr Simon Coggins and Karen McCarthy (PPDI Inc, Granta Park, UK) </a:t>
            </a:r>
          </a:p>
          <a:p>
            <a:r>
              <a:rPr lang="en-AU" sz="1800" b="0" dirty="0" smtClean="0"/>
              <a:t>Ms Jenny </a:t>
            </a:r>
            <a:r>
              <a:rPr lang="en-AU" sz="1800" b="0" dirty="0" smtClean="0"/>
              <a:t>Herz</a:t>
            </a:r>
            <a:r>
              <a:rPr lang="en-AU" sz="1800" b="0" dirty="0"/>
              <a:t> </a:t>
            </a:r>
            <a:r>
              <a:rPr lang="en-AU" sz="1800" b="0" dirty="0" smtClean="0"/>
              <a:t>(Biointelect, Sydney, Australia)</a:t>
            </a:r>
          </a:p>
          <a:p>
            <a:r>
              <a:rPr lang="en-AU" sz="1800" b="0" dirty="0" smtClean="0"/>
              <a:t>Staff of the Australian Army Malaria Institute</a:t>
            </a:r>
          </a:p>
          <a:p>
            <a:r>
              <a:rPr lang="en-AU" sz="1800" dirty="0" smtClean="0"/>
              <a:t>Conflicts of Interest:</a:t>
            </a:r>
          </a:p>
          <a:p>
            <a:pPr lvl="1"/>
            <a:r>
              <a:rPr lang="en-AU" sz="1600" b="0" dirty="0"/>
              <a:t>Mark Reid is a current employee of Clinical Network Services (CNS) Pty </a:t>
            </a:r>
            <a:r>
              <a:rPr lang="en-AU" sz="1600" b="0" dirty="0" smtClean="0"/>
              <a:t>Ltd and has acted </a:t>
            </a:r>
            <a:r>
              <a:rPr lang="en-AU" sz="1600" b="0" dirty="0"/>
              <a:t>as paid consultant to </a:t>
            </a:r>
            <a:r>
              <a:rPr lang="en-AU" sz="1600" b="0" dirty="0" smtClean="0"/>
              <a:t>Acambis, </a:t>
            </a:r>
            <a:r>
              <a:rPr lang="en-AU" sz="1600" b="0" dirty="0"/>
              <a:t>Sanofi Pasteur, Novartis and the QUT</a:t>
            </a:r>
          </a:p>
          <a:p>
            <a:pPr lvl="1"/>
            <a:endParaRPr lang="en-AU" sz="1600" b="0" dirty="0" smtClean="0"/>
          </a:p>
          <a:p>
            <a:endParaRPr lang="en-AU" b="0" dirty="0" smtClean="0"/>
          </a:p>
          <a:p>
            <a:endParaRPr lang="en-AU" b="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856" y="332656"/>
            <a:ext cx="8229600" cy="864096"/>
          </a:xfrm>
        </p:spPr>
        <p:txBody>
          <a:bodyPr/>
          <a:lstStyle/>
          <a:p>
            <a:r>
              <a:rPr lang="en-AU" dirty="0" smtClean="0">
                <a:solidFill>
                  <a:srgbClr val="002060"/>
                </a:solidFill>
              </a:rPr>
              <a:t>Acknowledgments</a:t>
            </a:r>
            <a:endParaRPr lang="en-A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771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3848" y="3123100"/>
            <a:ext cx="259228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Level 4, 88 Jephson St </a:t>
            </a:r>
          </a:p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Toowong   QLD   4066</a:t>
            </a:r>
          </a:p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AUSTRALIA</a:t>
            </a:r>
          </a:p>
          <a:p>
            <a:endParaRPr lang="en-AU" sz="1500" dirty="0">
              <a:solidFill>
                <a:srgbClr val="002060"/>
              </a:solidFill>
              <a:latin typeface="Century Gothic" pitchFamily="34" charset="0"/>
            </a:endParaRPr>
          </a:p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Tel: +61 (0)7 3719 6000</a:t>
            </a:r>
          </a:p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Fax: +61 (0)7 3719 6011</a:t>
            </a:r>
          </a:p>
          <a:p>
            <a:r>
              <a:rPr lang="en-AU" sz="1500" dirty="0" smtClean="0">
                <a:solidFill>
                  <a:srgbClr val="002060"/>
                </a:solidFill>
                <a:latin typeface="Century Gothic" pitchFamily="34" charset="0"/>
              </a:rPr>
              <a:t>cns@clinical.net.au</a:t>
            </a:r>
          </a:p>
          <a:p>
            <a:endParaRPr lang="en-AU" sz="1500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r>
              <a:rPr lang="en-AU" sz="1500" b="1" dirty="0" smtClean="0">
                <a:solidFill>
                  <a:srgbClr val="002060"/>
                </a:solidFill>
                <a:latin typeface="Century Gothic" pitchFamily="34" charset="0"/>
              </a:rPr>
              <a:t>www.clinical.net.au</a:t>
            </a:r>
            <a:endParaRPr lang="en-AU" sz="15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994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002060"/>
                </a:solidFill>
              </a:rPr>
              <a:t>Introduction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AU" b="0" dirty="0" smtClean="0">
                <a:solidFill>
                  <a:srgbClr val="FF0000"/>
                </a:solidFill>
              </a:rPr>
              <a:t>Overview of </a:t>
            </a:r>
            <a:r>
              <a:rPr lang="en-AU" b="0" dirty="0">
                <a:solidFill>
                  <a:srgbClr val="FF0000"/>
                </a:solidFill>
              </a:rPr>
              <a:t>v</a:t>
            </a:r>
            <a:r>
              <a:rPr lang="en-AU" b="0" dirty="0" smtClean="0">
                <a:solidFill>
                  <a:srgbClr val="FF0000"/>
                </a:solidFill>
              </a:rPr>
              <a:t>accine </a:t>
            </a:r>
            <a:r>
              <a:rPr lang="en-AU" b="0" dirty="0">
                <a:solidFill>
                  <a:srgbClr val="FF0000"/>
                </a:solidFill>
              </a:rPr>
              <a:t>d</a:t>
            </a:r>
            <a:r>
              <a:rPr lang="en-AU" b="0" dirty="0" smtClean="0">
                <a:solidFill>
                  <a:srgbClr val="FF0000"/>
                </a:solidFill>
              </a:rPr>
              <a:t>evelopment using university invented ChimeriVax™-JE as an example</a:t>
            </a:r>
          </a:p>
          <a:p>
            <a:r>
              <a:rPr lang="en-AU" b="0" dirty="0" smtClean="0"/>
              <a:t>How would I do things now if I was developing a vaccine as a University researcher?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96752"/>
            <a:ext cx="4104456" cy="4536504"/>
          </a:xfrm>
        </p:spPr>
      </p:pic>
    </p:spTree>
    <p:extLst>
      <p:ext uri="{BB962C8B-B14F-4D97-AF65-F5344CB8AC3E}">
        <p14:creationId xmlns:p14="http://schemas.microsoft.com/office/powerpoint/2010/main" val="4264694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1744</Words>
  <Application>Microsoft Macintosh PowerPoint</Application>
  <PresentationFormat>On-screen Show (4:3)</PresentationFormat>
  <Paragraphs>265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Introduction</vt:lpstr>
      <vt:lpstr>Industry overview of vaccine Development</vt:lpstr>
      <vt:lpstr>Activity map for vaccine development</vt:lpstr>
      <vt:lpstr>Why plan?</vt:lpstr>
      <vt:lpstr>University Research (St Louis)</vt:lpstr>
      <vt:lpstr>POC animal research –OroVax Inc (later Acambis Inc)</vt:lpstr>
      <vt:lpstr>ChimeriVax™-JE (Imojev®)</vt:lpstr>
      <vt:lpstr>Indication and Key claims</vt:lpstr>
      <vt:lpstr>Price point/reimbursement analysis and COGS estimate</vt:lpstr>
      <vt:lpstr>Formulations</vt:lpstr>
      <vt:lpstr>Manufacturing programme</vt:lpstr>
      <vt:lpstr>Animal studies</vt:lpstr>
      <vt:lpstr>Animal studies</vt:lpstr>
      <vt:lpstr>Clinical programme</vt:lpstr>
      <vt:lpstr>Main Human studies</vt:lpstr>
      <vt:lpstr>Regulatory strategy</vt:lpstr>
      <vt:lpstr>Deals and Imojev® registration</vt:lpstr>
      <vt:lpstr>Recommendations</vt:lpstr>
      <vt:lpstr>Continued…</vt:lpstr>
      <vt:lpstr>Core competencies</vt:lpstr>
      <vt:lpstr>Acknowledgments</vt:lpstr>
      <vt:lpstr>PowerPoint Presentation</vt:lpstr>
      <vt:lpstr>Introduction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stephanie.jackson</dc:creator>
  <cp:lastModifiedBy>Mark Reid</cp:lastModifiedBy>
  <cp:revision>348</cp:revision>
  <cp:lastPrinted>2013-10-09T20:34:07Z</cp:lastPrinted>
  <dcterms:created xsi:type="dcterms:W3CDTF">2011-11-15T06:29:40Z</dcterms:created>
  <dcterms:modified xsi:type="dcterms:W3CDTF">2015-07-29T00:04:30Z</dcterms:modified>
</cp:coreProperties>
</file>