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3.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48" r:id="rId1"/>
    <p:sldMasterId id="2147483660" r:id="rId2"/>
    <p:sldMasterId id="2147483685" r:id="rId3"/>
    <p:sldMasterId id="2147483698" r:id="rId4"/>
  </p:sldMasterIdLst>
  <p:notesMasterIdLst>
    <p:notesMasterId r:id="rId35"/>
  </p:notesMasterIdLst>
  <p:handoutMasterIdLst>
    <p:handoutMasterId r:id="rId36"/>
  </p:handoutMasterIdLst>
  <p:sldIdLst>
    <p:sldId id="458" r:id="rId5"/>
    <p:sldId id="460" r:id="rId6"/>
    <p:sldId id="402" r:id="rId7"/>
    <p:sldId id="407" r:id="rId8"/>
    <p:sldId id="436" r:id="rId9"/>
    <p:sldId id="433" r:id="rId10"/>
    <p:sldId id="434" r:id="rId11"/>
    <p:sldId id="411" r:id="rId12"/>
    <p:sldId id="456" r:id="rId13"/>
    <p:sldId id="413" r:id="rId14"/>
    <p:sldId id="451" r:id="rId15"/>
    <p:sldId id="437" r:id="rId16"/>
    <p:sldId id="412" r:id="rId17"/>
    <p:sldId id="408" r:id="rId18"/>
    <p:sldId id="409" r:id="rId19"/>
    <p:sldId id="431" r:id="rId20"/>
    <p:sldId id="430" r:id="rId21"/>
    <p:sldId id="438" r:id="rId22"/>
    <p:sldId id="414" r:id="rId23"/>
    <p:sldId id="419" r:id="rId24"/>
    <p:sldId id="425" r:id="rId25"/>
    <p:sldId id="416" r:id="rId26"/>
    <p:sldId id="428" r:id="rId27"/>
    <p:sldId id="417" r:id="rId28"/>
    <p:sldId id="454" r:id="rId29"/>
    <p:sldId id="426" r:id="rId30"/>
    <p:sldId id="427" r:id="rId31"/>
    <p:sldId id="439" r:id="rId32"/>
    <p:sldId id="457" r:id="rId33"/>
    <p:sldId id="379" r:id="rId34"/>
  </p:sldIdLst>
  <p:sldSz cx="9144000" cy="6858000" type="screen4x3"/>
  <p:notesSz cx="6865938" cy="9998075"/>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149" userDrawn="1">
          <p15:clr>
            <a:srgbClr val="A4A3A4"/>
          </p15:clr>
        </p15:guide>
        <p15:guide id="2" pos="2163"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9E0B6"/>
    <a:srgbClr val="FF9F9F"/>
    <a:srgbClr val="5DB656"/>
    <a:srgbClr val="99FF99"/>
    <a:srgbClr val="007033"/>
    <a:srgbClr val="558ED5"/>
    <a:srgbClr val="517ECD"/>
    <a:srgbClr val="5191CD"/>
    <a:srgbClr val="99FFCC"/>
    <a:srgbClr val="66FF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ittlere Formatvorlage 2 - Akz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3B4B98B0-60AC-42C2-AFA5-B58CD77FA1E5}" styleName="Helle Formatvorlage 1 - Akz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BC89EF96-8CEA-46FF-86C4-4CE0E7609802}" styleName="Helle Formatvorlage 3 - Akz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69CF1AB2-1976-4502-BF36-3FF5EA218861}" styleName="Mittlere Formatvorlage 4 - Akz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69012ECD-51FC-41F1-AA8D-1B2483CD663E}" styleName="Helle Formatvorlage 2 - Akz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B301B821-A1FF-4177-AEE7-76D212191A09}" styleName="Mittlere Formatvorlage 1 - Akz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4" autoAdjust="0"/>
    <p:restoredTop sz="94955" autoAdjust="0"/>
  </p:normalViewPr>
  <p:slideViewPr>
    <p:cSldViewPr>
      <p:cViewPr varScale="1">
        <p:scale>
          <a:sx n="105" d="100"/>
          <a:sy n="105" d="100"/>
        </p:scale>
        <p:origin x="1026" y="10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50" d="100"/>
        <a:sy n="50" d="100"/>
      </p:scale>
      <p:origin x="0" y="0"/>
    </p:cViewPr>
  </p:sorterViewPr>
  <p:notesViewPr>
    <p:cSldViewPr>
      <p:cViewPr varScale="1">
        <p:scale>
          <a:sx n="59" d="100"/>
          <a:sy n="59" d="100"/>
        </p:scale>
        <p:origin x="-2508" y="-78"/>
      </p:cViewPr>
      <p:guideLst>
        <p:guide orient="horz" pos="3149"/>
        <p:guide pos="2163"/>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heme" Target="theme/theme1.xml"/><Relationship Id="rId3" Type="http://schemas.openxmlformats.org/officeDocument/2006/relationships/slideMaster" Target="slideMasters/slideMaster3.xml"/><Relationship Id="rId21" Type="http://schemas.openxmlformats.org/officeDocument/2006/relationships/slide" Target="slides/slide17.xml"/><Relationship Id="rId34" Type="http://schemas.openxmlformats.org/officeDocument/2006/relationships/slide" Target="slides/slide30.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'Market Comparison'!$B$3</c:f>
              <c:strCache>
                <c:ptCount val="1"/>
                <c:pt idx="0">
                  <c:v>2013</c:v>
                </c:pt>
              </c:strCache>
            </c:strRef>
          </c:tx>
          <c:spPr>
            <a:solidFill>
              <a:srgbClr val="CBE9AF"/>
            </a:solidFill>
            <a:ln>
              <a:solidFill>
                <a:schemeClr val="accent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a:noFill/>
                    </a:ln>
                    <a:effectLst/>
                  </c:spPr>
                </c15:leaderLines>
              </c:ext>
            </c:extLst>
          </c:dLbls>
          <c:cat>
            <c:strRef>
              <c:f>'Market Comparison'!$A$4:$A$6</c:f>
              <c:strCache>
                <c:ptCount val="3"/>
                <c:pt idx="0">
                  <c:v>Total Biopharmaceutical Market against Conventional Diseases</c:v>
                </c:pt>
                <c:pt idx="1">
                  <c:v>Top Conventional Biotech Product (Humira) against Rheumatoid Arthritis</c:v>
                </c:pt>
                <c:pt idx="2">
                  <c:v>CBRN Market (average annual spending)</c:v>
                </c:pt>
              </c:strCache>
            </c:strRef>
          </c:cat>
          <c:val>
            <c:numRef>
              <c:f>'Market Comparison'!$B$4:$B$6</c:f>
              <c:numCache>
                <c:formatCode>#,##0</c:formatCode>
                <c:ptCount val="3"/>
                <c:pt idx="0">
                  <c:v>140</c:v>
                </c:pt>
                <c:pt idx="1">
                  <c:v>11</c:v>
                </c:pt>
                <c:pt idx="2" formatCode="#,##0.000">
                  <c:v>0.33</c:v>
                </c:pt>
              </c:numCache>
            </c:numRef>
          </c:val>
          <c:extLst>
            <c:ext xmlns:c16="http://schemas.microsoft.com/office/drawing/2014/chart" uri="{C3380CC4-5D6E-409C-BE32-E72D297353CC}">
              <c16:uniqueId val="{00000000-9DE7-4E84-8B3A-D2A40D867A34}"/>
            </c:ext>
          </c:extLst>
        </c:ser>
        <c:dLbls>
          <c:showLegendKey val="0"/>
          <c:showVal val="1"/>
          <c:showCatName val="0"/>
          <c:showSerName val="0"/>
          <c:showPercent val="0"/>
          <c:showBubbleSize val="0"/>
        </c:dLbls>
        <c:gapWidth val="6"/>
        <c:axId val="382597328"/>
        <c:axId val="382597656"/>
      </c:barChart>
      <c:catAx>
        <c:axId val="382597328"/>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400" b="1"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382597656"/>
        <c:crosses val="autoZero"/>
        <c:auto val="1"/>
        <c:lblAlgn val="ctr"/>
        <c:lblOffset val="100"/>
        <c:noMultiLvlLbl val="0"/>
      </c:catAx>
      <c:valAx>
        <c:axId val="382597656"/>
        <c:scaling>
          <c:orientation val="minMax"/>
        </c:scaling>
        <c:delete val="1"/>
        <c:axPos val="b"/>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crossAx val="382597328"/>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ysClr val="windowText" lastClr="000000"/>
                </a:solidFill>
                <a:latin typeface="+mn-lt"/>
                <a:ea typeface="+mn-ea"/>
                <a:cs typeface="+mn-cs"/>
              </a:defRPr>
            </a:pPr>
            <a:r>
              <a:rPr lang="de-DE" b="1" i="0" baseline="0">
                <a:solidFill>
                  <a:sysClr val="windowText" lastClr="000000"/>
                </a:solidFill>
              </a:rPr>
              <a:t>Cases and Deaths</a:t>
            </a:r>
          </a:p>
          <a:p>
            <a:pPr>
              <a:defRPr b="1">
                <a:solidFill>
                  <a:sysClr val="windowText" lastClr="000000"/>
                </a:solidFill>
              </a:defRPr>
            </a:pPr>
            <a:r>
              <a:rPr lang="de-DE" sz="1000" b="0" i="0" baseline="0">
                <a:solidFill>
                  <a:sysClr val="windowText" lastClr="000000"/>
                </a:solidFill>
              </a:rPr>
              <a:t>Data up to 28 February 2016</a:t>
            </a:r>
          </a:p>
        </c:rich>
      </c:tx>
      <c:overlay val="0"/>
      <c:spPr>
        <a:noFill/>
        <a:ln>
          <a:noFill/>
        </a:ln>
        <a:effectLst/>
      </c:spPr>
      <c:txPr>
        <a:bodyPr rot="0" spcFirstLastPara="1" vertOverflow="ellipsis" vert="horz" wrap="square" anchor="ctr" anchorCtr="1"/>
        <a:lstStyle/>
        <a:p>
          <a:pPr>
            <a:defRPr sz="1400" b="1" i="0" u="none" strike="noStrike" kern="1200" spc="0" baseline="0">
              <a:solidFill>
                <a:sysClr val="windowText" lastClr="000000"/>
              </a:solidFill>
              <a:latin typeface="+mn-lt"/>
              <a:ea typeface="+mn-ea"/>
              <a:cs typeface="+mn-cs"/>
            </a:defRPr>
          </a:pPr>
          <a:endParaRPr lang="en-US"/>
        </a:p>
      </c:txPr>
    </c:title>
    <c:autoTitleDeleted val="0"/>
    <c:plotArea>
      <c:layout/>
      <c:barChart>
        <c:barDir val="bar"/>
        <c:grouping val="clustered"/>
        <c:varyColors val="0"/>
        <c:ser>
          <c:idx val="0"/>
          <c:order val="0"/>
          <c:tx>
            <c:strRef>
              <c:f>'Cases Deaths'!$B$2</c:f>
              <c:strCache>
                <c:ptCount val="1"/>
                <c:pt idx="0">
                  <c:v>Cases</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'Cases Deaths'!$A$3:$A$13</c:f>
              <c:strCache>
                <c:ptCount val="11"/>
                <c:pt idx="0">
                  <c:v>Guinea</c:v>
                </c:pt>
                <c:pt idx="1">
                  <c:v>Liberia</c:v>
                </c:pt>
                <c:pt idx="2">
                  <c:v>Sierra Leone</c:v>
                </c:pt>
                <c:pt idx="3">
                  <c:v>Italy</c:v>
                </c:pt>
                <c:pt idx="4">
                  <c:v>Mali</c:v>
                </c:pt>
                <c:pt idx="5">
                  <c:v>Nigeria</c:v>
                </c:pt>
                <c:pt idx="6">
                  <c:v>Senegal</c:v>
                </c:pt>
                <c:pt idx="7">
                  <c:v>Spain</c:v>
                </c:pt>
                <c:pt idx="8">
                  <c:v>United Kingdom</c:v>
                </c:pt>
                <c:pt idx="9">
                  <c:v>United States of America</c:v>
                </c:pt>
                <c:pt idx="10">
                  <c:v>Total</c:v>
                </c:pt>
              </c:strCache>
            </c:strRef>
          </c:cat>
          <c:val>
            <c:numRef>
              <c:f>'Cases Deaths'!$B$3:$B$13</c:f>
              <c:numCache>
                <c:formatCode>#,##0</c:formatCode>
                <c:ptCount val="11"/>
                <c:pt idx="0">
                  <c:v>3804</c:v>
                </c:pt>
                <c:pt idx="1">
                  <c:v>10675</c:v>
                </c:pt>
                <c:pt idx="2">
                  <c:v>14124</c:v>
                </c:pt>
                <c:pt idx="3">
                  <c:v>1</c:v>
                </c:pt>
                <c:pt idx="4">
                  <c:v>8</c:v>
                </c:pt>
                <c:pt idx="5">
                  <c:v>20</c:v>
                </c:pt>
                <c:pt idx="6">
                  <c:v>1</c:v>
                </c:pt>
                <c:pt idx="7">
                  <c:v>1</c:v>
                </c:pt>
                <c:pt idx="8">
                  <c:v>1</c:v>
                </c:pt>
                <c:pt idx="9">
                  <c:v>4</c:v>
                </c:pt>
                <c:pt idx="10">
                  <c:v>28639</c:v>
                </c:pt>
              </c:numCache>
            </c:numRef>
          </c:val>
          <c:extLst>
            <c:ext xmlns:c16="http://schemas.microsoft.com/office/drawing/2014/chart" uri="{C3380CC4-5D6E-409C-BE32-E72D297353CC}">
              <c16:uniqueId val="{00000000-B180-43DD-A790-F831FAC98B4C}"/>
            </c:ext>
          </c:extLst>
        </c:ser>
        <c:ser>
          <c:idx val="1"/>
          <c:order val="1"/>
          <c:tx>
            <c:strRef>
              <c:f>'Cases Deaths'!$C$2</c:f>
              <c:strCache>
                <c:ptCount val="1"/>
                <c:pt idx="0">
                  <c:v>Deaths</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'Cases Deaths'!$A$3:$A$13</c:f>
              <c:strCache>
                <c:ptCount val="11"/>
                <c:pt idx="0">
                  <c:v>Guinea</c:v>
                </c:pt>
                <c:pt idx="1">
                  <c:v>Liberia</c:v>
                </c:pt>
                <c:pt idx="2">
                  <c:v>Sierra Leone</c:v>
                </c:pt>
                <c:pt idx="3">
                  <c:v>Italy</c:v>
                </c:pt>
                <c:pt idx="4">
                  <c:v>Mali</c:v>
                </c:pt>
                <c:pt idx="5">
                  <c:v>Nigeria</c:v>
                </c:pt>
                <c:pt idx="6">
                  <c:v>Senegal</c:v>
                </c:pt>
                <c:pt idx="7">
                  <c:v>Spain</c:v>
                </c:pt>
                <c:pt idx="8">
                  <c:v>United Kingdom</c:v>
                </c:pt>
                <c:pt idx="9">
                  <c:v>United States of America</c:v>
                </c:pt>
                <c:pt idx="10">
                  <c:v>Total</c:v>
                </c:pt>
              </c:strCache>
            </c:strRef>
          </c:cat>
          <c:val>
            <c:numRef>
              <c:f>'Cases Deaths'!$C$3:$C$13</c:f>
              <c:numCache>
                <c:formatCode>#,##0</c:formatCode>
                <c:ptCount val="11"/>
                <c:pt idx="0">
                  <c:v>2536</c:v>
                </c:pt>
                <c:pt idx="1">
                  <c:v>4809</c:v>
                </c:pt>
                <c:pt idx="2">
                  <c:v>3956</c:v>
                </c:pt>
                <c:pt idx="3">
                  <c:v>0</c:v>
                </c:pt>
                <c:pt idx="4">
                  <c:v>6</c:v>
                </c:pt>
                <c:pt idx="5">
                  <c:v>8</c:v>
                </c:pt>
                <c:pt idx="6">
                  <c:v>0</c:v>
                </c:pt>
                <c:pt idx="7">
                  <c:v>0</c:v>
                </c:pt>
                <c:pt idx="8">
                  <c:v>0</c:v>
                </c:pt>
                <c:pt idx="9">
                  <c:v>1</c:v>
                </c:pt>
                <c:pt idx="10">
                  <c:v>11316</c:v>
                </c:pt>
              </c:numCache>
            </c:numRef>
          </c:val>
          <c:extLst>
            <c:ext xmlns:c16="http://schemas.microsoft.com/office/drawing/2014/chart" uri="{C3380CC4-5D6E-409C-BE32-E72D297353CC}">
              <c16:uniqueId val="{00000001-B180-43DD-A790-F831FAC98B4C}"/>
            </c:ext>
          </c:extLst>
        </c:ser>
        <c:dLbls>
          <c:showLegendKey val="0"/>
          <c:showVal val="0"/>
          <c:showCatName val="0"/>
          <c:showSerName val="0"/>
          <c:showPercent val="0"/>
          <c:showBubbleSize val="0"/>
        </c:dLbls>
        <c:gapWidth val="64"/>
        <c:axId val="108525440"/>
        <c:axId val="108526976"/>
      </c:barChart>
      <c:catAx>
        <c:axId val="108525440"/>
        <c:scaling>
          <c:orientation val="maxMin"/>
        </c:scaling>
        <c:delete val="0"/>
        <c:axPos val="l"/>
        <c:numFmt formatCode="General" sourceLinked="0"/>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1"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108526976"/>
        <c:crosses val="autoZero"/>
        <c:auto val="1"/>
        <c:lblAlgn val="ctr"/>
        <c:lblOffset val="100"/>
        <c:noMultiLvlLbl val="0"/>
      </c:catAx>
      <c:valAx>
        <c:axId val="108526976"/>
        <c:scaling>
          <c:orientation val="minMax"/>
        </c:scaling>
        <c:delete val="1"/>
        <c:axPos val="t"/>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crossAx val="108525440"/>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900" b="1" i="0" u="none" strike="noStrike" kern="1200" baseline="0">
                <a:solidFill>
                  <a:schemeClr val="tx1">
                    <a:lumMod val="65000"/>
                    <a:lumOff val="35000"/>
                  </a:schemeClr>
                </a:solidFill>
                <a:latin typeface="+mn-lt"/>
                <a:ea typeface="+mn-ea"/>
                <a:cs typeface="+mn-cs"/>
              </a:defRPr>
            </a:pPr>
            <a:endParaRPr lang="en-US"/>
          </a:p>
        </c:txPr>
      </c:legendEntry>
      <c:legendEntry>
        <c:idx val="1"/>
        <c:txPr>
          <a:bodyPr rot="0" spcFirstLastPara="1" vertOverflow="ellipsis" vert="horz" wrap="square" anchor="ctr" anchorCtr="1"/>
          <a:lstStyle/>
          <a:p>
            <a:pPr>
              <a:defRPr sz="900" b="1" i="0" u="none" strike="noStrike" kern="1200" baseline="0">
                <a:solidFill>
                  <a:schemeClr val="tx1">
                    <a:lumMod val="65000"/>
                    <a:lumOff val="35000"/>
                  </a:schemeClr>
                </a:solidFill>
                <a:latin typeface="+mn-lt"/>
                <a:ea typeface="+mn-ea"/>
                <a:cs typeface="+mn-cs"/>
              </a:defRPr>
            </a:pPr>
            <a:endParaRPr lang="en-US"/>
          </a:p>
        </c:txPr>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solidFill>
      <a:schemeClr val="bg1"/>
    </a:solidFill>
    <a:ln w="9525" cap="flat" cmpd="sng" algn="ctr">
      <a:noFill/>
      <a:round/>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419">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a:noFill/>
      </a:ln>
    </cs:spPr>
    <cs:defRPr sz="900" kern="1200"/>
    <cs:bodyPr/>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bodyPr wrap="square" lIns="38100" tIns="19050" rIns="38100" bIns="19050" anchor="ctr">
      <a:spAutoFit/>
    </cs:bodyPr>
  </cs:dataLabel>
  <cs:dataLabelCallout>
    <cs:lnRef idx="0"/>
    <cs:fillRef idx="0"/>
    <cs:effectRef idx="0"/>
    <cs:fontRef idx="minor">
      <a:schemeClr val="tx1">
        <a:lumMod val="65000"/>
        <a:lumOff val="35000"/>
      </a:schemeClr>
    </cs:fontRef>
    <cs:spPr>
      <a:solidFill>
        <a:schemeClr val="lt1"/>
      </a:solidFill>
      <a:ln>
        <a:solidFill>
          <a:schemeClr val="dk1">
            <a:lumMod val="25000"/>
            <a:lumOff val="75000"/>
          </a:schemeClr>
        </a:solidFill>
      </a:ln>
    </cs:spPr>
    <cs:defRPr sz="900"/>
    <cs:bodyPr rot="0" spcFirstLastPara="1" vertOverflow="clip" horzOverflow="clip" vert="horz" wrap="square" lIns="36576" tIns="18288" rIns="36576" bIns="18288" anchor="ctr" anchorCtr="1">
      <a:spAutoFit/>
    </cs:bodyPr>
  </cs:dataLabelCallout>
  <cs:dataPoint>
    <cs:lnRef idx="0">
      <cs:styleClr val="auto"/>
    </cs:lnRef>
    <cs:fillRef idx="0">
      <cs:styleClr val="auto"/>
    </cs:fillRef>
    <cs:effectRef idx="0"/>
    <cs:fontRef idx="minor">
      <a:schemeClr val="tx1"/>
    </cs:fontRef>
    <cs:spPr>
      <a:solidFill>
        <a:schemeClr val="phClr"/>
      </a:solidFill>
      <a:ln>
        <a:solidFill>
          <a:schemeClr val="phClr"/>
        </a:solidFill>
      </a:ln>
    </cs:spPr>
  </cs:dataPoint>
  <cs:dataPoint3D>
    <cs:lnRef idx="0"/>
    <cs:fillRef idx="0">
      <cs:styleClr val="auto"/>
    </cs:fillRef>
    <cs:effectRef idx="0"/>
    <cs:fontRef idx="minor">
      <a:schemeClr val="tx1"/>
    </cs:fontRef>
    <cs:spPr>
      <a:solidFill>
        <a:schemeClr val="phClr"/>
      </a:solidFill>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5"/>
  <cs:dataPointWireframe>
    <cs:lnRef idx="0">
      <cs:styleClr val="auto"/>
    </cs:lnRef>
    <cs:fillRef idx="0"/>
    <cs:effectRef idx="0"/>
    <cs:fontRef idx="minor">
      <a:schemeClr val="tx1"/>
    </cs:fontRef>
    <cs:spPr>
      <a:ln w="2857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cs:dataTable>
  <cs:downBar>
    <cs:lnRef idx="0"/>
    <cs:fillRef idx="0"/>
    <cs:effectRef idx="0"/>
    <cs:fontRef idx="minor">
      <a:schemeClr val="dk1"/>
    </cs:fontRef>
    <cs:spPr>
      <a:solidFill>
        <a:schemeClr val="dk1"/>
      </a:solidFill>
    </cs:spPr>
  </cs:downBar>
  <cs:dropLine>
    <cs:lnRef idx="0"/>
    <cs:fillRef idx="0"/>
    <cs:effectRef idx="0"/>
    <cs:fontRef idx="minor">
      <a:schemeClr val="tx1"/>
    </cs:fontRef>
  </cs:dropLine>
  <cs:errorBar>
    <cs:lnRef idx="0"/>
    <cs:fillRef idx="0"/>
    <cs:effectRef idx="0"/>
    <cs:fontRef idx="minor">
      <a:schemeClr val="tx1"/>
    </cs:fontRef>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a:solidFill>
          <a:schemeClr val="tx1">
            <a:lumMod val="15000"/>
            <a:lumOff val="85000"/>
            <a:lumOff val="10000"/>
          </a:schemeClr>
        </a:solidFill>
      </a:ln>
    </cs:spPr>
  </cs:gridlineMinor>
  <cs:hiLoLine>
    <cs:lnRef idx="0"/>
    <cs:fillRef idx="0"/>
    <cs:effectRef idx="0"/>
    <cs:fontRef idx="minor">
      <a:schemeClr val="tx1"/>
    </cs:fontRef>
  </cs:hiLoLine>
  <cs:leaderLine>
    <cs:lnRef idx="0"/>
    <cs:fillRef idx="0"/>
    <cs:effectRef idx="0"/>
    <cs:fontRef idx="minor">
      <a:schemeClr val="tx1"/>
    </cs:fontRef>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bodyPr/>
  </cs:seriesAxis>
  <cs:seriesLine>
    <cs:lnRef idx="0"/>
    <cs:fillRef idx="0"/>
    <cs:effectRef idx="0"/>
    <cs:fontRef idx="minor">
      <a:schemeClr val="tx1"/>
    </cs:fontRef>
    <cs:spPr>
      <a:ln w="9525" cap="flat">
        <a:solidFill>
          <a:srgbClr val="D9D9D9"/>
        </a:solidFill>
        <a:round/>
      </a:ln>
    </cs:spPr>
  </cs:seriesLine>
  <cs:title>
    <cs:lnRef idx="0"/>
    <cs:fillRef idx="0"/>
    <cs:effectRef idx="0"/>
    <cs:fontRef idx="minor">
      <a:schemeClr val="tx1">
        <a:lumMod val="65000"/>
        <a:lumOff val="35000"/>
      </a:schemeClr>
    </cs:fontRef>
    <cs:defRPr sz="1400" b="0" kern="1200" spc="0" baseline="0"/>
    <cs:bodyPr/>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cs:trendlineLabel>
  <cs:upBar>
    <cs:lnRef idx="0"/>
    <cs:fillRef idx="0"/>
    <cs:effectRef idx="0"/>
    <cs:fontRef idx="minor">
      <a:schemeClr val="dk1"/>
    </cs:fontRef>
    <cs:spPr>
      <a:solidFill>
        <a:schemeClr val="lt1"/>
      </a:solidFill>
    </cs:spPr>
  </cs:upBar>
  <cs:valueAxis>
    <cs:lnRef idx="0"/>
    <cs:fillRef idx="0"/>
    <cs:effectRef idx="0"/>
    <cs:fontRef idx="minor">
      <a:schemeClr val="tx1">
        <a:lumMod val="65000"/>
        <a:lumOff val="35000"/>
      </a:schemeClr>
    </cs:fontRef>
    <cs:defRPr sz="900" kern="1200"/>
    <cs:bodyPr/>
  </cs:valueAxis>
  <cs:wall>
    <cs:lnRef idx="0"/>
    <cs:fillRef idx="0"/>
    <cs:effectRef idx="0"/>
    <cs:fontRef idx="minor">
      <a:schemeClr val="tx1"/>
    </cs:fontRef>
  </cs:wall>
</cs:chartStyle>
</file>

<file path=ppt/charts/style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5240" cy="499904"/>
          </a:xfrm>
          <a:prstGeom prst="rect">
            <a:avLst/>
          </a:prstGeom>
        </p:spPr>
        <p:txBody>
          <a:bodyPr vert="horz" lIns="96359" tIns="48180" rIns="96359" bIns="48180" rtlCol="0"/>
          <a:lstStyle>
            <a:lvl1pPr algn="l">
              <a:defRPr sz="1300"/>
            </a:lvl1pPr>
          </a:lstStyle>
          <a:p>
            <a:endParaRPr lang="de-DE"/>
          </a:p>
        </p:txBody>
      </p:sp>
      <p:sp>
        <p:nvSpPr>
          <p:cNvPr id="3" name="Datumsplatzhalter 2"/>
          <p:cNvSpPr>
            <a:spLocks noGrp="1"/>
          </p:cNvSpPr>
          <p:nvPr>
            <p:ph type="dt" sz="quarter" idx="1"/>
          </p:nvPr>
        </p:nvSpPr>
        <p:spPr>
          <a:xfrm>
            <a:off x="3889109" y="0"/>
            <a:ext cx="2975240" cy="499904"/>
          </a:xfrm>
          <a:prstGeom prst="rect">
            <a:avLst/>
          </a:prstGeom>
        </p:spPr>
        <p:txBody>
          <a:bodyPr vert="horz" lIns="96359" tIns="48180" rIns="96359" bIns="48180" rtlCol="0"/>
          <a:lstStyle>
            <a:lvl1pPr algn="r">
              <a:defRPr sz="1300"/>
            </a:lvl1pPr>
          </a:lstStyle>
          <a:p>
            <a:fld id="{02848F74-8B7A-4D96-84EC-8260E3B953DA}" type="datetimeFigureOut">
              <a:rPr lang="de-DE" smtClean="0"/>
              <a:pPr/>
              <a:t>11.02.2017</a:t>
            </a:fld>
            <a:endParaRPr lang="de-DE"/>
          </a:p>
        </p:txBody>
      </p:sp>
      <p:sp>
        <p:nvSpPr>
          <p:cNvPr id="4" name="Fußzeilenplatzhalter 3"/>
          <p:cNvSpPr>
            <a:spLocks noGrp="1"/>
          </p:cNvSpPr>
          <p:nvPr>
            <p:ph type="ftr" sz="quarter" idx="2"/>
          </p:nvPr>
        </p:nvSpPr>
        <p:spPr>
          <a:xfrm>
            <a:off x="0" y="9496436"/>
            <a:ext cx="2975240" cy="499904"/>
          </a:xfrm>
          <a:prstGeom prst="rect">
            <a:avLst/>
          </a:prstGeom>
        </p:spPr>
        <p:txBody>
          <a:bodyPr vert="horz" lIns="96359" tIns="48180" rIns="96359" bIns="48180" rtlCol="0" anchor="b"/>
          <a:lstStyle>
            <a:lvl1pPr algn="l">
              <a:defRPr sz="1300"/>
            </a:lvl1pPr>
          </a:lstStyle>
          <a:p>
            <a:endParaRPr lang="de-DE"/>
          </a:p>
        </p:txBody>
      </p:sp>
      <p:sp>
        <p:nvSpPr>
          <p:cNvPr id="5" name="Foliennummernplatzhalter 4"/>
          <p:cNvSpPr>
            <a:spLocks noGrp="1"/>
          </p:cNvSpPr>
          <p:nvPr>
            <p:ph type="sldNum" sz="quarter" idx="3"/>
          </p:nvPr>
        </p:nvSpPr>
        <p:spPr>
          <a:xfrm>
            <a:off x="3889109" y="9496436"/>
            <a:ext cx="2975240" cy="499904"/>
          </a:xfrm>
          <a:prstGeom prst="rect">
            <a:avLst/>
          </a:prstGeom>
        </p:spPr>
        <p:txBody>
          <a:bodyPr vert="horz" lIns="96359" tIns="48180" rIns="96359" bIns="48180" rtlCol="0" anchor="b"/>
          <a:lstStyle>
            <a:lvl1pPr algn="r">
              <a:defRPr sz="1300"/>
            </a:lvl1pPr>
          </a:lstStyle>
          <a:p>
            <a:fld id="{5745373C-68E4-43D2-B5AF-4FBD424F3EB6}" type="slidenum">
              <a:rPr lang="de-DE" smtClean="0"/>
              <a:pPr/>
              <a:t>‹Nr.›</a:t>
            </a:fld>
            <a:endParaRPr lang="de-DE"/>
          </a:p>
        </p:txBody>
      </p:sp>
    </p:spTree>
    <p:extLst>
      <p:ext uri="{BB962C8B-B14F-4D97-AF65-F5344CB8AC3E}">
        <p14:creationId xmlns:p14="http://schemas.microsoft.com/office/powerpoint/2010/main" val="370331667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5240" cy="499904"/>
          </a:xfrm>
          <a:prstGeom prst="rect">
            <a:avLst/>
          </a:prstGeom>
        </p:spPr>
        <p:txBody>
          <a:bodyPr vert="horz" lIns="96359" tIns="48180" rIns="96359" bIns="48180" rtlCol="0"/>
          <a:lstStyle>
            <a:lvl1pPr algn="l">
              <a:defRPr sz="1300"/>
            </a:lvl1pPr>
          </a:lstStyle>
          <a:p>
            <a:endParaRPr lang="de-DE"/>
          </a:p>
        </p:txBody>
      </p:sp>
      <p:sp>
        <p:nvSpPr>
          <p:cNvPr id="3" name="Datumsplatzhalter 2"/>
          <p:cNvSpPr>
            <a:spLocks noGrp="1"/>
          </p:cNvSpPr>
          <p:nvPr>
            <p:ph type="dt" idx="1"/>
          </p:nvPr>
        </p:nvSpPr>
        <p:spPr>
          <a:xfrm>
            <a:off x="3889109" y="0"/>
            <a:ext cx="2975240" cy="499904"/>
          </a:xfrm>
          <a:prstGeom prst="rect">
            <a:avLst/>
          </a:prstGeom>
        </p:spPr>
        <p:txBody>
          <a:bodyPr vert="horz" lIns="96359" tIns="48180" rIns="96359" bIns="48180" rtlCol="0"/>
          <a:lstStyle>
            <a:lvl1pPr algn="r">
              <a:defRPr sz="1300"/>
            </a:lvl1pPr>
          </a:lstStyle>
          <a:p>
            <a:fld id="{3B0D93DD-FEDF-4C70-94BE-0B9A054860C6}" type="datetimeFigureOut">
              <a:rPr lang="de-DE" smtClean="0"/>
              <a:pPr/>
              <a:t>11.02.2017</a:t>
            </a:fld>
            <a:endParaRPr lang="de-DE"/>
          </a:p>
        </p:txBody>
      </p:sp>
      <p:sp>
        <p:nvSpPr>
          <p:cNvPr id="4" name="Folienbildplatzhalter 3"/>
          <p:cNvSpPr>
            <a:spLocks noGrp="1" noRot="1" noChangeAspect="1"/>
          </p:cNvSpPr>
          <p:nvPr>
            <p:ph type="sldImg" idx="2"/>
          </p:nvPr>
        </p:nvSpPr>
        <p:spPr>
          <a:xfrm>
            <a:off x="933450" y="749300"/>
            <a:ext cx="4999038" cy="3749675"/>
          </a:xfrm>
          <a:prstGeom prst="rect">
            <a:avLst/>
          </a:prstGeom>
          <a:noFill/>
          <a:ln w="12700">
            <a:solidFill>
              <a:prstClr val="black"/>
            </a:solidFill>
          </a:ln>
        </p:spPr>
        <p:txBody>
          <a:bodyPr vert="horz" lIns="96359" tIns="48180" rIns="96359" bIns="48180" rtlCol="0" anchor="ctr"/>
          <a:lstStyle/>
          <a:p>
            <a:endParaRPr lang="de-DE"/>
          </a:p>
        </p:txBody>
      </p:sp>
      <p:sp>
        <p:nvSpPr>
          <p:cNvPr id="5" name="Notizenplatzhalter 4"/>
          <p:cNvSpPr>
            <a:spLocks noGrp="1"/>
          </p:cNvSpPr>
          <p:nvPr>
            <p:ph type="body" sz="quarter" idx="3"/>
          </p:nvPr>
        </p:nvSpPr>
        <p:spPr>
          <a:xfrm>
            <a:off x="686594" y="4749086"/>
            <a:ext cx="5492750" cy="4499134"/>
          </a:xfrm>
          <a:prstGeom prst="rect">
            <a:avLst/>
          </a:prstGeom>
        </p:spPr>
        <p:txBody>
          <a:bodyPr vert="horz" lIns="96359" tIns="48180" rIns="96359" bIns="48180" rtlCol="0">
            <a:normAutofit/>
          </a:body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9496436"/>
            <a:ext cx="2975240" cy="499904"/>
          </a:xfrm>
          <a:prstGeom prst="rect">
            <a:avLst/>
          </a:prstGeom>
        </p:spPr>
        <p:txBody>
          <a:bodyPr vert="horz" lIns="96359" tIns="48180" rIns="96359" bIns="48180" rtlCol="0" anchor="b"/>
          <a:lstStyle>
            <a:lvl1pPr algn="l">
              <a:defRPr sz="1300"/>
            </a:lvl1pPr>
          </a:lstStyle>
          <a:p>
            <a:endParaRPr lang="de-DE"/>
          </a:p>
        </p:txBody>
      </p:sp>
      <p:sp>
        <p:nvSpPr>
          <p:cNvPr id="7" name="Foliennummernplatzhalter 6"/>
          <p:cNvSpPr>
            <a:spLocks noGrp="1"/>
          </p:cNvSpPr>
          <p:nvPr>
            <p:ph type="sldNum" sz="quarter" idx="5"/>
          </p:nvPr>
        </p:nvSpPr>
        <p:spPr>
          <a:xfrm>
            <a:off x="3889109" y="9496436"/>
            <a:ext cx="2975240" cy="499904"/>
          </a:xfrm>
          <a:prstGeom prst="rect">
            <a:avLst/>
          </a:prstGeom>
        </p:spPr>
        <p:txBody>
          <a:bodyPr vert="horz" lIns="96359" tIns="48180" rIns="96359" bIns="48180" rtlCol="0" anchor="b"/>
          <a:lstStyle>
            <a:lvl1pPr algn="r">
              <a:defRPr sz="1300"/>
            </a:lvl1pPr>
          </a:lstStyle>
          <a:p>
            <a:fld id="{6287EE85-1BE5-4A84-98A3-E2DC8225CB64}" type="slidenum">
              <a:rPr lang="de-DE" smtClean="0"/>
              <a:pPr/>
              <a:t>‹Nr.›</a:t>
            </a:fld>
            <a:endParaRPr lang="de-DE"/>
          </a:p>
        </p:txBody>
      </p:sp>
    </p:spTree>
    <p:extLst>
      <p:ext uri="{BB962C8B-B14F-4D97-AF65-F5344CB8AC3E}">
        <p14:creationId xmlns:p14="http://schemas.microsoft.com/office/powerpoint/2010/main" val="9797693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990600" y="766763"/>
            <a:ext cx="5118100" cy="3838575"/>
          </a:xfrm>
        </p:spPr>
      </p:sp>
      <p:sp>
        <p:nvSpPr>
          <p:cNvPr id="3" name="Notizenplatzhalter 2"/>
          <p:cNvSpPr>
            <a:spLocks noGrp="1"/>
          </p:cNvSpPr>
          <p:nvPr>
            <p:ph type="body" idx="1"/>
          </p:nvPr>
        </p:nvSpPr>
        <p:spPr/>
        <p:txBody>
          <a:bodyPr>
            <a:normAutofit/>
          </a:bodyPr>
          <a:lstStyle/>
          <a:p>
            <a:endParaRPr lang="de-DE" dirty="0"/>
          </a:p>
        </p:txBody>
      </p:sp>
      <p:sp>
        <p:nvSpPr>
          <p:cNvPr id="4" name="Foliennummernplatzhalter 3"/>
          <p:cNvSpPr>
            <a:spLocks noGrp="1"/>
          </p:cNvSpPr>
          <p:nvPr>
            <p:ph type="sldNum" sz="quarter" idx="10"/>
          </p:nvPr>
        </p:nvSpPr>
        <p:spPr/>
        <p:txBody>
          <a:bodyPr/>
          <a:lstStyle/>
          <a:p>
            <a:fld id="{6287EE85-1BE5-4A84-98A3-E2DC8225CB64}" type="slidenum">
              <a:rPr lang="de-DE" smtClean="0"/>
              <a:pPr/>
              <a:t>1</a:t>
            </a:fld>
            <a:endParaRPr lang="de-DE" dirty="0"/>
          </a:p>
        </p:txBody>
      </p:sp>
    </p:spTree>
    <p:extLst>
      <p:ext uri="{BB962C8B-B14F-4D97-AF65-F5344CB8AC3E}">
        <p14:creationId xmlns:p14="http://schemas.microsoft.com/office/powerpoint/2010/main" val="23645816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folie">
    <p:spTree>
      <p:nvGrpSpPr>
        <p:cNvPr id="1" name=""/>
        <p:cNvGrpSpPr/>
        <p:nvPr/>
      </p:nvGrpSpPr>
      <p:grpSpPr>
        <a:xfrm>
          <a:off x="0" y="0"/>
          <a:ext cx="0" cy="0"/>
          <a:chOff x="0" y="0"/>
          <a:chExt cx="0" cy="0"/>
        </a:xfrm>
      </p:grpSpPr>
      <p:sp>
        <p:nvSpPr>
          <p:cNvPr id="3" name="Untertitel 2"/>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a:t>Formatvorlage des Untertitelmasters durch Klicken bearbeiten</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endParaRPr lang="de-DE"/>
          </a:p>
        </p:txBody>
      </p:sp>
      <p:sp>
        <p:nvSpPr>
          <p:cNvPr id="5" name="Fußzeilenplatzhalter 4"/>
          <p:cNvSpPr>
            <a:spLocks noGrp="1"/>
          </p:cNvSpPr>
          <p:nvPr>
            <p:ph type="ftr" sz="quarter" idx="11"/>
          </p:nvPr>
        </p:nvSpPr>
        <p:spPr>
          <a:xfrm>
            <a:off x="3124200" y="6356352"/>
            <a:ext cx="2895600" cy="365125"/>
          </a:xfrm>
          <a:prstGeom prst="rect">
            <a:avLst/>
          </a:prstGeom>
        </p:spPr>
        <p:txBody>
          <a:bodyPr/>
          <a:lstStyle/>
          <a:p>
            <a:endParaRPr lang="de-DE"/>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AE7CCAE9-773E-4F29-888B-CD6F08C298D9}" type="slidenum">
              <a:rPr lang="de-DE" smtClean="0"/>
              <a:pPr/>
              <a:t>‹Nr.›</a:t>
            </a:fld>
            <a:endParaRPr lang="de-DE"/>
          </a:p>
        </p:txBody>
      </p:sp>
      <p:sp>
        <p:nvSpPr>
          <p:cNvPr id="7" name="Rechteck 6"/>
          <p:cNvSpPr/>
          <p:nvPr userDrawn="1"/>
        </p:nvSpPr>
        <p:spPr>
          <a:xfrm>
            <a:off x="0" y="6741368"/>
            <a:ext cx="9144000" cy="116632"/>
          </a:xfrm>
          <a:prstGeom prst="rect">
            <a:avLst/>
          </a:prstGeom>
          <a:solidFill>
            <a:srgbClr val="5191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a:lstStyle/>
          <a:p>
            <a:r>
              <a:rPr lang="de-DE"/>
              <a:t>Titelmasterformat durch Klicken bearbeiten</a:t>
            </a:r>
          </a:p>
        </p:txBody>
      </p:sp>
      <p:sp>
        <p:nvSpPr>
          <p:cNvPr id="3" name="Inhaltsplatzhalter 2"/>
          <p:cNvSpPr>
            <a:spLocks noGrp="1"/>
          </p:cNvSpPr>
          <p:nvPr>
            <p:ph idx="1"/>
          </p:nvPr>
        </p:nvSpPr>
        <p:spPr>
          <a:xfrm>
            <a:off x="457200" y="1600202"/>
            <a:ext cx="8229600" cy="4525963"/>
          </a:xfrm>
          <a:prstGeom prst="rect">
            <a:avLst/>
          </a:prstGeom>
        </p:spPr>
        <p:txBody>
          <a:bodyPr/>
          <a:lstStyle/>
          <a:p>
            <a:pPr lvl="0"/>
            <a:r>
              <a:rPr lang="de-DE" dirty="0"/>
              <a:t>Textmasterformate durch Klicken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endParaRPr lang="de-DE"/>
          </a:p>
        </p:txBody>
      </p:sp>
      <p:sp>
        <p:nvSpPr>
          <p:cNvPr id="5" name="Fußzeilenplatzhalter 4"/>
          <p:cNvSpPr>
            <a:spLocks noGrp="1"/>
          </p:cNvSpPr>
          <p:nvPr>
            <p:ph type="ftr" sz="quarter" idx="11"/>
          </p:nvPr>
        </p:nvSpPr>
        <p:spPr>
          <a:xfrm>
            <a:off x="3124200" y="6356352"/>
            <a:ext cx="2895600" cy="365125"/>
          </a:xfrm>
          <a:prstGeom prst="rect">
            <a:avLst/>
          </a:prstGeom>
        </p:spPr>
        <p:txBody>
          <a:bodyPr/>
          <a:lstStyle/>
          <a:p>
            <a:endParaRPr lang="de-DE"/>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AE7CCAE9-773E-4F29-888B-CD6F08C298D9}" type="slidenum">
              <a:rPr lang="de-DE" smtClean="0"/>
              <a:pPr/>
              <a:t>‹Nr.›</a:t>
            </a:fld>
            <a:endParaRPr lang="de-D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a:prstGeom prst="rect">
            <a:avLst/>
          </a:prstGeom>
        </p:spPr>
        <p:txBody>
          <a:bodyPr anchor="t"/>
          <a:lstStyle>
            <a:lvl1pPr algn="l">
              <a:defRPr sz="4000" b="1" cap="all"/>
            </a:lvl1pPr>
          </a:lstStyle>
          <a:p>
            <a:r>
              <a:rPr lang="de-DE"/>
              <a:t>Titelmasterformat durch Klicken bearbeiten</a:t>
            </a:r>
          </a:p>
        </p:txBody>
      </p:sp>
      <p:sp>
        <p:nvSpPr>
          <p:cNvPr id="3" name="Textplatzhalter 2"/>
          <p:cNvSpPr>
            <a:spLocks noGrp="1"/>
          </p:cNvSpPr>
          <p:nvPr>
            <p:ph type="body" idx="1"/>
          </p:nvPr>
        </p:nvSpPr>
        <p:spPr>
          <a:xfrm>
            <a:off x="722313" y="2906713"/>
            <a:ext cx="7772400"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a:t>Textmasterformate durch Klicken bearbeiten</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endParaRPr lang="de-DE"/>
          </a:p>
        </p:txBody>
      </p:sp>
      <p:sp>
        <p:nvSpPr>
          <p:cNvPr id="5" name="Fußzeilenplatzhalter 4"/>
          <p:cNvSpPr>
            <a:spLocks noGrp="1"/>
          </p:cNvSpPr>
          <p:nvPr>
            <p:ph type="ftr" sz="quarter" idx="11"/>
          </p:nvPr>
        </p:nvSpPr>
        <p:spPr>
          <a:xfrm>
            <a:off x="3124200" y="6356352"/>
            <a:ext cx="2895600" cy="365125"/>
          </a:xfrm>
          <a:prstGeom prst="rect">
            <a:avLst/>
          </a:prstGeom>
        </p:spPr>
        <p:txBody>
          <a:bodyPr/>
          <a:lstStyle/>
          <a:p>
            <a:endParaRPr lang="de-DE"/>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AE7CCAE9-773E-4F29-888B-CD6F08C298D9}" type="slidenum">
              <a:rPr lang="de-DE" smtClean="0"/>
              <a:pPr/>
              <a:t>‹Nr.›</a:t>
            </a:fld>
            <a:endParaRPr lang="de-D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a:lstStyle/>
          <a:p>
            <a:r>
              <a:rPr lang="de-DE"/>
              <a:t>Titelmasterformat durch Klicken bearbeiten</a:t>
            </a:r>
          </a:p>
        </p:txBody>
      </p:sp>
      <p:sp>
        <p:nvSpPr>
          <p:cNvPr id="3" name="Inhaltsplatzhalter 2"/>
          <p:cNvSpPr>
            <a:spLocks noGrp="1"/>
          </p:cNvSpPr>
          <p:nvPr>
            <p:ph sz="half" idx="1"/>
          </p:nvPr>
        </p:nvSpPr>
        <p:spPr>
          <a:xfrm>
            <a:off x="457200" y="1600202"/>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4648200" y="1600202"/>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endParaRPr lang="de-DE"/>
          </a:p>
        </p:txBody>
      </p:sp>
      <p:sp>
        <p:nvSpPr>
          <p:cNvPr id="6" name="Fußzeilenplatzhalter 5"/>
          <p:cNvSpPr>
            <a:spLocks noGrp="1"/>
          </p:cNvSpPr>
          <p:nvPr>
            <p:ph type="ftr" sz="quarter" idx="11"/>
          </p:nvPr>
        </p:nvSpPr>
        <p:spPr>
          <a:xfrm>
            <a:off x="3124200" y="6356352"/>
            <a:ext cx="2895600" cy="365125"/>
          </a:xfrm>
          <a:prstGeom prst="rect">
            <a:avLst/>
          </a:prstGeom>
        </p:spPr>
        <p:txBody>
          <a:bodyPr/>
          <a:lstStyle/>
          <a:p>
            <a:endParaRPr lang="de-DE"/>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AE7CCAE9-773E-4F29-888B-CD6F08C298D9}" type="slidenum">
              <a:rPr lang="de-DE" smtClean="0"/>
              <a:pPr/>
              <a:t>‹Nr.›</a:t>
            </a:fld>
            <a:endParaRPr lang="de-D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a:lstStyle>
            <a:lvl1pPr>
              <a:defRPr/>
            </a:lvl1pPr>
          </a:lstStyle>
          <a:p>
            <a:r>
              <a:rPr lang="de-DE"/>
              <a:t>Titelmasterformat durch Klicken bearbeiten</a:t>
            </a:r>
          </a:p>
        </p:txBody>
      </p:sp>
      <p:sp>
        <p:nvSpPr>
          <p:cNvPr id="3" name="Textplatzhalt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Textmasterformate durch Klicken bearbeiten</a:t>
            </a:r>
          </a:p>
        </p:txBody>
      </p:sp>
      <p:sp>
        <p:nvSpPr>
          <p:cNvPr id="4" name="Inhaltsplatzhalt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4645026"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Textmasterformate durch Klicken bearbeiten</a:t>
            </a:r>
          </a:p>
        </p:txBody>
      </p:sp>
      <p:sp>
        <p:nvSpPr>
          <p:cNvPr id="6" name="Inhaltsplatzhalter 5"/>
          <p:cNvSpPr>
            <a:spLocks noGrp="1"/>
          </p:cNvSpPr>
          <p:nvPr>
            <p:ph sz="quarter" idx="4"/>
          </p:nvPr>
        </p:nvSpPr>
        <p:spPr>
          <a:xfrm>
            <a:off x="4645026"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p:cNvSpPr>
            <a:spLocks noGrp="1"/>
          </p:cNvSpPr>
          <p:nvPr>
            <p:ph type="dt" sz="half" idx="10"/>
          </p:nvPr>
        </p:nvSpPr>
        <p:spPr>
          <a:xfrm>
            <a:off x="457200" y="6356352"/>
            <a:ext cx="2133600" cy="365125"/>
          </a:xfrm>
          <a:prstGeom prst="rect">
            <a:avLst/>
          </a:prstGeom>
        </p:spPr>
        <p:txBody>
          <a:bodyPr/>
          <a:lstStyle/>
          <a:p>
            <a:endParaRPr lang="de-DE"/>
          </a:p>
        </p:txBody>
      </p:sp>
      <p:sp>
        <p:nvSpPr>
          <p:cNvPr id="8" name="Fußzeilenplatzhalter 7"/>
          <p:cNvSpPr>
            <a:spLocks noGrp="1"/>
          </p:cNvSpPr>
          <p:nvPr>
            <p:ph type="ftr" sz="quarter" idx="11"/>
          </p:nvPr>
        </p:nvSpPr>
        <p:spPr>
          <a:xfrm>
            <a:off x="3124200" y="6356352"/>
            <a:ext cx="2895600" cy="365125"/>
          </a:xfrm>
          <a:prstGeom prst="rect">
            <a:avLst/>
          </a:prstGeom>
        </p:spPr>
        <p:txBody>
          <a:bodyPr/>
          <a:lstStyle/>
          <a:p>
            <a:endParaRPr lang="de-DE"/>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AE7CCAE9-773E-4F29-888B-CD6F08C298D9}" type="slidenum">
              <a:rPr lang="de-DE" smtClean="0"/>
              <a:pPr/>
              <a:t>‹Nr.›</a:t>
            </a:fld>
            <a:endParaRPr lang="de-D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a:lstStyle/>
          <a:p>
            <a:r>
              <a:rPr lang="de-DE"/>
              <a:t>Titelmasterformat durch Klicken bearbeiten</a:t>
            </a:r>
          </a:p>
        </p:txBody>
      </p:sp>
      <p:sp>
        <p:nvSpPr>
          <p:cNvPr id="3" name="Datumsplatzhalter 2"/>
          <p:cNvSpPr>
            <a:spLocks noGrp="1"/>
          </p:cNvSpPr>
          <p:nvPr>
            <p:ph type="dt" sz="half" idx="10"/>
          </p:nvPr>
        </p:nvSpPr>
        <p:spPr>
          <a:xfrm>
            <a:off x="457200" y="6356352"/>
            <a:ext cx="2133600" cy="365125"/>
          </a:xfrm>
          <a:prstGeom prst="rect">
            <a:avLst/>
          </a:prstGeom>
        </p:spPr>
        <p:txBody>
          <a:bodyPr/>
          <a:lstStyle/>
          <a:p>
            <a:endParaRPr lang="de-DE"/>
          </a:p>
        </p:txBody>
      </p:sp>
      <p:sp>
        <p:nvSpPr>
          <p:cNvPr id="4" name="Fußzeilenplatzhalter 3"/>
          <p:cNvSpPr>
            <a:spLocks noGrp="1"/>
          </p:cNvSpPr>
          <p:nvPr>
            <p:ph type="ftr" sz="quarter" idx="11"/>
          </p:nvPr>
        </p:nvSpPr>
        <p:spPr>
          <a:xfrm>
            <a:off x="3124200" y="6356352"/>
            <a:ext cx="2895600" cy="365125"/>
          </a:xfrm>
          <a:prstGeom prst="rect">
            <a:avLst/>
          </a:prstGeom>
        </p:spPr>
        <p:txBody>
          <a:bodyPr/>
          <a:lstStyle/>
          <a:p>
            <a:endParaRPr lang="de-DE"/>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AE7CCAE9-773E-4F29-888B-CD6F08C298D9}" type="slidenum">
              <a:rPr lang="de-DE" smtClean="0"/>
              <a:pPr/>
              <a:t>‹Nr.›</a:t>
            </a:fld>
            <a:endParaRPr lang="de-D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endParaRPr lang="de-DE"/>
          </a:p>
        </p:txBody>
      </p:sp>
      <p:sp>
        <p:nvSpPr>
          <p:cNvPr id="3" name="Fußzeilenplatzhalter 2"/>
          <p:cNvSpPr>
            <a:spLocks noGrp="1"/>
          </p:cNvSpPr>
          <p:nvPr>
            <p:ph type="ftr" sz="quarter" idx="11"/>
          </p:nvPr>
        </p:nvSpPr>
        <p:spPr>
          <a:xfrm>
            <a:off x="3124200" y="6356352"/>
            <a:ext cx="2895600" cy="365125"/>
          </a:xfrm>
          <a:prstGeom prst="rect">
            <a:avLst/>
          </a:prstGeom>
        </p:spPr>
        <p:txBody>
          <a:bodyPr/>
          <a:lstStyle/>
          <a:p>
            <a:endParaRPr lang="de-DE"/>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AE7CCAE9-773E-4F29-888B-CD6F08C298D9}" type="slidenum">
              <a:rPr lang="de-DE" smtClean="0"/>
              <a:pPr/>
              <a:t>‹Nr.›</a:t>
            </a:fld>
            <a:endParaRPr lang="de-D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67544" y="1052736"/>
            <a:ext cx="3384376" cy="1152128"/>
          </a:xfrm>
          <a:prstGeom prst="rect">
            <a:avLst/>
          </a:prstGeom>
        </p:spPr>
        <p:txBody>
          <a:bodyPr anchor="b"/>
          <a:lstStyle>
            <a:lvl1pPr algn="l">
              <a:defRPr sz="2000" b="1"/>
            </a:lvl1pPr>
          </a:lstStyle>
          <a:p>
            <a:r>
              <a:rPr lang="de-DE" dirty="0"/>
              <a:t>Titelmasterformat durch Klicken bearbeiten</a:t>
            </a:r>
          </a:p>
        </p:txBody>
      </p:sp>
      <p:sp>
        <p:nvSpPr>
          <p:cNvPr id="4" name="Textplatzhalter 3"/>
          <p:cNvSpPr>
            <a:spLocks noGrp="1"/>
          </p:cNvSpPr>
          <p:nvPr>
            <p:ph type="body" sz="half" idx="2"/>
          </p:nvPr>
        </p:nvSpPr>
        <p:spPr>
          <a:xfrm>
            <a:off x="457200" y="2204864"/>
            <a:ext cx="3394720" cy="864096"/>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dirty="0"/>
              <a:t>Textmasterformate durch Klicken bearbeiten</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endParaRPr lang="de-DE"/>
          </a:p>
        </p:txBody>
      </p:sp>
      <p:sp>
        <p:nvSpPr>
          <p:cNvPr id="6" name="Fußzeilenplatzhalter 5"/>
          <p:cNvSpPr>
            <a:spLocks noGrp="1"/>
          </p:cNvSpPr>
          <p:nvPr>
            <p:ph type="ftr" sz="quarter" idx="11"/>
          </p:nvPr>
        </p:nvSpPr>
        <p:spPr>
          <a:xfrm>
            <a:off x="3124200" y="6356352"/>
            <a:ext cx="2895600" cy="365125"/>
          </a:xfrm>
          <a:prstGeom prst="rect">
            <a:avLst/>
          </a:prstGeom>
        </p:spPr>
        <p:txBody>
          <a:bodyPr/>
          <a:lstStyle/>
          <a:p>
            <a:endParaRPr lang="de-DE"/>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AE7CCAE9-773E-4F29-888B-CD6F08C298D9}" type="slidenum">
              <a:rPr lang="de-DE" smtClean="0"/>
              <a:pPr/>
              <a:t>‹Nr.›</a:t>
            </a:fld>
            <a:endParaRPr lang="de-D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a:prstGeom prst="rect">
            <a:avLst/>
          </a:prstGeom>
        </p:spPr>
        <p:txBody>
          <a:bodyPr anchor="b"/>
          <a:lstStyle>
            <a:lvl1pPr algn="l">
              <a:defRPr sz="2000" b="1"/>
            </a:lvl1pPr>
          </a:lstStyle>
          <a:p>
            <a:r>
              <a:rPr lang="de-DE"/>
              <a:t>Titelmasterformat durch Klicken bearbeiten</a:t>
            </a:r>
          </a:p>
        </p:txBody>
      </p:sp>
      <p:sp>
        <p:nvSpPr>
          <p:cNvPr id="3" name="Bildplatzhalt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Textmasterformate durch Klicken bearbeiten</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endParaRPr lang="de-DE"/>
          </a:p>
        </p:txBody>
      </p:sp>
      <p:sp>
        <p:nvSpPr>
          <p:cNvPr id="6" name="Fußzeilenplatzhalter 5"/>
          <p:cNvSpPr>
            <a:spLocks noGrp="1"/>
          </p:cNvSpPr>
          <p:nvPr>
            <p:ph type="ftr" sz="quarter" idx="11"/>
          </p:nvPr>
        </p:nvSpPr>
        <p:spPr>
          <a:xfrm>
            <a:off x="3124200" y="6356352"/>
            <a:ext cx="2895600" cy="365125"/>
          </a:xfrm>
          <a:prstGeom prst="rect">
            <a:avLst/>
          </a:prstGeom>
        </p:spPr>
        <p:txBody>
          <a:bodyPr/>
          <a:lstStyle/>
          <a:p>
            <a:endParaRPr lang="de-DE"/>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AE7CCAE9-773E-4F29-888B-CD6F08C298D9}" type="slidenum">
              <a:rPr lang="de-DE" smtClean="0"/>
              <a:pPr/>
              <a:t>‹Nr.›</a:t>
            </a:fld>
            <a:endParaRPr lang="de-D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a:lstStyle/>
          <a:p>
            <a:r>
              <a:rPr lang="de-DE"/>
              <a:t>Titelmasterformat durch Klicken bearbeiten</a:t>
            </a:r>
          </a:p>
        </p:txBody>
      </p:sp>
      <p:sp>
        <p:nvSpPr>
          <p:cNvPr id="3" name="Vertikaler Textplatzhalter 2"/>
          <p:cNvSpPr>
            <a:spLocks noGrp="1"/>
          </p:cNvSpPr>
          <p:nvPr>
            <p:ph type="body" orient="vert" idx="1"/>
          </p:nvPr>
        </p:nvSpPr>
        <p:spPr>
          <a:xfrm>
            <a:off x="457200" y="1600202"/>
            <a:ext cx="8229600" cy="4525963"/>
          </a:xfrm>
          <a:prstGeom prst="rect">
            <a:avLst/>
          </a:prstGeom>
        </p:spPr>
        <p:txBody>
          <a:bodyPr vert="eaVert"/>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endParaRPr lang="de-DE"/>
          </a:p>
        </p:txBody>
      </p:sp>
      <p:sp>
        <p:nvSpPr>
          <p:cNvPr id="5" name="Fußzeilenplatzhalter 4"/>
          <p:cNvSpPr>
            <a:spLocks noGrp="1"/>
          </p:cNvSpPr>
          <p:nvPr>
            <p:ph type="ftr" sz="quarter" idx="11"/>
          </p:nvPr>
        </p:nvSpPr>
        <p:spPr>
          <a:xfrm>
            <a:off x="3124200" y="6356352"/>
            <a:ext cx="2895600" cy="365125"/>
          </a:xfrm>
          <a:prstGeom prst="rect">
            <a:avLst/>
          </a:prstGeom>
        </p:spPr>
        <p:txBody>
          <a:bodyPr/>
          <a:lstStyle/>
          <a:p>
            <a:endParaRPr lang="de-DE"/>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AE7CCAE9-773E-4F29-888B-CD6F08C298D9}" type="slidenum">
              <a:rPr lang="de-DE" smtClean="0"/>
              <a:pPr/>
              <a:t>‹Nr.›</a:t>
            </a:fld>
            <a:endParaRPr lang="de-D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39"/>
            <a:ext cx="2057400" cy="5851525"/>
          </a:xfrm>
          <a:prstGeom prst="rect">
            <a:avLst/>
          </a:prstGeom>
        </p:spPr>
        <p:txBody>
          <a:bodyPr vert="eaVert"/>
          <a:lstStyle/>
          <a:p>
            <a:r>
              <a:rPr lang="de-DE"/>
              <a:t>Titelmasterformat durch Klicken bearbeiten</a:t>
            </a:r>
          </a:p>
        </p:txBody>
      </p:sp>
      <p:sp>
        <p:nvSpPr>
          <p:cNvPr id="3" name="Vertikaler Textplatzhalter 2"/>
          <p:cNvSpPr>
            <a:spLocks noGrp="1"/>
          </p:cNvSpPr>
          <p:nvPr>
            <p:ph type="body" orient="vert" idx="1"/>
          </p:nvPr>
        </p:nvSpPr>
        <p:spPr>
          <a:xfrm>
            <a:off x="457200" y="274639"/>
            <a:ext cx="6019800" cy="5851525"/>
          </a:xfrm>
          <a:prstGeom prst="rect">
            <a:avLst/>
          </a:prstGeom>
        </p:spPr>
        <p:txBody>
          <a:bodyPr vert="eaVert"/>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endParaRPr lang="de-DE"/>
          </a:p>
        </p:txBody>
      </p:sp>
      <p:sp>
        <p:nvSpPr>
          <p:cNvPr id="5" name="Fußzeilenplatzhalter 4"/>
          <p:cNvSpPr>
            <a:spLocks noGrp="1"/>
          </p:cNvSpPr>
          <p:nvPr>
            <p:ph type="ftr" sz="quarter" idx="11"/>
          </p:nvPr>
        </p:nvSpPr>
        <p:spPr>
          <a:xfrm>
            <a:off x="3124200" y="6356352"/>
            <a:ext cx="2895600" cy="365125"/>
          </a:xfrm>
          <a:prstGeom prst="rect">
            <a:avLst/>
          </a:prstGeom>
        </p:spPr>
        <p:txBody>
          <a:bodyPr/>
          <a:lstStyle/>
          <a:p>
            <a:endParaRPr lang="de-DE"/>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AE7CCAE9-773E-4F29-888B-CD6F08C298D9}" type="slidenum">
              <a:rPr lang="de-DE" smtClean="0"/>
              <a:pPr/>
              <a:t>‹Nr.›</a:t>
            </a:fld>
            <a:endParaRPr lang="de-DE"/>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elfolie">
    <p:spTree>
      <p:nvGrpSpPr>
        <p:cNvPr id="1" name=""/>
        <p:cNvGrpSpPr/>
        <p:nvPr/>
      </p:nvGrpSpPr>
      <p:grpSpPr>
        <a:xfrm>
          <a:off x="0" y="0"/>
          <a:ext cx="0" cy="0"/>
          <a:chOff x="0" y="0"/>
          <a:chExt cx="0" cy="0"/>
        </a:xfrm>
      </p:grpSpPr>
      <p:sp>
        <p:nvSpPr>
          <p:cNvPr id="7" name="Rechteck 6"/>
          <p:cNvSpPr/>
          <p:nvPr userDrawn="1"/>
        </p:nvSpPr>
        <p:spPr>
          <a:xfrm>
            <a:off x="0" y="6741368"/>
            <a:ext cx="9144000" cy="116632"/>
          </a:xfrm>
          <a:prstGeom prst="rect">
            <a:avLst/>
          </a:prstGeom>
          <a:solidFill>
            <a:srgbClr val="5191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 name="Rectangle 7"/>
          <p:cNvSpPr>
            <a:spLocks noGrp="1" noChangeArrowheads="1"/>
          </p:cNvSpPr>
          <p:nvPr>
            <p:ph type="title"/>
          </p:nvPr>
        </p:nvSpPr>
        <p:spPr bwMode="auto">
          <a:xfrm>
            <a:off x="3275856" y="260647"/>
            <a:ext cx="5631608" cy="1368127"/>
          </a:xfrm>
          <a:prstGeom prst="rect">
            <a:avLst/>
          </a:prstGeom>
          <a:noFill/>
          <a:ln w="9525">
            <a:noFill/>
            <a:miter lim="800000"/>
            <a:headEnd/>
            <a:tailEnd/>
          </a:ln>
          <a:effectLst/>
        </p:spPr>
        <p:txBody>
          <a:bodyPr vert="horz" wrap="square" lIns="0" tIns="0" rIns="0" bIns="0" numCol="1" anchor="t" anchorCtr="0" compatLnSpc="1">
            <a:prstTxWarp prst="textNoShape">
              <a:avLst/>
            </a:prstTxWarp>
            <a:noAutofit/>
          </a:bodyPr>
          <a:lstStyle>
            <a:lvl1pPr algn="l">
              <a:defRPr sz="2400">
                <a:latin typeface="Verdana" pitchFamily="34" charset="0"/>
                <a:ea typeface="Verdana" pitchFamily="34" charset="0"/>
                <a:cs typeface="Verdana" pitchFamily="34" charset="0"/>
              </a:defRPr>
            </a:lvl1pPr>
          </a:lstStyle>
          <a:p>
            <a:pPr lvl="0"/>
            <a:r>
              <a:rPr lang="en-US" noProof="0" dirty="0"/>
              <a:t>Click to edit Master title style</a:t>
            </a:r>
          </a:p>
        </p:txBody>
      </p:sp>
      <p:sp>
        <p:nvSpPr>
          <p:cNvPr id="9" name="Rectangle 8"/>
          <p:cNvSpPr>
            <a:spLocks noGrp="1" noChangeArrowheads="1"/>
          </p:cNvSpPr>
          <p:nvPr>
            <p:ph idx="1"/>
          </p:nvPr>
        </p:nvSpPr>
        <p:spPr bwMode="auto">
          <a:xfrm>
            <a:off x="2744789" y="1827214"/>
            <a:ext cx="6162675" cy="1588127"/>
          </a:xfrm>
          <a:prstGeom prst="rect">
            <a:avLst/>
          </a:prstGeom>
          <a:noFill/>
          <a:ln w="9525" algn="ctr">
            <a:noFill/>
            <a:miter lim="800000"/>
            <a:headEnd/>
            <a:tailEnd/>
          </a:ln>
          <a:effectLst/>
        </p:spPr>
        <p:txBody>
          <a:bodyPr vert="horz" wrap="square" lIns="0" tIns="0" rIns="0" bIns="0" numCol="1" anchor="t" anchorCtr="0" compatLnSpc="1">
            <a:prstTxWarp prst="textNoShape">
              <a:avLst/>
            </a:prstTxWarp>
            <a:spAutoFit/>
          </a:bodyPr>
          <a:lstStyle>
            <a:lvl1pPr>
              <a:defRPr sz="2400">
                <a:latin typeface="Verdana" pitchFamily="34" charset="0"/>
                <a:ea typeface="Verdana" pitchFamily="34" charset="0"/>
                <a:cs typeface="Verdana" pitchFamily="34" charset="0"/>
              </a:defRPr>
            </a:lvl1pPr>
            <a:lvl2pPr>
              <a:defRPr sz="2000">
                <a:latin typeface="Verdana" pitchFamily="34" charset="0"/>
                <a:ea typeface="Verdana" pitchFamily="34" charset="0"/>
                <a:cs typeface="Verdana" pitchFamily="34" charset="0"/>
              </a:defRPr>
            </a:lvl2pPr>
            <a:lvl3pPr>
              <a:defRPr sz="1800">
                <a:latin typeface="Verdana" pitchFamily="34" charset="0"/>
                <a:ea typeface="Verdana" pitchFamily="34" charset="0"/>
                <a:cs typeface="Verdana" pitchFamily="34" charset="0"/>
              </a:defRPr>
            </a:lvl3pPr>
            <a:lvl4pPr>
              <a:defRPr sz="1400">
                <a:latin typeface="Verdana" pitchFamily="34" charset="0"/>
                <a:ea typeface="Verdana" pitchFamily="34" charset="0"/>
                <a:cs typeface="Verdana" pitchFamily="34" charset="0"/>
              </a:defRPr>
            </a:lvl4pPr>
            <a:lvl5pPr>
              <a:defRPr sz="1400">
                <a:latin typeface="Verdana" pitchFamily="34" charset="0"/>
                <a:ea typeface="Verdana" pitchFamily="34" charset="0"/>
                <a:cs typeface="Verdana" pitchFamily="34" charset="0"/>
              </a:defRPr>
            </a:lvl5p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10" name="Rectangle 9"/>
          <p:cNvSpPr>
            <a:spLocks noGrp="1" noChangeArrowheads="1"/>
          </p:cNvSpPr>
          <p:nvPr>
            <p:ph type="sldNum" sz="quarter" idx="4"/>
          </p:nvPr>
        </p:nvSpPr>
        <p:spPr bwMode="auto">
          <a:xfrm>
            <a:off x="8505825" y="6421440"/>
            <a:ext cx="320675" cy="255587"/>
          </a:xfrm>
          <a:prstGeom prst="rect">
            <a:avLst/>
          </a:prstGeom>
          <a:noFill/>
          <a:ln w="9525">
            <a:noFill/>
            <a:miter lim="800000"/>
            <a:headEnd/>
            <a:tailEnd/>
          </a:ln>
          <a:effectLst/>
        </p:spPr>
        <p:txBody>
          <a:bodyPr vert="horz" wrap="square" lIns="0" tIns="0" rIns="0" bIns="0" numCol="1" anchor="b" anchorCtr="0" compatLnSpc="1">
            <a:prstTxWarp prst="textNoShape">
              <a:avLst/>
            </a:prstTxWarp>
          </a:bodyPr>
          <a:lstStyle>
            <a:lvl1pPr eaLnBrk="1" hangingPunct="1">
              <a:lnSpc>
                <a:spcPct val="100000"/>
              </a:lnSpc>
              <a:defRPr sz="900" b="0">
                <a:solidFill>
                  <a:schemeClr val="tx2"/>
                </a:solidFill>
              </a:defRPr>
            </a:lvl1pPr>
          </a:lstStyle>
          <a:p>
            <a:fld id="{367B8622-E532-43A0-87D4-434EB8218BEF}" type="slidenum">
              <a:rPr lang="en-US"/>
              <a:pPr/>
              <a:t>‹Nr.›</a:t>
            </a:fld>
            <a:endParaRPr lang="en-US"/>
          </a:p>
        </p:txBody>
      </p:sp>
      <p:sp>
        <p:nvSpPr>
          <p:cNvPr id="22" name="Textplatzhalter 21"/>
          <p:cNvSpPr>
            <a:spLocks noGrp="1"/>
          </p:cNvSpPr>
          <p:nvPr>
            <p:ph type="body" sz="quarter" idx="10"/>
          </p:nvPr>
        </p:nvSpPr>
        <p:spPr>
          <a:xfrm>
            <a:off x="395288" y="260350"/>
            <a:ext cx="2663825" cy="1368425"/>
          </a:xfrm>
          <a:prstGeom prst="rect">
            <a:avLst/>
          </a:prstGeom>
        </p:spPr>
        <p:txBody>
          <a:bodyPr anchor="ctr"/>
          <a:lstStyle>
            <a:lvl1pPr marL="0" indent="0" algn="ctr">
              <a:buNone/>
              <a:defRPr sz="1600" b="1">
                <a:solidFill>
                  <a:schemeClr val="bg1"/>
                </a:solidFill>
                <a:latin typeface="Verdana" panose="020B0604030504040204" pitchFamily="34" charset="0"/>
                <a:ea typeface="Verdana" panose="020B0604030504040204" pitchFamily="34" charset="0"/>
                <a:cs typeface="Verdana" panose="020B0604030504040204" pitchFamily="34" charset="0"/>
              </a:defRPr>
            </a:lvl1pPr>
            <a:lvl2pPr marL="457200" indent="0" algn="ctr">
              <a:buFont typeface="Arial" panose="020B0604020202020204" pitchFamily="34" charset="0"/>
              <a:buNone/>
              <a:defRPr sz="1600" b="1">
                <a:solidFill>
                  <a:schemeClr val="bg1"/>
                </a:solidFill>
                <a:latin typeface="Verdana" panose="020B0604030504040204" pitchFamily="34" charset="0"/>
                <a:ea typeface="Verdana" panose="020B0604030504040204" pitchFamily="34" charset="0"/>
                <a:cs typeface="Verdana" panose="020B0604030504040204" pitchFamily="34" charset="0"/>
              </a:defRPr>
            </a:lvl2pPr>
            <a:lvl3pPr marL="914400" indent="0" algn="ctr">
              <a:buNone/>
              <a:defRPr sz="1600" b="1">
                <a:solidFill>
                  <a:schemeClr val="bg1"/>
                </a:solidFill>
                <a:latin typeface="Verdana" panose="020B0604030504040204" pitchFamily="34" charset="0"/>
                <a:ea typeface="Verdana" panose="020B0604030504040204" pitchFamily="34" charset="0"/>
                <a:cs typeface="Verdana" panose="020B0604030504040204" pitchFamily="34" charset="0"/>
              </a:defRPr>
            </a:lvl3pPr>
            <a:lvl4pPr marL="1371600" indent="0" algn="ctr">
              <a:buNone/>
              <a:defRPr sz="1600" b="1">
                <a:solidFill>
                  <a:schemeClr val="bg1"/>
                </a:solidFill>
                <a:latin typeface="Verdana" panose="020B0604030504040204" pitchFamily="34" charset="0"/>
                <a:ea typeface="Verdana" panose="020B0604030504040204" pitchFamily="34" charset="0"/>
                <a:cs typeface="Verdana" panose="020B0604030504040204" pitchFamily="34" charset="0"/>
              </a:defRPr>
            </a:lvl4pPr>
            <a:lvl5pPr marL="1828800" indent="0" algn="ctr">
              <a:buNone/>
              <a:defRPr sz="1600" b="1">
                <a:solidFill>
                  <a:schemeClr val="bg1"/>
                </a:solidFill>
                <a:latin typeface="Verdana" panose="020B0604030504040204" pitchFamily="34" charset="0"/>
                <a:ea typeface="Verdana" panose="020B0604030504040204" pitchFamily="34" charset="0"/>
                <a:cs typeface="Verdana" panose="020B0604030504040204" pitchFamily="34" charset="0"/>
              </a:defRPr>
            </a:lvl5pPr>
          </a:lstStyle>
          <a:p>
            <a:pPr lvl="0"/>
            <a:r>
              <a:rPr lang="en-US" noProof="0" dirty="0" err="1"/>
              <a:t>Formatvorlagen</a:t>
            </a:r>
            <a:r>
              <a:rPr lang="en-US" noProof="0" dirty="0"/>
              <a:t> des </a:t>
            </a:r>
            <a:r>
              <a:rPr lang="en-US" noProof="0" dirty="0" err="1"/>
              <a:t>Textmasters</a:t>
            </a:r>
            <a:r>
              <a:rPr lang="en-US" noProof="0" dirty="0"/>
              <a:t> </a:t>
            </a:r>
            <a:r>
              <a:rPr lang="en-US" noProof="0" dirty="0" err="1"/>
              <a:t>bearbeiten</a:t>
            </a:r>
            <a:endParaRPr lang="en-US" noProof="0" dirty="0"/>
          </a:p>
          <a:p>
            <a:pPr lvl="1"/>
            <a:r>
              <a:rPr lang="en-US" noProof="0" dirty="0" err="1"/>
              <a:t>Zweite</a:t>
            </a:r>
            <a:r>
              <a:rPr lang="en-US" noProof="0" dirty="0"/>
              <a:t> </a:t>
            </a:r>
            <a:r>
              <a:rPr lang="en-US" noProof="0" dirty="0" err="1"/>
              <a:t>Ebene</a:t>
            </a:r>
            <a:endParaRPr lang="en-US" noProof="0" dirty="0"/>
          </a:p>
          <a:p>
            <a:pPr lvl="2"/>
            <a:r>
              <a:rPr lang="en-US" noProof="0" dirty="0" err="1"/>
              <a:t>Dritte</a:t>
            </a:r>
            <a:r>
              <a:rPr lang="en-US" noProof="0" dirty="0"/>
              <a:t> </a:t>
            </a:r>
            <a:r>
              <a:rPr lang="en-US" noProof="0" dirty="0" err="1"/>
              <a:t>Ebene</a:t>
            </a:r>
            <a:endParaRPr lang="en-US" noProof="0" dirty="0"/>
          </a:p>
          <a:p>
            <a:pPr lvl="3"/>
            <a:r>
              <a:rPr lang="en-US" noProof="0" dirty="0" err="1"/>
              <a:t>Vierte</a:t>
            </a:r>
            <a:r>
              <a:rPr lang="en-US" noProof="0" dirty="0"/>
              <a:t> </a:t>
            </a:r>
            <a:r>
              <a:rPr lang="en-US" noProof="0" dirty="0" err="1"/>
              <a:t>Ebene</a:t>
            </a:r>
            <a:endParaRPr lang="en-US" noProof="0" dirty="0"/>
          </a:p>
          <a:p>
            <a:pPr lvl="4"/>
            <a:r>
              <a:rPr lang="en-US" noProof="0" dirty="0" err="1"/>
              <a:t>Fünfte</a:t>
            </a:r>
            <a:r>
              <a:rPr lang="en-US" noProof="0" dirty="0"/>
              <a:t> </a:t>
            </a:r>
            <a:r>
              <a:rPr lang="en-US" noProof="0" dirty="0" err="1"/>
              <a:t>Ebene</a:t>
            </a:r>
            <a:endParaRPr lang="en-US" noProof="0" dirty="0"/>
          </a:p>
        </p:txBody>
      </p:sp>
      <p:sp>
        <p:nvSpPr>
          <p:cNvPr id="24" name="Textplatzhalter 23"/>
          <p:cNvSpPr>
            <a:spLocks noGrp="1"/>
          </p:cNvSpPr>
          <p:nvPr>
            <p:ph type="body" sz="quarter" idx="11"/>
          </p:nvPr>
        </p:nvSpPr>
        <p:spPr>
          <a:xfrm>
            <a:off x="971599" y="5877272"/>
            <a:ext cx="7534225" cy="479827"/>
          </a:xfrm>
          <a:prstGeom prst="rect">
            <a:avLst/>
          </a:prstGeom>
        </p:spPr>
        <p:txBody>
          <a:bodyPr/>
          <a:lstStyle>
            <a:lvl1pPr marL="0" indent="0">
              <a:buNone/>
              <a:defRPr sz="1400" b="1">
                <a:latin typeface="Arial" panose="020B0604020202020204" pitchFamily="34" charset="0"/>
                <a:cs typeface="Arial" panose="020B0604020202020204" pitchFamily="34" charset="0"/>
              </a:defRPr>
            </a:lvl1pPr>
            <a:lvl2pPr marL="457200" indent="0">
              <a:buNone/>
              <a:defRPr sz="1400" b="1">
                <a:latin typeface="Arial" panose="020B0604020202020204" pitchFamily="34" charset="0"/>
                <a:cs typeface="Arial" panose="020B0604020202020204" pitchFamily="34" charset="0"/>
              </a:defRPr>
            </a:lvl2pPr>
            <a:lvl3pPr marL="914400" indent="0">
              <a:buNone/>
              <a:defRPr sz="1400" b="1">
                <a:latin typeface="Arial" panose="020B0604020202020204" pitchFamily="34" charset="0"/>
                <a:cs typeface="Arial" panose="020B0604020202020204" pitchFamily="34" charset="0"/>
              </a:defRPr>
            </a:lvl3pPr>
            <a:lvl4pPr marL="1371600" indent="0">
              <a:buNone/>
              <a:defRPr sz="1400" b="1">
                <a:latin typeface="Arial" panose="020B0604020202020204" pitchFamily="34" charset="0"/>
                <a:cs typeface="Arial" panose="020B0604020202020204" pitchFamily="34" charset="0"/>
              </a:defRPr>
            </a:lvl4pPr>
            <a:lvl5pPr marL="1828800" indent="0">
              <a:buNone/>
              <a:defRPr sz="1400" b="1">
                <a:latin typeface="Arial" panose="020B0604020202020204" pitchFamily="34" charset="0"/>
                <a:cs typeface="Arial" panose="020B0604020202020204" pitchFamily="34" charset="0"/>
              </a:defRPr>
            </a:lvl5pPr>
          </a:lstStyle>
          <a:p>
            <a:pPr lvl="0"/>
            <a:r>
              <a:rPr lang="en-US" noProof="0" dirty="0" err="1"/>
              <a:t>Formatvorlagen</a:t>
            </a:r>
            <a:r>
              <a:rPr lang="en-US" noProof="0" dirty="0"/>
              <a:t> des </a:t>
            </a:r>
            <a:r>
              <a:rPr lang="en-US" noProof="0" dirty="0" err="1"/>
              <a:t>Textmasters</a:t>
            </a:r>
            <a:r>
              <a:rPr lang="en-US" noProof="0" dirty="0"/>
              <a:t> </a:t>
            </a:r>
            <a:r>
              <a:rPr lang="en-US" noProof="0" dirty="0" err="1"/>
              <a:t>bearbeiten</a:t>
            </a:r>
            <a:endParaRPr lang="en-US" noProof="0" dirty="0"/>
          </a:p>
          <a:p>
            <a:pPr lvl="1"/>
            <a:r>
              <a:rPr lang="en-US" noProof="0" dirty="0" err="1"/>
              <a:t>Zweite</a:t>
            </a:r>
            <a:r>
              <a:rPr lang="en-US" noProof="0" dirty="0"/>
              <a:t> </a:t>
            </a:r>
            <a:r>
              <a:rPr lang="en-US" noProof="0" dirty="0" err="1"/>
              <a:t>Ebene</a:t>
            </a:r>
            <a:endParaRPr lang="en-US" noProof="0" dirty="0"/>
          </a:p>
          <a:p>
            <a:pPr lvl="2"/>
            <a:r>
              <a:rPr lang="en-US" noProof="0" dirty="0" err="1"/>
              <a:t>Dritte</a:t>
            </a:r>
            <a:r>
              <a:rPr lang="en-US" noProof="0" dirty="0"/>
              <a:t> </a:t>
            </a:r>
            <a:r>
              <a:rPr lang="en-US" noProof="0" dirty="0" err="1"/>
              <a:t>Ebene</a:t>
            </a:r>
            <a:endParaRPr lang="en-US" noProof="0" dirty="0"/>
          </a:p>
          <a:p>
            <a:pPr lvl="3"/>
            <a:r>
              <a:rPr lang="en-US" noProof="0" dirty="0" err="1"/>
              <a:t>Vierte</a:t>
            </a:r>
            <a:r>
              <a:rPr lang="en-US" noProof="0" dirty="0"/>
              <a:t> </a:t>
            </a:r>
            <a:r>
              <a:rPr lang="en-US" noProof="0" dirty="0" err="1"/>
              <a:t>Ebene</a:t>
            </a:r>
            <a:endParaRPr lang="en-US" noProof="0" dirty="0"/>
          </a:p>
          <a:p>
            <a:pPr lvl="4"/>
            <a:r>
              <a:rPr lang="en-US" noProof="0" dirty="0" err="1"/>
              <a:t>Fünfte</a:t>
            </a:r>
            <a:r>
              <a:rPr lang="en-US" noProof="0" dirty="0"/>
              <a:t> </a:t>
            </a:r>
            <a:r>
              <a:rPr lang="en-US" noProof="0" dirty="0" err="1"/>
              <a:t>Ebene</a:t>
            </a:r>
            <a:endParaRPr lang="en-US" noProof="0" dirty="0"/>
          </a:p>
        </p:txBody>
      </p:sp>
      <p:sp>
        <p:nvSpPr>
          <p:cNvPr id="26" name="Textplatzhalter 25"/>
          <p:cNvSpPr>
            <a:spLocks noGrp="1"/>
          </p:cNvSpPr>
          <p:nvPr>
            <p:ph type="body" sz="quarter" idx="12"/>
          </p:nvPr>
        </p:nvSpPr>
        <p:spPr>
          <a:xfrm>
            <a:off x="971600" y="6421440"/>
            <a:ext cx="7534225" cy="319927"/>
          </a:xfrm>
          <a:prstGeom prst="rect">
            <a:avLst/>
          </a:prstGeom>
        </p:spPr>
        <p:txBody>
          <a:bodyPr/>
          <a:lstStyle>
            <a:lvl1pPr marL="0" indent="0">
              <a:buNone/>
              <a:defRPr sz="600">
                <a:latin typeface="Times New Roman" panose="02020603050405020304" pitchFamily="18" charset="0"/>
                <a:cs typeface="Times New Roman" panose="02020603050405020304" pitchFamily="18" charset="0"/>
              </a:defRPr>
            </a:lvl1pPr>
            <a:lvl2pPr marL="457200" indent="0">
              <a:buNone/>
              <a:defRPr sz="600">
                <a:latin typeface="Times New Roman" panose="02020603050405020304" pitchFamily="18" charset="0"/>
                <a:cs typeface="Times New Roman" panose="02020603050405020304" pitchFamily="18" charset="0"/>
              </a:defRPr>
            </a:lvl2pPr>
            <a:lvl3pPr marL="914400" indent="0">
              <a:buNone/>
              <a:defRPr sz="600">
                <a:latin typeface="Times New Roman" panose="02020603050405020304" pitchFamily="18" charset="0"/>
                <a:cs typeface="Times New Roman" panose="02020603050405020304" pitchFamily="18" charset="0"/>
              </a:defRPr>
            </a:lvl3pPr>
            <a:lvl4pPr marL="1371600" indent="0">
              <a:buNone/>
              <a:defRPr sz="600">
                <a:latin typeface="Times New Roman" panose="02020603050405020304" pitchFamily="18" charset="0"/>
                <a:cs typeface="Times New Roman" panose="02020603050405020304" pitchFamily="18" charset="0"/>
              </a:defRPr>
            </a:lvl4pPr>
            <a:lvl5pPr marL="1828800" indent="0">
              <a:buNone/>
              <a:defRPr sz="600">
                <a:latin typeface="Times New Roman" panose="02020603050405020304" pitchFamily="18" charset="0"/>
                <a:cs typeface="Times New Roman" panose="02020603050405020304" pitchFamily="18" charset="0"/>
              </a:defRPr>
            </a:lvl5pPr>
          </a:lstStyle>
          <a:p>
            <a:pPr lvl="0"/>
            <a:r>
              <a:rPr lang="en-US" noProof="0" dirty="0" err="1"/>
              <a:t>Formatvorlagen</a:t>
            </a:r>
            <a:r>
              <a:rPr lang="en-US" noProof="0" dirty="0"/>
              <a:t> des </a:t>
            </a:r>
            <a:r>
              <a:rPr lang="en-US" noProof="0" dirty="0" err="1"/>
              <a:t>Textmasters</a:t>
            </a:r>
            <a:r>
              <a:rPr lang="en-US" noProof="0" dirty="0"/>
              <a:t> </a:t>
            </a:r>
            <a:r>
              <a:rPr lang="en-US" noProof="0" dirty="0" err="1"/>
              <a:t>bearbeiten</a:t>
            </a:r>
            <a:endParaRPr lang="en-US" noProof="0" dirty="0"/>
          </a:p>
          <a:p>
            <a:pPr lvl="1"/>
            <a:r>
              <a:rPr lang="en-US" noProof="0" dirty="0" err="1"/>
              <a:t>Zweite</a:t>
            </a:r>
            <a:r>
              <a:rPr lang="en-US" noProof="0" dirty="0"/>
              <a:t> </a:t>
            </a:r>
            <a:r>
              <a:rPr lang="en-US" noProof="0" dirty="0" err="1"/>
              <a:t>Ebene</a:t>
            </a:r>
            <a:endParaRPr lang="en-US" noProof="0" dirty="0"/>
          </a:p>
          <a:p>
            <a:pPr lvl="2"/>
            <a:r>
              <a:rPr lang="en-US" noProof="0" dirty="0" err="1"/>
              <a:t>Dritte</a:t>
            </a:r>
            <a:r>
              <a:rPr lang="en-US" noProof="0" dirty="0"/>
              <a:t> </a:t>
            </a:r>
            <a:r>
              <a:rPr lang="en-US" noProof="0" dirty="0" err="1"/>
              <a:t>Ebene</a:t>
            </a:r>
            <a:endParaRPr lang="en-US" noProof="0" dirty="0"/>
          </a:p>
          <a:p>
            <a:pPr lvl="3"/>
            <a:r>
              <a:rPr lang="en-US" noProof="0" dirty="0" err="1"/>
              <a:t>Vierte</a:t>
            </a:r>
            <a:r>
              <a:rPr lang="en-US" noProof="0" dirty="0"/>
              <a:t> </a:t>
            </a:r>
            <a:r>
              <a:rPr lang="en-US" noProof="0" dirty="0" err="1"/>
              <a:t>Ebene</a:t>
            </a:r>
            <a:endParaRPr lang="en-US" noProof="0" dirty="0"/>
          </a:p>
          <a:p>
            <a:pPr lvl="4"/>
            <a:r>
              <a:rPr lang="en-US" noProof="0" dirty="0" err="1"/>
              <a:t>Fünfte</a:t>
            </a:r>
            <a:r>
              <a:rPr lang="en-US" noProof="0" dirty="0"/>
              <a:t> </a:t>
            </a:r>
            <a:r>
              <a:rPr lang="en-US" noProof="0" dirty="0" err="1"/>
              <a:t>Ebene</a:t>
            </a:r>
            <a:endParaRPr lang="en-US" noProof="0"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4" name="Datumsplatzhalter 3"/>
          <p:cNvSpPr>
            <a:spLocks noGrp="1"/>
          </p:cNvSpPr>
          <p:nvPr>
            <p:ph type="dt" sz="half" idx="10"/>
          </p:nvPr>
        </p:nvSpPr>
        <p:spPr>
          <a:xfrm>
            <a:off x="457200" y="6356352"/>
            <a:ext cx="2133600" cy="365125"/>
          </a:xfrm>
          <a:prstGeom prst="rect">
            <a:avLst/>
          </a:prstGeom>
        </p:spPr>
        <p:txBody>
          <a:bodyPr/>
          <a:lstStyle/>
          <a:p>
            <a:endParaRPr lang="de-DE"/>
          </a:p>
        </p:txBody>
      </p:sp>
      <p:sp>
        <p:nvSpPr>
          <p:cNvPr id="5" name="Fußzeilenplatzhalter 4"/>
          <p:cNvSpPr>
            <a:spLocks noGrp="1"/>
          </p:cNvSpPr>
          <p:nvPr>
            <p:ph type="ftr" sz="quarter" idx="11"/>
          </p:nvPr>
        </p:nvSpPr>
        <p:spPr>
          <a:xfrm>
            <a:off x="3124200" y="6356352"/>
            <a:ext cx="2895600" cy="365125"/>
          </a:xfrm>
          <a:prstGeom prst="rect">
            <a:avLst/>
          </a:prstGeom>
        </p:spPr>
        <p:txBody>
          <a:bodyPr/>
          <a:lstStyle/>
          <a:p>
            <a:endParaRPr lang="de-DE"/>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AE7CCAE9-773E-4F29-888B-CD6F08C298D9}" type="slidenum">
              <a:rPr lang="de-DE" smtClean="0"/>
              <a:pPr/>
              <a:t>‹Nr.›</a:t>
            </a:fld>
            <a:endParaRPr lang="de-D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a:prstGeom prst="rect">
            <a:avLst/>
          </a:prstGeom>
        </p:spPr>
        <p:txBody>
          <a:bodyPr anchor="t"/>
          <a:lstStyle>
            <a:lvl1pPr algn="l">
              <a:defRPr sz="4000" b="1" cap="all"/>
            </a:lvl1pPr>
          </a:lstStyle>
          <a:p>
            <a:r>
              <a:rPr lang="de-DE"/>
              <a:t>Titelmasterformat durch Klicken bearbeiten</a:t>
            </a:r>
          </a:p>
        </p:txBody>
      </p:sp>
      <p:sp>
        <p:nvSpPr>
          <p:cNvPr id="3" name="Textplatzhalter 2"/>
          <p:cNvSpPr>
            <a:spLocks noGrp="1"/>
          </p:cNvSpPr>
          <p:nvPr>
            <p:ph type="body" idx="1"/>
          </p:nvPr>
        </p:nvSpPr>
        <p:spPr>
          <a:xfrm>
            <a:off x="722313" y="2906713"/>
            <a:ext cx="7772400"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a:t>Textmasterformate durch Klicken bearbeiten</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endParaRPr lang="de-DE"/>
          </a:p>
        </p:txBody>
      </p:sp>
      <p:sp>
        <p:nvSpPr>
          <p:cNvPr id="5" name="Fußzeilenplatzhalter 4"/>
          <p:cNvSpPr>
            <a:spLocks noGrp="1"/>
          </p:cNvSpPr>
          <p:nvPr>
            <p:ph type="ftr" sz="quarter" idx="11"/>
          </p:nvPr>
        </p:nvSpPr>
        <p:spPr>
          <a:xfrm>
            <a:off x="3124200" y="6356352"/>
            <a:ext cx="2895600" cy="365125"/>
          </a:xfrm>
          <a:prstGeom prst="rect">
            <a:avLst/>
          </a:prstGeom>
        </p:spPr>
        <p:txBody>
          <a:bodyPr/>
          <a:lstStyle/>
          <a:p>
            <a:endParaRPr lang="de-DE"/>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AE7CCAE9-773E-4F29-888B-CD6F08C298D9}" type="slidenum">
              <a:rPr lang="de-DE" smtClean="0"/>
              <a:pPr/>
              <a:t>‹Nr.›</a:t>
            </a:fld>
            <a:endParaRPr lang="de-DE"/>
          </a:p>
        </p:txBody>
      </p:sp>
      <p:sp>
        <p:nvSpPr>
          <p:cNvPr id="7" name="Titel 1"/>
          <p:cNvSpPr txBox="1">
            <a:spLocks/>
          </p:cNvSpPr>
          <p:nvPr userDrawn="1"/>
        </p:nvSpPr>
        <p:spPr>
          <a:xfrm>
            <a:off x="323528" y="188640"/>
            <a:ext cx="2376264" cy="1512168"/>
          </a:xfrm>
          <a:prstGeom prst="rect">
            <a:avLst/>
          </a:prstGeom>
        </p:spPr>
        <p:txBody>
          <a:bodyPr/>
          <a:lstStyle>
            <a:lvl1pPr algn="ctr" defTabSz="914400" rtl="0" eaLnBrk="1" latinLnBrk="0" hangingPunct="1">
              <a:spcBef>
                <a:spcPct val="0"/>
              </a:spcBef>
              <a:buNone/>
              <a:defRPr sz="1800" b="1" kern="1200">
                <a:solidFill>
                  <a:schemeClr val="bg1"/>
                </a:solidFill>
                <a:latin typeface="Verdana" panose="020B0604030504040204" pitchFamily="34" charset="0"/>
                <a:ea typeface="Verdana" panose="020B0604030504040204" pitchFamily="34" charset="0"/>
                <a:cs typeface="Verdana" panose="020B0604030504040204" pitchFamily="34" charset="0"/>
              </a:defRPr>
            </a:lvl1pPr>
          </a:lstStyle>
          <a:p>
            <a:r>
              <a:rPr lang="de-DE" dirty="0"/>
              <a:t>Titelmasterformat durch Klicken bearbeiten</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Zwei Inhalte">
    <p:spTree>
      <p:nvGrpSpPr>
        <p:cNvPr id="1" name=""/>
        <p:cNvGrpSpPr/>
        <p:nvPr/>
      </p:nvGrpSpPr>
      <p:grpSpPr>
        <a:xfrm>
          <a:off x="0" y="0"/>
          <a:ext cx="0" cy="0"/>
          <a:chOff x="0" y="0"/>
          <a:chExt cx="0" cy="0"/>
        </a:xfrm>
      </p:grpSpPr>
      <p:sp>
        <p:nvSpPr>
          <p:cNvPr id="3" name="Inhaltsplatzhalter 2"/>
          <p:cNvSpPr>
            <a:spLocks noGrp="1"/>
          </p:cNvSpPr>
          <p:nvPr>
            <p:ph sz="half" idx="1"/>
          </p:nvPr>
        </p:nvSpPr>
        <p:spPr>
          <a:xfrm>
            <a:off x="457200" y="1600202"/>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4648200" y="1600202"/>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endParaRPr lang="de-DE"/>
          </a:p>
        </p:txBody>
      </p:sp>
      <p:sp>
        <p:nvSpPr>
          <p:cNvPr id="6" name="Fußzeilenplatzhalter 5"/>
          <p:cNvSpPr>
            <a:spLocks noGrp="1"/>
          </p:cNvSpPr>
          <p:nvPr>
            <p:ph type="ftr" sz="quarter" idx="11"/>
          </p:nvPr>
        </p:nvSpPr>
        <p:spPr>
          <a:xfrm>
            <a:off x="3124200" y="6356352"/>
            <a:ext cx="2895600" cy="365125"/>
          </a:xfrm>
          <a:prstGeom prst="rect">
            <a:avLst/>
          </a:prstGeom>
        </p:spPr>
        <p:txBody>
          <a:bodyPr/>
          <a:lstStyle/>
          <a:p>
            <a:endParaRPr lang="de-DE"/>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AE7CCAE9-773E-4F29-888B-CD6F08C298D9}" type="slidenum">
              <a:rPr lang="de-DE" smtClean="0"/>
              <a:pPr/>
              <a:t>‹Nr.›</a:t>
            </a:fld>
            <a:endParaRPr lang="de-DE"/>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2133600" cy="1143000"/>
          </a:xfrm>
          <a:prstGeom prst="rect">
            <a:avLst/>
          </a:prstGeom>
        </p:spPr>
        <p:txBody>
          <a:bodyPr/>
          <a:lstStyle>
            <a:lvl1pPr>
              <a:defRPr sz="1800" b="1">
                <a:solidFill>
                  <a:schemeClr val="bg1"/>
                </a:solidFill>
                <a:latin typeface="Verdana" panose="020B0604030504040204" pitchFamily="34" charset="0"/>
                <a:ea typeface="Verdana" panose="020B0604030504040204" pitchFamily="34" charset="0"/>
                <a:cs typeface="Verdana" panose="020B0604030504040204" pitchFamily="34" charset="0"/>
              </a:defRPr>
            </a:lvl1pPr>
          </a:lstStyle>
          <a:p>
            <a:r>
              <a:rPr lang="de-DE"/>
              <a:t>Titelmasterformat durch Klicken bearbeiten</a:t>
            </a:r>
          </a:p>
        </p:txBody>
      </p:sp>
      <p:sp>
        <p:nvSpPr>
          <p:cNvPr id="3" name="Textplatzhalt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Textmasterformate durch Klicken bearbeiten</a:t>
            </a:r>
          </a:p>
        </p:txBody>
      </p:sp>
      <p:sp>
        <p:nvSpPr>
          <p:cNvPr id="4" name="Inhaltsplatzhalt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4645026"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Textmasterformate durch Klicken bearbeiten</a:t>
            </a:r>
          </a:p>
        </p:txBody>
      </p:sp>
      <p:sp>
        <p:nvSpPr>
          <p:cNvPr id="6" name="Inhaltsplatzhalter 5"/>
          <p:cNvSpPr>
            <a:spLocks noGrp="1"/>
          </p:cNvSpPr>
          <p:nvPr>
            <p:ph sz="quarter" idx="4"/>
          </p:nvPr>
        </p:nvSpPr>
        <p:spPr>
          <a:xfrm>
            <a:off x="4645026"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p:cNvSpPr>
            <a:spLocks noGrp="1"/>
          </p:cNvSpPr>
          <p:nvPr>
            <p:ph type="dt" sz="half" idx="10"/>
          </p:nvPr>
        </p:nvSpPr>
        <p:spPr>
          <a:xfrm>
            <a:off x="457200" y="6356352"/>
            <a:ext cx="2133600" cy="365125"/>
          </a:xfrm>
          <a:prstGeom prst="rect">
            <a:avLst/>
          </a:prstGeom>
        </p:spPr>
        <p:txBody>
          <a:bodyPr/>
          <a:lstStyle/>
          <a:p>
            <a:endParaRPr lang="de-DE"/>
          </a:p>
        </p:txBody>
      </p:sp>
      <p:sp>
        <p:nvSpPr>
          <p:cNvPr id="8" name="Fußzeilenplatzhalter 7"/>
          <p:cNvSpPr>
            <a:spLocks noGrp="1"/>
          </p:cNvSpPr>
          <p:nvPr>
            <p:ph type="ftr" sz="quarter" idx="11"/>
          </p:nvPr>
        </p:nvSpPr>
        <p:spPr>
          <a:xfrm>
            <a:off x="3124200" y="6356352"/>
            <a:ext cx="2895600" cy="365125"/>
          </a:xfrm>
          <a:prstGeom prst="rect">
            <a:avLst/>
          </a:prstGeom>
        </p:spPr>
        <p:txBody>
          <a:bodyPr/>
          <a:lstStyle/>
          <a:p>
            <a:endParaRPr lang="de-DE"/>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AE7CCAE9-773E-4F29-888B-CD6F08C298D9}" type="slidenum">
              <a:rPr lang="de-DE" smtClean="0"/>
              <a:pPr/>
              <a:t>‹Nr.›</a:t>
            </a:fld>
            <a:endParaRPr lang="de-DE"/>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a:lstStyle/>
          <a:p>
            <a:r>
              <a:rPr lang="de-DE"/>
              <a:t>Titelmasterformat durch Klicken bearbeiten</a:t>
            </a:r>
          </a:p>
        </p:txBody>
      </p:sp>
      <p:sp>
        <p:nvSpPr>
          <p:cNvPr id="3" name="Datumsplatzhalter 2"/>
          <p:cNvSpPr>
            <a:spLocks noGrp="1"/>
          </p:cNvSpPr>
          <p:nvPr>
            <p:ph type="dt" sz="half" idx="10"/>
          </p:nvPr>
        </p:nvSpPr>
        <p:spPr>
          <a:xfrm>
            <a:off x="457200" y="6356352"/>
            <a:ext cx="2133600" cy="365125"/>
          </a:xfrm>
          <a:prstGeom prst="rect">
            <a:avLst/>
          </a:prstGeom>
        </p:spPr>
        <p:txBody>
          <a:bodyPr/>
          <a:lstStyle/>
          <a:p>
            <a:endParaRPr lang="de-DE"/>
          </a:p>
        </p:txBody>
      </p:sp>
      <p:sp>
        <p:nvSpPr>
          <p:cNvPr id="4" name="Fußzeilenplatzhalter 3"/>
          <p:cNvSpPr>
            <a:spLocks noGrp="1"/>
          </p:cNvSpPr>
          <p:nvPr>
            <p:ph type="ftr" sz="quarter" idx="11"/>
          </p:nvPr>
        </p:nvSpPr>
        <p:spPr>
          <a:xfrm>
            <a:off x="3124200" y="6356352"/>
            <a:ext cx="2895600" cy="365125"/>
          </a:xfrm>
          <a:prstGeom prst="rect">
            <a:avLst/>
          </a:prstGeom>
        </p:spPr>
        <p:txBody>
          <a:bodyPr/>
          <a:lstStyle/>
          <a:p>
            <a:endParaRPr lang="de-DE"/>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AE7CCAE9-773E-4F29-888B-CD6F08C298D9}" type="slidenum">
              <a:rPr lang="de-DE" smtClean="0"/>
              <a:pPr/>
              <a:t>‹Nr.›</a:t>
            </a:fld>
            <a:endParaRPr lang="de-DE"/>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endParaRPr lang="de-DE"/>
          </a:p>
        </p:txBody>
      </p:sp>
      <p:sp>
        <p:nvSpPr>
          <p:cNvPr id="3" name="Fußzeilenplatzhalter 2"/>
          <p:cNvSpPr>
            <a:spLocks noGrp="1"/>
          </p:cNvSpPr>
          <p:nvPr>
            <p:ph type="ftr" sz="quarter" idx="11"/>
          </p:nvPr>
        </p:nvSpPr>
        <p:spPr>
          <a:xfrm>
            <a:off x="3124200" y="6356352"/>
            <a:ext cx="2895600" cy="365125"/>
          </a:xfrm>
          <a:prstGeom prst="rect">
            <a:avLst/>
          </a:prstGeom>
        </p:spPr>
        <p:txBody>
          <a:bodyPr/>
          <a:lstStyle/>
          <a:p>
            <a:endParaRPr lang="de-DE"/>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AE7CCAE9-773E-4F29-888B-CD6F08C298D9}" type="slidenum">
              <a:rPr lang="de-DE" smtClean="0"/>
              <a:pPr/>
              <a:t>‹Nr.›</a:t>
            </a:fld>
            <a:endParaRPr lang="de-DE"/>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a:prstGeom prst="rect">
            <a:avLst/>
          </a:prstGeom>
        </p:spPr>
        <p:txBody>
          <a:bodyPr anchor="b"/>
          <a:lstStyle>
            <a:lvl1pPr algn="l">
              <a:defRPr sz="2000" b="1"/>
            </a:lvl1pPr>
          </a:lstStyle>
          <a:p>
            <a:r>
              <a:rPr lang="de-DE"/>
              <a:t>Titelmasterformat durch Klicken bearbeiten</a:t>
            </a:r>
          </a:p>
        </p:txBody>
      </p:sp>
      <p:sp>
        <p:nvSpPr>
          <p:cNvPr id="3" name="Inhaltsplatzhalter 2"/>
          <p:cNvSpPr>
            <a:spLocks noGrp="1"/>
          </p:cNvSpPr>
          <p:nvPr>
            <p:ph idx="1"/>
          </p:nvPr>
        </p:nvSpPr>
        <p:spPr>
          <a:xfrm>
            <a:off x="3575051" y="273052"/>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p:cNvSpPr>
            <a:spLocks noGrp="1"/>
          </p:cNvSpPr>
          <p:nvPr>
            <p:ph type="body" sz="half" idx="2"/>
          </p:nvPr>
        </p:nvSpPr>
        <p:spPr>
          <a:xfrm>
            <a:off x="457200" y="1435102"/>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Textmasterformate durch Klicken bearbeiten</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endParaRPr lang="de-DE"/>
          </a:p>
        </p:txBody>
      </p:sp>
      <p:sp>
        <p:nvSpPr>
          <p:cNvPr id="6" name="Fußzeilenplatzhalter 5"/>
          <p:cNvSpPr>
            <a:spLocks noGrp="1"/>
          </p:cNvSpPr>
          <p:nvPr>
            <p:ph type="ftr" sz="quarter" idx="11"/>
          </p:nvPr>
        </p:nvSpPr>
        <p:spPr>
          <a:xfrm>
            <a:off x="3124200" y="6356352"/>
            <a:ext cx="2895600" cy="365125"/>
          </a:xfrm>
          <a:prstGeom prst="rect">
            <a:avLst/>
          </a:prstGeom>
        </p:spPr>
        <p:txBody>
          <a:bodyPr/>
          <a:lstStyle/>
          <a:p>
            <a:endParaRPr lang="de-DE"/>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AE7CCAE9-773E-4F29-888B-CD6F08C298D9}" type="slidenum">
              <a:rPr lang="de-DE" smtClean="0"/>
              <a:pPr/>
              <a:t>‹Nr.›</a:t>
            </a:fld>
            <a:endParaRPr lang="de-DE"/>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a:prstGeom prst="rect">
            <a:avLst/>
          </a:prstGeom>
        </p:spPr>
        <p:txBody>
          <a:bodyPr anchor="b"/>
          <a:lstStyle>
            <a:lvl1pPr algn="l">
              <a:defRPr sz="2000" b="1"/>
            </a:lvl1pPr>
          </a:lstStyle>
          <a:p>
            <a:r>
              <a:rPr lang="de-DE"/>
              <a:t>Titelmasterformat durch Klicken bearbeiten</a:t>
            </a:r>
          </a:p>
        </p:txBody>
      </p:sp>
      <p:sp>
        <p:nvSpPr>
          <p:cNvPr id="3" name="Bildplatzhalt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Textmasterformate durch Klicken bearbeiten</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endParaRPr lang="de-DE"/>
          </a:p>
        </p:txBody>
      </p:sp>
      <p:sp>
        <p:nvSpPr>
          <p:cNvPr id="6" name="Fußzeilenplatzhalter 5"/>
          <p:cNvSpPr>
            <a:spLocks noGrp="1"/>
          </p:cNvSpPr>
          <p:nvPr>
            <p:ph type="ftr" sz="quarter" idx="11"/>
          </p:nvPr>
        </p:nvSpPr>
        <p:spPr>
          <a:xfrm>
            <a:off x="3124200" y="6356352"/>
            <a:ext cx="2895600" cy="365125"/>
          </a:xfrm>
          <a:prstGeom prst="rect">
            <a:avLst/>
          </a:prstGeom>
        </p:spPr>
        <p:txBody>
          <a:bodyPr/>
          <a:lstStyle/>
          <a:p>
            <a:endParaRPr lang="de-DE"/>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AE7CCAE9-773E-4F29-888B-CD6F08C298D9}" type="slidenum">
              <a:rPr lang="de-DE" smtClean="0"/>
              <a:pPr/>
              <a:t>‹Nr.›</a:t>
            </a:fld>
            <a:endParaRPr lang="de-DE"/>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a:lstStyle/>
          <a:p>
            <a:r>
              <a:rPr lang="de-DE"/>
              <a:t>Titelmasterformat durch Klicken bearbeiten</a:t>
            </a:r>
          </a:p>
        </p:txBody>
      </p:sp>
      <p:sp>
        <p:nvSpPr>
          <p:cNvPr id="3" name="Vertikaler Textplatzhalter 2"/>
          <p:cNvSpPr>
            <a:spLocks noGrp="1"/>
          </p:cNvSpPr>
          <p:nvPr>
            <p:ph type="body" orient="vert" idx="1"/>
          </p:nvPr>
        </p:nvSpPr>
        <p:spPr>
          <a:xfrm>
            <a:off x="457200" y="1600202"/>
            <a:ext cx="8229600" cy="4525963"/>
          </a:xfrm>
          <a:prstGeom prst="rect">
            <a:avLst/>
          </a:prstGeom>
        </p:spPr>
        <p:txBody>
          <a:bodyPr vert="eaVert"/>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endParaRPr lang="de-DE"/>
          </a:p>
        </p:txBody>
      </p:sp>
      <p:sp>
        <p:nvSpPr>
          <p:cNvPr id="5" name="Fußzeilenplatzhalter 4"/>
          <p:cNvSpPr>
            <a:spLocks noGrp="1"/>
          </p:cNvSpPr>
          <p:nvPr>
            <p:ph type="ftr" sz="quarter" idx="11"/>
          </p:nvPr>
        </p:nvSpPr>
        <p:spPr>
          <a:xfrm>
            <a:off x="3124200" y="6356352"/>
            <a:ext cx="2895600" cy="365125"/>
          </a:xfrm>
          <a:prstGeom prst="rect">
            <a:avLst/>
          </a:prstGeom>
        </p:spPr>
        <p:txBody>
          <a:bodyPr/>
          <a:lstStyle/>
          <a:p>
            <a:endParaRPr lang="de-DE"/>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AE7CCAE9-773E-4F29-888B-CD6F08C298D9}" type="slidenum">
              <a:rPr lang="de-DE" smtClean="0"/>
              <a:pPr/>
              <a:t>‹Nr.›</a:t>
            </a:fld>
            <a:endParaRPr lang="de-DE"/>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39"/>
            <a:ext cx="2057400" cy="5851525"/>
          </a:xfrm>
          <a:prstGeom prst="rect">
            <a:avLst/>
          </a:prstGeom>
        </p:spPr>
        <p:txBody>
          <a:bodyPr vert="eaVert"/>
          <a:lstStyle/>
          <a:p>
            <a:r>
              <a:rPr lang="de-DE"/>
              <a:t>Titelmasterformat durch Klicken bearbeiten</a:t>
            </a:r>
          </a:p>
        </p:txBody>
      </p:sp>
      <p:sp>
        <p:nvSpPr>
          <p:cNvPr id="3" name="Vertikaler Textplatzhalter 2"/>
          <p:cNvSpPr>
            <a:spLocks noGrp="1"/>
          </p:cNvSpPr>
          <p:nvPr>
            <p:ph type="body" orient="vert" idx="1"/>
          </p:nvPr>
        </p:nvSpPr>
        <p:spPr>
          <a:xfrm>
            <a:off x="457200" y="274639"/>
            <a:ext cx="6019800" cy="5851525"/>
          </a:xfrm>
          <a:prstGeom prst="rect">
            <a:avLst/>
          </a:prstGeom>
        </p:spPr>
        <p:txBody>
          <a:bodyPr vert="eaVert"/>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endParaRPr lang="de-DE"/>
          </a:p>
        </p:txBody>
      </p:sp>
      <p:sp>
        <p:nvSpPr>
          <p:cNvPr id="5" name="Fußzeilenplatzhalter 4"/>
          <p:cNvSpPr>
            <a:spLocks noGrp="1"/>
          </p:cNvSpPr>
          <p:nvPr>
            <p:ph type="ftr" sz="quarter" idx="11"/>
          </p:nvPr>
        </p:nvSpPr>
        <p:spPr>
          <a:xfrm>
            <a:off x="3124200" y="6356352"/>
            <a:ext cx="2895600" cy="365125"/>
          </a:xfrm>
          <a:prstGeom prst="rect">
            <a:avLst/>
          </a:prstGeom>
        </p:spPr>
        <p:txBody>
          <a:bodyPr/>
          <a:lstStyle/>
          <a:p>
            <a:endParaRPr lang="de-DE"/>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AE7CCAE9-773E-4F29-888B-CD6F08C298D9}" type="slidenum">
              <a:rPr lang="de-DE" smtClean="0"/>
              <a:pPr/>
              <a:t>‹Nr.›</a:t>
            </a:fld>
            <a:endParaRPr lang="de-DE"/>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Benutzerdefiniertes Layout">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a:lstStyle/>
          <a:p>
            <a:r>
              <a:rPr lang="de-DE"/>
              <a:t>Titelmasterformat durch Klicken bearbeiten</a:t>
            </a:r>
          </a:p>
        </p:txBody>
      </p:sp>
      <p:sp>
        <p:nvSpPr>
          <p:cNvPr id="3" name="Foliennummernplatzhalter 2"/>
          <p:cNvSpPr>
            <a:spLocks noGrp="1"/>
          </p:cNvSpPr>
          <p:nvPr>
            <p:ph type="sldNum" sz="quarter" idx="10"/>
          </p:nvPr>
        </p:nvSpPr>
        <p:spPr/>
        <p:txBody>
          <a:bodyPr/>
          <a:lstStyle/>
          <a:p>
            <a:fld id="{AE7CCAE9-773E-4F29-888B-CD6F08C298D9}" type="slidenum">
              <a:rPr lang="de-DE" smtClean="0"/>
              <a:pPr/>
              <a:t>‹Nr.›</a:t>
            </a:fld>
            <a:endParaRPr lang="de-DE"/>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1143000" y="1122363"/>
            <a:ext cx="6858000" cy="2387600"/>
          </a:xfrm>
        </p:spPr>
        <p:txBody>
          <a:bodyPr anchor="b"/>
          <a:lstStyle>
            <a:lvl1pPr algn="ctr">
              <a:defRPr sz="6000"/>
            </a:lvl1pPr>
          </a:lstStyle>
          <a:p>
            <a:r>
              <a:rPr lang="de-DE"/>
              <a:t>Titelmasterformat durch Klicken bearbeiten</a:t>
            </a:r>
          </a:p>
        </p:txBody>
      </p:sp>
      <p:sp>
        <p:nvSpPr>
          <p:cNvPr id="3" name="Untertitel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Formatvorlage des Untertitelmasters durch Klicken bearbeiten</a:t>
            </a:r>
          </a:p>
        </p:txBody>
      </p:sp>
      <p:sp>
        <p:nvSpPr>
          <p:cNvPr id="4" name="Datumsplatzhalter 3"/>
          <p:cNvSpPr>
            <a:spLocks noGrp="1"/>
          </p:cNvSpPr>
          <p:nvPr>
            <p:ph type="dt" sz="half" idx="10"/>
          </p:nvPr>
        </p:nvSpPr>
        <p:spPr/>
        <p:txBody>
          <a:bodyPr/>
          <a:lstStyle/>
          <a:p>
            <a:fld id="{8A9A3B96-F601-4421-B879-FBB0BC1EE2F7}" type="datetimeFigureOut">
              <a:rPr lang="de-DE" smtClean="0"/>
              <a:t>11.02.2017</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D1E90DAC-20C0-4623-BD7B-26EC76F1FDA6}" type="slidenum">
              <a:rPr lang="de-DE" smtClean="0"/>
              <a:t>‹Nr.›</a:t>
            </a:fld>
            <a:endParaRPr lang="de-DE"/>
          </a:p>
        </p:txBody>
      </p:sp>
    </p:spTree>
    <p:extLst>
      <p:ext uri="{BB962C8B-B14F-4D97-AF65-F5344CB8AC3E}">
        <p14:creationId xmlns:p14="http://schemas.microsoft.com/office/powerpoint/2010/main" val="389267533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idx="1"/>
          </p:nvPr>
        </p:nvSpPr>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p:txBody>
          <a:bodyPr/>
          <a:lstStyle/>
          <a:p>
            <a:fld id="{8A9A3B96-F601-4421-B879-FBB0BC1EE2F7}" type="datetimeFigureOut">
              <a:rPr lang="de-DE" smtClean="0"/>
              <a:t>11.02.2017</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D1E90DAC-20C0-4623-BD7B-26EC76F1FDA6}" type="slidenum">
              <a:rPr lang="de-DE" smtClean="0"/>
              <a:t>‹Nr.›</a:t>
            </a:fld>
            <a:endParaRPr lang="de-DE"/>
          </a:p>
        </p:txBody>
      </p:sp>
    </p:spTree>
    <p:extLst>
      <p:ext uri="{BB962C8B-B14F-4D97-AF65-F5344CB8AC3E}">
        <p14:creationId xmlns:p14="http://schemas.microsoft.com/office/powerpoint/2010/main" val="337667570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623888" y="1709738"/>
            <a:ext cx="7886700" cy="2852737"/>
          </a:xfrm>
        </p:spPr>
        <p:txBody>
          <a:bodyPr anchor="b"/>
          <a:lstStyle>
            <a:lvl1pPr>
              <a:defRPr sz="6000"/>
            </a:lvl1pPr>
          </a:lstStyle>
          <a:p>
            <a:r>
              <a:rPr lang="de-DE"/>
              <a:t>Titelmasterformat durch Klicken bearbeiten</a:t>
            </a:r>
          </a:p>
        </p:txBody>
      </p:sp>
      <p:sp>
        <p:nvSpPr>
          <p:cNvPr id="3" name="Textplatzhalter 2"/>
          <p:cNvSpPr>
            <a:spLocks noGrp="1"/>
          </p:cNvSpPr>
          <p:nvPr>
            <p:ph type="body" idx="1"/>
          </p:nvPr>
        </p:nvSpPr>
        <p:spPr>
          <a:xfrm>
            <a:off x="623888" y="4589463"/>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a:t>Formatvorlagen des Textmasters bearbeiten</a:t>
            </a:r>
          </a:p>
        </p:txBody>
      </p:sp>
      <p:sp>
        <p:nvSpPr>
          <p:cNvPr id="4" name="Datumsplatzhalter 3"/>
          <p:cNvSpPr>
            <a:spLocks noGrp="1"/>
          </p:cNvSpPr>
          <p:nvPr>
            <p:ph type="dt" sz="half" idx="10"/>
          </p:nvPr>
        </p:nvSpPr>
        <p:spPr/>
        <p:txBody>
          <a:bodyPr/>
          <a:lstStyle/>
          <a:p>
            <a:fld id="{8A9A3B96-F601-4421-B879-FBB0BC1EE2F7}" type="datetimeFigureOut">
              <a:rPr lang="de-DE" smtClean="0"/>
              <a:t>11.02.2017</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D1E90DAC-20C0-4623-BD7B-26EC76F1FDA6}" type="slidenum">
              <a:rPr lang="de-DE" smtClean="0"/>
              <a:t>‹Nr.›</a:t>
            </a:fld>
            <a:endParaRPr lang="de-DE"/>
          </a:p>
        </p:txBody>
      </p:sp>
    </p:spTree>
    <p:extLst>
      <p:ext uri="{BB962C8B-B14F-4D97-AF65-F5344CB8AC3E}">
        <p14:creationId xmlns:p14="http://schemas.microsoft.com/office/powerpoint/2010/main" val="42493184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sz="half" idx="1"/>
          </p:nvPr>
        </p:nvSpPr>
        <p:spPr>
          <a:xfrm>
            <a:off x="628650" y="1825625"/>
            <a:ext cx="3867150" cy="4351338"/>
          </a:xfrm>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4648200" y="1825625"/>
            <a:ext cx="3867150" cy="4351338"/>
          </a:xfrm>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p:cNvSpPr>
            <a:spLocks noGrp="1"/>
          </p:cNvSpPr>
          <p:nvPr>
            <p:ph type="dt" sz="half" idx="10"/>
          </p:nvPr>
        </p:nvSpPr>
        <p:spPr/>
        <p:txBody>
          <a:bodyPr/>
          <a:lstStyle/>
          <a:p>
            <a:fld id="{8A9A3B96-F601-4421-B879-FBB0BC1EE2F7}" type="datetimeFigureOut">
              <a:rPr lang="de-DE" smtClean="0"/>
              <a:t>11.02.2017</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D1E90DAC-20C0-4623-BD7B-26EC76F1FDA6}" type="slidenum">
              <a:rPr lang="de-DE" smtClean="0"/>
              <a:t>‹Nr.›</a:t>
            </a:fld>
            <a:endParaRPr lang="de-DE"/>
          </a:p>
        </p:txBody>
      </p:sp>
    </p:spTree>
    <p:extLst>
      <p:ext uri="{BB962C8B-B14F-4D97-AF65-F5344CB8AC3E}">
        <p14:creationId xmlns:p14="http://schemas.microsoft.com/office/powerpoint/2010/main" val="3658294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630238" y="365125"/>
            <a:ext cx="7886700" cy="1325563"/>
          </a:xfrm>
        </p:spPr>
        <p:txBody>
          <a:bodyPr/>
          <a:lstStyle/>
          <a:p>
            <a:r>
              <a:rPr lang="de-DE"/>
              <a:t>Titelmasterformat durch Klicken bearbeiten</a:t>
            </a:r>
          </a:p>
        </p:txBody>
      </p:sp>
      <p:sp>
        <p:nvSpPr>
          <p:cNvPr id="3" name="Textplatzhalt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Formatvorlagen des Textmasters bearbeiten</a:t>
            </a:r>
          </a:p>
        </p:txBody>
      </p:sp>
      <p:sp>
        <p:nvSpPr>
          <p:cNvPr id="4" name="Inhaltsplatzhalter 3"/>
          <p:cNvSpPr>
            <a:spLocks noGrp="1"/>
          </p:cNvSpPr>
          <p:nvPr>
            <p:ph sz="half" idx="2"/>
          </p:nvPr>
        </p:nvSpPr>
        <p:spPr>
          <a:xfrm>
            <a:off x="630238" y="2505075"/>
            <a:ext cx="3868737" cy="3684588"/>
          </a:xfrm>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Formatvorlagen des Textmasters bearbeiten</a:t>
            </a:r>
          </a:p>
        </p:txBody>
      </p:sp>
      <p:sp>
        <p:nvSpPr>
          <p:cNvPr id="6" name="Inhaltsplatzhalter 5"/>
          <p:cNvSpPr>
            <a:spLocks noGrp="1"/>
          </p:cNvSpPr>
          <p:nvPr>
            <p:ph sz="quarter" idx="4"/>
          </p:nvPr>
        </p:nvSpPr>
        <p:spPr>
          <a:xfrm>
            <a:off x="4629150" y="2505075"/>
            <a:ext cx="3887788" cy="3684588"/>
          </a:xfrm>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p:cNvSpPr>
            <a:spLocks noGrp="1"/>
          </p:cNvSpPr>
          <p:nvPr>
            <p:ph type="dt" sz="half" idx="10"/>
          </p:nvPr>
        </p:nvSpPr>
        <p:spPr/>
        <p:txBody>
          <a:bodyPr/>
          <a:lstStyle/>
          <a:p>
            <a:fld id="{8A9A3B96-F601-4421-B879-FBB0BC1EE2F7}" type="datetimeFigureOut">
              <a:rPr lang="de-DE" smtClean="0"/>
              <a:t>11.02.2017</a:t>
            </a:fld>
            <a:endParaRPr lang="de-DE"/>
          </a:p>
        </p:txBody>
      </p:sp>
      <p:sp>
        <p:nvSpPr>
          <p:cNvPr id="8" name="Fußzeilenplatzhalter 7"/>
          <p:cNvSpPr>
            <a:spLocks noGrp="1"/>
          </p:cNvSpPr>
          <p:nvPr>
            <p:ph type="ftr" sz="quarter" idx="11"/>
          </p:nvPr>
        </p:nvSpPr>
        <p:spPr/>
        <p:txBody>
          <a:bodyPr/>
          <a:lstStyle/>
          <a:p>
            <a:endParaRPr lang="de-DE"/>
          </a:p>
        </p:txBody>
      </p:sp>
      <p:sp>
        <p:nvSpPr>
          <p:cNvPr id="9" name="Foliennummernplatzhalter 8"/>
          <p:cNvSpPr>
            <a:spLocks noGrp="1"/>
          </p:cNvSpPr>
          <p:nvPr>
            <p:ph type="sldNum" sz="quarter" idx="12"/>
          </p:nvPr>
        </p:nvSpPr>
        <p:spPr/>
        <p:txBody>
          <a:bodyPr/>
          <a:lstStyle/>
          <a:p>
            <a:fld id="{D1E90DAC-20C0-4623-BD7B-26EC76F1FDA6}" type="slidenum">
              <a:rPr lang="de-DE" smtClean="0"/>
              <a:t>‹Nr.›</a:t>
            </a:fld>
            <a:endParaRPr lang="de-DE"/>
          </a:p>
        </p:txBody>
      </p:sp>
    </p:spTree>
    <p:extLst>
      <p:ext uri="{BB962C8B-B14F-4D97-AF65-F5344CB8AC3E}">
        <p14:creationId xmlns:p14="http://schemas.microsoft.com/office/powerpoint/2010/main" val="254033830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Datumsplatzhalter 2"/>
          <p:cNvSpPr>
            <a:spLocks noGrp="1"/>
          </p:cNvSpPr>
          <p:nvPr>
            <p:ph type="dt" sz="half" idx="10"/>
          </p:nvPr>
        </p:nvSpPr>
        <p:spPr/>
        <p:txBody>
          <a:bodyPr/>
          <a:lstStyle/>
          <a:p>
            <a:fld id="{8A9A3B96-F601-4421-B879-FBB0BC1EE2F7}" type="datetimeFigureOut">
              <a:rPr lang="de-DE" smtClean="0"/>
              <a:t>11.02.2017</a:t>
            </a:fld>
            <a:endParaRPr lang="de-DE"/>
          </a:p>
        </p:txBody>
      </p:sp>
      <p:sp>
        <p:nvSpPr>
          <p:cNvPr id="4" name="Fußzeilenplatzhalter 3"/>
          <p:cNvSpPr>
            <a:spLocks noGrp="1"/>
          </p:cNvSpPr>
          <p:nvPr>
            <p:ph type="ftr" sz="quarter" idx="11"/>
          </p:nvPr>
        </p:nvSpPr>
        <p:spPr/>
        <p:txBody>
          <a:bodyPr/>
          <a:lstStyle/>
          <a:p>
            <a:endParaRPr lang="de-DE"/>
          </a:p>
        </p:txBody>
      </p:sp>
      <p:sp>
        <p:nvSpPr>
          <p:cNvPr id="5" name="Foliennummernplatzhalter 4"/>
          <p:cNvSpPr>
            <a:spLocks noGrp="1"/>
          </p:cNvSpPr>
          <p:nvPr>
            <p:ph type="sldNum" sz="quarter" idx="12"/>
          </p:nvPr>
        </p:nvSpPr>
        <p:spPr/>
        <p:txBody>
          <a:bodyPr/>
          <a:lstStyle/>
          <a:p>
            <a:fld id="{D1E90DAC-20C0-4623-BD7B-26EC76F1FDA6}" type="slidenum">
              <a:rPr lang="de-DE" smtClean="0"/>
              <a:t>‹Nr.›</a:t>
            </a:fld>
            <a:endParaRPr lang="de-DE"/>
          </a:p>
        </p:txBody>
      </p:sp>
    </p:spTree>
    <p:extLst>
      <p:ext uri="{BB962C8B-B14F-4D97-AF65-F5344CB8AC3E}">
        <p14:creationId xmlns:p14="http://schemas.microsoft.com/office/powerpoint/2010/main" val="411683752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fld id="{8A9A3B96-F601-4421-B879-FBB0BC1EE2F7}" type="datetimeFigureOut">
              <a:rPr lang="de-DE" smtClean="0"/>
              <a:t>11.02.2017</a:t>
            </a:fld>
            <a:endParaRPr lang="de-DE"/>
          </a:p>
        </p:txBody>
      </p:sp>
      <p:sp>
        <p:nvSpPr>
          <p:cNvPr id="3" name="Fußzeilenplatzhalter 2"/>
          <p:cNvSpPr>
            <a:spLocks noGrp="1"/>
          </p:cNvSpPr>
          <p:nvPr>
            <p:ph type="ftr" sz="quarter" idx="11"/>
          </p:nvPr>
        </p:nvSpPr>
        <p:spPr/>
        <p:txBody>
          <a:bodyPr/>
          <a:lstStyle/>
          <a:p>
            <a:endParaRPr lang="de-DE"/>
          </a:p>
        </p:txBody>
      </p:sp>
      <p:sp>
        <p:nvSpPr>
          <p:cNvPr id="4" name="Foliennummernplatzhalter 3"/>
          <p:cNvSpPr>
            <a:spLocks noGrp="1"/>
          </p:cNvSpPr>
          <p:nvPr>
            <p:ph type="sldNum" sz="quarter" idx="12"/>
          </p:nvPr>
        </p:nvSpPr>
        <p:spPr/>
        <p:txBody>
          <a:bodyPr/>
          <a:lstStyle/>
          <a:p>
            <a:fld id="{D1E90DAC-20C0-4623-BD7B-26EC76F1FDA6}" type="slidenum">
              <a:rPr lang="de-DE" smtClean="0"/>
              <a:t>‹Nr.›</a:t>
            </a:fld>
            <a:endParaRPr lang="de-DE"/>
          </a:p>
        </p:txBody>
      </p:sp>
    </p:spTree>
    <p:extLst>
      <p:ext uri="{BB962C8B-B14F-4D97-AF65-F5344CB8AC3E}">
        <p14:creationId xmlns:p14="http://schemas.microsoft.com/office/powerpoint/2010/main" val="93671645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630238" y="457200"/>
            <a:ext cx="2949575" cy="1600200"/>
          </a:xfrm>
        </p:spPr>
        <p:txBody>
          <a:bodyPr anchor="b"/>
          <a:lstStyle>
            <a:lvl1pPr>
              <a:defRPr sz="3200"/>
            </a:lvl1pPr>
          </a:lstStyle>
          <a:p>
            <a:r>
              <a:rPr lang="de-DE"/>
              <a:t>Titelmasterformat durch Klicken bearbeiten</a:t>
            </a:r>
          </a:p>
        </p:txBody>
      </p:sp>
      <p:sp>
        <p:nvSpPr>
          <p:cNvPr id="3" name="Inhaltsplatzhalt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Formatvorlagen des Textmasters bearbeiten</a:t>
            </a:r>
          </a:p>
        </p:txBody>
      </p:sp>
      <p:sp>
        <p:nvSpPr>
          <p:cNvPr id="5" name="Datumsplatzhalter 4"/>
          <p:cNvSpPr>
            <a:spLocks noGrp="1"/>
          </p:cNvSpPr>
          <p:nvPr>
            <p:ph type="dt" sz="half" idx="10"/>
          </p:nvPr>
        </p:nvSpPr>
        <p:spPr/>
        <p:txBody>
          <a:bodyPr/>
          <a:lstStyle/>
          <a:p>
            <a:fld id="{8A9A3B96-F601-4421-B879-FBB0BC1EE2F7}" type="datetimeFigureOut">
              <a:rPr lang="de-DE" smtClean="0"/>
              <a:t>11.02.2017</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D1E90DAC-20C0-4623-BD7B-26EC76F1FDA6}" type="slidenum">
              <a:rPr lang="de-DE" smtClean="0"/>
              <a:t>‹Nr.›</a:t>
            </a:fld>
            <a:endParaRPr lang="de-DE"/>
          </a:p>
        </p:txBody>
      </p:sp>
    </p:spTree>
    <p:extLst>
      <p:ext uri="{BB962C8B-B14F-4D97-AF65-F5344CB8AC3E}">
        <p14:creationId xmlns:p14="http://schemas.microsoft.com/office/powerpoint/2010/main" val="280381025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630238" y="457200"/>
            <a:ext cx="2949575" cy="1600200"/>
          </a:xfrm>
        </p:spPr>
        <p:txBody>
          <a:bodyPr anchor="b"/>
          <a:lstStyle>
            <a:lvl1pPr>
              <a:defRPr sz="3200"/>
            </a:lvl1pPr>
          </a:lstStyle>
          <a:p>
            <a:r>
              <a:rPr lang="de-DE"/>
              <a:t>Titelmasterformat durch Klicken bearbeiten</a:t>
            </a:r>
          </a:p>
        </p:txBody>
      </p:sp>
      <p:sp>
        <p:nvSpPr>
          <p:cNvPr id="3" name="Bildplatzhalt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Formatvorlagen des Textmasters bearbeiten</a:t>
            </a:r>
          </a:p>
        </p:txBody>
      </p:sp>
      <p:sp>
        <p:nvSpPr>
          <p:cNvPr id="5" name="Datumsplatzhalter 4"/>
          <p:cNvSpPr>
            <a:spLocks noGrp="1"/>
          </p:cNvSpPr>
          <p:nvPr>
            <p:ph type="dt" sz="half" idx="10"/>
          </p:nvPr>
        </p:nvSpPr>
        <p:spPr/>
        <p:txBody>
          <a:bodyPr/>
          <a:lstStyle/>
          <a:p>
            <a:fld id="{8A9A3B96-F601-4421-B879-FBB0BC1EE2F7}" type="datetimeFigureOut">
              <a:rPr lang="de-DE" smtClean="0"/>
              <a:t>11.02.2017</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D1E90DAC-20C0-4623-BD7B-26EC76F1FDA6}" type="slidenum">
              <a:rPr lang="de-DE" smtClean="0"/>
              <a:t>‹Nr.›</a:t>
            </a:fld>
            <a:endParaRPr lang="de-DE"/>
          </a:p>
        </p:txBody>
      </p:sp>
    </p:spTree>
    <p:extLst>
      <p:ext uri="{BB962C8B-B14F-4D97-AF65-F5344CB8AC3E}">
        <p14:creationId xmlns:p14="http://schemas.microsoft.com/office/powerpoint/2010/main" val="146877307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Vertikaler Textplatzhalter 2"/>
          <p:cNvSpPr>
            <a:spLocks noGrp="1"/>
          </p:cNvSpPr>
          <p:nvPr>
            <p:ph type="body" orient="vert" idx="1"/>
          </p:nvPr>
        </p:nvSpPr>
        <p:spPr/>
        <p:txBody>
          <a:bodyPr vert="eaVert"/>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p:txBody>
          <a:bodyPr/>
          <a:lstStyle/>
          <a:p>
            <a:fld id="{8A9A3B96-F601-4421-B879-FBB0BC1EE2F7}" type="datetimeFigureOut">
              <a:rPr lang="de-DE" smtClean="0"/>
              <a:t>11.02.2017</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D1E90DAC-20C0-4623-BD7B-26EC76F1FDA6}" type="slidenum">
              <a:rPr lang="de-DE" smtClean="0"/>
              <a:t>‹Nr.›</a:t>
            </a:fld>
            <a:endParaRPr lang="de-DE"/>
          </a:p>
        </p:txBody>
      </p:sp>
    </p:spTree>
    <p:extLst>
      <p:ext uri="{BB962C8B-B14F-4D97-AF65-F5344CB8AC3E}">
        <p14:creationId xmlns:p14="http://schemas.microsoft.com/office/powerpoint/2010/main" val="134911593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543675" y="365125"/>
            <a:ext cx="1971675" cy="5811838"/>
          </a:xfrm>
        </p:spPr>
        <p:txBody>
          <a:bodyPr vert="eaVert"/>
          <a:lstStyle/>
          <a:p>
            <a:r>
              <a:rPr lang="de-DE"/>
              <a:t>Titelmasterformat durch Klicken bearbeiten</a:t>
            </a:r>
          </a:p>
        </p:txBody>
      </p:sp>
      <p:sp>
        <p:nvSpPr>
          <p:cNvPr id="3" name="Vertikaler Textplatzhalter 2"/>
          <p:cNvSpPr>
            <a:spLocks noGrp="1"/>
          </p:cNvSpPr>
          <p:nvPr>
            <p:ph type="body" orient="vert" idx="1"/>
          </p:nvPr>
        </p:nvSpPr>
        <p:spPr>
          <a:xfrm>
            <a:off x="628650" y="365125"/>
            <a:ext cx="5762625" cy="5811838"/>
          </a:xfrm>
        </p:spPr>
        <p:txBody>
          <a:bodyPr vert="eaVert"/>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p:txBody>
          <a:bodyPr/>
          <a:lstStyle/>
          <a:p>
            <a:fld id="{8A9A3B96-F601-4421-B879-FBB0BC1EE2F7}" type="datetimeFigureOut">
              <a:rPr lang="de-DE" smtClean="0"/>
              <a:t>11.02.2017</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D1E90DAC-20C0-4623-BD7B-26EC76F1FDA6}" type="slidenum">
              <a:rPr lang="de-DE" smtClean="0"/>
              <a:t>‹Nr.›</a:t>
            </a:fld>
            <a:endParaRPr lang="de-DE"/>
          </a:p>
        </p:txBody>
      </p:sp>
    </p:spTree>
    <p:extLst>
      <p:ext uri="{BB962C8B-B14F-4D97-AF65-F5344CB8AC3E}">
        <p14:creationId xmlns:p14="http://schemas.microsoft.com/office/powerpoint/2010/main" val="410322504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Benutzerdefiniertes Layou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Datumsplatzhalter 2"/>
          <p:cNvSpPr>
            <a:spLocks noGrp="1"/>
          </p:cNvSpPr>
          <p:nvPr>
            <p:ph type="dt" sz="half" idx="10"/>
          </p:nvPr>
        </p:nvSpPr>
        <p:spPr/>
        <p:txBody>
          <a:bodyPr/>
          <a:lstStyle/>
          <a:p>
            <a:fld id="{8A9A3B96-F601-4421-B879-FBB0BC1EE2F7}" type="datetimeFigureOut">
              <a:rPr lang="de-DE" smtClean="0"/>
              <a:t>11.02.2017</a:t>
            </a:fld>
            <a:endParaRPr lang="de-DE"/>
          </a:p>
        </p:txBody>
      </p:sp>
      <p:sp>
        <p:nvSpPr>
          <p:cNvPr id="4" name="Fußzeilenplatzhalter 3"/>
          <p:cNvSpPr>
            <a:spLocks noGrp="1"/>
          </p:cNvSpPr>
          <p:nvPr>
            <p:ph type="ftr" sz="quarter" idx="11"/>
          </p:nvPr>
        </p:nvSpPr>
        <p:spPr/>
        <p:txBody>
          <a:bodyPr/>
          <a:lstStyle/>
          <a:p>
            <a:endParaRPr lang="de-DE"/>
          </a:p>
        </p:txBody>
      </p:sp>
      <p:sp>
        <p:nvSpPr>
          <p:cNvPr id="5" name="Foliennummernplatzhalter 4"/>
          <p:cNvSpPr>
            <a:spLocks noGrp="1"/>
          </p:cNvSpPr>
          <p:nvPr>
            <p:ph type="sldNum" sz="quarter" idx="12"/>
          </p:nvPr>
        </p:nvSpPr>
        <p:spPr/>
        <p:txBody>
          <a:bodyPr/>
          <a:lstStyle/>
          <a:p>
            <a:fld id="{D1E90DAC-20C0-4623-BD7B-26EC76F1FDA6}" type="slidenum">
              <a:rPr lang="de-DE" smtClean="0"/>
              <a:t>‹Nr.›</a:t>
            </a:fld>
            <a:endParaRPr lang="de-DE"/>
          </a:p>
        </p:txBody>
      </p:sp>
    </p:spTree>
    <p:extLst>
      <p:ext uri="{BB962C8B-B14F-4D97-AF65-F5344CB8AC3E}">
        <p14:creationId xmlns:p14="http://schemas.microsoft.com/office/powerpoint/2010/main" val="370266766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1143000" y="1122363"/>
            <a:ext cx="6858000" cy="2387600"/>
          </a:xfrm>
        </p:spPr>
        <p:txBody>
          <a:bodyPr anchor="b"/>
          <a:lstStyle>
            <a:lvl1pPr algn="ctr">
              <a:defRPr sz="4500"/>
            </a:lvl1pPr>
          </a:lstStyle>
          <a:p>
            <a:r>
              <a:rPr lang="de-DE"/>
              <a:t>Titelmasterformat durch Klicken bearbeiten</a:t>
            </a:r>
          </a:p>
        </p:txBody>
      </p:sp>
      <p:sp>
        <p:nvSpPr>
          <p:cNvPr id="3" name="Untertitel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de-DE"/>
              <a:t>Formatvorlage des Untertitelmasters durch Klicken bearbeiten</a:t>
            </a:r>
          </a:p>
        </p:txBody>
      </p:sp>
      <p:sp>
        <p:nvSpPr>
          <p:cNvPr id="4" name="Datumsplatzhalter 3"/>
          <p:cNvSpPr>
            <a:spLocks noGrp="1"/>
          </p:cNvSpPr>
          <p:nvPr>
            <p:ph type="dt" sz="half" idx="10"/>
          </p:nvPr>
        </p:nvSpPr>
        <p:spPr/>
        <p:txBody>
          <a:bodyPr/>
          <a:lstStyle/>
          <a:p>
            <a:fld id="{694330D6-C097-4898-9650-4A0D5CF24E0A}" type="datetimeFigureOut">
              <a:rPr lang="de-DE" smtClean="0"/>
              <a:t>11.02.2017</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AE7CCAE9-773E-4F29-888B-CD6F08C298D9}" type="slidenum">
              <a:rPr lang="de-DE" smtClean="0"/>
              <a:pPr/>
              <a:t>‹Nr.›</a:t>
            </a:fld>
            <a:endParaRPr lang="de-DE"/>
          </a:p>
        </p:txBody>
      </p:sp>
    </p:spTree>
    <p:extLst>
      <p:ext uri="{BB962C8B-B14F-4D97-AF65-F5344CB8AC3E}">
        <p14:creationId xmlns:p14="http://schemas.microsoft.com/office/powerpoint/2010/main" val="2370447058"/>
      </p:ext>
    </p:extLst>
  </p:cSld>
  <p:clrMapOvr>
    <a:masterClrMapping/>
  </p:clrMapOvr>
  <p:hf hdr="0" ftr="0" dt="0"/>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idx="1"/>
          </p:nvPr>
        </p:nvSpPr>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p:txBody>
          <a:bodyPr/>
          <a:lstStyle/>
          <a:p>
            <a:fld id="{694330D6-C097-4898-9650-4A0D5CF24E0A}" type="datetimeFigureOut">
              <a:rPr lang="de-DE" smtClean="0"/>
              <a:t>11.02.2017</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AE7CCAE9-773E-4F29-888B-CD6F08C298D9}" type="slidenum">
              <a:rPr lang="de-DE" smtClean="0"/>
              <a:pPr/>
              <a:t>‹Nr.›</a:t>
            </a:fld>
            <a:endParaRPr lang="de-DE"/>
          </a:p>
        </p:txBody>
      </p:sp>
    </p:spTree>
    <p:extLst>
      <p:ext uri="{BB962C8B-B14F-4D97-AF65-F5344CB8AC3E}">
        <p14:creationId xmlns:p14="http://schemas.microsoft.com/office/powerpoint/2010/main" val="2797421740"/>
      </p:ext>
    </p:extLst>
  </p:cSld>
  <p:clrMapOvr>
    <a:masterClrMapping/>
  </p:clrMapOvr>
  <p:hf hdr="0" ftr="0" dt="0"/>
</p:sldLayout>
</file>

<file path=ppt/slideLayouts/slideLayout38.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623888" y="1709739"/>
            <a:ext cx="7886700" cy="2852737"/>
          </a:xfrm>
        </p:spPr>
        <p:txBody>
          <a:bodyPr anchor="b"/>
          <a:lstStyle>
            <a:lvl1pPr>
              <a:defRPr sz="4500"/>
            </a:lvl1pPr>
          </a:lstStyle>
          <a:p>
            <a:r>
              <a:rPr lang="de-DE"/>
              <a:t>Titelmasterformat durch Klicken bearbeiten</a:t>
            </a:r>
          </a:p>
        </p:txBody>
      </p:sp>
      <p:sp>
        <p:nvSpPr>
          <p:cNvPr id="3" name="Textplatzhalt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de-DE"/>
              <a:t>Formatvorlagen des Textmasters bearbeiten</a:t>
            </a:r>
          </a:p>
        </p:txBody>
      </p:sp>
      <p:sp>
        <p:nvSpPr>
          <p:cNvPr id="4" name="Datumsplatzhalter 3"/>
          <p:cNvSpPr>
            <a:spLocks noGrp="1"/>
          </p:cNvSpPr>
          <p:nvPr>
            <p:ph type="dt" sz="half" idx="10"/>
          </p:nvPr>
        </p:nvSpPr>
        <p:spPr/>
        <p:txBody>
          <a:bodyPr/>
          <a:lstStyle/>
          <a:p>
            <a:fld id="{694330D6-C097-4898-9650-4A0D5CF24E0A}" type="datetimeFigureOut">
              <a:rPr lang="de-DE" smtClean="0"/>
              <a:t>11.02.2017</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AE7CCAE9-773E-4F29-888B-CD6F08C298D9}" type="slidenum">
              <a:rPr lang="de-DE" smtClean="0"/>
              <a:pPr/>
              <a:t>‹Nr.›</a:t>
            </a:fld>
            <a:endParaRPr lang="de-DE"/>
          </a:p>
        </p:txBody>
      </p:sp>
    </p:spTree>
    <p:extLst>
      <p:ext uri="{BB962C8B-B14F-4D97-AF65-F5344CB8AC3E}">
        <p14:creationId xmlns:p14="http://schemas.microsoft.com/office/powerpoint/2010/main" val="1585814814"/>
      </p:ext>
    </p:extLst>
  </p:cSld>
  <p:clrMapOvr>
    <a:masterClrMapping/>
  </p:clrMapOvr>
  <p:hf hdr="0" ftr="0" dt="0"/>
</p:sldLayout>
</file>

<file path=ppt/slideLayouts/slideLayout3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sz="half" idx="1"/>
          </p:nvPr>
        </p:nvSpPr>
        <p:spPr>
          <a:xfrm>
            <a:off x="628650" y="1825625"/>
            <a:ext cx="3886200" cy="4351338"/>
          </a:xfrm>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4629150" y="1825625"/>
            <a:ext cx="3886200" cy="4351338"/>
          </a:xfrm>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p:cNvSpPr>
            <a:spLocks noGrp="1"/>
          </p:cNvSpPr>
          <p:nvPr>
            <p:ph type="dt" sz="half" idx="10"/>
          </p:nvPr>
        </p:nvSpPr>
        <p:spPr/>
        <p:txBody>
          <a:bodyPr/>
          <a:lstStyle/>
          <a:p>
            <a:fld id="{694330D6-C097-4898-9650-4A0D5CF24E0A}" type="datetimeFigureOut">
              <a:rPr lang="de-DE" smtClean="0"/>
              <a:t>11.02.2017</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AE7CCAE9-773E-4F29-888B-CD6F08C298D9}" type="slidenum">
              <a:rPr lang="de-DE" smtClean="0"/>
              <a:pPr/>
              <a:t>‹Nr.›</a:t>
            </a:fld>
            <a:endParaRPr lang="de-DE"/>
          </a:p>
        </p:txBody>
      </p:sp>
    </p:spTree>
    <p:extLst>
      <p:ext uri="{BB962C8B-B14F-4D97-AF65-F5344CB8AC3E}">
        <p14:creationId xmlns:p14="http://schemas.microsoft.com/office/powerpoint/2010/main" val="4008186500"/>
      </p:ext>
    </p:extLst>
  </p:cSld>
  <p:clrMapOvr>
    <a:masterClrMapping/>
  </p:clrMapOvr>
  <p:hf hdr="0" ftr="0" dt="0"/>
</p:sldLayout>
</file>

<file path=ppt/slideLayouts/slideLayout40.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629841" y="365126"/>
            <a:ext cx="7886700" cy="1325563"/>
          </a:xfrm>
        </p:spPr>
        <p:txBody>
          <a:bodyPr/>
          <a:lstStyle/>
          <a:p>
            <a:r>
              <a:rPr lang="de-DE"/>
              <a:t>Titelmasterformat durch Klicken bearbeiten</a:t>
            </a:r>
          </a:p>
        </p:txBody>
      </p:sp>
      <p:sp>
        <p:nvSpPr>
          <p:cNvPr id="3" name="Textplatzhalt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de-DE"/>
              <a:t>Formatvorlagen des Textmasters bearbeiten</a:t>
            </a:r>
          </a:p>
        </p:txBody>
      </p:sp>
      <p:sp>
        <p:nvSpPr>
          <p:cNvPr id="4" name="Inhaltsplatzhalter 3"/>
          <p:cNvSpPr>
            <a:spLocks noGrp="1"/>
          </p:cNvSpPr>
          <p:nvPr>
            <p:ph sz="half" idx="2"/>
          </p:nvPr>
        </p:nvSpPr>
        <p:spPr>
          <a:xfrm>
            <a:off x="629842" y="2505075"/>
            <a:ext cx="3868340" cy="3684588"/>
          </a:xfrm>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de-DE"/>
              <a:t>Formatvorlagen des Textmasters bearbeiten</a:t>
            </a:r>
          </a:p>
        </p:txBody>
      </p:sp>
      <p:sp>
        <p:nvSpPr>
          <p:cNvPr id="6" name="Inhaltsplatzhalter 5"/>
          <p:cNvSpPr>
            <a:spLocks noGrp="1"/>
          </p:cNvSpPr>
          <p:nvPr>
            <p:ph sz="quarter" idx="4"/>
          </p:nvPr>
        </p:nvSpPr>
        <p:spPr>
          <a:xfrm>
            <a:off x="4629150" y="2505075"/>
            <a:ext cx="3887391" cy="3684588"/>
          </a:xfrm>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p:cNvSpPr>
            <a:spLocks noGrp="1"/>
          </p:cNvSpPr>
          <p:nvPr>
            <p:ph type="dt" sz="half" idx="10"/>
          </p:nvPr>
        </p:nvSpPr>
        <p:spPr/>
        <p:txBody>
          <a:bodyPr/>
          <a:lstStyle/>
          <a:p>
            <a:endParaRPr lang="de-DE"/>
          </a:p>
        </p:txBody>
      </p:sp>
      <p:sp>
        <p:nvSpPr>
          <p:cNvPr id="8" name="Fußzeilenplatzhalter 7"/>
          <p:cNvSpPr>
            <a:spLocks noGrp="1"/>
          </p:cNvSpPr>
          <p:nvPr>
            <p:ph type="ftr" sz="quarter" idx="11"/>
          </p:nvPr>
        </p:nvSpPr>
        <p:spPr/>
        <p:txBody>
          <a:bodyPr/>
          <a:lstStyle/>
          <a:p>
            <a:endParaRPr lang="de-DE"/>
          </a:p>
        </p:txBody>
      </p:sp>
      <p:sp>
        <p:nvSpPr>
          <p:cNvPr id="9" name="Foliennummernplatzhalter 8"/>
          <p:cNvSpPr>
            <a:spLocks noGrp="1"/>
          </p:cNvSpPr>
          <p:nvPr>
            <p:ph type="sldNum" sz="quarter" idx="12"/>
          </p:nvPr>
        </p:nvSpPr>
        <p:spPr/>
        <p:txBody>
          <a:bodyPr/>
          <a:lstStyle/>
          <a:p>
            <a:fld id="{AE7CCAE9-773E-4F29-888B-CD6F08C298D9}" type="slidenum">
              <a:rPr lang="de-DE" smtClean="0"/>
              <a:pPr/>
              <a:t>‹Nr.›</a:t>
            </a:fld>
            <a:endParaRPr lang="de-DE"/>
          </a:p>
        </p:txBody>
      </p:sp>
    </p:spTree>
    <p:extLst>
      <p:ext uri="{BB962C8B-B14F-4D97-AF65-F5344CB8AC3E}">
        <p14:creationId xmlns:p14="http://schemas.microsoft.com/office/powerpoint/2010/main" val="22322627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Datumsplatzhalter 2"/>
          <p:cNvSpPr>
            <a:spLocks noGrp="1"/>
          </p:cNvSpPr>
          <p:nvPr>
            <p:ph type="dt" sz="half" idx="10"/>
          </p:nvPr>
        </p:nvSpPr>
        <p:spPr/>
        <p:txBody>
          <a:bodyPr/>
          <a:lstStyle/>
          <a:p>
            <a:endParaRPr lang="de-DE"/>
          </a:p>
        </p:txBody>
      </p:sp>
      <p:sp>
        <p:nvSpPr>
          <p:cNvPr id="4" name="Fußzeilenplatzhalter 3"/>
          <p:cNvSpPr>
            <a:spLocks noGrp="1"/>
          </p:cNvSpPr>
          <p:nvPr>
            <p:ph type="ftr" sz="quarter" idx="11"/>
          </p:nvPr>
        </p:nvSpPr>
        <p:spPr/>
        <p:txBody>
          <a:bodyPr/>
          <a:lstStyle/>
          <a:p>
            <a:endParaRPr lang="de-DE"/>
          </a:p>
        </p:txBody>
      </p:sp>
      <p:sp>
        <p:nvSpPr>
          <p:cNvPr id="5" name="Foliennummernplatzhalter 4"/>
          <p:cNvSpPr>
            <a:spLocks noGrp="1"/>
          </p:cNvSpPr>
          <p:nvPr>
            <p:ph type="sldNum" sz="quarter" idx="12"/>
          </p:nvPr>
        </p:nvSpPr>
        <p:spPr/>
        <p:txBody>
          <a:bodyPr/>
          <a:lstStyle/>
          <a:p>
            <a:fld id="{AE7CCAE9-773E-4F29-888B-CD6F08C298D9}" type="slidenum">
              <a:rPr lang="de-DE" smtClean="0"/>
              <a:pPr/>
              <a:t>‹Nr.›</a:t>
            </a:fld>
            <a:endParaRPr lang="de-DE"/>
          </a:p>
        </p:txBody>
      </p:sp>
    </p:spTree>
    <p:extLst>
      <p:ext uri="{BB962C8B-B14F-4D97-AF65-F5344CB8AC3E}">
        <p14:creationId xmlns:p14="http://schemas.microsoft.com/office/powerpoint/2010/main" val="372597524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endParaRPr lang="de-DE"/>
          </a:p>
        </p:txBody>
      </p:sp>
      <p:sp>
        <p:nvSpPr>
          <p:cNvPr id="3" name="Fußzeilenplatzhalter 2"/>
          <p:cNvSpPr>
            <a:spLocks noGrp="1"/>
          </p:cNvSpPr>
          <p:nvPr>
            <p:ph type="ftr" sz="quarter" idx="11"/>
          </p:nvPr>
        </p:nvSpPr>
        <p:spPr/>
        <p:txBody>
          <a:bodyPr/>
          <a:lstStyle/>
          <a:p>
            <a:endParaRPr lang="de-DE"/>
          </a:p>
        </p:txBody>
      </p:sp>
      <p:sp>
        <p:nvSpPr>
          <p:cNvPr id="4" name="Foliennummernplatzhalter 3"/>
          <p:cNvSpPr>
            <a:spLocks noGrp="1"/>
          </p:cNvSpPr>
          <p:nvPr>
            <p:ph type="sldNum" sz="quarter" idx="12"/>
          </p:nvPr>
        </p:nvSpPr>
        <p:spPr/>
        <p:txBody>
          <a:bodyPr/>
          <a:lstStyle/>
          <a:p>
            <a:fld id="{AE7CCAE9-773E-4F29-888B-CD6F08C298D9}" type="slidenum">
              <a:rPr lang="de-DE" smtClean="0"/>
              <a:pPr/>
              <a:t>‹Nr.›</a:t>
            </a:fld>
            <a:endParaRPr lang="de-DE"/>
          </a:p>
        </p:txBody>
      </p:sp>
    </p:spTree>
    <p:extLst>
      <p:ext uri="{BB962C8B-B14F-4D97-AF65-F5344CB8AC3E}">
        <p14:creationId xmlns:p14="http://schemas.microsoft.com/office/powerpoint/2010/main" val="289407895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629841" y="457200"/>
            <a:ext cx="2949178" cy="1600200"/>
          </a:xfrm>
        </p:spPr>
        <p:txBody>
          <a:bodyPr anchor="b"/>
          <a:lstStyle>
            <a:lvl1pPr>
              <a:defRPr sz="2400"/>
            </a:lvl1pPr>
          </a:lstStyle>
          <a:p>
            <a:r>
              <a:rPr lang="de-DE"/>
              <a:t>Titelmasterformat durch Klicken bearbeiten</a:t>
            </a:r>
          </a:p>
        </p:txBody>
      </p:sp>
      <p:sp>
        <p:nvSpPr>
          <p:cNvPr id="3" name="Inhaltsplatzhalt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de-DE"/>
              <a:t>Formatvorlagen des Textmasters bearbeiten</a:t>
            </a:r>
          </a:p>
        </p:txBody>
      </p:sp>
      <p:sp>
        <p:nvSpPr>
          <p:cNvPr id="5" name="Datumsplatzhalter 4"/>
          <p:cNvSpPr>
            <a:spLocks noGrp="1"/>
          </p:cNvSpPr>
          <p:nvPr>
            <p:ph type="dt" sz="half" idx="10"/>
          </p:nvPr>
        </p:nvSpPr>
        <p:spPr/>
        <p:txBody>
          <a:bodyPr/>
          <a:lstStyle/>
          <a:p>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AE7CCAE9-773E-4F29-888B-CD6F08C298D9}" type="slidenum">
              <a:rPr lang="de-DE" smtClean="0"/>
              <a:pPr/>
              <a:t>‹Nr.›</a:t>
            </a:fld>
            <a:endParaRPr lang="de-DE"/>
          </a:p>
        </p:txBody>
      </p:sp>
    </p:spTree>
    <p:extLst>
      <p:ext uri="{BB962C8B-B14F-4D97-AF65-F5344CB8AC3E}">
        <p14:creationId xmlns:p14="http://schemas.microsoft.com/office/powerpoint/2010/main" val="174554422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629841" y="457200"/>
            <a:ext cx="2949178" cy="1600200"/>
          </a:xfrm>
        </p:spPr>
        <p:txBody>
          <a:bodyPr anchor="b"/>
          <a:lstStyle>
            <a:lvl1pPr>
              <a:defRPr sz="2400"/>
            </a:lvl1pPr>
          </a:lstStyle>
          <a:p>
            <a:r>
              <a:rPr lang="de-DE"/>
              <a:t>Titelmasterformat durch Klicken bearbeiten</a:t>
            </a:r>
          </a:p>
        </p:txBody>
      </p:sp>
      <p:sp>
        <p:nvSpPr>
          <p:cNvPr id="3" name="Bildplatzhalter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de-DE"/>
          </a:p>
        </p:txBody>
      </p:sp>
      <p:sp>
        <p:nvSpPr>
          <p:cNvPr id="4" name="Textplatzhalt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de-DE"/>
              <a:t>Formatvorlagen des Textmasters bearbeiten</a:t>
            </a:r>
          </a:p>
        </p:txBody>
      </p:sp>
      <p:sp>
        <p:nvSpPr>
          <p:cNvPr id="5" name="Datumsplatzhalter 4"/>
          <p:cNvSpPr>
            <a:spLocks noGrp="1"/>
          </p:cNvSpPr>
          <p:nvPr>
            <p:ph type="dt" sz="half" idx="10"/>
          </p:nvPr>
        </p:nvSpPr>
        <p:spPr/>
        <p:txBody>
          <a:bodyPr/>
          <a:lstStyle/>
          <a:p>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AE7CCAE9-773E-4F29-888B-CD6F08C298D9}" type="slidenum">
              <a:rPr lang="de-DE" smtClean="0"/>
              <a:pPr/>
              <a:t>‹Nr.›</a:t>
            </a:fld>
            <a:endParaRPr lang="de-DE"/>
          </a:p>
        </p:txBody>
      </p:sp>
    </p:spTree>
    <p:extLst>
      <p:ext uri="{BB962C8B-B14F-4D97-AF65-F5344CB8AC3E}">
        <p14:creationId xmlns:p14="http://schemas.microsoft.com/office/powerpoint/2010/main" val="174500857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Vertikaler Textplatzhalter 2"/>
          <p:cNvSpPr>
            <a:spLocks noGrp="1"/>
          </p:cNvSpPr>
          <p:nvPr>
            <p:ph type="body" orient="vert" idx="1"/>
          </p:nvPr>
        </p:nvSpPr>
        <p:spPr/>
        <p:txBody>
          <a:bodyPr vert="eaVert"/>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p:txBody>
          <a:bodyPr/>
          <a:lstStyle/>
          <a:p>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AE7CCAE9-773E-4F29-888B-CD6F08C298D9}" type="slidenum">
              <a:rPr lang="de-DE" smtClean="0"/>
              <a:pPr/>
              <a:t>‹Nr.›</a:t>
            </a:fld>
            <a:endParaRPr lang="de-DE"/>
          </a:p>
        </p:txBody>
      </p:sp>
    </p:spTree>
    <p:extLst>
      <p:ext uri="{BB962C8B-B14F-4D97-AF65-F5344CB8AC3E}">
        <p14:creationId xmlns:p14="http://schemas.microsoft.com/office/powerpoint/2010/main" val="114146764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543675" y="365125"/>
            <a:ext cx="1971675" cy="5811838"/>
          </a:xfrm>
        </p:spPr>
        <p:txBody>
          <a:bodyPr vert="eaVert"/>
          <a:lstStyle/>
          <a:p>
            <a:r>
              <a:rPr lang="de-DE"/>
              <a:t>Titelmasterformat durch Klicken bearbeiten</a:t>
            </a:r>
          </a:p>
        </p:txBody>
      </p:sp>
      <p:sp>
        <p:nvSpPr>
          <p:cNvPr id="3" name="Vertikaler Textplatzhalter 2"/>
          <p:cNvSpPr>
            <a:spLocks noGrp="1"/>
          </p:cNvSpPr>
          <p:nvPr>
            <p:ph type="body" orient="vert" idx="1"/>
          </p:nvPr>
        </p:nvSpPr>
        <p:spPr>
          <a:xfrm>
            <a:off x="628650" y="365125"/>
            <a:ext cx="5800725" cy="5811838"/>
          </a:xfrm>
        </p:spPr>
        <p:txBody>
          <a:bodyPr vert="eaVert"/>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p:txBody>
          <a:bodyPr/>
          <a:lstStyle/>
          <a:p>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AE7CCAE9-773E-4F29-888B-CD6F08C298D9}" type="slidenum">
              <a:rPr lang="de-DE" smtClean="0"/>
              <a:pPr/>
              <a:t>‹Nr.›</a:t>
            </a:fld>
            <a:endParaRPr lang="de-DE"/>
          </a:p>
        </p:txBody>
      </p:sp>
    </p:spTree>
    <p:extLst>
      <p:ext uri="{BB962C8B-B14F-4D97-AF65-F5344CB8AC3E}">
        <p14:creationId xmlns:p14="http://schemas.microsoft.com/office/powerpoint/2010/main" val="194077860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userDrawn="1">
  <p:cSld name="1_Titelfolie">
    <p:spTree>
      <p:nvGrpSpPr>
        <p:cNvPr id="1" name=""/>
        <p:cNvGrpSpPr/>
        <p:nvPr/>
      </p:nvGrpSpPr>
      <p:grpSpPr>
        <a:xfrm>
          <a:off x="0" y="0"/>
          <a:ext cx="0" cy="0"/>
          <a:chOff x="0" y="0"/>
          <a:chExt cx="0" cy="0"/>
        </a:xfrm>
      </p:grpSpPr>
      <p:sp>
        <p:nvSpPr>
          <p:cNvPr id="7" name="Rechteck 6"/>
          <p:cNvSpPr/>
          <p:nvPr userDrawn="1"/>
        </p:nvSpPr>
        <p:spPr>
          <a:xfrm>
            <a:off x="0" y="6741368"/>
            <a:ext cx="9144000" cy="116632"/>
          </a:xfrm>
          <a:prstGeom prst="rect">
            <a:avLst/>
          </a:prstGeom>
          <a:solidFill>
            <a:srgbClr val="5191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 name="Rectangle 7"/>
          <p:cNvSpPr>
            <a:spLocks noGrp="1" noChangeArrowheads="1"/>
          </p:cNvSpPr>
          <p:nvPr>
            <p:ph type="title"/>
          </p:nvPr>
        </p:nvSpPr>
        <p:spPr bwMode="auto">
          <a:xfrm>
            <a:off x="3275856" y="260647"/>
            <a:ext cx="5631608" cy="1368127"/>
          </a:xfrm>
          <a:prstGeom prst="rect">
            <a:avLst/>
          </a:prstGeom>
          <a:noFill/>
          <a:ln w="9525">
            <a:noFill/>
            <a:miter lim="800000"/>
            <a:headEnd/>
            <a:tailEnd/>
          </a:ln>
          <a:effectLst/>
        </p:spPr>
        <p:txBody>
          <a:bodyPr vert="horz" wrap="square" lIns="0" tIns="0" rIns="0" bIns="0" numCol="1" anchor="t" anchorCtr="0" compatLnSpc="1">
            <a:prstTxWarp prst="textNoShape">
              <a:avLst/>
            </a:prstTxWarp>
            <a:noAutofit/>
          </a:bodyPr>
          <a:lstStyle>
            <a:lvl1pPr algn="l">
              <a:defRPr sz="2000" b="1">
                <a:latin typeface="Verdana" pitchFamily="34" charset="0"/>
                <a:ea typeface="Verdana" pitchFamily="34" charset="0"/>
                <a:cs typeface="Verdana" pitchFamily="34" charset="0"/>
              </a:defRPr>
            </a:lvl1pPr>
          </a:lstStyle>
          <a:p>
            <a:pPr lvl="0"/>
            <a:r>
              <a:rPr lang="en-US" noProof="0" dirty="0"/>
              <a:t>Click to edit Master title style</a:t>
            </a:r>
          </a:p>
        </p:txBody>
      </p:sp>
      <p:sp>
        <p:nvSpPr>
          <p:cNvPr id="9" name="Rectangle 8"/>
          <p:cNvSpPr>
            <a:spLocks noGrp="1" noChangeArrowheads="1"/>
          </p:cNvSpPr>
          <p:nvPr>
            <p:ph idx="1"/>
          </p:nvPr>
        </p:nvSpPr>
        <p:spPr bwMode="auto">
          <a:xfrm>
            <a:off x="2744789" y="1827214"/>
            <a:ext cx="6162675" cy="1588127"/>
          </a:xfrm>
          <a:prstGeom prst="rect">
            <a:avLst/>
          </a:prstGeom>
          <a:noFill/>
          <a:ln w="9525" algn="ctr">
            <a:noFill/>
            <a:miter lim="800000"/>
            <a:headEnd/>
            <a:tailEnd/>
          </a:ln>
          <a:effectLst/>
        </p:spPr>
        <p:txBody>
          <a:bodyPr vert="horz" wrap="square" lIns="0" tIns="0" rIns="0" bIns="0" numCol="1" anchor="t" anchorCtr="0" compatLnSpc="1">
            <a:prstTxWarp prst="textNoShape">
              <a:avLst/>
            </a:prstTxWarp>
            <a:spAutoFit/>
          </a:bodyPr>
          <a:lstStyle>
            <a:lvl1pPr>
              <a:defRPr sz="2400">
                <a:latin typeface="Verdana" pitchFamily="34" charset="0"/>
                <a:ea typeface="Verdana" pitchFamily="34" charset="0"/>
                <a:cs typeface="Verdana" pitchFamily="34" charset="0"/>
              </a:defRPr>
            </a:lvl1pPr>
            <a:lvl2pPr>
              <a:defRPr sz="2000">
                <a:latin typeface="Verdana" pitchFamily="34" charset="0"/>
                <a:ea typeface="Verdana" pitchFamily="34" charset="0"/>
                <a:cs typeface="Verdana" pitchFamily="34" charset="0"/>
              </a:defRPr>
            </a:lvl2pPr>
            <a:lvl3pPr>
              <a:defRPr sz="1800">
                <a:latin typeface="Verdana" pitchFamily="34" charset="0"/>
                <a:ea typeface="Verdana" pitchFamily="34" charset="0"/>
                <a:cs typeface="Verdana" pitchFamily="34" charset="0"/>
              </a:defRPr>
            </a:lvl3pPr>
            <a:lvl4pPr>
              <a:defRPr sz="1400">
                <a:latin typeface="Verdana" pitchFamily="34" charset="0"/>
                <a:ea typeface="Verdana" pitchFamily="34" charset="0"/>
                <a:cs typeface="Verdana" pitchFamily="34" charset="0"/>
              </a:defRPr>
            </a:lvl4pPr>
            <a:lvl5pPr>
              <a:defRPr sz="1400">
                <a:latin typeface="Verdana" pitchFamily="34" charset="0"/>
                <a:ea typeface="Verdana" pitchFamily="34" charset="0"/>
                <a:cs typeface="Verdana" pitchFamily="34" charset="0"/>
              </a:defRPr>
            </a:lvl5p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10" name="Rectangle 9"/>
          <p:cNvSpPr>
            <a:spLocks noGrp="1" noChangeArrowheads="1"/>
          </p:cNvSpPr>
          <p:nvPr>
            <p:ph type="sldNum" sz="quarter" idx="4"/>
          </p:nvPr>
        </p:nvSpPr>
        <p:spPr bwMode="auto">
          <a:xfrm>
            <a:off x="8505825" y="6421440"/>
            <a:ext cx="320675" cy="255587"/>
          </a:xfrm>
          <a:prstGeom prst="rect">
            <a:avLst/>
          </a:prstGeom>
          <a:noFill/>
          <a:ln w="9525">
            <a:noFill/>
            <a:miter lim="800000"/>
            <a:headEnd/>
            <a:tailEnd/>
          </a:ln>
          <a:effectLst/>
        </p:spPr>
        <p:txBody>
          <a:bodyPr vert="horz" wrap="square" lIns="0" tIns="0" rIns="0" bIns="0" numCol="1" anchor="b" anchorCtr="0" compatLnSpc="1">
            <a:prstTxWarp prst="textNoShape">
              <a:avLst/>
            </a:prstTxWarp>
          </a:bodyPr>
          <a:lstStyle>
            <a:lvl1pPr eaLnBrk="1" hangingPunct="1">
              <a:lnSpc>
                <a:spcPct val="100000"/>
              </a:lnSpc>
              <a:defRPr sz="900" b="0">
                <a:solidFill>
                  <a:schemeClr val="tx2"/>
                </a:solidFill>
              </a:defRPr>
            </a:lvl1pPr>
          </a:lstStyle>
          <a:p>
            <a:fld id="{367B8622-E532-43A0-87D4-434EB8218BEF}" type="slidenum">
              <a:rPr lang="en-US"/>
              <a:pPr/>
              <a:t>‹Nr.›</a:t>
            </a:fld>
            <a:endParaRPr lang="en-US"/>
          </a:p>
        </p:txBody>
      </p:sp>
      <p:sp>
        <p:nvSpPr>
          <p:cNvPr id="22" name="Textplatzhalter 21"/>
          <p:cNvSpPr>
            <a:spLocks noGrp="1"/>
          </p:cNvSpPr>
          <p:nvPr>
            <p:ph type="body" sz="quarter" idx="10"/>
          </p:nvPr>
        </p:nvSpPr>
        <p:spPr>
          <a:xfrm>
            <a:off x="395288" y="260350"/>
            <a:ext cx="2663825" cy="1368425"/>
          </a:xfrm>
          <a:prstGeom prst="rect">
            <a:avLst/>
          </a:prstGeom>
        </p:spPr>
        <p:txBody>
          <a:bodyPr anchor="ctr"/>
          <a:lstStyle>
            <a:lvl1pPr marL="0" indent="0" algn="ctr">
              <a:buNone/>
              <a:defRPr sz="1600" b="1">
                <a:solidFill>
                  <a:schemeClr val="bg1"/>
                </a:solidFill>
                <a:latin typeface="Verdana" panose="020B0604030504040204" pitchFamily="34" charset="0"/>
                <a:ea typeface="Verdana" panose="020B0604030504040204" pitchFamily="34" charset="0"/>
                <a:cs typeface="Verdana" panose="020B0604030504040204" pitchFamily="34" charset="0"/>
              </a:defRPr>
            </a:lvl1pPr>
            <a:lvl2pPr marL="457200" indent="0" algn="ctr">
              <a:buFont typeface="Arial" panose="020B0604020202020204" pitchFamily="34" charset="0"/>
              <a:buNone/>
              <a:defRPr sz="1600" b="1">
                <a:solidFill>
                  <a:schemeClr val="bg1"/>
                </a:solidFill>
                <a:latin typeface="Verdana" panose="020B0604030504040204" pitchFamily="34" charset="0"/>
                <a:ea typeface="Verdana" panose="020B0604030504040204" pitchFamily="34" charset="0"/>
                <a:cs typeface="Verdana" panose="020B0604030504040204" pitchFamily="34" charset="0"/>
              </a:defRPr>
            </a:lvl2pPr>
            <a:lvl3pPr marL="914400" indent="0" algn="ctr">
              <a:buNone/>
              <a:defRPr sz="1600" b="1">
                <a:solidFill>
                  <a:schemeClr val="bg1"/>
                </a:solidFill>
                <a:latin typeface="Verdana" panose="020B0604030504040204" pitchFamily="34" charset="0"/>
                <a:ea typeface="Verdana" panose="020B0604030504040204" pitchFamily="34" charset="0"/>
                <a:cs typeface="Verdana" panose="020B0604030504040204" pitchFamily="34" charset="0"/>
              </a:defRPr>
            </a:lvl3pPr>
            <a:lvl4pPr marL="1371600" indent="0" algn="ctr">
              <a:buNone/>
              <a:defRPr sz="1600" b="1">
                <a:solidFill>
                  <a:schemeClr val="bg1"/>
                </a:solidFill>
                <a:latin typeface="Verdana" panose="020B0604030504040204" pitchFamily="34" charset="0"/>
                <a:ea typeface="Verdana" panose="020B0604030504040204" pitchFamily="34" charset="0"/>
                <a:cs typeface="Verdana" panose="020B0604030504040204" pitchFamily="34" charset="0"/>
              </a:defRPr>
            </a:lvl4pPr>
            <a:lvl5pPr marL="1828800" indent="0" algn="ctr">
              <a:buNone/>
              <a:defRPr sz="1600" b="1">
                <a:solidFill>
                  <a:schemeClr val="bg1"/>
                </a:solidFill>
                <a:latin typeface="Verdana" panose="020B0604030504040204" pitchFamily="34" charset="0"/>
                <a:ea typeface="Verdana" panose="020B0604030504040204" pitchFamily="34" charset="0"/>
                <a:cs typeface="Verdana" panose="020B0604030504040204" pitchFamily="34" charset="0"/>
              </a:defRPr>
            </a:lvl5pPr>
          </a:lstStyle>
          <a:p>
            <a:pPr lvl="0"/>
            <a:r>
              <a:rPr lang="en-US" noProof="0" dirty="0" err="1"/>
              <a:t>Formatvorlagen</a:t>
            </a:r>
            <a:r>
              <a:rPr lang="en-US" noProof="0" dirty="0"/>
              <a:t> des </a:t>
            </a:r>
            <a:r>
              <a:rPr lang="en-US" noProof="0" dirty="0" err="1"/>
              <a:t>Textmasters</a:t>
            </a:r>
            <a:r>
              <a:rPr lang="en-US" noProof="0" dirty="0"/>
              <a:t> </a:t>
            </a:r>
            <a:r>
              <a:rPr lang="en-US" noProof="0" dirty="0" err="1"/>
              <a:t>bearbeiten</a:t>
            </a:r>
            <a:endParaRPr lang="en-US" noProof="0" dirty="0"/>
          </a:p>
          <a:p>
            <a:pPr lvl="1"/>
            <a:r>
              <a:rPr lang="en-US" noProof="0" dirty="0" err="1"/>
              <a:t>Zweite</a:t>
            </a:r>
            <a:r>
              <a:rPr lang="en-US" noProof="0" dirty="0"/>
              <a:t> </a:t>
            </a:r>
            <a:r>
              <a:rPr lang="en-US" noProof="0" dirty="0" err="1"/>
              <a:t>Ebene</a:t>
            </a:r>
            <a:endParaRPr lang="en-US" noProof="0" dirty="0"/>
          </a:p>
          <a:p>
            <a:pPr lvl="2"/>
            <a:r>
              <a:rPr lang="en-US" noProof="0" dirty="0" err="1"/>
              <a:t>Dritte</a:t>
            </a:r>
            <a:r>
              <a:rPr lang="en-US" noProof="0" dirty="0"/>
              <a:t> </a:t>
            </a:r>
            <a:r>
              <a:rPr lang="en-US" noProof="0" dirty="0" err="1"/>
              <a:t>Ebene</a:t>
            </a:r>
            <a:endParaRPr lang="en-US" noProof="0" dirty="0"/>
          </a:p>
          <a:p>
            <a:pPr lvl="3"/>
            <a:r>
              <a:rPr lang="en-US" noProof="0" dirty="0" err="1"/>
              <a:t>Vierte</a:t>
            </a:r>
            <a:r>
              <a:rPr lang="en-US" noProof="0" dirty="0"/>
              <a:t> </a:t>
            </a:r>
            <a:r>
              <a:rPr lang="en-US" noProof="0" dirty="0" err="1"/>
              <a:t>Ebene</a:t>
            </a:r>
            <a:endParaRPr lang="en-US" noProof="0" dirty="0"/>
          </a:p>
          <a:p>
            <a:pPr lvl="4"/>
            <a:r>
              <a:rPr lang="en-US" noProof="0" dirty="0" err="1"/>
              <a:t>Fünfte</a:t>
            </a:r>
            <a:r>
              <a:rPr lang="en-US" noProof="0" dirty="0"/>
              <a:t> </a:t>
            </a:r>
            <a:r>
              <a:rPr lang="en-US" noProof="0" dirty="0" err="1"/>
              <a:t>Ebene</a:t>
            </a:r>
            <a:endParaRPr lang="en-US" noProof="0" dirty="0"/>
          </a:p>
        </p:txBody>
      </p:sp>
      <p:sp>
        <p:nvSpPr>
          <p:cNvPr id="24" name="Textplatzhalter 23"/>
          <p:cNvSpPr>
            <a:spLocks noGrp="1"/>
          </p:cNvSpPr>
          <p:nvPr>
            <p:ph type="body" sz="quarter" idx="11"/>
          </p:nvPr>
        </p:nvSpPr>
        <p:spPr>
          <a:xfrm>
            <a:off x="971599" y="5877272"/>
            <a:ext cx="7534225" cy="479827"/>
          </a:xfrm>
          <a:prstGeom prst="rect">
            <a:avLst/>
          </a:prstGeom>
          <a:ln>
            <a:solidFill>
              <a:schemeClr val="accent1"/>
            </a:solidFill>
          </a:ln>
        </p:spPr>
        <p:txBody>
          <a:bodyPr/>
          <a:lstStyle>
            <a:lvl1pPr marL="0" indent="0">
              <a:buNone/>
              <a:defRPr sz="1400" b="1">
                <a:solidFill>
                  <a:schemeClr val="accent1">
                    <a:lumMod val="75000"/>
                  </a:schemeClr>
                </a:solidFill>
                <a:latin typeface="Arial" panose="020B0604020202020204" pitchFamily="34" charset="0"/>
                <a:cs typeface="Arial" panose="020B0604020202020204" pitchFamily="34" charset="0"/>
              </a:defRPr>
            </a:lvl1pPr>
            <a:lvl2pPr marL="457200" indent="0">
              <a:buNone/>
              <a:defRPr sz="1400" b="1">
                <a:solidFill>
                  <a:schemeClr val="accent1">
                    <a:lumMod val="75000"/>
                  </a:schemeClr>
                </a:solidFill>
                <a:latin typeface="Arial" panose="020B0604020202020204" pitchFamily="34" charset="0"/>
                <a:cs typeface="Arial" panose="020B0604020202020204" pitchFamily="34" charset="0"/>
              </a:defRPr>
            </a:lvl2pPr>
            <a:lvl3pPr marL="914400" indent="0">
              <a:buNone/>
              <a:defRPr sz="1400" b="1">
                <a:solidFill>
                  <a:schemeClr val="accent1">
                    <a:lumMod val="75000"/>
                  </a:schemeClr>
                </a:solidFill>
                <a:latin typeface="Arial" panose="020B0604020202020204" pitchFamily="34" charset="0"/>
                <a:cs typeface="Arial" panose="020B0604020202020204" pitchFamily="34" charset="0"/>
              </a:defRPr>
            </a:lvl3pPr>
            <a:lvl4pPr marL="1371600" indent="0">
              <a:buNone/>
              <a:defRPr sz="1400" b="1">
                <a:solidFill>
                  <a:schemeClr val="accent1">
                    <a:lumMod val="75000"/>
                  </a:schemeClr>
                </a:solidFill>
                <a:latin typeface="Arial" panose="020B0604020202020204" pitchFamily="34" charset="0"/>
                <a:cs typeface="Arial" panose="020B0604020202020204" pitchFamily="34" charset="0"/>
              </a:defRPr>
            </a:lvl4pPr>
            <a:lvl5pPr marL="1828800" indent="0">
              <a:buNone/>
              <a:defRPr sz="1400" b="1">
                <a:solidFill>
                  <a:schemeClr val="accent1">
                    <a:lumMod val="75000"/>
                  </a:schemeClr>
                </a:solidFill>
                <a:latin typeface="Arial" panose="020B0604020202020204" pitchFamily="34" charset="0"/>
                <a:cs typeface="Arial" panose="020B0604020202020204" pitchFamily="34" charset="0"/>
              </a:defRPr>
            </a:lvl5pPr>
          </a:lstStyle>
          <a:p>
            <a:pPr lvl="0"/>
            <a:r>
              <a:rPr lang="en-US" noProof="0" dirty="0" err="1"/>
              <a:t>Formatvorlagen</a:t>
            </a:r>
            <a:r>
              <a:rPr lang="en-US" noProof="0" dirty="0"/>
              <a:t> des </a:t>
            </a:r>
            <a:r>
              <a:rPr lang="en-US" noProof="0" dirty="0" err="1"/>
              <a:t>Textmasters</a:t>
            </a:r>
            <a:r>
              <a:rPr lang="en-US" noProof="0" dirty="0"/>
              <a:t> </a:t>
            </a:r>
            <a:r>
              <a:rPr lang="en-US" noProof="0" dirty="0" err="1"/>
              <a:t>bearbeiten</a:t>
            </a:r>
            <a:endParaRPr lang="en-US" noProof="0" dirty="0"/>
          </a:p>
          <a:p>
            <a:pPr lvl="1"/>
            <a:r>
              <a:rPr lang="en-US" noProof="0" dirty="0" err="1"/>
              <a:t>Zweite</a:t>
            </a:r>
            <a:r>
              <a:rPr lang="en-US" noProof="0" dirty="0"/>
              <a:t> </a:t>
            </a:r>
            <a:r>
              <a:rPr lang="en-US" noProof="0" dirty="0" err="1"/>
              <a:t>Ebene</a:t>
            </a:r>
            <a:endParaRPr lang="en-US" noProof="0" dirty="0"/>
          </a:p>
          <a:p>
            <a:pPr lvl="2"/>
            <a:r>
              <a:rPr lang="en-US" noProof="0" dirty="0" err="1"/>
              <a:t>Dritte</a:t>
            </a:r>
            <a:r>
              <a:rPr lang="en-US" noProof="0" dirty="0"/>
              <a:t> </a:t>
            </a:r>
            <a:r>
              <a:rPr lang="en-US" noProof="0" dirty="0" err="1"/>
              <a:t>Ebene</a:t>
            </a:r>
            <a:endParaRPr lang="en-US" noProof="0" dirty="0"/>
          </a:p>
          <a:p>
            <a:pPr lvl="3"/>
            <a:r>
              <a:rPr lang="en-US" noProof="0" dirty="0" err="1"/>
              <a:t>Vierte</a:t>
            </a:r>
            <a:r>
              <a:rPr lang="en-US" noProof="0" dirty="0"/>
              <a:t> </a:t>
            </a:r>
            <a:r>
              <a:rPr lang="en-US" noProof="0" dirty="0" err="1"/>
              <a:t>Ebene</a:t>
            </a:r>
            <a:endParaRPr lang="en-US" noProof="0" dirty="0"/>
          </a:p>
          <a:p>
            <a:pPr lvl="4"/>
            <a:r>
              <a:rPr lang="en-US" noProof="0" dirty="0" err="1"/>
              <a:t>Fünfte</a:t>
            </a:r>
            <a:r>
              <a:rPr lang="en-US" noProof="0" dirty="0"/>
              <a:t> </a:t>
            </a:r>
            <a:r>
              <a:rPr lang="en-US" noProof="0" dirty="0" err="1"/>
              <a:t>Ebene</a:t>
            </a:r>
            <a:endParaRPr lang="en-US" noProof="0" dirty="0"/>
          </a:p>
        </p:txBody>
      </p:sp>
      <p:sp>
        <p:nvSpPr>
          <p:cNvPr id="26" name="Textplatzhalter 25"/>
          <p:cNvSpPr>
            <a:spLocks noGrp="1"/>
          </p:cNvSpPr>
          <p:nvPr>
            <p:ph type="body" sz="quarter" idx="12"/>
          </p:nvPr>
        </p:nvSpPr>
        <p:spPr>
          <a:xfrm>
            <a:off x="971600" y="6421440"/>
            <a:ext cx="7534225" cy="319927"/>
          </a:xfrm>
          <a:prstGeom prst="rect">
            <a:avLst/>
          </a:prstGeom>
        </p:spPr>
        <p:txBody>
          <a:bodyPr/>
          <a:lstStyle>
            <a:lvl1pPr marL="0" indent="0">
              <a:buNone/>
              <a:defRPr sz="600">
                <a:latin typeface="Times New Roman" panose="02020603050405020304" pitchFamily="18" charset="0"/>
                <a:cs typeface="Times New Roman" panose="02020603050405020304" pitchFamily="18" charset="0"/>
              </a:defRPr>
            </a:lvl1pPr>
            <a:lvl2pPr marL="457200" indent="0">
              <a:buNone/>
              <a:defRPr sz="600">
                <a:latin typeface="Times New Roman" panose="02020603050405020304" pitchFamily="18" charset="0"/>
                <a:cs typeface="Times New Roman" panose="02020603050405020304" pitchFamily="18" charset="0"/>
              </a:defRPr>
            </a:lvl2pPr>
            <a:lvl3pPr marL="914400" indent="0">
              <a:buNone/>
              <a:defRPr sz="600">
                <a:latin typeface="Times New Roman" panose="02020603050405020304" pitchFamily="18" charset="0"/>
                <a:cs typeface="Times New Roman" panose="02020603050405020304" pitchFamily="18" charset="0"/>
              </a:defRPr>
            </a:lvl3pPr>
            <a:lvl4pPr marL="1371600" indent="0">
              <a:buNone/>
              <a:defRPr sz="600">
                <a:latin typeface="Times New Roman" panose="02020603050405020304" pitchFamily="18" charset="0"/>
                <a:cs typeface="Times New Roman" panose="02020603050405020304" pitchFamily="18" charset="0"/>
              </a:defRPr>
            </a:lvl4pPr>
            <a:lvl5pPr marL="1828800" indent="0">
              <a:buNone/>
              <a:defRPr sz="600">
                <a:latin typeface="Times New Roman" panose="02020603050405020304" pitchFamily="18" charset="0"/>
                <a:cs typeface="Times New Roman" panose="02020603050405020304" pitchFamily="18" charset="0"/>
              </a:defRPr>
            </a:lvl5pPr>
          </a:lstStyle>
          <a:p>
            <a:pPr lvl="0"/>
            <a:r>
              <a:rPr lang="en-US" noProof="0" dirty="0" err="1"/>
              <a:t>Formatvorlagen</a:t>
            </a:r>
            <a:r>
              <a:rPr lang="en-US" noProof="0" dirty="0"/>
              <a:t> des </a:t>
            </a:r>
            <a:r>
              <a:rPr lang="en-US" noProof="0" dirty="0" err="1"/>
              <a:t>Textmasters</a:t>
            </a:r>
            <a:r>
              <a:rPr lang="en-US" noProof="0" dirty="0"/>
              <a:t> </a:t>
            </a:r>
            <a:r>
              <a:rPr lang="en-US" noProof="0" dirty="0" err="1"/>
              <a:t>bearbeiten</a:t>
            </a:r>
            <a:endParaRPr lang="en-US" noProof="0" dirty="0"/>
          </a:p>
          <a:p>
            <a:pPr lvl="1"/>
            <a:r>
              <a:rPr lang="en-US" noProof="0" dirty="0" err="1"/>
              <a:t>Zweite</a:t>
            </a:r>
            <a:r>
              <a:rPr lang="en-US" noProof="0" dirty="0"/>
              <a:t> </a:t>
            </a:r>
            <a:r>
              <a:rPr lang="en-US" noProof="0" dirty="0" err="1"/>
              <a:t>Ebene</a:t>
            </a:r>
            <a:endParaRPr lang="en-US" noProof="0" dirty="0"/>
          </a:p>
          <a:p>
            <a:pPr lvl="2"/>
            <a:r>
              <a:rPr lang="en-US" noProof="0" dirty="0" err="1"/>
              <a:t>Dritte</a:t>
            </a:r>
            <a:r>
              <a:rPr lang="en-US" noProof="0" dirty="0"/>
              <a:t> </a:t>
            </a:r>
            <a:r>
              <a:rPr lang="en-US" noProof="0" dirty="0" err="1"/>
              <a:t>Ebene</a:t>
            </a:r>
            <a:endParaRPr lang="en-US" noProof="0" dirty="0"/>
          </a:p>
          <a:p>
            <a:pPr lvl="3"/>
            <a:r>
              <a:rPr lang="en-US" noProof="0" dirty="0" err="1"/>
              <a:t>Vierte</a:t>
            </a:r>
            <a:r>
              <a:rPr lang="en-US" noProof="0" dirty="0"/>
              <a:t> </a:t>
            </a:r>
            <a:r>
              <a:rPr lang="en-US" noProof="0" dirty="0" err="1"/>
              <a:t>Ebene</a:t>
            </a:r>
            <a:endParaRPr lang="en-US" noProof="0" dirty="0"/>
          </a:p>
          <a:p>
            <a:pPr lvl="4"/>
            <a:r>
              <a:rPr lang="en-US" noProof="0" dirty="0" err="1"/>
              <a:t>Fünfte</a:t>
            </a:r>
            <a:r>
              <a:rPr lang="en-US" noProof="0" dirty="0"/>
              <a:t> </a:t>
            </a:r>
            <a:r>
              <a:rPr lang="en-US" noProof="0" dirty="0" err="1"/>
              <a:t>Ebene</a:t>
            </a:r>
            <a:endParaRPr lang="en-US" noProof="0" dirty="0"/>
          </a:p>
        </p:txBody>
      </p:sp>
    </p:spTree>
    <p:extLst>
      <p:ext uri="{BB962C8B-B14F-4D97-AF65-F5344CB8AC3E}">
        <p14:creationId xmlns:p14="http://schemas.microsoft.com/office/powerpoint/2010/main" val="3341962931"/>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1_Titel und Inhalt">
    <p:spTree>
      <p:nvGrpSpPr>
        <p:cNvPr id="1" name=""/>
        <p:cNvGrpSpPr/>
        <p:nvPr/>
      </p:nvGrpSpPr>
      <p:grpSpPr>
        <a:xfrm>
          <a:off x="0" y="0"/>
          <a:ext cx="0" cy="0"/>
          <a:chOff x="0" y="0"/>
          <a:chExt cx="0" cy="0"/>
        </a:xfrm>
      </p:grpSpPr>
      <p:sp>
        <p:nvSpPr>
          <p:cNvPr id="4" name="Datumsplatzhalter 3"/>
          <p:cNvSpPr>
            <a:spLocks noGrp="1"/>
          </p:cNvSpPr>
          <p:nvPr>
            <p:ph type="dt" sz="half" idx="10"/>
          </p:nvPr>
        </p:nvSpPr>
        <p:spPr>
          <a:xfrm>
            <a:off x="457200" y="6356352"/>
            <a:ext cx="2133600" cy="365125"/>
          </a:xfrm>
          <a:prstGeom prst="rect">
            <a:avLst/>
          </a:prstGeom>
        </p:spPr>
        <p:txBody>
          <a:bodyPr/>
          <a:lstStyle/>
          <a:p>
            <a:endParaRPr lang="de-DE"/>
          </a:p>
        </p:txBody>
      </p:sp>
      <p:sp>
        <p:nvSpPr>
          <p:cNvPr id="5" name="Fußzeilenplatzhalter 4"/>
          <p:cNvSpPr>
            <a:spLocks noGrp="1"/>
          </p:cNvSpPr>
          <p:nvPr>
            <p:ph type="ftr" sz="quarter" idx="11"/>
          </p:nvPr>
        </p:nvSpPr>
        <p:spPr>
          <a:xfrm>
            <a:off x="3124200" y="6356352"/>
            <a:ext cx="2895600" cy="365125"/>
          </a:xfrm>
          <a:prstGeom prst="rect">
            <a:avLst/>
          </a:prstGeom>
        </p:spPr>
        <p:txBody>
          <a:bodyPr/>
          <a:lstStyle/>
          <a:p>
            <a:endParaRPr lang="de-DE"/>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AE7CCAE9-773E-4F29-888B-CD6F08C298D9}" type="slidenum">
              <a:rPr lang="de-DE" smtClean="0"/>
              <a:pPr/>
              <a:t>‹Nr.›</a:t>
            </a:fld>
            <a:endParaRPr lang="de-DE"/>
          </a:p>
        </p:txBody>
      </p:sp>
    </p:spTree>
    <p:extLst>
      <p:ext uri="{BB962C8B-B14F-4D97-AF65-F5344CB8AC3E}">
        <p14:creationId xmlns:p14="http://schemas.microsoft.com/office/powerpoint/2010/main" val="24687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1.jpe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theme" Target="../theme/theme3.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slideLayout" Target="../slideLayouts/slideLayout35.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3.xml"/><Relationship Id="rId13" Type="http://schemas.openxmlformats.org/officeDocument/2006/relationships/slideLayout" Target="../slideLayouts/slideLayout48.xml"/><Relationship Id="rId3" Type="http://schemas.openxmlformats.org/officeDocument/2006/relationships/slideLayout" Target="../slideLayouts/slideLayout38.xml"/><Relationship Id="rId7" Type="http://schemas.openxmlformats.org/officeDocument/2006/relationships/slideLayout" Target="../slideLayouts/slideLayout42.xml"/><Relationship Id="rId12" Type="http://schemas.openxmlformats.org/officeDocument/2006/relationships/slideLayout" Target="../slideLayouts/slideLayout47.xml"/><Relationship Id="rId2" Type="http://schemas.openxmlformats.org/officeDocument/2006/relationships/slideLayout" Target="../slideLayouts/slideLayout37.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5" Type="http://schemas.openxmlformats.org/officeDocument/2006/relationships/slideLayout" Target="../slideLayouts/slideLayout40.xml"/><Relationship Id="rId15" Type="http://schemas.openxmlformats.org/officeDocument/2006/relationships/image" Target="../media/image1.jpeg"/><Relationship Id="rId10" Type="http://schemas.openxmlformats.org/officeDocument/2006/relationships/slideLayout" Target="../slideLayouts/slideLayout45.xml"/><Relationship Id="rId4" Type="http://schemas.openxmlformats.org/officeDocument/2006/relationships/slideLayout" Target="../slideLayouts/slideLayout39.xml"/><Relationship Id="rId9" Type="http://schemas.openxmlformats.org/officeDocument/2006/relationships/slideLayout" Target="../slideLayouts/slideLayout44.xml"/><Relationship Id="rId14" Type="http://schemas.openxmlformats.org/officeDocument/2006/relationships/theme" Target="../theme/theme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Rechteck 7"/>
          <p:cNvSpPr/>
          <p:nvPr userDrawn="1"/>
        </p:nvSpPr>
        <p:spPr>
          <a:xfrm>
            <a:off x="467544" y="1052736"/>
            <a:ext cx="3456384" cy="2304256"/>
          </a:xfrm>
          <a:prstGeom prst="rect">
            <a:avLst/>
          </a:prstGeom>
          <a:solidFill>
            <a:srgbClr val="5191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2" name="Rechteck 11"/>
          <p:cNvSpPr/>
          <p:nvPr userDrawn="1"/>
        </p:nvSpPr>
        <p:spPr>
          <a:xfrm>
            <a:off x="0" y="6741368"/>
            <a:ext cx="9144000" cy="116632"/>
          </a:xfrm>
          <a:prstGeom prst="rect">
            <a:avLst/>
          </a:prstGeom>
          <a:solidFill>
            <a:srgbClr val="5191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5" name="Grafik 4" descr="logo_Jpeg.jpg"/>
          <p:cNvPicPr>
            <a:picLocks noChangeAspect="1"/>
          </p:cNvPicPr>
          <p:nvPr userDrawn="1"/>
        </p:nvPicPr>
        <p:blipFill>
          <a:blip r:embed="rId13" cstate="print"/>
          <a:stretch>
            <a:fillRect/>
          </a:stretch>
        </p:blipFill>
        <p:spPr>
          <a:xfrm>
            <a:off x="7596336" y="5259445"/>
            <a:ext cx="936104" cy="1256252"/>
          </a:xfrm>
          <a:prstGeom prst="rect">
            <a:avLst/>
          </a:prstGeom>
        </p:spPr>
      </p:pic>
      <p:pic>
        <p:nvPicPr>
          <p:cNvPr id="6" name="Image 1" descr="Accueil"/>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5781886" y="4762524"/>
            <a:ext cx="1545975" cy="9938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Image 2" descr="Accueil"/>
          <p:cNvPicPr>
            <a:picLocks noChangeAspect="1" noChangeArrowheads="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4211960" y="5589240"/>
            <a:ext cx="1301452" cy="9264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Grafik 6" descr="logo_Jpeg.jpg"/>
          <p:cNvPicPr>
            <a:picLocks noChangeAspect="1"/>
          </p:cNvPicPr>
          <p:nvPr userDrawn="1"/>
        </p:nvPicPr>
        <p:blipFill>
          <a:blip r:embed="rId14" cstate="print"/>
          <a:stretch>
            <a:fillRect/>
          </a:stretch>
        </p:blipFill>
        <p:spPr>
          <a:xfrm>
            <a:off x="251520" y="5805266"/>
            <a:ext cx="590228" cy="792087"/>
          </a:xfrm>
          <a:prstGeom prst="rect">
            <a:avLst/>
          </a:prstGeom>
        </p:spPr>
      </p:pic>
      <p:sp>
        <p:nvSpPr>
          <p:cNvPr id="12" name="Rechteck 11"/>
          <p:cNvSpPr/>
          <p:nvPr userDrawn="1"/>
        </p:nvSpPr>
        <p:spPr>
          <a:xfrm>
            <a:off x="0" y="6741368"/>
            <a:ext cx="9144000" cy="116632"/>
          </a:xfrm>
          <a:prstGeom prst="rect">
            <a:avLst/>
          </a:prstGeom>
          <a:solidFill>
            <a:srgbClr val="5191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5" name="Foliennummernplatzhalter 4"/>
          <p:cNvSpPr>
            <a:spLocks noGrp="1"/>
          </p:cNvSpPr>
          <p:nvPr>
            <p:ph type="sldNum" sz="quarter" idx="4"/>
          </p:nvPr>
        </p:nvSpPr>
        <p:spPr>
          <a:xfrm>
            <a:off x="6553200" y="6356352"/>
            <a:ext cx="2133600" cy="365125"/>
          </a:xfrm>
          <a:prstGeom prst="rect">
            <a:avLst/>
          </a:prstGeom>
        </p:spPr>
        <p:txBody>
          <a:bodyPr/>
          <a:lstStyle/>
          <a:p>
            <a:fld id="{AE7CCAE9-773E-4F29-888B-CD6F08C298D9}" type="slidenum">
              <a:rPr lang="de-DE" smtClean="0"/>
              <a:pPr/>
              <a:t>‹Nr.›</a:t>
            </a:fld>
            <a:endParaRPr lang="de-DE"/>
          </a:p>
        </p:txBody>
      </p:sp>
      <p:sp>
        <p:nvSpPr>
          <p:cNvPr id="18" name="Rechteck 17"/>
          <p:cNvSpPr/>
          <p:nvPr userDrawn="1"/>
        </p:nvSpPr>
        <p:spPr>
          <a:xfrm>
            <a:off x="323528" y="188640"/>
            <a:ext cx="2808312" cy="1512168"/>
          </a:xfrm>
          <a:prstGeom prst="rect">
            <a:avLst/>
          </a:prstGeom>
          <a:solidFill>
            <a:srgbClr val="5191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84" r:id="rId12"/>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de-DE"/>
              <a:t>Titelmasterformat durch Klicken bearbeiten</a:t>
            </a:r>
          </a:p>
        </p:txBody>
      </p:sp>
      <p:sp>
        <p:nvSpPr>
          <p:cNvPr id="3" name="Textplatzhalt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A9A3B96-F601-4421-B879-FBB0BC1EE2F7}" type="datetimeFigureOut">
              <a:rPr lang="de-DE" smtClean="0"/>
              <a:t>11.02.2017</a:t>
            </a:fld>
            <a:endParaRPr lang="de-DE"/>
          </a:p>
        </p:txBody>
      </p:sp>
      <p:sp>
        <p:nvSpPr>
          <p:cNvPr id="5" name="Fußzeilenplatzhalt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p>
        </p:txBody>
      </p:sp>
      <p:sp>
        <p:nvSpPr>
          <p:cNvPr id="6" name="Foliennummernplatzhalt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1E90DAC-20C0-4623-BD7B-26EC76F1FDA6}" type="slidenum">
              <a:rPr lang="de-DE" smtClean="0"/>
              <a:t>‹Nr.›</a:t>
            </a:fld>
            <a:endParaRPr lang="de-DE"/>
          </a:p>
        </p:txBody>
      </p:sp>
    </p:spTree>
    <p:extLst>
      <p:ext uri="{BB962C8B-B14F-4D97-AF65-F5344CB8AC3E}">
        <p14:creationId xmlns:p14="http://schemas.microsoft.com/office/powerpoint/2010/main" val="3096996068"/>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 id="2147483697"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de-DE"/>
              <a:t>Titelmasterformat durch Klicken bearbeiten</a:t>
            </a:r>
          </a:p>
        </p:txBody>
      </p:sp>
      <p:sp>
        <p:nvSpPr>
          <p:cNvPr id="3" name="Textplatzhalt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694330D6-C097-4898-9650-4A0D5CF24E0A}" type="datetimeFigureOut">
              <a:rPr lang="de-DE" smtClean="0"/>
              <a:t>11.02.2017</a:t>
            </a:fld>
            <a:endParaRPr lang="de-DE"/>
          </a:p>
        </p:txBody>
      </p:sp>
      <p:sp>
        <p:nvSpPr>
          <p:cNvPr id="5" name="Fußzeilenplatzhalt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de-DE"/>
          </a:p>
        </p:txBody>
      </p:sp>
      <p:sp>
        <p:nvSpPr>
          <p:cNvPr id="6" name="Foliennummernplatzhalt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9BCF94D0-EBF4-4C30-BF48-4BF01ACB09F8}" type="slidenum">
              <a:rPr lang="de-DE" smtClean="0"/>
              <a:t>‹Nr.›</a:t>
            </a:fld>
            <a:endParaRPr lang="de-DE"/>
          </a:p>
        </p:txBody>
      </p:sp>
      <p:pic>
        <p:nvPicPr>
          <p:cNvPr id="7" name="Grafik 6" descr="logo_Jpeg.jpg"/>
          <p:cNvPicPr>
            <a:picLocks noChangeAspect="1"/>
          </p:cNvPicPr>
          <p:nvPr userDrawn="1"/>
        </p:nvPicPr>
        <p:blipFill>
          <a:blip r:embed="rId15" cstate="print"/>
          <a:stretch>
            <a:fillRect/>
          </a:stretch>
        </p:blipFill>
        <p:spPr>
          <a:xfrm>
            <a:off x="251520" y="5805266"/>
            <a:ext cx="590228" cy="792087"/>
          </a:xfrm>
          <a:prstGeom prst="rect">
            <a:avLst/>
          </a:prstGeom>
        </p:spPr>
      </p:pic>
      <p:sp>
        <p:nvSpPr>
          <p:cNvPr id="8" name="Rechteck 7"/>
          <p:cNvSpPr/>
          <p:nvPr userDrawn="1"/>
        </p:nvSpPr>
        <p:spPr>
          <a:xfrm>
            <a:off x="0" y="6741368"/>
            <a:ext cx="9144000" cy="116632"/>
          </a:xfrm>
          <a:prstGeom prst="rect">
            <a:avLst/>
          </a:prstGeom>
          <a:solidFill>
            <a:srgbClr val="5191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9" name="Rechteck 8"/>
          <p:cNvSpPr/>
          <p:nvPr userDrawn="1"/>
        </p:nvSpPr>
        <p:spPr>
          <a:xfrm>
            <a:off x="323528" y="188640"/>
            <a:ext cx="2808312" cy="1512168"/>
          </a:xfrm>
          <a:prstGeom prst="rect">
            <a:avLst/>
          </a:prstGeom>
          <a:solidFill>
            <a:srgbClr val="5191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4205094418"/>
      </p:ext>
    </p:extLst>
  </p:cSld>
  <p:clrMap bg1="lt1" tx1="dk1" bg2="lt2" tx2="dk2" accent1="accent1" accent2="accent2" accent3="accent3" accent4="accent4" accent5="accent5" accent6="accent6" hlink="hlink" folHlink="folHlink"/>
  <p:sldLayoutIdLst>
    <p:sldLayoutId id="2147483699" r:id="rId1"/>
    <p:sldLayoutId id="2147483700" r:id="rId2"/>
    <p:sldLayoutId id="2147483701" r:id="rId3"/>
    <p:sldLayoutId id="2147483702" r:id="rId4"/>
    <p:sldLayoutId id="2147483703" r:id="rId5"/>
    <p:sldLayoutId id="2147483704" r:id="rId6"/>
    <p:sldLayoutId id="2147483705" r:id="rId7"/>
    <p:sldLayoutId id="2147483706" r:id="rId8"/>
    <p:sldLayoutId id="2147483707" r:id="rId9"/>
    <p:sldLayoutId id="2147483708" r:id="rId10"/>
    <p:sldLayoutId id="2147483709" r:id="rId11"/>
    <p:sldLayoutId id="2147483710" r:id="rId12"/>
    <p:sldLayoutId id="2147483711" r:id="rId13"/>
  </p:sldLayoutIdLst>
  <p:hf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de-DE"/>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8.png"/><Relationship Id="rId2" Type="http://schemas.openxmlformats.org/officeDocument/2006/relationships/image" Target="../media/image4.png"/><Relationship Id="rId1" Type="http://schemas.openxmlformats.org/officeDocument/2006/relationships/slideLayout" Target="../slideLayouts/slideLayout47.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7.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7.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47.xml"/><Relationship Id="rId4" Type="http://schemas.openxmlformats.org/officeDocument/2006/relationships/hyperlink" Target="https://www.youtube.com/watch?feature=player_embedded&amp;v=EcGJm5FrMPA" TargetMode="Externa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7.xml"/></Relationships>
</file>

<file path=ppt/slides/_rels/slide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4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7.xml"/></Relationships>
</file>

<file path=ppt/slides/_rels/slide1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4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7.xml"/></Relationships>
</file>

<file path=ppt/slides/_rels/slide19.xml.rels><?xml version="1.0" encoding="UTF-8" standalone="yes"?>
<Relationships xmlns="http://schemas.openxmlformats.org/package/2006/relationships"><Relationship Id="rId3" Type="http://schemas.openxmlformats.org/officeDocument/2006/relationships/hyperlink" Target="http://www.cdc.gov/mmwr/preview/mmwrhtml/rr4904a1.htm" TargetMode="External"/><Relationship Id="rId2" Type="http://schemas.openxmlformats.org/officeDocument/2006/relationships/hyperlink" Target="http://www.cdc.gov/vhf/ebola/outbreaks/history/chronology.html" TargetMode="External"/><Relationship Id="rId1" Type="http://schemas.openxmlformats.org/officeDocument/2006/relationships/slideLayout" Target="../slideLayouts/slideLayout47.xml"/><Relationship Id="rId4" Type="http://schemas.openxmlformats.org/officeDocument/2006/relationships/chart" Target="../charts/char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7.xml"/></Relationships>
</file>

<file path=ppt/slides/_rels/slide2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7.xml"/></Relationships>
</file>

<file path=ppt/slides/_rels/slide2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emf"/><Relationship Id="rId1" Type="http://schemas.openxmlformats.org/officeDocument/2006/relationships/slideLayout" Target="../slideLayouts/slideLayout47.xml"/></Relationships>
</file>

<file path=ppt/slides/_rels/slide2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6.png"/><Relationship Id="rId1" Type="http://schemas.openxmlformats.org/officeDocument/2006/relationships/slideLayout" Target="../slideLayouts/slideLayout47.xml"/></Relationships>
</file>

<file path=ppt/slides/_rels/slide24.xml.rels><?xml version="1.0" encoding="UTF-8" standalone="yes"?>
<Relationships xmlns="http://schemas.openxmlformats.org/package/2006/relationships"><Relationship Id="rId3" Type="http://schemas.openxmlformats.org/officeDocument/2006/relationships/hyperlink" Target="http://www.fatf-gafi.org/media/fatf/documents/reports/tf-in-west-africa.pdf" TargetMode="External"/><Relationship Id="rId2" Type="http://schemas.openxmlformats.org/officeDocument/2006/relationships/hyperlink" Target="http://www.theguardian.com/global-development/poverty-matters/2013/jun/14/guinea-resource-wealth-work-people" TargetMode="External"/><Relationship Id="rId1" Type="http://schemas.openxmlformats.org/officeDocument/2006/relationships/slideLayout" Target="../slideLayouts/slideLayout47.xml"/><Relationship Id="rId5" Type="http://schemas.openxmlformats.org/officeDocument/2006/relationships/image" Target="../media/image17.png"/><Relationship Id="rId4" Type="http://schemas.openxmlformats.org/officeDocument/2006/relationships/hyperlink" Target="http://uk.businessinsider.com/africas-deadliest-terror-group-wants-to-team-up-with-isis-2015-3?r=US" TargetMode="External"/></Relationships>
</file>

<file path=ppt/slides/_rels/slide25.xml.rels><?xml version="1.0" encoding="UTF-8" standalone="yes"?>
<Relationships xmlns="http://schemas.openxmlformats.org/package/2006/relationships"><Relationship Id="rId3" Type="http://schemas.openxmlformats.org/officeDocument/2006/relationships/hyperlink" Target="http://blogs.worldbank.org/developmenttalk/estimating-economic-cost-ebola" TargetMode="External"/><Relationship Id="rId2" Type="http://schemas.openxmlformats.org/officeDocument/2006/relationships/hyperlink" Target="http://www.worldbank.org/en/news/press-release/2014/10/08/ebola-new-world-bank-group-study-forecasts-billions-in-economic-loss-if-epidemic-lasts-longer-spreads-in-west-africa" TargetMode="External"/><Relationship Id="rId1" Type="http://schemas.openxmlformats.org/officeDocument/2006/relationships/slideLayout" Target="../slideLayouts/slideLayout47.xml"/><Relationship Id="rId4" Type="http://schemas.openxmlformats.org/officeDocument/2006/relationships/image" Target="../media/image17.png"/></Relationships>
</file>

<file path=ppt/slides/_rels/slide2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8.png"/><Relationship Id="rId1" Type="http://schemas.openxmlformats.org/officeDocument/2006/relationships/slideLayout" Target="../slideLayouts/slideLayout47.xml"/><Relationship Id="rId4" Type="http://schemas.openxmlformats.org/officeDocument/2006/relationships/image" Target="../media/image19.jpg"/></Relationships>
</file>

<file path=ppt/slides/_rels/slide27.xml.rels><?xml version="1.0" encoding="UTF-8" standalone="yes"?>
<Relationships xmlns="http://schemas.openxmlformats.org/package/2006/relationships"><Relationship Id="rId3" Type="http://schemas.openxmlformats.org/officeDocument/2006/relationships/hyperlink" Target="http://www.bloomberg.com/bw/articles/2014-08-25/the-economic-case-for-wiping-out-ebola" TargetMode="External"/><Relationship Id="rId2" Type="http://schemas.openxmlformats.org/officeDocument/2006/relationships/hyperlink" Target="http://doi.org/10.1016/S0264-410X(02)00623-0" TargetMode="External"/><Relationship Id="rId1" Type="http://schemas.openxmlformats.org/officeDocument/2006/relationships/slideLayout" Target="../slideLayouts/slideLayout47.xml"/><Relationship Id="rId5" Type="http://schemas.openxmlformats.org/officeDocument/2006/relationships/image" Target="../media/image17.png"/><Relationship Id="rId4" Type="http://schemas.openxmlformats.org/officeDocument/2006/relationships/hyperlink" Target="http://www.worldbank.org/en/topic/health/brief/world-bank-group-ebola-fact-sheet" TargetMode="Externa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7.xml"/></Relationships>
</file>

<file path=ppt/slides/_rels/slide30.xml.rels><?xml version="1.0" encoding="UTF-8" standalone="yes"?>
<Relationships xmlns="http://schemas.openxmlformats.org/package/2006/relationships"><Relationship Id="rId3" Type="http://schemas.openxmlformats.org/officeDocument/2006/relationships/hyperlink" Target="mailto:johnson@mjlconsulting.eu" TargetMode="External"/><Relationship Id="rId2" Type="http://schemas.openxmlformats.org/officeDocument/2006/relationships/image" Target="../media/image20.jpeg"/><Relationship Id="rId1" Type="http://schemas.openxmlformats.org/officeDocument/2006/relationships/slideLayout" Target="../slideLayouts/slideLayout48.xml"/><Relationship Id="rId4" Type="http://schemas.openxmlformats.org/officeDocument/2006/relationships/hyperlink" Target="http://www.mjlconsulting.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txBox="1">
            <a:spLocks noChangeArrowheads="1"/>
          </p:cNvSpPr>
          <p:nvPr/>
        </p:nvSpPr>
        <p:spPr bwMode="ltGray">
          <a:xfrm>
            <a:off x="467545" y="1268760"/>
            <a:ext cx="3456383" cy="1008112"/>
          </a:xfrm>
          <a:prstGeom prst="rect">
            <a:avLst/>
          </a:prstGeom>
        </p:spPr>
        <p:txBody>
          <a:bodyPr anchor="ctr" anchorCtr="0"/>
          <a:lstStyle>
            <a:lvl1pPr algn="r">
              <a:defRPr sz="3200" b="0">
                <a:solidFill>
                  <a:schemeClr val="bg1"/>
                </a:solidFill>
              </a:defRPr>
            </a:lvl1pPr>
          </a:lstStyle>
          <a:p>
            <a:pPr lvl="0" algn="ctr">
              <a:spcBef>
                <a:spcPct val="0"/>
              </a:spcBef>
              <a:defRPr/>
            </a:pPr>
            <a:r>
              <a:rPr lang="en-US" sz="1400" b="1" dirty="0">
                <a:latin typeface="Verdana" pitchFamily="34" charset="0"/>
                <a:ea typeface="Verdana" pitchFamily="34" charset="0"/>
                <a:cs typeface="Verdana" pitchFamily="34" charset="0"/>
              </a:rPr>
              <a:t>MJ Lawrence Consulting +  </a:t>
            </a:r>
          </a:p>
          <a:p>
            <a:pPr lvl="0" algn="ctr">
              <a:spcBef>
                <a:spcPct val="0"/>
              </a:spcBef>
              <a:defRPr/>
            </a:pPr>
            <a:r>
              <a:rPr lang="en-US" sz="1400" b="1" dirty="0" err="1">
                <a:latin typeface="Verdana" pitchFamily="34" charset="0"/>
                <a:ea typeface="Verdana" pitchFamily="34" charset="0"/>
                <a:cs typeface="Verdana" pitchFamily="34" charset="0"/>
              </a:rPr>
              <a:t>Université</a:t>
            </a:r>
            <a:r>
              <a:rPr lang="en-US" sz="1400" b="1" dirty="0">
                <a:latin typeface="Verdana" pitchFamily="34" charset="0"/>
                <a:ea typeface="Verdana" pitchFamily="34" charset="0"/>
                <a:cs typeface="Verdana" pitchFamily="34" charset="0"/>
              </a:rPr>
              <a:t> </a:t>
            </a:r>
            <a:r>
              <a:rPr lang="en-US" sz="1400" b="1" dirty="0" err="1">
                <a:latin typeface="Verdana" pitchFamily="34" charset="0"/>
                <a:ea typeface="Verdana" pitchFamily="34" charset="0"/>
                <a:cs typeface="Verdana" pitchFamily="34" charset="0"/>
              </a:rPr>
              <a:t>Panthéon-Assas</a:t>
            </a:r>
            <a:r>
              <a:rPr lang="en-US" sz="1400" b="1" dirty="0">
                <a:latin typeface="Verdana" pitchFamily="34" charset="0"/>
                <a:ea typeface="Verdana" pitchFamily="34" charset="0"/>
                <a:cs typeface="Verdana" pitchFamily="34" charset="0"/>
              </a:rPr>
              <a:t> (LEMMA)</a:t>
            </a:r>
          </a:p>
        </p:txBody>
      </p:sp>
      <p:sp>
        <p:nvSpPr>
          <p:cNvPr id="6" name="Rectangle 8"/>
          <p:cNvSpPr txBox="1">
            <a:spLocks noChangeArrowheads="1"/>
          </p:cNvSpPr>
          <p:nvPr/>
        </p:nvSpPr>
        <p:spPr bwMode="ltGray">
          <a:xfrm>
            <a:off x="467544" y="2492896"/>
            <a:ext cx="3456384" cy="864096"/>
          </a:xfrm>
          <a:prstGeom prst="rect">
            <a:avLst/>
          </a:prstGeom>
          <a:ln/>
        </p:spPr>
        <p:txBody>
          <a:bodyPr anchor="b"/>
          <a:lstStyle>
            <a:lvl1pPr marL="0" indent="0" algn="r">
              <a:lnSpc>
                <a:spcPct val="90000"/>
              </a:lnSpc>
              <a:spcBef>
                <a:spcPct val="0"/>
              </a:spcBef>
              <a:buFont typeface="Wingdings" pitchFamily="2" charset="2"/>
              <a:buNone/>
              <a:defRPr sz="1500">
                <a:solidFill>
                  <a:schemeClr val="bg1"/>
                </a:solidFill>
              </a:defRPr>
            </a:lvl1pPr>
          </a:lstStyle>
          <a:p>
            <a:pPr lvl="0" algn="ctr">
              <a:lnSpc>
                <a:spcPct val="100000"/>
              </a:lnSpc>
              <a:defRPr/>
            </a:pPr>
            <a:r>
              <a:rPr lang="en-US" sz="1400" dirty="0">
                <a:latin typeface="Verdana" pitchFamily="34" charset="0"/>
                <a:ea typeface="Verdana" pitchFamily="34" charset="0"/>
                <a:cs typeface="Verdana" pitchFamily="34" charset="0"/>
              </a:rPr>
              <a:t>Presented by </a:t>
            </a:r>
          </a:p>
          <a:p>
            <a:pPr lvl="0" algn="ctr">
              <a:lnSpc>
                <a:spcPct val="100000"/>
              </a:lnSpc>
              <a:defRPr/>
            </a:pPr>
            <a:r>
              <a:rPr lang="en-US" sz="1400" dirty="0">
                <a:latin typeface="Verdana" pitchFamily="34" charset="0"/>
                <a:ea typeface="Verdana" pitchFamily="34" charset="0"/>
                <a:cs typeface="Verdana" pitchFamily="34" charset="0"/>
              </a:rPr>
              <a:t>Mark Lawrence Johnson</a:t>
            </a:r>
          </a:p>
          <a:p>
            <a:pPr lvl="0" algn="ctr">
              <a:lnSpc>
                <a:spcPct val="100000"/>
              </a:lnSpc>
              <a:defRPr/>
            </a:pPr>
            <a:endParaRPr lang="en-US" sz="1200" dirty="0">
              <a:latin typeface="Verdana" pitchFamily="34" charset="0"/>
              <a:ea typeface="Verdana" pitchFamily="34" charset="0"/>
              <a:cs typeface="Verdana" pitchFamily="34" charset="0"/>
            </a:endParaRPr>
          </a:p>
        </p:txBody>
      </p:sp>
      <p:sp>
        <p:nvSpPr>
          <p:cNvPr id="7" name="Textfeld 6"/>
          <p:cNvSpPr txBox="1"/>
          <p:nvPr/>
        </p:nvSpPr>
        <p:spPr>
          <a:xfrm>
            <a:off x="4014336" y="1052736"/>
            <a:ext cx="5022160" cy="1224136"/>
          </a:xfrm>
          <a:prstGeom prst="rect">
            <a:avLst/>
          </a:prstGeom>
          <a:noFill/>
        </p:spPr>
        <p:txBody>
          <a:bodyPr wrap="square" rtlCol="0">
            <a:noAutofit/>
          </a:bodyPr>
          <a:lstStyle/>
          <a:p>
            <a:r>
              <a:rPr lang="en-US" b="1" dirty="0">
                <a:latin typeface="Verdana" panose="020B0604030504040204" pitchFamily="34" charset="0"/>
                <a:ea typeface="Verdana" panose="020B0604030504040204" pitchFamily="34" charset="0"/>
                <a:cs typeface="Verdana" panose="020B0604030504040204" pitchFamily="34" charset="0"/>
              </a:rPr>
              <a:t>When Investment for Medical Countermeasures Against Rare, but Dangerous Agents Becomes Cost-Effective – The Ebola Case</a:t>
            </a:r>
            <a:endParaRPr lang="en-US" b="1" dirty="0">
              <a:latin typeface="Verdana" panose="020B0604030504040204" pitchFamily="34" charset="0"/>
              <a:ea typeface="Verdana" panose="020B0604030504040204" pitchFamily="34" charset="0"/>
              <a:cs typeface="Verdana" panose="020B0604030504040204" pitchFamily="34" charset="0"/>
            </a:endParaRPr>
          </a:p>
        </p:txBody>
      </p:sp>
      <p:sp>
        <p:nvSpPr>
          <p:cNvPr id="8" name="Rectangle 8"/>
          <p:cNvSpPr txBox="1">
            <a:spLocks noChangeArrowheads="1"/>
          </p:cNvSpPr>
          <p:nvPr/>
        </p:nvSpPr>
        <p:spPr bwMode="ltGray">
          <a:xfrm>
            <a:off x="485944" y="3861048"/>
            <a:ext cx="5382200" cy="936103"/>
          </a:xfrm>
          <a:prstGeom prst="rect">
            <a:avLst/>
          </a:prstGeom>
          <a:ln/>
        </p:spPr>
        <p:txBody>
          <a:bodyPr anchor="b"/>
          <a:lstStyle>
            <a:lvl1pPr marL="0" indent="0" algn="r">
              <a:lnSpc>
                <a:spcPct val="90000"/>
              </a:lnSpc>
              <a:spcBef>
                <a:spcPct val="0"/>
              </a:spcBef>
              <a:buFont typeface="Wingdings" pitchFamily="2" charset="2"/>
              <a:buNone/>
              <a:defRPr sz="1500">
                <a:solidFill>
                  <a:schemeClr val="bg1"/>
                </a:solidFill>
              </a:defRPr>
            </a:lvl1pPr>
          </a:lstStyle>
          <a:p>
            <a:pPr algn="l">
              <a:lnSpc>
                <a:spcPct val="100000"/>
              </a:lnSpc>
              <a:defRPr/>
            </a:pPr>
            <a:r>
              <a:rPr lang="en-US" sz="1400" b="1" dirty="0">
                <a:solidFill>
                  <a:schemeClr val="tx1"/>
                </a:solidFill>
                <a:latin typeface="Verdana" pitchFamily="34" charset="0"/>
                <a:ea typeface="Verdana" pitchFamily="34" charset="0"/>
                <a:cs typeface="Verdana" pitchFamily="34" charset="0"/>
              </a:rPr>
              <a:t>15</a:t>
            </a:r>
            <a:r>
              <a:rPr lang="en-US" sz="1400" b="1" baseline="30000" dirty="0">
                <a:solidFill>
                  <a:schemeClr val="tx1"/>
                </a:solidFill>
                <a:latin typeface="Verdana" pitchFamily="34" charset="0"/>
                <a:ea typeface="Verdana" pitchFamily="34" charset="0"/>
                <a:cs typeface="Verdana" pitchFamily="34" charset="0"/>
              </a:rPr>
              <a:t>th</a:t>
            </a:r>
            <a:r>
              <a:rPr lang="en-US" sz="1400" b="1" dirty="0">
                <a:solidFill>
                  <a:schemeClr val="tx1"/>
                </a:solidFill>
                <a:latin typeface="Verdana" pitchFamily="34" charset="0"/>
                <a:ea typeface="Verdana" pitchFamily="34" charset="0"/>
                <a:cs typeface="Verdana" pitchFamily="34" charset="0"/>
              </a:rPr>
              <a:t> Annual Summit on Vaccines and Immunization</a:t>
            </a:r>
          </a:p>
          <a:p>
            <a:pPr algn="l">
              <a:lnSpc>
                <a:spcPct val="100000"/>
              </a:lnSpc>
              <a:defRPr/>
            </a:pPr>
            <a:r>
              <a:rPr lang="en-US" sz="1400" b="1" dirty="0">
                <a:solidFill>
                  <a:schemeClr val="tx1"/>
                </a:solidFill>
                <a:latin typeface="Verdana" pitchFamily="34" charset="0"/>
                <a:ea typeface="Verdana" pitchFamily="34" charset="0"/>
                <a:cs typeface="Verdana" pitchFamily="34" charset="0"/>
              </a:rPr>
              <a:t>Berlin, Germany</a:t>
            </a:r>
          </a:p>
          <a:p>
            <a:pPr algn="l">
              <a:lnSpc>
                <a:spcPct val="100000"/>
              </a:lnSpc>
              <a:defRPr/>
            </a:pPr>
            <a:endParaRPr lang="en-US" sz="1400" b="1" dirty="0">
              <a:solidFill>
                <a:schemeClr val="tx1"/>
              </a:solidFill>
              <a:latin typeface="Verdana" pitchFamily="34" charset="0"/>
              <a:ea typeface="Verdana" pitchFamily="34" charset="0"/>
              <a:cs typeface="Verdana" pitchFamily="34" charset="0"/>
            </a:endParaRPr>
          </a:p>
          <a:p>
            <a:pPr algn="l">
              <a:lnSpc>
                <a:spcPct val="100000"/>
              </a:lnSpc>
              <a:defRPr/>
            </a:pPr>
            <a:r>
              <a:rPr lang="en-US" sz="1400" b="1" dirty="0">
                <a:solidFill>
                  <a:schemeClr val="tx1"/>
                </a:solidFill>
                <a:latin typeface="Verdana" pitchFamily="34" charset="0"/>
                <a:ea typeface="Verdana" pitchFamily="34" charset="0"/>
                <a:cs typeface="Verdana" pitchFamily="34" charset="0"/>
              </a:rPr>
              <a:t>February 20-21, 2017 </a:t>
            </a:r>
          </a:p>
        </p:txBody>
      </p:sp>
    </p:spTree>
    <p:extLst>
      <p:ext uri="{BB962C8B-B14F-4D97-AF65-F5344CB8AC3E}">
        <p14:creationId xmlns:p14="http://schemas.microsoft.com/office/powerpoint/2010/main" val="5396869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feld 7"/>
          <p:cNvSpPr txBox="1"/>
          <p:nvPr/>
        </p:nvSpPr>
        <p:spPr>
          <a:xfrm>
            <a:off x="323528" y="445314"/>
            <a:ext cx="2808312" cy="369332"/>
          </a:xfrm>
          <a:prstGeom prst="rect">
            <a:avLst/>
          </a:prstGeom>
          <a:noFill/>
        </p:spPr>
        <p:txBody>
          <a:bodyPr wrap="square" rtlCol="0">
            <a:spAutoFit/>
          </a:bodyPr>
          <a:lstStyle/>
          <a:p>
            <a:pPr algn="ctr"/>
            <a:r>
              <a:rPr lang="en-US" b="1" dirty="0">
                <a:solidFill>
                  <a:schemeClr val="bg1"/>
                </a:solidFill>
                <a:latin typeface="Verdana" panose="020B0604030504040204" pitchFamily="34" charset="0"/>
                <a:ea typeface="Verdana" panose="020B0604030504040204" pitchFamily="34" charset="0"/>
                <a:cs typeface="Verdana" panose="020B0604030504040204" pitchFamily="34" charset="0"/>
              </a:rPr>
              <a:t>PhD Co-Direction</a:t>
            </a:r>
          </a:p>
        </p:txBody>
      </p:sp>
      <p:sp>
        <p:nvSpPr>
          <p:cNvPr id="9" name="Rechteck 8"/>
          <p:cNvSpPr/>
          <p:nvPr/>
        </p:nvSpPr>
        <p:spPr>
          <a:xfrm>
            <a:off x="536447" y="2348880"/>
            <a:ext cx="8068001" cy="369332"/>
          </a:xfrm>
          <a:prstGeom prst="rect">
            <a:avLst/>
          </a:prstGeom>
        </p:spPr>
        <p:txBody>
          <a:bodyPr wrap="square">
            <a:spAutoFit/>
          </a:bodyPr>
          <a:lstStyle/>
          <a:p>
            <a:pPr algn="ctr">
              <a:spcBef>
                <a:spcPts val="1200"/>
              </a:spcBef>
              <a:spcAft>
                <a:spcPts val="600"/>
              </a:spcAft>
            </a:pPr>
            <a:r>
              <a:rPr lang="en-US" b="1" dirty="0">
                <a:latin typeface="Arial" panose="020B0604020202020204" pitchFamily="34" charset="0"/>
                <a:ea typeface="Times New Roman" panose="02020603050405020304" pitchFamily="18" charset="0"/>
                <a:cs typeface="Times New Roman" panose="02020603050405020304" pitchFamily="18" charset="0"/>
              </a:rPr>
              <a:t>Frederic Dorandeu</a:t>
            </a:r>
            <a:r>
              <a:rPr lang="en-US" b="1" i="1" baseline="30000" dirty="0">
                <a:latin typeface="Arial" panose="020B0604020202020204" pitchFamily="34" charset="0"/>
                <a:ea typeface="Times New Roman" panose="02020603050405020304" pitchFamily="18" charset="0"/>
                <a:cs typeface="Times New Roman" panose="02020603050405020304" pitchFamily="18" charset="0"/>
              </a:rPr>
              <a:t>1</a:t>
            </a:r>
            <a:r>
              <a:rPr lang="en-US" b="1" dirty="0">
                <a:latin typeface="Arial" panose="020B0604020202020204" pitchFamily="34" charset="0"/>
                <a:ea typeface="Times New Roman" panose="02020603050405020304" pitchFamily="18" charset="0"/>
                <a:cs typeface="Times New Roman" panose="02020603050405020304" pitchFamily="18" charset="0"/>
              </a:rPr>
              <a:t>,  Marianne Guille</a:t>
            </a:r>
            <a:r>
              <a:rPr lang="en-US" b="1" i="1" baseline="30000" dirty="0">
                <a:latin typeface="Arial" panose="020B0604020202020204" pitchFamily="34" charset="0"/>
                <a:ea typeface="Times New Roman" panose="02020603050405020304" pitchFamily="18" charset="0"/>
                <a:cs typeface="Times New Roman" panose="02020603050405020304" pitchFamily="18" charset="0"/>
              </a:rPr>
              <a:t>2</a:t>
            </a:r>
          </a:p>
        </p:txBody>
      </p:sp>
      <p:pic>
        <p:nvPicPr>
          <p:cNvPr id="7" name="Grafik 6"/>
          <p:cNvPicPr>
            <a:picLocks noChangeAspect="1"/>
          </p:cNvPicPr>
          <p:nvPr/>
        </p:nvPicPr>
        <p:blipFill rotWithShape="1">
          <a:blip r:embed="rId2"/>
          <a:srcRect l="46305" t="20742" r="11644" b="7860"/>
          <a:stretch/>
        </p:blipFill>
        <p:spPr>
          <a:xfrm>
            <a:off x="3661162" y="2837498"/>
            <a:ext cx="565823" cy="540393"/>
          </a:xfrm>
          <a:prstGeom prst="rect">
            <a:avLst/>
          </a:prstGeom>
        </p:spPr>
      </p:pic>
      <p:sp>
        <p:nvSpPr>
          <p:cNvPr id="12" name="Textfeld 11"/>
          <p:cNvSpPr txBox="1"/>
          <p:nvPr/>
        </p:nvSpPr>
        <p:spPr>
          <a:xfrm>
            <a:off x="1627450" y="3745639"/>
            <a:ext cx="6227663" cy="646331"/>
          </a:xfrm>
          <a:prstGeom prst="rect">
            <a:avLst/>
          </a:prstGeom>
          <a:noFill/>
        </p:spPr>
        <p:txBody>
          <a:bodyPr wrap="square" rtlCol="0">
            <a:spAutoFit/>
          </a:bodyPr>
          <a:lstStyle/>
          <a:p>
            <a:r>
              <a:rPr lang="fr-FR" sz="1200" i="1" baseline="30000" dirty="0">
                <a:latin typeface="Arial" panose="020B0604020202020204" pitchFamily="34" charset="0"/>
                <a:ea typeface="Times New Roman" panose="02020603050405020304" pitchFamily="18" charset="0"/>
                <a:cs typeface="Times New Roman" panose="02020603050405020304" pitchFamily="18" charset="0"/>
              </a:rPr>
              <a:t>1. </a:t>
            </a:r>
            <a:r>
              <a:rPr lang="fr-FR" sz="1200" i="1" dirty="0" err="1">
                <a:latin typeface="Arial" panose="020B0604020202020204" pitchFamily="34" charset="0"/>
                <a:cs typeface="Arial" panose="020B0604020202020204" pitchFamily="34" charset="0"/>
              </a:rPr>
              <a:t>Armed</a:t>
            </a:r>
            <a:r>
              <a:rPr lang="fr-FR" sz="1200" i="1" dirty="0">
                <a:latin typeface="Arial" panose="020B0604020202020204" pitchFamily="34" charset="0"/>
                <a:cs typeface="Arial" panose="020B0604020202020204" pitchFamily="34" charset="0"/>
              </a:rPr>
              <a:t> Forces </a:t>
            </a:r>
            <a:r>
              <a:rPr lang="fr-FR" sz="1200" i="1" dirty="0" err="1">
                <a:latin typeface="Arial" panose="020B0604020202020204" pitchFamily="34" charset="0"/>
                <a:cs typeface="Arial" panose="020B0604020202020204" pitchFamily="34" charset="0"/>
              </a:rPr>
              <a:t>Biomedical</a:t>
            </a:r>
            <a:r>
              <a:rPr lang="fr-FR" sz="1200" i="1" dirty="0">
                <a:latin typeface="Arial" panose="020B0604020202020204" pitchFamily="34" charset="0"/>
                <a:cs typeface="Arial" panose="020B0604020202020204" pitchFamily="34" charset="0"/>
              </a:rPr>
              <a:t> </a:t>
            </a:r>
            <a:r>
              <a:rPr lang="fr-FR" sz="1200" i="1" dirty="0" err="1">
                <a:latin typeface="Arial" panose="020B0604020202020204" pitchFamily="34" charset="0"/>
                <a:cs typeface="Arial" panose="020B0604020202020204" pitchFamily="34" charset="0"/>
              </a:rPr>
              <a:t>Research</a:t>
            </a:r>
            <a:r>
              <a:rPr lang="fr-FR" sz="1200" i="1" dirty="0">
                <a:latin typeface="Arial" panose="020B0604020202020204" pitchFamily="34" charset="0"/>
                <a:cs typeface="Arial" panose="020B0604020202020204" pitchFamily="34" charset="0"/>
              </a:rPr>
              <a:t> Institute (IRBA), Brétigny-sur-Orge, France +</a:t>
            </a:r>
          </a:p>
          <a:p>
            <a:r>
              <a:rPr lang="fr-FR" sz="1200" i="1" dirty="0">
                <a:latin typeface="Arial" panose="020B0604020202020204" pitchFamily="34" charset="0"/>
                <a:cs typeface="Arial" panose="020B0604020202020204" pitchFamily="34" charset="0"/>
              </a:rPr>
              <a:t>   Ecole du Val-de-Grace, Paris, France</a:t>
            </a:r>
          </a:p>
          <a:p>
            <a:r>
              <a:rPr lang="fr-FR" sz="1200" i="1" baseline="30000" dirty="0">
                <a:latin typeface="Arial" panose="020B0604020202020204" pitchFamily="34" charset="0"/>
                <a:ea typeface="Times New Roman" panose="02020603050405020304" pitchFamily="18" charset="0"/>
                <a:cs typeface="Times New Roman" panose="02020603050405020304" pitchFamily="18" charset="0"/>
              </a:rPr>
              <a:t>2. </a:t>
            </a:r>
            <a:r>
              <a:rPr lang="fr-FR" sz="1200" i="1" dirty="0">
                <a:latin typeface="Arial" panose="020B0604020202020204" pitchFamily="34" charset="0"/>
                <a:cs typeface="Arial" panose="020B0604020202020204" pitchFamily="34" charset="0"/>
              </a:rPr>
              <a:t>Université Panthéon-Assas (LEMMA), Paris, France &amp; </a:t>
            </a:r>
            <a:r>
              <a:rPr lang="fr-FR" sz="1200" i="1" dirty="0" err="1">
                <a:latin typeface="Arial" panose="020B0604020202020204" pitchFamily="34" charset="0"/>
                <a:cs typeface="Arial" panose="020B0604020202020204" pitchFamily="34" charset="0"/>
              </a:rPr>
              <a:t>Labex</a:t>
            </a:r>
            <a:r>
              <a:rPr lang="fr-FR" sz="1200" i="1" dirty="0">
                <a:latin typeface="Arial" panose="020B0604020202020204" pitchFamily="34" charset="0"/>
                <a:cs typeface="Arial" panose="020B0604020202020204" pitchFamily="34" charset="0"/>
              </a:rPr>
              <a:t> MME-DII</a:t>
            </a:r>
          </a:p>
        </p:txBody>
      </p:sp>
      <p:pic>
        <p:nvPicPr>
          <p:cNvPr id="6" name="Grafik 5"/>
          <p:cNvPicPr>
            <a:picLocks noChangeAspect="1"/>
          </p:cNvPicPr>
          <p:nvPr/>
        </p:nvPicPr>
        <p:blipFill rotWithShape="1">
          <a:blip r:embed="rId3">
            <a:extLst>
              <a:ext uri="{28A0092B-C50C-407E-A947-70E740481C1C}">
                <a14:useLocalDpi xmlns:a14="http://schemas.microsoft.com/office/drawing/2010/main" val="0"/>
              </a:ext>
            </a:extLst>
          </a:blip>
          <a:srcRect l="6851" t="10236" r="8329" b="12890"/>
          <a:stretch/>
        </p:blipFill>
        <p:spPr>
          <a:xfrm>
            <a:off x="2645501" y="2802394"/>
            <a:ext cx="941155" cy="575497"/>
          </a:xfrm>
          <a:prstGeom prst="rect">
            <a:avLst/>
          </a:prstGeom>
        </p:spPr>
      </p:pic>
      <p:sp>
        <p:nvSpPr>
          <p:cNvPr id="13" name="Titel 1"/>
          <p:cNvSpPr>
            <a:spLocks noGrp="1"/>
          </p:cNvSpPr>
          <p:nvPr>
            <p:ph type="title"/>
          </p:nvPr>
        </p:nvSpPr>
        <p:spPr>
          <a:xfrm>
            <a:off x="3275856" y="260350"/>
            <a:ext cx="5760640" cy="1224433"/>
          </a:xfrm>
        </p:spPr>
        <p:txBody>
          <a:bodyPr/>
          <a:lstStyle/>
          <a:p>
            <a:r>
              <a:rPr lang="en-US" dirty="0"/>
              <a:t>When Investment for Medical Countermeasures Against Rare, but Dangerous Agents Becomes Cost-Effective – The Ebola Case</a:t>
            </a:r>
            <a:endParaRPr lang="en-US" dirty="0"/>
          </a:p>
        </p:txBody>
      </p:sp>
      <p:pic>
        <p:nvPicPr>
          <p:cNvPr id="14" name="Image 1" descr="Accueil"/>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96805" y="2718212"/>
            <a:ext cx="1163427" cy="7479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Grafik 14"/>
          <p:cNvPicPr>
            <a:picLocks noChangeAspect="1"/>
          </p:cNvPicPr>
          <p:nvPr/>
        </p:nvPicPr>
        <p:blipFill rotWithShape="1">
          <a:blip r:embed="rId5"/>
          <a:srcRect l="18900" t="18375" r="53223" b="66075"/>
          <a:stretch/>
        </p:blipFill>
        <p:spPr>
          <a:xfrm>
            <a:off x="3609027" y="5928867"/>
            <a:ext cx="742872" cy="222736"/>
          </a:xfrm>
          <a:prstGeom prst="rect">
            <a:avLst/>
          </a:prstGeom>
        </p:spPr>
      </p:pic>
      <p:pic>
        <p:nvPicPr>
          <p:cNvPr id="16" name="Grafik 1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351899" y="5772786"/>
            <a:ext cx="594141" cy="704057"/>
          </a:xfrm>
          <a:prstGeom prst="rect">
            <a:avLst/>
          </a:prstGeom>
        </p:spPr>
      </p:pic>
      <p:sp>
        <p:nvSpPr>
          <p:cNvPr id="17" name="Textfeld 16"/>
          <p:cNvSpPr txBox="1"/>
          <p:nvPr/>
        </p:nvSpPr>
        <p:spPr>
          <a:xfrm>
            <a:off x="1194740" y="5188011"/>
            <a:ext cx="7596336" cy="584775"/>
          </a:xfrm>
          <a:prstGeom prst="rect">
            <a:avLst/>
          </a:prstGeom>
          <a:noFill/>
        </p:spPr>
        <p:txBody>
          <a:bodyPr wrap="square" rtlCol="0">
            <a:spAutoFit/>
          </a:bodyPr>
          <a:lstStyle/>
          <a:p>
            <a:r>
              <a:rPr lang="en-US" b="1" i="1" dirty="0">
                <a:latin typeface="Arial" panose="020B0604020202020204" pitchFamily="34" charset="0"/>
                <a:cs typeface="Arial" panose="020B0604020202020204" pitchFamily="34" charset="0"/>
              </a:rPr>
              <a:t>Jean Belin: </a:t>
            </a:r>
            <a:r>
              <a:rPr lang="en-US" sz="1400" i="1" dirty="0">
                <a:latin typeface="Arial" panose="020B0604020202020204" pitchFamily="34" charset="0"/>
                <a:cs typeface="Arial" panose="020B0604020202020204" pitchFamily="34" charset="0"/>
              </a:rPr>
              <a:t>University Bordeaux 4 (</a:t>
            </a:r>
            <a:r>
              <a:rPr lang="en-US" sz="1400" i="1" dirty="0" err="1">
                <a:latin typeface="Arial" panose="020B0604020202020204" pitchFamily="34" charset="0"/>
                <a:cs typeface="Arial" panose="020B0604020202020204" pitchFamily="34" charset="0"/>
              </a:rPr>
              <a:t>Gretha</a:t>
            </a:r>
            <a:r>
              <a:rPr lang="en-US" sz="1400" i="1" dirty="0">
                <a:latin typeface="Arial" panose="020B0604020202020204" pitchFamily="34" charset="0"/>
                <a:cs typeface="Arial" panose="020B0604020202020204" pitchFamily="34" charset="0"/>
              </a:rPr>
              <a:t> -UMR CNRS 5113), Pessac </a:t>
            </a:r>
            <a:r>
              <a:rPr lang="en-US" sz="1400" i="1" dirty="0" err="1">
                <a:latin typeface="Arial" panose="020B0604020202020204" pitchFamily="34" charset="0"/>
                <a:cs typeface="Arial" panose="020B0604020202020204" pitchFamily="34" charset="0"/>
              </a:rPr>
              <a:t>cedex</a:t>
            </a:r>
            <a:r>
              <a:rPr lang="en-US" sz="1400" i="1" dirty="0">
                <a:latin typeface="Arial" panose="020B0604020202020204" pitchFamily="34" charset="0"/>
                <a:cs typeface="Arial" panose="020B0604020202020204" pitchFamily="34" charset="0"/>
              </a:rPr>
              <a:t>, France +</a:t>
            </a:r>
          </a:p>
          <a:p>
            <a:r>
              <a:rPr lang="en-US" sz="1400" i="1" dirty="0">
                <a:latin typeface="Arial" panose="020B0604020202020204" pitchFamily="34" charset="0"/>
                <a:cs typeface="Arial" panose="020B0604020202020204" pitchFamily="34" charset="0"/>
              </a:rPr>
              <a:t>Armament and </a:t>
            </a:r>
            <a:r>
              <a:rPr lang="en-US" sz="1400" i="1" dirty="0" err="1">
                <a:latin typeface="Arial" panose="020B0604020202020204" pitchFamily="34" charset="0"/>
                <a:cs typeface="Arial" panose="020B0604020202020204" pitchFamily="34" charset="0"/>
              </a:rPr>
              <a:t>defence</a:t>
            </a:r>
            <a:r>
              <a:rPr lang="en-US" sz="1400" i="1" dirty="0">
                <a:latin typeface="Arial" panose="020B0604020202020204" pitchFamily="34" charset="0"/>
                <a:cs typeface="Arial" panose="020B0604020202020204" pitchFamily="34" charset="0"/>
              </a:rPr>
              <a:t> economy chair (</a:t>
            </a:r>
            <a:r>
              <a:rPr lang="en-US" sz="1400" i="1" dirty="0" err="1">
                <a:latin typeface="Arial" panose="020B0604020202020204" pitchFamily="34" charset="0"/>
                <a:cs typeface="Arial" panose="020B0604020202020204" pitchFamily="34" charset="0"/>
              </a:rPr>
              <a:t>cercle</a:t>
            </a:r>
            <a:r>
              <a:rPr lang="en-US" sz="1400" i="1" dirty="0">
                <a:latin typeface="Arial" panose="020B0604020202020204" pitchFamily="34" charset="0"/>
                <a:cs typeface="Arial" panose="020B0604020202020204" pitchFamily="34" charset="0"/>
              </a:rPr>
              <a:t> des </a:t>
            </a:r>
            <a:r>
              <a:rPr lang="en-US" sz="1400" i="1" dirty="0" err="1">
                <a:latin typeface="Arial" panose="020B0604020202020204" pitchFamily="34" charset="0"/>
                <a:cs typeface="Arial" panose="020B0604020202020204" pitchFamily="34" charset="0"/>
              </a:rPr>
              <a:t>partenaires</a:t>
            </a:r>
            <a:r>
              <a:rPr lang="en-US" sz="1400" i="1" dirty="0">
                <a:latin typeface="Arial" panose="020B0604020202020204" pitchFamily="34" charset="0"/>
                <a:cs typeface="Arial" panose="020B0604020202020204" pitchFamily="34" charset="0"/>
              </a:rPr>
              <a:t> de </a:t>
            </a:r>
            <a:r>
              <a:rPr lang="en-US" sz="1400" i="1" dirty="0" err="1">
                <a:latin typeface="Arial" panose="020B0604020202020204" pitchFamily="34" charset="0"/>
                <a:cs typeface="Arial" panose="020B0604020202020204" pitchFamily="34" charset="0"/>
              </a:rPr>
              <a:t>l’IHEDN</a:t>
            </a:r>
            <a:r>
              <a:rPr lang="en-US" sz="1400" i="1" dirty="0">
                <a:latin typeface="Arial" panose="020B0604020202020204" pitchFamily="34" charset="0"/>
                <a:cs typeface="Arial" panose="020B0604020202020204" pitchFamily="34" charset="0"/>
              </a:rPr>
              <a:t>)</a:t>
            </a:r>
          </a:p>
        </p:txBody>
      </p:sp>
      <p:sp>
        <p:nvSpPr>
          <p:cNvPr id="5" name="Textfeld 4"/>
          <p:cNvSpPr txBox="1"/>
          <p:nvPr/>
        </p:nvSpPr>
        <p:spPr>
          <a:xfrm>
            <a:off x="1223042" y="4911012"/>
            <a:ext cx="4067423" cy="276999"/>
          </a:xfrm>
          <a:prstGeom prst="rect">
            <a:avLst/>
          </a:prstGeom>
          <a:noFill/>
        </p:spPr>
        <p:txBody>
          <a:bodyPr wrap="square" rtlCol="0">
            <a:spAutoFit/>
          </a:bodyPr>
          <a:lstStyle/>
          <a:p>
            <a:r>
              <a:rPr lang="en-US" sz="1200" b="1" dirty="0">
                <a:latin typeface="Arial" panose="020B0604020202020204" pitchFamily="34" charset="0"/>
                <a:cs typeface="Arial" panose="020B0604020202020204" pitchFamily="34" charset="0"/>
              </a:rPr>
              <a:t>Also supporting and monitoring progress: </a:t>
            </a:r>
          </a:p>
        </p:txBody>
      </p:sp>
      <p:pic>
        <p:nvPicPr>
          <p:cNvPr id="18" name="Image 2" descr="Accueil"/>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861020" y="3224707"/>
            <a:ext cx="521542" cy="3712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Foliennummernplatzhalter 3"/>
          <p:cNvSpPr>
            <a:spLocks noGrp="1"/>
          </p:cNvSpPr>
          <p:nvPr>
            <p:ph type="sldNum" sz="quarter" idx="4"/>
          </p:nvPr>
        </p:nvSpPr>
        <p:spPr>
          <a:xfrm>
            <a:off x="8505825" y="6421440"/>
            <a:ext cx="320675" cy="255587"/>
          </a:xfrm>
        </p:spPr>
        <p:txBody>
          <a:bodyPr/>
          <a:lstStyle/>
          <a:p>
            <a:fld id="{367B8622-E532-43A0-87D4-434EB8218BEF}" type="slidenum">
              <a:rPr lang="en-US" smtClean="0"/>
              <a:pPr/>
              <a:t>2</a:t>
            </a:fld>
            <a:endParaRPr lang="en-US" dirty="0"/>
          </a:p>
        </p:txBody>
      </p:sp>
    </p:spTree>
    <p:extLst>
      <p:ext uri="{BB962C8B-B14F-4D97-AF65-F5344CB8AC3E}">
        <p14:creationId xmlns:p14="http://schemas.microsoft.com/office/powerpoint/2010/main" val="19593999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4"/>
          </p:nvPr>
        </p:nvSpPr>
        <p:spPr/>
        <p:txBody>
          <a:bodyPr/>
          <a:lstStyle/>
          <a:p>
            <a:fld id="{367B8622-E532-43A0-87D4-434EB8218BEF}" type="slidenum">
              <a:rPr lang="en-US" smtClean="0"/>
              <a:pPr/>
              <a:t>3</a:t>
            </a:fld>
            <a:endParaRPr lang="en-US"/>
          </a:p>
        </p:txBody>
      </p:sp>
      <p:sp>
        <p:nvSpPr>
          <p:cNvPr id="8" name="Textfeld 7"/>
          <p:cNvSpPr txBox="1"/>
          <p:nvPr/>
        </p:nvSpPr>
        <p:spPr>
          <a:xfrm>
            <a:off x="323528" y="445314"/>
            <a:ext cx="2808312" cy="369332"/>
          </a:xfrm>
          <a:prstGeom prst="rect">
            <a:avLst/>
          </a:prstGeom>
          <a:noFill/>
        </p:spPr>
        <p:txBody>
          <a:bodyPr wrap="square" rtlCol="0">
            <a:spAutoFit/>
          </a:bodyPr>
          <a:lstStyle/>
          <a:p>
            <a:pPr algn="ctr"/>
            <a:r>
              <a:rPr lang="en-US" b="1" dirty="0">
                <a:solidFill>
                  <a:schemeClr val="bg1"/>
                </a:solidFill>
                <a:latin typeface="Verdana" panose="020B0604030504040204" pitchFamily="34" charset="0"/>
                <a:ea typeface="Verdana" panose="020B0604030504040204" pitchFamily="34" charset="0"/>
                <a:cs typeface="Verdana" panose="020B0604030504040204" pitchFamily="34" charset="0"/>
              </a:rPr>
              <a:t>Context</a:t>
            </a:r>
          </a:p>
        </p:txBody>
      </p:sp>
      <p:sp>
        <p:nvSpPr>
          <p:cNvPr id="2" name="Rechteck 1"/>
          <p:cNvSpPr/>
          <p:nvPr/>
        </p:nvSpPr>
        <p:spPr>
          <a:xfrm>
            <a:off x="595238" y="2363721"/>
            <a:ext cx="7145114" cy="923330"/>
          </a:xfrm>
          <a:prstGeom prst="rect">
            <a:avLst/>
          </a:prstGeom>
        </p:spPr>
        <p:txBody>
          <a:bodyPr wrap="square">
            <a:spAutoFit/>
          </a:bodyPr>
          <a:lstStyle/>
          <a:p>
            <a:r>
              <a:rPr lang="en-US" b="1" dirty="0">
                <a:latin typeface="Arial" panose="020B0604020202020204" pitchFamily="34" charset="0"/>
                <a:cs typeface="Arial" panose="020B0604020202020204" pitchFamily="34" charset="0"/>
              </a:rPr>
              <a:t>“The rise in terrorist related events over the past year has reinforced that our collaborative efforts in response to CBRN threats remain a high priority” </a:t>
            </a:r>
            <a:endParaRPr lang="de-DE" b="1" dirty="0">
              <a:latin typeface="Arial" panose="020B0604020202020204" pitchFamily="34" charset="0"/>
              <a:cs typeface="Arial" panose="020B0604020202020204" pitchFamily="34" charset="0"/>
            </a:endParaRPr>
          </a:p>
        </p:txBody>
      </p:sp>
      <p:sp>
        <p:nvSpPr>
          <p:cNvPr id="3" name="Rechteck 2"/>
          <p:cNvSpPr/>
          <p:nvPr/>
        </p:nvSpPr>
        <p:spPr>
          <a:xfrm>
            <a:off x="4427984" y="3386631"/>
            <a:ext cx="2731838" cy="276999"/>
          </a:xfrm>
          <a:prstGeom prst="rect">
            <a:avLst/>
          </a:prstGeom>
        </p:spPr>
        <p:txBody>
          <a:bodyPr wrap="none">
            <a:spAutoFit/>
          </a:bodyPr>
          <a:lstStyle/>
          <a:p>
            <a:r>
              <a:rPr lang="en-US" sz="1200" dirty="0">
                <a:latin typeface="Times New Roman" panose="02020603050405020304" pitchFamily="18" charset="0"/>
                <a:cs typeface="Times New Roman" panose="02020603050405020304" pitchFamily="18" charset="0"/>
              </a:rPr>
              <a:t>(Global Health Security Initiative, 2016) </a:t>
            </a:r>
            <a:endParaRPr lang="de-DE" sz="1200" dirty="0">
              <a:latin typeface="Times New Roman" panose="02020603050405020304" pitchFamily="18" charset="0"/>
              <a:cs typeface="Times New Roman" panose="02020603050405020304" pitchFamily="18" charset="0"/>
            </a:endParaRPr>
          </a:p>
        </p:txBody>
      </p:sp>
      <p:sp>
        <p:nvSpPr>
          <p:cNvPr id="9" name="Rechteck 8"/>
          <p:cNvSpPr/>
          <p:nvPr/>
        </p:nvSpPr>
        <p:spPr>
          <a:xfrm>
            <a:off x="871064" y="6521020"/>
            <a:ext cx="7795098" cy="184666"/>
          </a:xfrm>
          <a:prstGeom prst="rect">
            <a:avLst/>
          </a:prstGeom>
        </p:spPr>
        <p:txBody>
          <a:bodyPr wrap="square">
            <a:spAutoFit/>
          </a:bodyPr>
          <a:lstStyle/>
          <a:p>
            <a:r>
              <a:rPr lang="en-US" sz="600" dirty="0">
                <a:latin typeface="Times New Roman" panose="02020603050405020304" pitchFamily="18" charset="0"/>
                <a:cs typeface="Times New Roman" panose="02020603050405020304" pitchFamily="18" charset="0"/>
              </a:rPr>
              <a:t>GHSI. (2016). 16th Ministerial Meeting. Washington D.C., USA.</a:t>
            </a:r>
            <a:endParaRPr lang="de-DE" sz="600" dirty="0">
              <a:latin typeface="Times New Roman" panose="02020603050405020304" pitchFamily="18" charset="0"/>
              <a:cs typeface="Times New Roman" panose="02020603050405020304" pitchFamily="18" charset="0"/>
            </a:endParaRPr>
          </a:p>
        </p:txBody>
      </p:sp>
      <p:sp>
        <p:nvSpPr>
          <p:cNvPr id="5" name="Rechteck 4"/>
          <p:cNvSpPr/>
          <p:nvPr/>
        </p:nvSpPr>
        <p:spPr>
          <a:xfrm>
            <a:off x="644790" y="4207914"/>
            <a:ext cx="7599617" cy="553998"/>
          </a:xfrm>
          <a:prstGeom prst="rect">
            <a:avLst/>
          </a:prstGeom>
          <a:ln>
            <a:solidFill>
              <a:schemeClr val="accent1"/>
            </a:solidFill>
          </a:ln>
        </p:spPr>
        <p:txBody>
          <a:bodyPr wrap="square">
            <a:spAutoFit/>
          </a:bodyPr>
          <a:lstStyle/>
          <a:p>
            <a:r>
              <a:rPr lang="en-US" sz="1000" b="1" i="1" dirty="0">
                <a:solidFill>
                  <a:schemeClr val="accent1">
                    <a:lumMod val="75000"/>
                  </a:schemeClr>
                </a:solidFill>
                <a:latin typeface="Arial" panose="020B0604020202020204" pitchFamily="34" charset="0"/>
                <a:cs typeface="Arial" panose="020B0604020202020204" pitchFamily="34" charset="0"/>
              </a:rPr>
              <a:t>Ministers/Secretaries/Commissioner from Canada, France, Germany, Italy, Japan, Mexico, the United Kingdom, the United States and the European Commission</a:t>
            </a:r>
            <a:r>
              <a:rPr lang="en-US" sz="1000" i="1" dirty="0">
                <a:solidFill>
                  <a:schemeClr val="accent1">
                    <a:lumMod val="75000"/>
                  </a:schemeClr>
                </a:solidFill>
                <a:latin typeface="Arial" panose="020B0604020202020204" pitchFamily="34" charset="0"/>
                <a:cs typeface="Arial" panose="020B0604020202020204" pitchFamily="34" charset="0"/>
              </a:rPr>
              <a:t>. </a:t>
            </a:r>
            <a:r>
              <a:rPr lang="en-US" sz="1000" i="1" dirty="0">
                <a:latin typeface="Arial" panose="020B0604020202020204" pitchFamily="34" charset="0"/>
                <a:cs typeface="Arial" panose="020B0604020202020204" pitchFamily="34" charset="0"/>
              </a:rPr>
              <a:t>Ministers of Health established this initiative in November 2001, with a call for “concerted global action to strengthen the public health response to the threat of international biological, chemical and radio-nuclear terrorism”</a:t>
            </a:r>
            <a:endParaRPr lang="de-DE" sz="1000" i="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330811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4"/>
          </p:nvPr>
        </p:nvSpPr>
        <p:spPr/>
        <p:txBody>
          <a:bodyPr/>
          <a:lstStyle/>
          <a:p>
            <a:fld id="{367B8622-E532-43A0-87D4-434EB8218BEF}" type="slidenum">
              <a:rPr lang="en-US" smtClean="0"/>
              <a:pPr/>
              <a:t>4</a:t>
            </a:fld>
            <a:endParaRPr lang="en-US" dirty="0"/>
          </a:p>
        </p:txBody>
      </p:sp>
      <p:sp>
        <p:nvSpPr>
          <p:cNvPr id="8" name="Textfeld 7"/>
          <p:cNvSpPr txBox="1"/>
          <p:nvPr/>
        </p:nvSpPr>
        <p:spPr>
          <a:xfrm>
            <a:off x="323528" y="445314"/>
            <a:ext cx="2808312" cy="369332"/>
          </a:xfrm>
          <a:prstGeom prst="rect">
            <a:avLst/>
          </a:prstGeom>
          <a:noFill/>
        </p:spPr>
        <p:txBody>
          <a:bodyPr wrap="square" rtlCol="0">
            <a:spAutoFit/>
          </a:bodyPr>
          <a:lstStyle/>
          <a:p>
            <a:pPr algn="ctr"/>
            <a:r>
              <a:rPr lang="en-US" b="1" dirty="0">
                <a:solidFill>
                  <a:schemeClr val="bg1"/>
                </a:solidFill>
                <a:latin typeface="Verdana" panose="020B0604030504040204" pitchFamily="34" charset="0"/>
                <a:ea typeface="Verdana" panose="020B0604030504040204" pitchFamily="34" charset="0"/>
                <a:cs typeface="Verdana" panose="020B0604030504040204" pitchFamily="34" charset="0"/>
              </a:rPr>
              <a:t>Agenda</a:t>
            </a:r>
          </a:p>
        </p:txBody>
      </p:sp>
      <p:sp>
        <p:nvSpPr>
          <p:cNvPr id="2" name="Textfeld 1"/>
          <p:cNvSpPr txBox="1"/>
          <p:nvPr/>
        </p:nvSpPr>
        <p:spPr>
          <a:xfrm>
            <a:off x="1403648" y="2276872"/>
            <a:ext cx="5832648" cy="2862322"/>
          </a:xfrm>
          <a:prstGeom prst="rect">
            <a:avLst/>
          </a:prstGeom>
          <a:noFill/>
        </p:spPr>
        <p:txBody>
          <a:bodyPr wrap="square" rtlCol="0">
            <a:spAutoFit/>
          </a:bodyPr>
          <a:lstStyle/>
          <a:p>
            <a:pPr marL="342900" indent="-342900">
              <a:buFont typeface="+mj-lt"/>
              <a:buAutoNum type="arabicPeriod"/>
            </a:pPr>
            <a:r>
              <a:rPr lang="en-US" dirty="0">
                <a:latin typeface="Arial" panose="020B0604020202020204" pitchFamily="34" charset="0"/>
                <a:cs typeface="Arial" panose="020B0604020202020204" pitchFamily="34" charset="0"/>
              </a:rPr>
              <a:t>The R&amp;D Process of Drugs and Vaccines</a:t>
            </a:r>
          </a:p>
          <a:p>
            <a:pPr marL="342900" indent="-342900">
              <a:buFont typeface="+mj-lt"/>
              <a:buAutoNum type="arabicPeriod"/>
            </a:pPr>
            <a:endParaRPr lang="en-US" dirty="0">
              <a:latin typeface="Arial" panose="020B0604020202020204" pitchFamily="34" charset="0"/>
              <a:cs typeface="Arial" panose="020B0604020202020204" pitchFamily="34" charset="0"/>
            </a:endParaRPr>
          </a:p>
          <a:p>
            <a:pPr marL="342900" indent="-342900">
              <a:buFont typeface="+mj-lt"/>
              <a:buAutoNum type="arabicPeriod"/>
            </a:pPr>
            <a:r>
              <a:rPr lang="en-US" dirty="0">
                <a:latin typeface="Arial" panose="020B0604020202020204" pitchFamily="34" charset="0"/>
                <a:cs typeface="Arial" panose="020B0604020202020204" pitchFamily="34" charset="0"/>
              </a:rPr>
              <a:t>CBRN Market Characteristics</a:t>
            </a:r>
          </a:p>
          <a:p>
            <a:pPr marL="342900" indent="-342900">
              <a:buFont typeface="+mj-lt"/>
              <a:buAutoNum type="arabicPeriod"/>
            </a:pPr>
            <a:endParaRPr lang="en-US" dirty="0">
              <a:latin typeface="Arial" panose="020B0604020202020204" pitchFamily="34" charset="0"/>
              <a:cs typeface="Arial" panose="020B0604020202020204" pitchFamily="34" charset="0"/>
            </a:endParaRPr>
          </a:p>
          <a:p>
            <a:pPr marL="342900" indent="-342900">
              <a:buFont typeface="+mj-lt"/>
              <a:buAutoNum type="arabicPeriod"/>
            </a:pPr>
            <a:r>
              <a:rPr lang="en-US" dirty="0">
                <a:latin typeface="Arial" panose="020B0604020202020204" pitchFamily="34" charset="0"/>
                <a:cs typeface="Arial" panose="020B0604020202020204" pitchFamily="34" charset="0"/>
              </a:rPr>
              <a:t>Ebola Outbreak 2014</a:t>
            </a:r>
          </a:p>
          <a:p>
            <a:pPr marL="800100" lvl="1" indent="-342900">
              <a:buFont typeface="+mj-lt"/>
              <a:buAutoNum type="alphaLcPeriod"/>
            </a:pPr>
            <a:r>
              <a:rPr lang="en-US" dirty="0">
                <a:latin typeface="Arial" panose="020B0604020202020204" pitchFamily="34" charset="0"/>
                <a:cs typeface="Arial" panose="020B0604020202020204" pitchFamily="34" charset="0"/>
              </a:rPr>
              <a:t>Factors Inhibiting MCM Readiness</a:t>
            </a:r>
          </a:p>
          <a:p>
            <a:pPr marL="800100" lvl="1" indent="-342900">
              <a:buFont typeface="+mj-lt"/>
              <a:buAutoNum type="alphaLcPeriod"/>
            </a:pPr>
            <a:r>
              <a:rPr lang="en-US" dirty="0">
                <a:latin typeface="Arial" panose="020B0604020202020204" pitchFamily="34" charset="0"/>
                <a:cs typeface="Arial" panose="020B0604020202020204" pitchFamily="34" charset="0"/>
              </a:rPr>
              <a:t>Reasons to Act</a:t>
            </a:r>
          </a:p>
          <a:p>
            <a:pPr marL="800100" lvl="1" indent="-342900">
              <a:buFont typeface="+mj-lt"/>
              <a:buAutoNum type="alphaLcPeriod"/>
            </a:pPr>
            <a:r>
              <a:rPr lang="en-US" dirty="0">
                <a:latin typeface="Arial" panose="020B0604020202020204" pitchFamily="34" charset="0"/>
                <a:cs typeface="Arial" panose="020B0604020202020204" pitchFamily="34" charset="0"/>
              </a:rPr>
              <a:t>Learnings</a:t>
            </a:r>
          </a:p>
          <a:p>
            <a:pPr marL="800100" lvl="1" indent="-342900">
              <a:buFont typeface="+mj-lt"/>
              <a:buAutoNum type="alphaLcPeriod"/>
            </a:pPr>
            <a:endParaRPr lang="de-DE" dirty="0">
              <a:latin typeface="Arial" panose="020B0604020202020204" pitchFamily="34" charset="0"/>
              <a:cs typeface="Arial" panose="020B0604020202020204" pitchFamily="34" charset="0"/>
            </a:endParaRPr>
          </a:p>
          <a:p>
            <a:pPr marL="342900" indent="-342900">
              <a:buFont typeface="+mj-lt"/>
              <a:buAutoNum type="arabicPeriod"/>
            </a:pPr>
            <a:r>
              <a:rPr lang="de-DE" dirty="0">
                <a:latin typeface="Arial" panose="020B0604020202020204" pitchFamily="34" charset="0"/>
                <a:cs typeface="Arial" panose="020B0604020202020204" pitchFamily="34" charset="0"/>
              </a:rPr>
              <a:t>D</a:t>
            </a:r>
            <a:r>
              <a:rPr lang="en-US" dirty="0" err="1">
                <a:latin typeface="Arial" panose="020B0604020202020204" pitchFamily="34" charset="0"/>
                <a:cs typeface="Arial" panose="020B0604020202020204" pitchFamily="34" charset="0"/>
              </a:rPr>
              <a:t>iscussion</a:t>
            </a: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4618675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4"/>
          </p:nvPr>
        </p:nvSpPr>
        <p:spPr/>
        <p:txBody>
          <a:bodyPr/>
          <a:lstStyle/>
          <a:p>
            <a:fld id="{367B8622-E532-43A0-87D4-434EB8218BEF}" type="slidenum">
              <a:rPr lang="en-US" smtClean="0"/>
              <a:pPr/>
              <a:t>5</a:t>
            </a:fld>
            <a:endParaRPr lang="en-US"/>
          </a:p>
        </p:txBody>
      </p:sp>
      <p:sp>
        <p:nvSpPr>
          <p:cNvPr id="8" name="Textfeld 7"/>
          <p:cNvSpPr txBox="1"/>
          <p:nvPr/>
        </p:nvSpPr>
        <p:spPr>
          <a:xfrm>
            <a:off x="323528" y="445314"/>
            <a:ext cx="2808312" cy="369332"/>
          </a:xfrm>
          <a:prstGeom prst="rect">
            <a:avLst/>
          </a:prstGeom>
          <a:noFill/>
        </p:spPr>
        <p:txBody>
          <a:bodyPr wrap="square" rtlCol="0">
            <a:spAutoFit/>
          </a:bodyPr>
          <a:lstStyle/>
          <a:p>
            <a:pPr algn="ctr"/>
            <a:r>
              <a:rPr lang="en-US" b="1" dirty="0">
                <a:solidFill>
                  <a:schemeClr val="bg1"/>
                </a:solidFill>
                <a:latin typeface="Verdana" panose="020B0604030504040204" pitchFamily="34" charset="0"/>
                <a:ea typeface="Verdana" panose="020B0604030504040204" pitchFamily="34" charset="0"/>
                <a:cs typeface="Verdana" panose="020B0604030504040204" pitchFamily="34" charset="0"/>
              </a:rPr>
              <a:t>Agenda</a:t>
            </a:r>
          </a:p>
        </p:txBody>
      </p:sp>
      <p:sp>
        <p:nvSpPr>
          <p:cNvPr id="2" name="Textfeld 1"/>
          <p:cNvSpPr txBox="1"/>
          <p:nvPr/>
        </p:nvSpPr>
        <p:spPr>
          <a:xfrm>
            <a:off x="1403648" y="2276872"/>
            <a:ext cx="5832648" cy="2862322"/>
          </a:xfrm>
          <a:prstGeom prst="rect">
            <a:avLst/>
          </a:prstGeom>
          <a:noFill/>
        </p:spPr>
        <p:txBody>
          <a:bodyPr wrap="square" rtlCol="0">
            <a:spAutoFit/>
          </a:bodyPr>
          <a:lstStyle/>
          <a:p>
            <a:pPr marL="342900" indent="-342900">
              <a:buFont typeface="+mj-lt"/>
              <a:buAutoNum type="arabicPeriod"/>
            </a:pPr>
            <a:r>
              <a:rPr lang="en-US" b="1" dirty="0">
                <a:solidFill>
                  <a:schemeClr val="accent1">
                    <a:lumMod val="75000"/>
                  </a:schemeClr>
                </a:solidFill>
                <a:latin typeface="Arial" panose="020B0604020202020204" pitchFamily="34" charset="0"/>
                <a:cs typeface="Arial" panose="020B0604020202020204" pitchFamily="34" charset="0"/>
              </a:rPr>
              <a:t>The R&amp;D Process of Drugs and Vaccines</a:t>
            </a:r>
          </a:p>
          <a:p>
            <a:pPr marL="342900" indent="-342900">
              <a:buFont typeface="+mj-lt"/>
              <a:buAutoNum type="arabicPeriod"/>
            </a:pPr>
            <a:endParaRPr lang="en-US" b="1" dirty="0">
              <a:latin typeface="Arial" panose="020B0604020202020204" pitchFamily="34" charset="0"/>
              <a:cs typeface="Arial" panose="020B0604020202020204" pitchFamily="34" charset="0"/>
            </a:endParaRPr>
          </a:p>
          <a:p>
            <a:pPr marL="342900" indent="-342900">
              <a:buFont typeface="+mj-lt"/>
              <a:buAutoNum type="arabicPeriod"/>
            </a:pPr>
            <a:r>
              <a:rPr lang="en-US" dirty="0">
                <a:latin typeface="Arial" panose="020B0604020202020204" pitchFamily="34" charset="0"/>
                <a:cs typeface="Arial" panose="020B0604020202020204" pitchFamily="34" charset="0"/>
              </a:rPr>
              <a:t>CBRN Market Characteristics</a:t>
            </a:r>
          </a:p>
          <a:p>
            <a:pPr marL="342900" indent="-342900">
              <a:buFont typeface="+mj-lt"/>
              <a:buAutoNum type="arabicPeriod"/>
            </a:pPr>
            <a:endParaRPr lang="en-US" dirty="0">
              <a:latin typeface="Arial" panose="020B0604020202020204" pitchFamily="34" charset="0"/>
              <a:cs typeface="Arial" panose="020B0604020202020204" pitchFamily="34" charset="0"/>
            </a:endParaRPr>
          </a:p>
          <a:p>
            <a:pPr marL="342900" indent="-342900">
              <a:buFont typeface="+mj-lt"/>
              <a:buAutoNum type="arabicPeriod"/>
            </a:pPr>
            <a:r>
              <a:rPr lang="en-US" dirty="0">
                <a:latin typeface="Arial" panose="020B0604020202020204" pitchFamily="34" charset="0"/>
                <a:cs typeface="Arial" panose="020B0604020202020204" pitchFamily="34" charset="0"/>
              </a:rPr>
              <a:t>Ebola Outbreak 2014</a:t>
            </a:r>
          </a:p>
          <a:p>
            <a:pPr marL="800100" lvl="1" indent="-342900">
              <a:buFont typeface="+mj-lt"/>
              <a:buAutoNum type="alphaLcPeriod"/>
            </a:pPr>
            <a:r>
              <a:rPr lang="en-US" dirty="0">
                <a:latin typeface="Arial" panose="020B0604020202020204" pitchFamily="34" charset="0"/>
                <a:cs typeface="Arial" panose="020B0604020202020204" pitchFamily="34" charset="0"/>
              </a:rPr>
              <a:t>Factors Inhibiting MCM Readiness</a:t>
            </a:r>
          </a:p>
          <a:p>
            <a:pPr marL="800100" lvl="1" indent="-342900">
              <a:buFont typeface="+mj-lt"/>
              <a:buAutoNum type="alphaLcPeriod"/>
            </a:pPr>
            <a:r>
              <a:rPr lang="en-US" dirty="0">
                <a:latin typeface="Arial" panose="020B0604020202020204" pitchFamily="34" charset="0"/>
                <a:cs typeface="Arial" panose="020B0604020202020204" pitchFamily="34" charset="0"/>
              </a:rPr>
              <a:t>Reasons to Act</a:t>
            </a:r>
          </a:p>
          <a:p>
            <a:pPr marL="800100" lvl="1" indent="-342900">
              <a:buFont typeface="+mj-lt"/>
              <a:buAutoNum type="alphaLcPeriod"/>
            </a:pPr>
            <a:r>
              <a:rPr lang="en-US" dirty="0">
                <a:latin typeface="Arial" panose="020B0604020202020204" pitchFamily="34" charset="0"/>
                <a:cs typeface="Arial" panose="020B0604020202020204" pitchFamily="34" charset="0"/>
              </a:rPr>
              <a:t>Learnings</a:t>
            </a:r>
          </a:p>
          <a:p>
            <a:pPr marL="800100" lvl="1" indent="-342900">
              <a:buFont typeface="+mj-lt"/>
              <a:buAutoNum type="alphaLcPeriod"/>
            </a:pPr>
            <a:endParaRPr lang="de-DE" dirty="0">
              <a:latin typeface="Arial" panose="020B0604020202020204" pitchFamily="34" charset="0"/>
              <a:cs typeface="Arial" panose="020B0604020202020204" pitchFamily="34" charset="0"/>
            </a:endParaRPr>
          </a:p>
          <a:p>
            <a:pPr marL="342900" indent="-342900">
              <a:buFont typeface="+mj-lt"/>
              <a:buAutoNum type="arabicPeriod"/>
            </a:pPr>
            <a:r>
              <a:rPr lang="en-US" dirty="0">
                <a:latin typeface="Arial" panose="020B0604020202020204" pitchFamily="34" charset="0"/>
                <a:cs typeface="Arial" panose="020B0604020202020204" pitchFamily="34" charset="0"/>
              </a:rPr>
              <a:t>Discussion</a:t>
            </a:r>
          </a:p>
        </p:txBody>
      </p:sp>
    </p:spTree>
    <p:extLst>
      <p:ext uri="{BB962C8B-B14F-4D97-AF65-F5344CB8AC3E}">
        <p14:creationId xmlns:p14="http://schemas.microsoft.com/office/powerpoint/2010/main" val="18598701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a:t>Examples of Medical Countermeasures (MCM)</a:t>
            </a:r>
          </a:p>
        </p:txBody>
      </p:sp>
      <p:sp>
        <p:nvSpPr>
          <p:cNvPr id="4" name="Foliennummernplatzhalter 3"/>
          <p:cNvSpPr>
            <a:spLocks noGrp="1"/>
          </p:cNvSpPr>
          <p:nvPr>
            <p:ph type="sldNum" sz="quarter" idx="4"/>
          </p:nvPr>
        </p:nvSpPr>
        <p:spPr/>
        <p:txBody>
          <a:bodyPr/>
          <a:lstStyle/>
          <a:p>
            <a:fld id="{367B8622-E532-43A0-87D4-434EB8218BEF}" type="slidenum">
              <a:rPr lang="en-US" smtClean="0"/>
              <a:pPr/>
              <a:t>6</a:t>
            </a:fld>
            <a:endParaRPr lang="en-US"/>
          </a:p>
        </p:txBody>
      </p:sp>
      <p:sp>
        <p:nvSpPr>
          <p:cNvPr id="6" name="Textplatzhalter 5"/>
          <p:cNvSpPr>
            <a:spLocks noGrp="1"/>
          </p:cNvSpPr>
          <p:nvPr>
            <p:ph type="body" sz="quarter" idx="11"/>
          </p:nvPr>
        </p:nvSpPr>
        <p:spPr>
          <a:xfrm>
            <a:off x="971599" y="5877272"/>
            <a:ext cx="7534225" cy="515509"/>
          </a:xfrm>
        </p:spPr>
        <p:txBody>
          <a:bodyPr anchor="ctr" anchorCtr="0"/>
          <a:lstStyle/>
          <a:p>
            <a:r>
              <a:rPr lang="en-US" dirty="0"/>
              <a:t>In the event of CBRN exposure, MCMs must not only be developed and manufactured, but they must also be readily available onsite when and where a CBRN Event occurs </a:t>
            </a:r>
            <a:endParaRPr lang="de-DE" dirty="0"/>
          </a:p>
        </p:txBody>
      </p:sp>
      <p:sp>
        <p:nvSpPr>
          <p:cNvPr id="9" name="Untertitel 2"/>
          <p:cNvSpPr txBox="1">
            <a:spLocks/>
          </p:cNvSpPr>
          <p:nvPr/>
        </p:nvSpPr>
        <p:spPr>
          <a:xfrm>
            <a:off x="611560" y="3429000"/>
            <a:ext cx="1945281" cy="1383919"/>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en-US" sz="1200" b="1" u="sng" dirty="0">
                <a:latin typeface="Arial" panose="020B0604020202020204" pitchFamily="34" charset="0"/>
                <a:ea typeface="Verdana" pitchFamily="34" charset="0"/>
                <a:cs typeface="Arial" panose="020B0604020202020204" pitchFamily="34" charset="0"/>
              </a:rPr>
              <a:t>Examples</a:t>
            </a:r>
          </a:p>
          <a:p>
            <a:endParaRPr lang="en-US" sz="800" b="1" dirty="0">
              <a:latin typeface="Arial" panose="020B0604020202020204" pitchFamily="34" charset="0"/>
              <a:ea typeface="Verdana" pitchFamily="34" charset="0"/>
              <a:cs typeface="Arial" panose="020B0604020202020204" pitchFamily="34" charset="0"/>
            </a:endParaRPr>
          </a:p>
          <a:p>
            <a:r>
              <a:rPr lang="en-US" sz="1200" dirty="0">
                <a:latin typeface="Arial" panose="020B0604020202020204" pitchFamily="34" charset="0"/>
                <a:ea typeface="Verdana" pitchFamily="34" charset="0"/>
                <a:cs typeface="Arial" panose="020B0604020202020204" pitchFamily="34" charset="0"/>
              </a:rPr>
              <a:t>Drugs</a:t>
            </a:r>
          </a:p>
          <a:p>
            <a:r>
              <a:rPr lang="en-US" sz="1200" dirty="0">
                <a:latin typeface="Arial" panose="020B0604020202020204" pitchFamily="34" charset="0"/>
                <a:ea typeface="Verdana" pitchFamily="34" charset="0"/>
                <a:cs typeface="Arial" panose="020B0604020202020204" pitchFamily="34" charset="0"/>
              </a:rPr>
              <a:t>Antidote</a:t>
            </a:r>
          </a:p>
          <a:p>
            <a:r>
              <a:rPr lang="en-US" sz="1200" dirty="0">
                <a:latin typeface="Arial" panose="020B0604020202020204" pitchFamily="34" charset="0"/>
                <a:ea typeface="Verdana" pitchFamily="34" charset="0"/>
                <a:cs typeface="Arial" panose="020B0604020202020204" pitchFamily="34" charset="0"/>
              </a:rPr>
              <a:t>Vaccines  </a:t>
            </a:r>
          </a:p>
          <a:p>
            <a:r>
              <a:rPr lang="en-US" sz="1200" dirty="0">
                <a:latin typeface="Arial" panose="020B0604020202020204" pitchFamily="34" charset="0"/>
                <a:ea typeface="Verdana" pitchFamily="34" charset="0"/>
                <a:cs typeface="Arial" panose="020B0604020202020204" pitchFamily="34" charset="0"/>
              </a:rPr>
              <a:t>Antivirals</a:t>
            </a:r>
          </a:p>
          <a:p>
            <a:endParaRPr lang="en-US" sz="1200" dirty="0">
              <a:latin typeface="Arial" panose="020B0604020202020204" pitchFamily="34" charset="0"/>
              <a:ea typeface="Verdana" pitchFamily="34" charset="0"/>
              <a:cs typeface="Arial" panose="020B0604020202020204" pitchFamily="34" charset="0"/>
            </a:endParaRPr>
          </a:p>
          <a:p>
            <a:r>
              <a:rPr lang="en-US" sz="1200" dirty="0">
                <a:latin typeface="Arial" panose="020B0604020202020204" pitchFamily="34" charset="0"/>
                <a:ea typeface="Verdana" pitchFamily="34" charset="0"/>
                <a:cs typeface="Arial" panose="020B0604020202020204" pitchFamily="34" charset="0"/>
              </a:rPr>
              <a:t>Point of Care (POC) diagnostic devices</a:t>
            </a:r>
          </a:p>
        </p:txBody>
      </p:sp>
      <p:sp>
        <p:nvSpPr>
          <p:cNvPr id="10" name="Untertitel 2"/>
          <p:cNvSpPr txBox="1">
            <a:spLocks/>
          </p:cNvSpPr>
          <p:nvPr/>
        </p:nvSpPr>
        <p:spPr>
          <a:xfrm>
            <a:off x="3706823" y="3645023"/>
            <a:ext cx="4799002" cy="2016225"/>
          </a:xfrm>
          <a:prstGeom prst="rect">
            <a:avLst/>
          </a:prstGeom>
          <a:noFill/>
          <a:ln>
            <a:solidFill>
              <a:schemeClr val="accent1"/>
            </a:solidFill>
          </a:ln>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sz="1000" b="1" u="sng" dirty="0">
                <a:latin typeface="Arial" panose="020B0604020202020204" pitchFamily="34" charset="0"/>
                <a:ea typeface="Verdana" pitchFamily="34" charset="0"/>
                <a:cs typeface="Arial" panose="020B0604020202020204" pitchFamily="34" charset="0"/>
              </a:rPr>
              <a:t>Benefits</a:t>
            </a:r>
          </a:p>
          <a:p>
            <a:endParaRPr lang="en-US" sz="1000" b="1" dirty="0">
              <a:latin typeface="Arial" panose="020B0604020202020204" pitchFamily="34" charset="0"/>
              <a:ea typeface="Verdana" pitchFamily="34" charset="0"/>
              <a:cs typeface="Arial" panose="020B0604020202020204" pitchFamily="34" charset="0"/>
            </a:endParaRPr>
          </a:p>
          <a:p>
            <a:r>
              <a:rPr lang="en-US" sz="1000" dirty="0">
                <a:latin typeface="Arial" panose="020B0604020202020204" pitchFamily="34" charset="0"/>
                <a:ea typeface="Verdana" pitchFamily="34" charset="0"/>
                <a:cs typeface="Arial" panose="020B0604020202020204" pitchFamily="34" charset="0"/>
              </a:rPr>
              <a:t>Protecting human life by providing a medical treatment for disease or making one immune against it</a:t>
            </a:r>
          </a:p>
          <a:p>
            <a:endParaRPr lang="en-US" sz="1000" dirty="0">
              <a:latin typeface="Arial" panose="020B0604020202020204" pitchFamily="34" charset="0"/>
              <a:ea typeface="Verdana" pitchFamily="34" charset="0"/>
              <a:cs typeface="Arial" panose="020B0604020202020204" pitchFamily="34" charset="0"/>
            </a:endParaRPr>
          </a:p>
          <a:p>
            <a:r>
              <a:rPr lang="en-US" sz="1000" dirty="0">
                <a:latin typeface="Arial" panose="020B0604020202020204" pitchFamily="34" charset="0"/>
                <a:ea typeface="Verdana" pitchFamily="34" charset="0"/>
                <a:cs typeface="Arial" panose="020B0604020202020204" pitchFamily="34" charset="0"/>
              </a:rPr>
              <a:t>Quick &amp; easy field devices that can determine human exposure to </a:t>
            </a:r>
            <a:r>
              <a:rPr lang="en-US" sz="1000" b="1" dirty="0">
                <a:latin typeface="Arial" panose="020B0604020202020204" pitchFamily="34" charset="0"/>
                <a:ea typeface="Verdana" pitchFamily="34" charset="0"/>
                <a:cs typeface="Arial" panose="020B0604020202020204" pitchFamily="34" charset="0"/>
              </a:rPr>
              <a:t>chemical, biological,  radiological nuclear (CBRN) </a:t>
            </a:r>
            <a:r>
              <a:rPr lang="en-US" sz="1000" dirty="0">
                <a:latin typeface="Arial" panose="020B0604020202020204" pitchFamily="34" charset="0"/>
                <a:ea typeface="Verdana" pitchFamily="34" charset="0"/>
                <a:cs typeface="Arial" panose="020B0604020202020204" pitchFamily="34" charset="0"/>
              </a:rPr>
              <a:t>agents</a:t>
            </a:r>
          </a:p>
          <a:p>
            <a:pPr lvl="1"/>
            <a:r>
              <a:rPr lang="en-US" sz="1000" dirty="0">
                <a:latin typeface="Arial" panose="020B0604020202020204" pitchFamily="34" charset="0"/>
                <a:ea typeface="Verdana" pitchFamily="34" charset="0"/>
                <a:cs typeface="Arial" panose="020B0604020202020204" pitchFamily="34" charset="0"/>
              </a:rPr>
              <a:t>To initiate early treatment</a:t>
            </a:r>
          </a:p>
          <a:p>
            <a:pPr lvl="1"/>
            <a:r>
              <a:rPr lang="en-US" sz="1000" dirty="0">
                <a:latin typeface="Arial" panose="020B0604020202020204" pitchFamily="34" charset="0"/>
                <a:ea typeface="Verdana" pitchFamily="34" charset="0"/>
                <a:cs typeface="Arial" panose="020B0604020202020204" pitchFamily="34" charset="0"/>
              </a:rPr>
              <a:t>Issue early warnings</a:t>
            </a:r>
          </a:p>
          <a:p>
            <a:pPr lvl="1"/>
            <a:r>
              <a:rPr lang="en-US" sz="1000" dirty="0">
                <a:latin typeface="Arial" panose="020B0604020202020204" pitchFamily="34" charset="0"/>
                <a:ea typeface="Verdana" pitchFamily="34" charset="0"/>
                <a:cs typeface="Arial" panose="020B0604020202020204" pitchFamily="34" charset="0"/>
              </a:rPr>
              <a:t>Allow mass screening of the “worried well” population so that hospital resources can be reserved for the injured during a real event </a:t>
            </a:r>
          </a:p>
        </p:txBody>
      </p:sp>
      <p:sp>
        <p:nvSpPr>
          <p:cNvPr id="12" name="Pfeil nach rechts 11"/>
          <p:cNvSpPr/>
          <p:nvPr/>
        </p:nvSpPr>
        <p:spPr>
          <a:xfrm>
            <a:off x="2699792" y="4077072"/>
            <a:ext cx="648072" cy="36004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3" name="Pfeil nach rechts 12"/>
          <p:cNvSpPr/>
          <p:nvPr/>
        </p:nvSpPr>
        <p:spPr>
          <a:xfrm>
            <a:off x="2699792" y="4869160"/>
            <a:ext cx="648072" cy="36004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0" name="Textplatzhalter 12"/>
          <p:cNvSpPr>
            <a:spLocks noGrp="1"/>
          </p:cNvSpPr>
          <p:nvPr>
            <p:ph type="body" sz="quarter" idx="10"/>
          </p:nvPr>
        </p:nvSpPr>
        <p:spPr>
          <a:xfrm>
            <a:off x="395288" y="260350"/>
            <a:ext cx="2663825" cy="1368425"/>
          </a:xfrm>
        </p:spPr>
        <p:txBody>
          <a:bodyPr/>
          <a:lstStyle/>
          <a:p>
            <a:r>
              <a:rPr lang="en-US" dirty="0"/>
              <a:t>The R&amp;D Process of Drugs and Vaccines</a:t>
            </a:r>
          </a:p>
        </p:txBody>
      </p:sp>
      <p:sp>
        <p:nvSpPr>
          <p:cNvPr id="3" name="Rechteck 2"/>
          <p:cNvSpPr/>
          <p:nvPr/>
        </p:nvSpPr>
        <p:spPr>
          <a:xfrm>
            <a:off x="179512" y="1859548"/>
            <a:ext cx="8646988" cy="1477328"/>
          </a:xfrm>
          <a:prstGeom prst="rect">
            <a:avLst/>
          </a:prstGeom>
        </p:spPr>
        <p:txBody>
          <a:bodyPr wrap="square">
            <a:spAutoFit/>
          </a:bodyPr>
          <a:lstStyle/>
          <a:p>
            <a:r>
              <a:rPr lang="en-US" b="1" u="sng" dirty="0">
                <a:solidFill>
                  <a:schemeClr val="accent1">
                    <a:lumMod val="75000"/>
                  </a:schemeClr>
                </a:solidFill>
                <a:latin typeface="Arial" panose="020B0604020202020204" pitchFamily="34" charset="0"/>
                <a:cs typeface="Arial" panose="020B0604020202020204" pitchFamily="34" charset="0"/>
              </a:rPr>
              <a:t>Medical Countermeasures (MCM)</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A drug, biological product or device that treats, identifies or prevents harm from a biological, chemical, radiological or nuclear agent that may cause a public health emergency.</a:t>
            </a:r>
            <a:r>
              <a:rPr lang="en-US" baseline="30000" dirty="0">
                <a:latin typeface="Arial" panose="020B0604020202020204" pitchFamily="34" charset="0"/>
                <a:cs typeface="Arial" panose="020B0604020202020204" pitchFamily="34" charset="0"/>
              </a:rPr>
              <a:t>1</a:t>
            </a:r>
            <a:r>
              <a:rPr lang="en-US" dirty="0">
                <a:latin typeface="Arial" panose="020B0604020202020204" pitchFamily="34" charset="0"/>
                <a:cs typeface="Arial" panose="020B0604020202020204" pitchFamily="34" charset="0"/>
              </a:rPr>
              <a:t> </a:t>
            </a:r>
          </a:p>
        </p:txBody>
      </p:sp>
      <p:sp>
        <p:nvSpPr>
          <p:cNvPr id="5" name="Rechteck 4"/>
          <p:cNvSpPr/>
          <p:nvPr/>
        </p:nvSpPr>
        <p:spPr>
          <a:xfrm>
            <a:off x="871064" y="6521020"/>
            <a:ext cx="7795098" cy="184666"/>
          </a:xfrm>
          <a:prstGeom prst="rect">
            <a:avLst/>
          </a:prstGeom>
        </p:spPr>
        <p:txBody>
          <a:bodyPr wrap="square">
            <a:spAutoFit/>
          </a:bodyPr>
          <a:lstStyle/>
          <a:p>
            <a:r>
              <a:rPr lang="en-US" sz="600" dirty="0">
                <a:latin typeface="Times New Roman" panose="02020603050405020304" pitchFamily="18" charset="0"/>
                <a:cs typeface="Times New Roman" panose="02020603050405020304" pitchFamily="18" charset="0"/>
              </a:rPr>
              <a:t>1. Stroud, C., </a:t>
            </a:r>
            <a:r>
              <a:rPr lang="en-US" sz="600" dirty="0" err="1">
                <a:latin typeface="Times New Roman" panose="02020603050405020304" pitchFamily="18" charset="0"/>
                <a:cs typeface="Times New Roman" panose="02020603050405020304" pitchFamily="18" charset="0"/>
              </a:rPr>
              <a:t>Nadig</a:t>
            </a:r>
            <a:r>
              <a:rPr lang="en-US" sz="600" dirty="0">
                <a:latin typeface="Times New Roman" panose="02020603050405020304" pitchFamily="18" charset="0"/>
                <a:cs typeface="Times New Roman" panose="02020603050405020304" pitchFamily="18" charset="0"/>
              </a:rPr>
              <a:t>, L., &amp; </a:t>
            </a:r>
            <a:r>
              <a:rPr lang="en-US" sz="600" dirty="0" err="1">
                <a:latin typeface="Times New Roman" panose="02020603050405020304" pitchFamily="18" charset="0"/>
                <a:cs typeface="Times New Roman" panose="02020603050405020304" pitchFamily="18" charset="0"/>
              </a:rPr>
              <a:t>Altevogt</a:t>
            </a:r>
            <a:r>
              <a:rPr lang="en-US" sz="600" dirty="0">
                <a:latin typeface="Times New Roman" panose="02020603050405020304" pitchFamily="18" charset="0"/>
                <a:cs typeface="Times New Roman" panose="02020603050405020304" pitchFamily="18" charset="0"/>
              </a:rPr>
              <a:t>, B. M. (2010). Medical Countermeasures Dispensing: Emergency Use Authorization and the Postal Model. Washington, D.C. USA: National Academy of Sciences.</a:t>
            </a:r>
            <a:endParaRPr lang="de-DE" sz="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374869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275856" y="260648"/>
            <a:ext cx="5631608" cy="485936"/>
          </a:xfrm>
        </p:spPr>
        <p:txBody>
          <a:bodyPr/>
          <a:lstStyle/>
          <a:p>
            <a:r>
              <a:rPr lang="en-US" dirty="0"/>
              <a:t>Agents as Classified by the US CDC*</a:t>
            </a:r>
            <a:endParaRPr lang="de-DE" dirty="0"/>
          </a:p>
        </p:txBody>
      </p:sp>
      <p:sp>
        <p:nvSpPr>
          <p:cNvPr id="4" name="Foliennummernplatzhalter 3"/>
          <p:cNvSpPr>
            <a:spLocks noGrp="1"/>
          </p:cNvSpPr>
          <p:nvPr>
            <p:ph type="sldNum" sz="quarter" idx="4"/>
          </p:nvPr>
        </p:nvSpPr>
        <p:spPr/>
        <p:txBody>
          <a:bodyPr/>
          <a:lstStyle/>
          <a:p>
            <a:fld id="{367B8622-E532-43A0-87D4-434EB8218BEF}" type="slidenum">
              <a:rPr lang="en-US" smtClean="0"/>
              <a:pPr/>
              <a:t>7</a:t>
            </a:fld>
            <a:endParaRPr lang="en-US"/>
          </a:p>
        </p:txBody>
      </p:sp>
      <p:sp>
        <p:nvSpPr>
          <p:cNvPr id="6" name="Textplatzhalter 5"/>
          <p:cNvSpPr>
            <a:spLocks noGrp="1"/>
          </p:cNvSpPr>
          <p:nvPr>
            <p:ph type="body" sz="quarter" idx="11"/>
          </p:nvPr>
        </p:nvSpPr>
        <p:spPr>
          <a:xfrm>
            <a:off x="925200" y="5717333"/>
            <a:ext cx="7247200" cy="531741"/>
          </a:xfrm>
        </p:spPr>
        <p:txBody>
          <a:bodyPr anchor="ctr" anchorCtr="0">
            <a:noAutofit/>
          </a:bodyPr>
          <a:lstStyle/>
          <a:p>
            <a:r>
              <a:rPr lang="en-US" dirty="0"/>
              <a:t>Top threats include the Ebola virus (already identified as “Category A” no later than the year 2000) and Nerve agents (Chemical agents born during War World II)</a:t>
            </a:r>
            <a:endParaRPr lang="de-DE" dirty="0"/>
          </a:p>
        </p:txBody>
      </p:sp>
      <p:sp>
        <p:nvSpPr>
          <p:cNvPr id="7" name="Textplatzhalter 6"/>
          <p:cNvSpPr>
            <a:spLocks noGrp="1"/>
          </p:cNvSpPr>
          <p:nvPr>
            <p:ph type="body" sz="quarter" idx="12"/>
          </p:nvPr>
        </p:nvSpPr>
        <p:spPr/>
        <p:txBody>
          <a:bodyPr/>
          <a:lstStyle/>
          <a:p>
            <a:r>
              <a:rPr lang="en-US" dirty="0"/>
              <a:t>US CDC. (2000). Biological and Chemical Terrorism: Strategic Plan for Preparedness and Response. 49 (RR04); 1-14. Atlanta, Georgia USA. Retrieved from http://www.cdc.gov/mmwr/preview/mmwrhtml/rr4904a1.htm</a:t>
            </a:r>
            <a:endParaRPr lang="de-DE" dirty="0"/>
          </a:p>
        </p:txBody>
      </p:sp>
      <p:sp>
        <p:nvSpPr>
          <p:cNvPr id="8" name="Rechteck 7"/>
          <p:cNvSpPr/>
          <p:nvPr/>
        </p:nvSpPr>
        <p:spPr>
          <a:xfrm>
            <a:off x="179512" y="4078705"/>
            <a:ext cx="4408952" cy="1567352"/>
          </a:xfrm>
          <a:prstGeom prst="rect">
            <a:avLst/>
          </a:prstGeom>
          <a:ln>
            <a:solidFill>
              <a:schemeClr val="accent1"/>
            </a:solidFill>
          </a:ln>
        </p:spPr>
        <p:txBody>
          <a:bodyPr wrap="square">
            <a:noAutofit/>
          </a:bodyPr>
          <a:lstStyle/>
          <a:p>
            <a:r>
              <a:rPr lang="en-US" sz="1400" b="1" u="sng" dirty="0">
                <a:latin typeface="Arial" panose="020B0604020202020204" pitchFamily="34" charset="0"/>
                <a:ea typeface="Verdana" pitchFamily="34" charset="0"/>
                <a:cs typeface="Arial" panose="020B0604020202020204" pitchFamily="34" charset="0"/>
              </a:rPr>
              <a:t>Agents/Diseases:</a:t>
            </a:r>
          </a:p>
          <a:p>
            <a:pPr marL="179388" indent="-179388">
              <a:buFont typeface="Arial" pitchFamily="34" charset="0"/>
              <a:buChar char="•"/>
            </a:pPr>
            <a:endParaRPr lang="en-US" sz="1000" dirty="0">
              <a:latin typeface="Arial" panose="020B0604020202020204" pitchFamily="34" charset="0"/>
              <a:ea typeface="Verdana" pitchFamily="34" charset="0"/>
              <a:cs typeface="Arial" panose="020B0604020202020204" pitchFamily="34" charset="0"/>
            </a:endParaRPr>
          </a:p>
          <a:p>
            <a:pPr marL="179388" indent="-179388">
              <a:buFont typeface="Arial" pitchFamily="34" charset="0"/>
              <a:buChar char="•"/>
            </a:pPr>
            <a:r>
              <a:rPr lang="en-US" sz="1000" dirty="0">
                <a:latin typeface="Arial" panose="020B0604020202020204" pitchFamily="34" charset="0"/>
                <a:ea typeface="Verdana" pitchFamily="34" charset="0"/>
                <a:cs typeface="Arial" panose="020B0604020202020204" pitchFamily="34" charset="0"/>
              </a:rPr>
              <a:t>Anthrax (</a:t>
            </a:r>
            <a:r>
              <a:rPr lang="en-US" sz="1000" i="1" dirty="0">
                <a:latin typeface="Arial" panose="020B0604020202020204" pitchFamily="34" charset="0"/>
                <a:ea typeface="Verdana" pitchFamily="34" charset="0"/>
                <a:cs typeface="Arial" panose="020B0604020202020204" pitchFamily="34" charset="0"/>
              </a:rPr>
              <a:t>Bacillus anthracis</a:t>
            </a:r>
            <a:r>
              <a:rPr lang="en-US" sz="1000" dirty="0">
                <a:latin typeface="Arial" panose="020B0604020202020204" pitchFamily="34" charset="0"/>
                <a:ea typeface="Verdana" pitchFamily="34" charset="0"/>
                <a:cs typeface="Arial" panose="020B0604020202020204" pitchFamily="34" charset="0"/>
              </a:rPr>
              <a:t>)</a:t>
            </a:r>
          </a:p>
          <a:p>
            <a:pPr marL="179388" indent="-179388">
              <a:buFont typeface="Arial" pitchFamily="34" charset="0"/>
              <a:buChar char="•"/>
            </a:pPr>
            <a:r>
              <a:rPr lang="en-US" sz="1000" dirty="0">
                <a:latin typeface="Arial" panose="020B0604020202020204" pitchFamily="34" charset="0"/>
                <a:ea typeface="Verdana" pitchFamily="34" charset="0"/>
                <a:cs typeface="Arial" panose="020B0604020202020204" pitchFamily="34" charset="0"/>
              </a:rPr>
              <a:t>Botulism (</a:t>
            </a:r>
            <a:r>
              <a:rPr lang="en-US" sz="1000" i="1" dirty="0">
                <a:latin typeface="Arial" panose="020B0604020202020204" pitchFamily="34" charset="0"/>
                <a:ea typeface="Verdana" pitchFamily="34" charset="0"/>
                <a:cs typeface="Arial" panose="020B0604020202020204" pitchFamily="34" charset="0"/>
              </a:rPr>
              <a:t>Clostridium </a:t>
            </a:r>
            <a:r>
              <a:rPr lang="en-US" sz="1000" i="1" dirty="0" err="1">
                <a:latin typeface="Arial" panose="020B0604020202020204" pitchFamily="34" charset="0"/>
                <a:ea typeface="Verdana" pitchFamily="34" charset="0"/>
                <a:cs typeface="Arial" panose="020B0604020202020204" pitchFamily="34" charset="0"/>
              </a:rPr>
              <a:t>botulinum</a:t>
            </a:r>
            <a:r>
              <a:rPr lang="en-US" sz="1000" i="1" dirty="0">
                <a:latin typeface="Arial" panose="020B0604020202020204" pitchFamily="34" charset="0"/>
                <a:ea typeface="Verdana" pitchFamily="34" charset="0"/>
                <a:cs typeface="Arial" panose="020B0604020202020204" pitchFamily="34" charset="0"/>
              </a:rPr>
              <a:t> </a:t>
            </a:r>
            <a:r>
              <a:rPr lang="en-US" sz="1000" dirty="0">
                <a:latin typeface="Arial" panose="020B0604020202020204" pitchFamily="34" charset="0"/>
                <a:ea typeface="Verdana" pitchFamily="34" charset="0"/>
                <a:cs typeface="Arial" panose="020B0604020202020204" pitchFamily="34" charset="0"/>
              </a:rPr>
              <a:t>toxin)</a:t>
            </a:r>
          </a:p>
          <a:p>
            <a:pPr marL="179388" indent="-179388">
              <a:buFont typeface="Arial" pitchFamily="34" charset="0"/>
              <a:buChar char="•"/>
            </a:pPr>
            <a:r>
              <a:rPr lang="en-US" sz="1000" dirty="0">
                <a:latin typeface="Arial" panose="020B0604020202020204" pitchFamily="34" charset="0"/>
                <a:ea typeface="Verdana" pitchFamily="34" charset="0"/>
                <a:cs typeface="Arial" panose="020B0604020202020204" pitchFamily="34" charset="0"/>
              </a:rPr>
              <a:t>Plague (</a:t>
            </a:r>
            <a:r>
              <a:rPr lang="en-US" sz="1000" i="1" dirty="0" err="1">
                <a:latin typeface="Arial" panose="020B0604020202020204" pitchFamily="34" charset="0"/>
                <a:ea typeface="Verdana" pitchFamily="34" charset="0"/>
                <a:cs typeface="Arial" panose="020B0604020202020204" pitchFamily="34" charset="0"/>
              </a:rPr>
              <a:t>Yersinia</a:t>
            </a:r>
            <a:r>
              <a:rPr lang="en-US" sz="1000" i="1" dirty="0">
                <a:latin typeface="Arial" panose="020B0604020202020204" pitchFamily="34" charset="0"/>
                <a:ea typeface="Verdana" pitchFamily="34" charset="0"/>
                <a:cs typeface="Arial" panose="020B0604020202020204" pitchFamily="34" charset="0"/>
              </a:rPr>
              <a:t> </a:t>
            </a:r>
            <a:r>
              <a:rPr lang="en-US" sz="1000" i="1" dirty="0" err="1">
                <a:latin typeface="Arial" panose="020B0604020202020204" pitchFamily="34" charset="0"/>
                <a:ea typeface="Verdana" pitchFamily="34" charset="0"/>
                <a:cs typeface="Arial" panose="020B0604020202020204" pitchFamily="34" charset="0"/>
              </a:rPr>
              <a:t>pestis</a:t>
            </a:r>
            <a:r>
              <a:rPr lang="en-US" sz="1000" dirty="0">
                <a:latin typeface="Arial" panose="020B0604020202020204" pitchFamily="34" charset="0"/>
                <a:ea typeface="Verdana" pitchFamily="34" charset="0"/>
                <a:cs typeface="Arial" panose="020B0604020202020204" pitchFamily="34" charset="0"/>
              </a:rPr>
              <a:t>)</a:t>
            </a:r>
          </a:p>
          <a:p>
            <a:pPr marL="179388" indent="-179388">
              <a:buFont typeface="Arial" pitchFamily="34" charset="0"/>
              <a:buChar char="•"/>
            </a:pPr>
            <a:r>
              <a:rPr lang="en-US" sz="1000" dirty="0">
                <a:latin typeface="Arial" panose="020B0604020202020204" pitchFamily="34" charset="0"/>
                <a:ea typeface="Verdana" pitchFamily="34" charset="0"/>
                <a:cs typeface="Arial" panose="020B0604020202020204" pitchFamily="34" charset="0"/>
              </a:rPr>
              <a:t>Smallpox (</a:t>
            </a:r>
            <a:r>
              <a:rPr lang="en-US" sz="1000" i="1" dirty="0" err="1">
                <a:latin typeface="Arial" panose="020B0604020202020204" pitchFamily="34" charset="0"/>
                <a:ea typeface="Verdana" pitchFamily="34" charset="0"/>
                <a:cs typeface="Arial" panose="020B0604020202020204" pitchFamily="34" charset="0"/>
              </a:rPr>
              <a:t>variola</a:t>
            </a:r>
            <a:r>
              <a:rPr lang="en-US" sz="1000" i="1" dirty="0">
                <a:latin typeface="Arial" panose="020B0604020202020204" pitchFamily="34" charset="0"/>
                <a:ea typeface="Verdana" pitchFamily="34" charset="0"/>
                <a:cs typeface="Arial" panose="020B0604020202020204" pitchFamily="34" charset="0"/>
              </a:rPr>
              <a:t> major</a:t>
            </a:r>
            <a:r>
              <a:rPr lang="en-US" sz="1000" dirty="0">
                <a:latin typeface="Arial" panose="020B0604020202020204" pitchFamily="34" charset="0"/>
                <a:ea typeface="Verdana" pitchFamily="34" charset="0"/>
                <a:cs typeface="Arial" panose="020B0604020202020204" pitchFamily="34" charset="0"/>
              </a:rPr>
              <a:t>)</a:t>
            </a:r>
          </a:p>
          <a:p>
            <a:pPr marL="179388" indent="-179388">
              <a:buFont typeface="Arial" pitchFamily="34" charset="0"/>
              <a:buChar char="•"/>
            </a:pPr>
            <a:r>
              <a:rPr lang="en-US" sz="1000" dirty="0">
                <a:latin typeface="Arial" panose="020B0604020202020204" pitchFamily="34" charset="0"/>
                <a:ea typeface="Verdana" pitchFamily="34" charset="0"/>
                <a:cs typeface="Arial" panose="020B0604020202020204" pitchFamily="34" charset="0"/>
              </a:rPr>
              <a:t>Tularemia (</a:t>
            </a:r>
            <a:r>
              <a:rPr lang="en-US" sz="1000" i="1" dirty="0" err="1">
                <a:latin typeface="Arial" panose="020B0604020202020204" pitchFamily="34" charset="0"/>
                <a:ea typeface="Verdana" pitchFamily="34" charset="0"/>
                <a:cs typeface="Arial" panose="020B0604020202020204" pitchFamily="34" charset="0"/>
              </a:rPr>
              <a:t>Francisella</a:t>
            </a:r>
            <a:r>
              <a:rPr lang="en-US" sz="1000" i="1" dirty="0">
                <a:latin typeface="Arial" panose="020B0604020202020204" pitchFamily="34" charset="0"/>
                <a:ea typeface="Verdana" pitchFamily="34" charset="0"/>
                <a:cs typeface="Arial" panose="020B0604020202020204" pitchFamily="34" charset="0"/>
              </a:rPr>
              <a:t> </a:t>
            </a:r>
            <a:r>
              <a:rPr lang="en-US" sz="1000" i="1" dirty="0" err="1">
                <a:latin typeface="Arial" panose="020B0604020202020204" pitchFamily="34" charset="0"/>
                <a:ea typeface="Verdana" pitchFamily="34" charset="0"/>
                <a:cs typeface="Arial" panose="020B0604020202020204" pitchFamily="34" charset="0"/>
              </a:rPr>
              <a:t>tularensis</a:t>
            </a:r>
            <a:r>
              <a:rPr lang="en-US" sz="1000" dirty="0">
                <a:latin typeface="Arial" panose="020B0604020202020204" pitchFamily="34" charset="0"/>
                <a:ea typeface="Verdana" pitchFamily="34" charset="0"/>
                <a:cs typeface="Arial" panose="020B0604020202020204" pitchFamily="34" charset="0"/>
              </a:rPr>
              <a:t>)</a:t>
            </a:r>
          </a:p>
          <a:p>
            <a:pPr marL="179388" indent="-179388">
              <a:buFont typeface="Arial" pitchFamily="34" charset="0"/>
              <a:buChar char="•"/>
            </a:pPr>
            <a:r>
              <a:rPr lang="en-US" sz="1000" dirty="0">
                <a:latin typeface="Arial" panose="020B0604020202020204" pitchFamily="34" charset="0"/>
                <a:ea typeface="Verdana" pitchFamily="34" charset="0"/>
                <a:cs typeface="Arial" panose="020B0604020202020204" pitchFamily="34" charset="0"/>
              </a:rPr>
              <a:t>Viral hemorrhagic fevers (</a:t>
            </a:r>
            <a:r>
              <a:rPr lang="en-US" sz="1000" i="1" dirty="0" err="1">
                <a:latin typeface="Arial" panose="020B0604020202020204" pitchFamily="34" charset="0"/>
                <a:ea typeface="Verdana" pitchFamily="34" charset="0"/>
                <a:cs typeface="Arial" panose="020B0604020202020204" pitchFamily="34" charset="0"/>
              </a:rPr>
              <a:t>filoviruses</a:t>
            </a:r>
            <a:r>
              <a:rPr lang="en-US" sz="1000" dirty="0">
                <a:latin typeface="Arial" panose="020B0604020202020204" pitchFamily="34" charset="0"/>
                <a:ea typeface="Verdana" pitchFamily="34" charset="0"/>
                <a:cs typeface="Arial" panose="020B0604020202020204" pitchFamily="34" charset="0"/>
              </a:rPr>
              <a:t> [e.g., </a:t>
            </a:r>
            <a:r>
              <a:rPr lang="en-US" sz="1000" b="1" u="sng" dirty="0">
                <a:latin typeface="Arial" panose="020B0604020202020204" pitchFamily="34" charset="0"/>
                <a:ea typeface="Verdana" pitchFamily="34" charset="0"/>
                <a:cs typeface="Arial" panose="020B0604020202020204" pitchFamily="34" charset="0"/>
              </a:rPr>
              <a:t>Ebola</a:t>
            </a:r>
            <a:r>
              <a:rPr lang="en-US" sz="1000" dirty="0">
                <a:latin typeface="Arial" panose="020B0604020202020204" pitchFamily="34" charset="0"/>
                <a:ea typeface="Verdana" pitchFamily="34" charset="0"/>
                <a:cs typeface="Arial" panose="020B0604020202020204" pitchFamily="34" charset="0"/>
              </a:rPr>
              <a:t>, Marburg] and </a:t>
            </a:r>
            <a:r>
              <a:rPr lang="en-US" sz="1000" i="1" dirty="0">
                <a:latin typeface="Arial" panose="020B0604020202020204" pitchFamily="34" charset="0"/>
                <a:ea typeface="Verdana" pitchFamily="34" charset="0"/>
                <a:cs typeface="Arial" panose="020B0604020202020204" pitchFamily="34" charset="0"/>
              </a:rPr>
              <a:t>arena viruses</a:t>
            </a:r>
            <a:r>
              <a:rPr lang="en-US" sz="1000" dirty="0">
                <a:latin typeface="Arial" panose="020B0604020202020204" pitchFamily="34" charset="0"/>
                <a:ea typeface="Verdana" pitchFamily="34" charset="0"/>
                <a:cs typeface="Arial" panose="020B0604020202020204" pitchFamily="34" charset="0"/>
              </a:rPr>
              <a:t> [e.g., Lassa, </a:t>
            </a:r>
            <a:r>
              <a:rPr lang="en-US" sz="1000" dirty="0" err="1">
                <a:latin typeface="Arial" panose="020B0604020202020204" pitchFamily="34" charset="0"/>
                <a:ea typeface="Verdana" pitchFamily="34" charset="0"/>
                <a:cs typeface="Arial" panose="020B0604020202020204" pitchFamily="34" charset="0"/>
              </a:rPr>
              <a:t>Machupo</a:t>
            </a:r>
            <a:r>
              <a:rPr lang="en-US" sz="1000" dirty="0">
                <a:latin typeface="Arial" panose="020B0604020202020204" pitchFamily="34" charset="0"/>
                <a:ea typeface="Verdana" pitchFamily="34" charset="0"/>
                <a:cs typeface="Arial" panose="020B0604020202020204" pitchFamily="34" charset="0"/>
              </a:rPr>
              <a:t>])</a:t>
            </a:r>
          </a:p>
        </p:txBody>
      </p:sp>
      <p:sp>
        <p:nvSpPr>
          <p:cNvPr id="9" name="Textplatzhalter 12"/>
          <p:cNvSpPr>
            <a:spLocks noGrp="1"/>
          </p:cNvSpPr>
          <p:nvPr>
            <p:ph type="body" sz="quarter" idx="10"/>
          </p:nvPr>
        </p:nvSpPr>
        <p:spPr>
          <a:xfrm>
            <a:off x="395288" y="260350"/>
            <a:ext cx="2663825" cy="1368425"/>
          </a:xfrm>
        </p:spPr>
        <p:txBody>
          <a:bodyPr/>
          <a:lstStyle/>
          <a:p>
            <a:r>
              <a:rPr lang="en-US" dirty="0"/>
              <a:t>The R&amp;D Process of Drugs and Vaccines</a:t>
            </a:r>
          </a:p>
        </p:txBody>
      </p:sp>
      <p:sp>
        <p:nvSpPr>
          <p:cNvPr id="3" name="Rechteck 2"/>
          <p:cNvSpPr/>
          <p:nvPr/>
        </p:nvSpPr>
        <p:spPr>
          <a:xfrm>
            <a:off x="899592" y="6254517"/>
            <a:ext cx="2278188" cy="215444"/>
          </a:xfrm>
          <a:prstGeom prst="rect">
            <a:avLst/>
          </a:prstGeom>
        </p:spPr>
        <p:txBody>
          <a:bodyPr wrap="none">
            <a:spAutoFit/>
          </a:bodyPr>
          <a:lstStyle/>
          <a:p>
            <a:r>
              <a:rPr lang="en-US" sz="800" dirty="0">
                <a:latin typeface="Arial" panose="020B0604020202020204" pitchFamily="34" charset="0"/>
                <a:cs typeface="Arial" panose="020B0604020202020204" pitchFamily="34" charset="0"/>
              </a:rPr>
              <a:t>* Centers for Disease Control and Prevention </a:t>
            </a:r>
            <a:endParaRPr lang="de-DE" sz="800" dirty="0">
              <a:latin typeface="Arial" panose="020B0604020202020204" pitchFamily="34" charset="0"/>
              <a:cs typeface="Arial" panose="020B0604020202020204" pitchFamily="34" charset="0"/>
            </a:endParaRPr>
          </a:p>
        </p:txBody>
      </p:sp>
      <p:sp>
        <p:nvSpPr>
          <p:cNvPr id="5" name="Rechteck 4"/>
          <p:cNvSpPr/>
          <p:nvPr/>
        </p:nvSpPr>
        <p:spPr>
          <a:xfrm>
            <a:off x="8260441" y="5841291"/>
            <a:ext cx="811441" cy="200055"/>
          </a:xfrm>
          <a:prstGeom prst="rect">
            <a:avLst/>
          </a:prstGeom>
        </p:spPr>
        <p:txBody>
          <a:bodyPr wrap="none">
            <a:spAutoFit/>
          </a:bodyPr>
          <a:lstStyle/>
          <a:p>
            <a:r>
              <a:rPr lang="de-DE" sz="700" dirty="0">
                <a:latin typeface="Times New Roman" panose="02020603050405020304" pitchFamily="18" charset="0"/>
                <a:cs typeface="Times New Roman" panose="02020603050405020304" pitchFamily="18" charset="0"/>
              </a:rPr>
              <a:t>(US CDC, 2000) </a:t>
            </a:r>
          </a:p>
        </p:txBody>
      </p:sp>
      <p:sp>
        <p:nvSpPr>
          <p:cNvPr id="10" name="Titel 1"/>
          <p:cNvSpPr txBox="1">
            <a:spLocks/>
          </p:cNvSpPr>
          <p:nvPr/>
        </p:nvSpPr>
        <p:spPr bwMode="auto">
          <a:xfrm>
            <a:off x="179512" y="2029990"/>
            <a:ext cx="4402124" cy="300768"/>
          </a:xfrm>
          <a:prstGeom prst="rect">
            <a:avLst/>
          </a:prstGeom>
          <a:solidFill>
            <a:srgbClr val="FFFF00"/>
          </a:solidFill>
          <a:ln w="9525">
            <a:solidFill>
              <a:schemeClr val="accent1"/>
            </a:solidFill>
            <a:miter lim="800000"/>
            <a:headEnd/>
            <a:tailEnd/>
          </a:ln>
          <a:effectLst/>
        </p:spPr>
        <p:txBody>
          <a:bodyPr vert="horz" wrap="square" lIns="0" tIns="0" rIns="0" bIns="0" numCol="1" rtlCol="0" anchor="ctr" anchorCtr="0" compatLnSpc="1">
            <a:prstTxWarp prst="textNoShape">
              <a:avLst/>
            </a:prstTxWarp>
            <a:noAutofit/>
          </a:bodyPr>
          <a:lstStyle>
            <a:lvl1pPr algn="l" defTabSz="685800" rtl="0" eaLnBrk="1" latinLnBrk="0" hangingPunct="1">
              <a:lnSpc>
                <a:spcPct val="90000"/>
              </a:lnSpc>
              <a:spcBef>
                <a:spcPct val="0"/>
              </a:spcBef>
              <a:buNone/>
              <a:defRPr sz="2000" b="1" kern="1200">
                <a:solidFill>
                  <a:schemeClr val="tx1"/>
                </a:solidFill>
                <a:latin typeface="Verdana" pitchFamily="34" charset="0"/>
                <a:ea typeface="Verdana" pitchFamily="34" charset="0"/>
                <a:cs typeface="Verdana" pitchFamily="34" charset="0"/>
              </a:defRPr>
            </a:lvl1pPr>
          </a:lstStyle>
          <a:p>
            <a:pPr algn="ctr"/>
            <a:r>
              <a:rPr lang="en-US" sz="1400" dirty="0">
                <a:latin typeface="Arial" panose="020B0604020202020204" pitchFamily="34" charset="0"/>
                <a:cs typeface="Arial" panose="020B0604020202020204" pitchFamily="34" charset="0"/>
              </a:rPr>
              <a:t>Biological Agents - Category A </a:t>
            </a:r>
            <a:endParaRPr lang="de-DE" sz="1400" dirty="0">
              <a:latin typeface="Arial" panose="020B0604020202020204" pitchFamily="34" charset="0"/>
              <a:cs typeface="Arial" panose="020B0604020202020204" pitchFamily="34" charset="0"/>
            </a:endParaRPr>
          </a:p>
        </p:txBody>
      </p:sp>
      <p:sp>
        <p:nvSpPr>
          <p:cNvPr id="11" name="Rechteck 10"/>
          <p:cNvSpPr/>
          <p:nvPr/>
        </p:nvSpPr>
        <p:spPr>
          <a:xfrm>
            <a:off x="4588464" y="4077072"/>
            <a:ext cx="4388046" cy="1568985"/>
          </a:xfrm>
          <a:prstGeom prst="rect">
            <a:avLst/>
          </a:prstGeom>
          <a:ln>
            <a:solidFill>
              <a:schemeClr val="accent1"/>
            </a:solidFill>
          </a:ln>
        </p:spPr>
        <p:txBody>
          <a:bodyPr wrap="square">
            <a:noAutofit/>
          </a:bodyPr>
          <a:lstStyle/>
          <a:p>
            <a:pPr marL="171450" indent="-171450">
              <a:buFont typeface="Arial" panose="020B0604020202020204" pitchFamily="34" charset="0"/>
              <a:buChar char="•"/>
            </a:pPr>
            <a:endParaRPr lang="en-US" sz="1000" b="1" u="sng" dirty="0">
              <a:latin typeface="Arial" panose="020B0604020202020204" pitchFamily="34" charset="0"/>
              <a:ea typeface="Verdana" pitchFamily="34" charset="0"/>
              <a:cs typeface="Arial" panose="020B0604020202020204" pitchFamily="34" charset="0"/>
            </a:endParaRPr>
          </a:p>
          <a:p>
            <a:pPr marL="171450" indent="-171450">
              <a:buFont typeface="Arial" panose="020B0604020202020204" pitchFamily="34" charset="0"/>
              <a:buChar char="•"/>
            </a:pPr>
            <a:endParaRPr lang="en-US" sz="1000" b="1" u="sng" dirty="0">
              <a:latin typeface="Arial" panose="020B0604020202020204" pitchFamily="34" charset="0"/>
              <a:ea typeface="Verdana" pitchFamily="34" charset="0"/>
              <a:cs typeface="Arial" panose="020B0604020202020204" pitchFamily="34" charset="0"/>
            </a:endParaRPr>
          </a:p>
          <a:p>
            <a:pPr marL="171450" indent="-171450">
              <a:buFont typeface="Arial" panose="020B0604020202020204" pitchFamily="34" charset="0"/>
              <a:buChar char="•"/>
            </a:pPr>
            <a:endParaRPr lang="en-US" sz="1000" b="1" u="sng" dirty="0">
              <a:latin typeface="Arial" panose="020B0604020202020204" pitchFamily="34" charset="0"/>
              <a:ea typeface="Verdana" pitchFamily="34" charset="0"/>
              <a:cs typeface="Arial" panose="020B0604020202020204" pitchFamily="34" charset="0"/>
            </a:endParaRPr>
          </a:p>
          <a:p>
            <a:pPr marL="171450" indent="-171450">
              <a:buFont typeface="Arial" panose="020B0604020202020204" pitchFamily="34" charset="0"/>
              <a:buChar char="•"/>
            </a:pPr>
            <a:r>
              <a:rPr lang="en-US" sz="1000" b="1" u="sng" dirty="0">
                <a:latin typeface="Arial" panose="020B0604020202020204" pitchFamily="34" charset="0"/>
                <a:ea typeface="Verdana" pitchFamily="34" charset="0"/>
                <a:cs typeface="Arial" panose="020B0604020202020204" pitchFamily="34" charset="0"/>
              </a:rPr>
              <a:t>Nerve (Organophosphates)</a:t>
            </a:r>
          </a:p>
          <a:p>
            <a:pPr marL="171450" indent="-171450">
              <a:buFont typeface="Arial" panose="020B0604020202020204" pitchFamily="34" charset="0"/>
              <a:buChar char="•"/>
            </a:pPr>
            <a:r>
              <a:rPr lang="en-US" sz="1000" dirty="0">
                <a:latin typeface="Arial" panose="020B0604020202020204" pitchFamily="34" charset="0"/>
                <a:ea typeface="Verdana" pitchFamily="34" charset="0"/>
                <a:cs typeface="Arial" panose="020B0604020202020204" pitchFamily="34" charset="0"/>
              </a:rPr>
              <a:t>Blood</a:t>
            </a:r>
          </a:p>
          <a:p>
            <a:pPr marL="171450" indent="-171450">
              <a:buFont typeface="Arial" panose="020B0604020202020204" pitchFamily="34" charset="0"/>
              <a:buChar char="•"/>
            </a:pPr>
            <a:r>
              <a:rPr lang="en-US" sz="1000" dirty="0">
                <a:latin typeface="Arial" panose="020B0604020202020204" pitchFamily="34" charset="0"/>
                <a:ea typeface="Verdana" pitchFamily="34" charset="0"/>
                <a:cs typeface="Arial" panose="020B0604020202020204" pitchFamily="34" charset="0"/>
              </a:rPr>
              <a:t>Blister</a:t>
            </a:r>
          </a:p>
          <a:p>
            <a:pPr marL="171450" indent="-171450">
              <a:buFont typeface="Arial" panose="020B0604020202020204" pitchFamily="34" charset="0"/>
              <a:buChar char="•"/>
            </a:pPr>
            <a:r>
              <a:rPr lang="en-US" sz="1000" dirty="0">
                <a:latin typeface="Arial" panose="020B0604020202020204" pitchFamily="34" charset="0"/>
                <a:ea typeface="Verdana" pitchFamily="34" charset="0"/>
                <a:cs typeface="Arial" panose="020B0604020202020204" pitchFamily="34" charset="0"/>
              </a:rPr>
              <a:t>Heavy metals</a:t>
            </a:r>
          </a:p>
          <a:p>
            <a:pPr marL="171450" indent="-171450">
              <a:buFont typeface="Arial" panose="020B0604020202020204" pitchFamily="34" charset="0"/>
              <a:buChar char="•"/>
            </a:pPr>
            <a:r>
              <a:rPr lang="en-US" sz="1000" dirty="0">
                <a:latin typeface="Arial" panose="020B0604020202020204" pitchFamily="34" charset="0"/>
                <a:ea typeface="Verdana" pitchFamily="34" charset="0"/>
                <a:cs typeface="Arial" panose="020B0604020202020204" pitchFamily="34" charset="0"/>
              </a:rPr>
              <a:t>Volatile toxins</a:t>
            </a:r>
          </a:p>
          <a:p>
            <a:pPr marL="171450" indent="-171450">
              <a:buFont typeface="Arial" panose="020B0604020202020204" pitchFamily="34" charset="0"/>
              <a:buChar char="•"/>
            </a:pPr>
            <a:r>
              <a:rPr lang="en-US" sz="1000" dirty="0">
                <a:latin typeface="Arial" panose="020B0604020202020204" pitchFamily="34" charset="0"/>
                <a:ea typeface="Verdana" pitchFamily="34" charset="0"/>
                <a:cs typeface="Arial" panose="020B0604020202020204" pitchFamily="34" charset="0"/>
              </a:rPr>
              <a:t>Pulmonary, incapacitating, </a:t>
            </a:r>
            <a:r>
              <a:rPr lang="en-US" sz="1000" b="1" u="sng" dirty="0">
                <a:latin typeface="Arial" panose="020B0604020202020204" pitchFamily="34" charset="0"/>
                <a:ea typeface="Verdana" pitchFamily="34" charset="0"/>
                <a:cs typeface="Arial" panose="020B0604020202020204" pitchFamily="34" charset="0"/>
              </a:rPr>
              <a:t>pesticides</a:t>
            </a:r>
            <a:r>
              <a:rPr lang="en-US" sz="1000" dirty="0">
                <a:latin typeface="Arial" panose="020B0604020202020204" pitchFamily="34" charset="0"/>
                <a:ea typeface="Verdana" pitchFamily="34" charset="0"/>
                <a:cs typeface="Arial" panose="020B0604020202020204" pitchFamily="34" charset="0"/>
              </a:rPr>
              <a:t>, persistent/non-persistent, etc.</a:t>
            </a:r>
          </a:p>
          <a:p>
            <a:endParaRPr lang="en-US" sz="1000" b="1" dirty="0">
              <a:latin typeface="Arial" panose="020B0604020202020204" pitchFamily="34" charset="0"/>
              <a:ea typeface="Verdana" pitchFamily="34" charset="0"/>
              <a:cs typeface="Arial" panose="020B0604020202020204" pitchFamily="34" charset="0"/>
            </a:endParaRPr>
          </a:p>
        </p:txBody>
      </p:sp>
      <p:sp>
        <p:nvSpPr>
          <p:cNvPr id="12" name="Titel 1"/>
          <p:cNvSpPr txBox="1">
            <a:spLocks/>
          </p:cNvSpPr>
          <p:nvPr/>
        </p:nvSpPr>
        <p:spPr bwMode="auto">
          <a:xfrm>
            <a:off x="4581636" y="2029990"/>
            <a:ext cx="4394874" cy="300768"/>
          </a:xfrm>
          <a:prstGeom prst="rect">
            <a:avLst/>
          </a:prstGeom>
          <a:solidFill>
            <a:srgbClr val="FFFF00"/>
          </a:solidFill>
          <a:ln w="9525">
            <a:solidFill>
              <a:schemeClr val="accent1"/>
            </a:solidFill>
            <a:miter lim="800000"/>
            <a:headEnd/>
            <a:tailEnd/>
          </a:ln>
          <a:effectLst/>
        </p:spPr>
        <p:txBody>
          <a:bodyPr vert="horz" wrap="square" lIns="0" tIns="0" rIns="0" bIns="0" numCol="1" rtlCol="0" anchor="ctr" anchorCtr="0" compatLnSpc="1">
            <a:prstTxWarp prst="textNoShape">
              <a:avLst/>
            </a:prstTxWarp>
            <a:noAutofit/>
          </a:bodyPr>
          <a:lstStyle>
            <a:lvl1pPr algn="l" defTabSz="685800" rtl="0" eaLnBrk="1" latinLnBrk="0" hangingPunct="1">
              <a:lnSpc>
                <a:spcPct val="90000"/>
              </a:lnSpc>
              <a:spcBef>
                <a:spcPct val="0"/>
              </a:spcBef>
              <a:buNone/>
              <a:defRPr sz="2000" b="1" kern="1200">
                <a:solidFill>
                  <a:schemeClr val="tx1"/>
                </a:solidFill>
                <a:latin typeface="Verdana" pitchFamily="34" charset="0"/>
                <a:ea typeface="Verdana" pitchFamily="34" charset="0"/>
                <a:cs typeface="Verdana" pitchFamily="34" charset="0"/>
              </a:defRPr>
            </a:lvl1pPr>
          </a:lstStyle>
          <a:p>
            <a:pPr algn="ctr"/>
            <a:r>
              <a:rPr lang="en-US" sz="1400" dirty="0">
                <a:latin typeface="Arial" panose="020B0604020202020204" pitchFamily="34" charset="0"/>
                <a:cs typeface="Arial" panose="020B0604020202020204" pitchFamily="34" charset="0"/>
              </a:rPr>
              <a:t>Chemical Agents</a:t>
            </a:r>
            <a:endParaRPr lang="de-DE" sz="1400" dirty="0">
              <a:latin typeface="Arial" panose="020B0604020202020204" pitchFamily="34" charset="0"/>
              <a:cs typeface="Arial" panose="020B0604020202020204" pitchFamily="34" charset="0"/>
            </a:endParaRPr>
          </a:p>
        </p:txBody>
      </p:sp>
      <p:sp>
        <p:nvSpPr>
          <p:cNvPr id="14" name="Rechteck 13"/>
          <p:cNvSpPr/>
          <p:nvPr/>
        </p:nvSpPr>
        <p:spPr>
          <a:xfrm>
            <a:off x="179512" y="3317185"/>
            <a:ext cx="8796998" cy="759887"/>
          </a:xfrm>
          <a:prstGeom prst="rect">
            <a:avLst/>
          </a:prstGeom>
          <a:ln>
            <a:solidFill>
              <a:schemeClr val="accent1"/>
            </a:solidFill>
          </a:ln>
        </p:spPr>
        <p:txBody>
          <a:bodyPr wrap="square">
            <a:noAutofit/>
          </a:bodyPr>
          <a:lstStyle/>
          <a:p>
            <a:pPr marL="1093788" lvl="2" indent="-179388">
              <a:buFont typeface="Arial" pitchFamily="34" charset="0"/>
              <a:buChar char="•"/>
            </a:pPr>
            <a:r>
              <a:rPr lang="en-US" sz="1400" dirty="0">
                <a:latin typeface="Arial" panose="020B0604020202020204" pitchFamily="34" charset="0"/>
                <a:ea typeface="Verdana" pitchFamily="34" charset="0"/>
                <a:cs typeface="Arial" panose="020B0604020202020204" pitchFamily="34" charset="0"/>
              </a:rPr>
              <a:t>Result in high mortality rates and have the potential for major public health impact;</a:t>
            </a:r>
          </a:p>
          <a:p>
            <a:pPr marL="1093788" lvl="2" indent="-179388">
              <a:buFont typeface="Arial" pitchFamily="34" charset="0"/>
              <a:buChar char="•"/>
            </a:pPr>
            <a:r>
              <a:rPr lang="en-US" sz="1400" dirty="0">
                <a:latin typeface="Arial" panose="020B0604020202020204" pitchFamily="34" charset="0"/>
                <a:ea typeface="Verdana" pitchFamily="34" charset="0"/>
                <a:cs typeface="Arial" panose="020B0604020202020204" pitchFamily="34" charset="0"/>
              </a:rPr>
              <a:t>Might cause public panic and social disruption; and</a:t>
            </a:r>
          </a:p>
          <a:p>
            <a:pPr marL="1093788" lvl="2" indent="-179388">
              <a:buFont typeface="Arial" pitchFamily="34" charset="0"/>
              <a:buChar char="•"/>
            </a:pPr>
            <a:r>
              <a:rPr lang="en-US" sz="1400" dirty="0">
                <a:latin typeface="Arial" panose="020B0604020202020204" pitchFamily="34" charset="0"/>
                <a:ea typeface="Verdana" pitchFamily="34" charset="0"/>
                <a:cs typeface="Arial" panose="020B0604020202020204" pitchFamily="34" charset="0"/>
              </a:rPr>
              <a:t>Require special action for public health preparedness</a:t>
            </a:r>
          </a:p>
        </p:txBody>
      </p:sp>
      <p:sp>
        <p:nvSpPr>
          <p:cNvPr id="18" name="Rechteck 17"/>
          <p:cNvSpPr/>
          <p:nvPr/>
        </p:nvSpPr>
        <p:spPr>
          <a:xfrm>
            <a:off x="179512" y="2330759"/>
            <a:ext cx="4402124" cy="983614"/>
          </a:xfrm>
          <a:prstGeom prst="rect">
            <a:avLst/>
          </a:prstGeom>
          <a:ln>
            <a:solidFill>
              <a:schemeClr val="accent1"/>
            </a:solidFill>
          </a:ln>
        </p:spPr>
        <p:txBody>
          <a:bodyPr wrap="square">
            <a:noAutofit/>
          </a:bodyPr>
          <a:lstStyle/>
          <a:p>
            <a:r>
              <a:rPr lang="en-US" sz="1400" b="1" u="sng" dirty="0">
                <a:latin typeface="Arial" panose="020B0604020202020204" pitchFamily="34" charset="0"/>
                <a:ea typeface="Verdana" pitchFamily="34" charset="0"/>
                <a:cs typeface="Arial" panose="020B0604020202020204" pitchFamily="34" charset="0"/>
              </a:rPr>
              <a:t>Definition:</a:t>
            </a:r>
          </a:p>
          <a:p>
            <a:pPr marL="179388" indent="-179388">
              <a:buFont typeface="Arial" pitchFamily="34" charset="0"/>
              <a:buChar char="•"/>
            </a:pPr>
            <a:endParaRPr lang="en-US" sz="800" dirty="0">
              <a:latin typeface="Arial" panose="020B0604020202020204" pitchFamily="34" charset="0"/>
              <a:ea typeface="Verdana" pitchFamily="34" charset="0"/>
              <a:cs typeface="Arial" panose="020B0604020202020204" pitchFamily="34" charset="0"/>
            </a:endParaRPr>
          </a:p>
          <a:p>
            <a:pPr marL="179388" indent="-179388">
              <a:buFont typeface="Arial" pitchFamily="34" charset="0"/>
              <a:buChar char="•"/>
            </a:pPr>
            <a:r>
              <a:rPr lang="en-US" sz="1400" dirty="0">
                <a:latin typeface="Arial" panose="020B0604020202020204" pitchFamily="34" charset="0"/>
                <a:ea typeface="Verdana" pitchFamily="34" charset="0"/>
                <a:cs typeface="Arial" panose="020B0604020202020204" pitchFamily="34" charset="0"/>
              </a:rPr>
              <a:t>Can be easily disseminated or transmitted from person to person</a:t>
            </a:r>
            <a:endParaRPr lang="en-US" sz="1200" dirty="0">
              <a:latin typeface="Arial" panose="020B0604020202020204" pitchFamily="34" charset="0"/>
              <a:ea typeface="Verdana" pitchFamily="34" charset="0"/>
              <a:cs typeface="Arial" panose="020B0604020202020204" pitchFamily="34" charset="0"/>
            </a:endParaRPr>
          </a:p>
        </p:txBody>
      </p:sp>
      <p:sp>
        <p:nvSpPr>
          <p:cNvPr id="19" name="Rechteck 18"/>
          <p:cNvSpPr/>
          <p:nvPr/>
        </p:nvSpPr>
        <p:spPr>
          <a:xfrm>
            <a:off x="4581636" y="2333569"/>
            <a:ext cx="4394874" cy="980803"/>
          </a:xfrm>
          <a:prstGeom prst="rect">
            <a:avLst/>
          </a:prstGeom>
          <a:ln>
            <a:solidFill>
              <a:schemeClr val="accent1"/>
            </a:solidFill>
          </a:ln>
        </p:spPr>
        <p:txBody>
          <a:bodyPr wrap="square">
            <a:noAutofit/>
          </a:bodyPr>
          <a:lstStyle/>
          <a:p>
            <a:pPr marL="171450" indent="-171450">
              <a:buFont typeface="Arial" panose="020B0604020202020204" pitchFamily="34" charset="0"/>
              <a:buChar char="•"/>
            </a:pPr>
            <a:endParaRPr lang="en-US" sz="800" dirty="0">
              <a:latin typeface="Arial" panose="020B0604020202020204" pitchFamily="34" charset="0"/>
              <a:ea typeface="Verdana" pitchFamily="34" charset="0"/>
              <a:cs typeface="Arial" panose="020B0604020202020204" pitchFamily="34" charset="0"/>
            </a:endParaRPr>
          </a:p>
          <a:p>
            <a:pPr marL="171450" indent="-171450">
              <a:buFont typeface="Arial" panose="020B0604020202020204" pitchFamily="34" charset="0"/>
              <a:buChar char="•"/>
            </a:pPr>
            <a:r>
              <a:rPr lang="en-US" sz="1400" dirty="0">
                <a:latin typeface="Arial" panose="020B0604020202020204" pitchFamily="34" charset="0"/>
                <a:ea typeface="Verdana" pitchFamily="34" charset="0"/>
                <a:cs typeface="Arial" panose="020B0604020202020204" pitchFamily="34" charset="0"/>
              </a:rPr>
              <a:t>Chemical agents already known to be used as weaponry;</a:t>
            </a:r>
          </a:p>
          <a:p>
            <a:pPr marL="171450" indent="-171450">
              <a:buFont typeface="Arial" panose="020B0604020202020204" pitchFamily="34" charset="0"/>
              <a:buChar char="•"/>
            </a:pPr>
            <a:r>
              <a:rPr lang="en-US" sz="1400" dirty="0">
                <a:latin typeface="Arial" panose="020B0604020202020204" pitchFamily="34" charset="0"/>
                <a:ea typeface="Verdana" pitchFamily="34" charset="0"/>
                <a:cs typeface="Arial" panose="020B0604020202020204" pitchFamily="34" charset="0"/>
              </a:rPr>
              <a:t>Availability of chemical agents to potential terrorists</a:t>
            </a:r>
            <a:endParaRPr lang="en-US" sz="1200" b="1" dirty="0">
              <a:latin typeface="Arial" panose="020B0604020202020204" pitchFamily="34" charset="0"/>
              <a:ea typeface="Verdana" pitchFamily="34" charset="0"/>
              <a:cs typeface="Arial" panose="020B0604020202020204" pitchFamily="34" charset="0"/>
            </a:endParaRPr>
          </a:p>
        </p:txBody>
      </p:sp>
      <p:sp>
        <p:nvSpPr>
          <p:cNvPr id="13" name="Rechteck 12"/>
          <p:cNvSpPr/>
          <p:nvPr/>
        </p:nvSpPr>
        <p:spPr>
          <a:xfrm>
            <a:off x="179512" y="3295464"/>
            <a:ext cx="4248472" cy="7780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7" name="Rechteck 16"/>
          <p:cNvSpPr/>
          <p:nvPr/>
        </p:nvSpPr>
        <p:spPr>
          <a:xfrm>
            <a:off x="4735288" y="3311272"/>
            <a:ext cx="4236629" cy="6199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cxnSp>
        <p:nvCxnSpPr>
          <p:cNvPr id="16" name="Gerader Verbinder 15"/>
          <p:cNvCxnSpPr/>
          <p:nvPr/>
        </p:nvCxnSpPr>
        <p:spPr>
          <a:xfrm>
            <a:off x="179512" y="3295464"/>
            <a:ext cx="0" cy="77805"/>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576984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sz="2000" b="1" dirty="0"/>
              <a:t>Trial Phases of Vaccines</a:t>
            </a:r>
          </a:p>
        </p:txBody>
      </p:sp>
      <p:sp>
        <p:nvSpPr>
          <p:cNvPr id="4" name="Foliennummernplatzhalter 3"/>
          <p:cNvSpPr>
            <a:spLocks noGrp="1"/>
          </p:cNvSpPr>
          <p:nvPr>
            <p:ph type="sldNum" sz="quarter" idx="4"/>
          </p:nvPr>
        </p:nvSpPr>
        <p:spPr/>
        <p:txBody>
          <a:bodyPr/>
          <a:lstStyle/>
          <a:p>
            <a:fld id="{367B8622-E532-43A0-87D4-434EB8218BEF}" type="slidenum">
              <a:rPr lang="en-US" smtClean="0"/>
              <a:pPr/>
              <a:t>8</a:t>
            </a:fld>
            <a:endParaRPr lang="en-US"/>
          </a:p>
        </p:txBody>
      </p:sp>
      <p:graphicFrame>
        <p:nvGraphicFramePr>
          <p:cNvPr id="12" name="Tabelle 11"/>
          <p:cNvGraphicFramePr>
            <a:graphicFrameLocks noGrp="1"/>
          </p:cNvGraphicFramePr>
          <p:nvPr>
            <p:extLst>
              <p:ext uri="{D42A27DB-BD31-4B8C-83A1-F6EECF244321}">
                <p14:modId xmlns:p14="http://schemas.microsoft.com/office/powerpoint/2010/main" val="1473167536"/>
              </p:ext>
            </p:extLst>
          </p:nvPr>
        </p:nvGraphicFramePr>
        <p:xfrm>
          <a:off x="883270" y="2159920"/>
          <a:ext cx="7710884" cy="2910840"/>
        </p:xfrm>
        <a:graphic>
          <a:graphicData uri="http://schemas.openxmlformats.org/drawingml/2006/table">
            <a:tbl>
              <a:tblPr firstRow="1" firstCol="1" bandRow="1">
                <a:tableStyleId>{3B4B98B0-60AC-42C2-AFA5-B58CD77FA1E5}</a:tableStyleId>
              </a:tblPr>
              <a:tblGrid>
                <a:gridCol w="1897354">
                  <a:extLst>
                    <a:ext uri="{9D8B030D-6E8A-4147-A177-3AD203B41FA5}">
                      <a16:colId xmlns:a16="http://schemas.microsoft.com/office/drawing/2014/main" val="1652901751"/>
                    </a:ext>
                  </a:extLst>
                </a:gridCol>
                <a:gridCol w="5813530">
                  <a:extLst>
                    <a:ext uri="{9D8B030D-6E8A-4147-A177-3AD203B41FA5}">
                      <a16:colId xmlns:a16="http://schemas.microsoft.com/office/drawing/2014/main" val="2042654092"/>
                    </a:ext>
                  </a:extLst>
                </a:gridCol>
              </a:tblGrid>
              <a:tr h="0">
                <a:tc>
                  <a:txBody>
                    <a:bodyPr/>
                    <a:lstStyle/>
                    <a:p>
                      <a:pPr algn="ctr">
                        <a:lnSpc>
                          <a:spcPct val="150000"/>
                        </a:lnSpc>
                        <a:spcAft>
                          <a:spcPts val="0"/>
                        </a:spcAft>
                      </a:pPr>
                      <a:r>
                        <a:rPr lang="en-US" sz="1100" cap="all" spc="30" dirty="0">
                          <a:effectLst/>
                          <a:latin typeface="Arial" panose="020B0604020202020204" pitchFamily="34" charset="0"/>
                          <a:cs typeface="Arial" panose="020B0604020202020204" pitchFamily="34" charset="0"/>
                        </a:rPr>
                        <a:t>Trial Phase</a:t>
                      </a:r>
                      <a:endParaRPr lang="de-DE" sz="1100" spc="3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53975" marB="53975"/>
                </a:tc>
                <a:tc>
                  <a:txBody>
                    <a:bodyPr/>
                    <a:lstStyle/>
                    <a:p>
                      <a:pPr algn="ctr">
                        <a:lnSpc>
                          <a:spcPct val="150000"/>
                        </a:lnSpc>
                        <a:spcAft>
                          <a:spcPts val="0"/>
                        </a:spcAft>
                      </a:pPr>
                      <a:r>
                        <a:rPr lang="en-US" sz="1100" cap="all" spc="30" dirty="0">
                          <a:effectLst/>
                          <a:latin typeface="Arial" panose="020B0604020202020204" pitchFamily="34" charset="0"/>
                          <a:cs typeface="Arial" panose="020B0604020202020204" pitchFamily="34" charset="0"/>
                        </a:rPr>
                        <a:t>Description</a:t>
                      </a:r>
                      <a:endParaRPr lang="de-DE" sz="1100" spc="3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53975" marB="53975"/>
                </a:tc>
                <a:extLst>
                  <a:ext uri="{0D108BD9-81ED-4DB2-BD59-A6C34878D82A}">
                    <a16:rowId xmlns:a16="http://schemas.microsoft.com/office/drawing/2014/main" val="2359849233"/>
                  </a:ext>
                </a:extLst>
              </a:tr>
              <a:tr h="0">
                <a:tc>
                  <a:txBody>
                    <a:bodyPr/>
                    <a:lstStyle/>
                    <a:p>
                      <a:pPr algn="just">
                        <a:lnSpc>
                          <a:spcPct val="100000"/>
                        </a:lnSpc>
                        <a:spcAft>
                          <a:spcPts val="0"/>
                        </a:spcAft>
                      </a:pPr>
                      <a:r>
                        <a:rPr lang="en-US" sz="1100" cap="all" spc="30" dirty="0">
                          <a:effectLst/>
                          <a:latin typeface="Arial" panose="020B0604020202020204" pitchFamily="34" charset="0"/>
                          <a:cs typeface="Arial" panose="020B0604020202020204" pitchFamily="34" charset="0"/>
                        </a:rPr>
                        <a:t>Pre-clinical trials  </a:t>
                      </a:r>
                      <a:endParaRPr lang="de-DE" sz="1100" spc="30" dirty="0">
                        <a:effectLst/>
                        <a:latin typeface="Arial" panose="020B0604020202020204" pitchFamily="34" charset="0"/>
                        <a:cs typeface="Arial" panose="020B0604020202020204" pitchFamily="34" charset="0"/>
                      </a:endParaRPr>
                    </a:p>
                    <a:p>
                      <a:pPr algn="ctr">
                        <a:lnSpc>
                          <a:spcPct val="100000"/>
                        </a:lnSpc>
                        <a:spcAft>
                          <a:spcPts val="0"/>
                        </a:spcAft>
                      </a:pPr>
                      <a:r>
                        <a:rPr lang="en-US" sz="1100" cap="all" spc="30" dirty="0">
                          <a:effectLst/>
                          <a:latin typeface="Arial" panose="020B0604020202020204" pitchFamily="34" charset="0"/>
                          <a:cs typeface="Arial" panose="020B0604020202020204" pitchFamily="34" charset="0"/>
                        </a:rPr>
                        <a:t> </a:t>
                      </a:r>
                      <a:endParaRPr lang="de-DE" sz="1100" spc="3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53975" marB="53975" anchor="ctr"/>
                </a:tc>
                <a:tc>
                  <a:txBody>
                    <a:bodyPr/>
                    <a:lstStyle/>
                    <a:p>
                      <a:pPr algn="just">
                        <a:lnSpc>
                          <a:spcPct val="100000"/>
                        </a:lnSpc>
                        <a:spcAft>
                          <a:spcPts val="0"/>
                        </a:spcAft>
                      </a:pPr>
                      <a:r>
                        <a:rPr lang="en-US" sz="1100" spc="30" dirty="0">
                          <a:effectLst/>
                          <a:latin typeface="Arial" panose="020B0604020202020204" pitchFamily="34" charset="0"/>
                          <a:cs typeface="Arial" panose="020B0604020202020204" pitchFamily="34" charset="0"/>
                        </a:rPr>
                        <a:t>Carried out in laboratories and animals and aim to: 1) determine whether a vaccine works as intended and 2) to identify any harmful effects.</a:t>
                      </a:r>
                      <a:endParaRPr lang="de-DE" sz="1100" spc="3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53975" marB="53975"/>
                </a:tc>
                <a:extLst>
                  <a:ext uri="{0D108BD9-81ED-4DB2-BD59-A6C34878D82A}">
                    <a16:rowId xmlns:a16="http://schemas.microsoft.com/office/drawing/2014/main" val="2411040818"/>
                  </a:ext>
                </a:extLst>
              </a:tr>
              <a:tr h="165100">
                <a:tc>
                  <a:txBody>
                    <a:bodyPr/>
                    <a:lstStyle/>
                    <a:p>
                      <a:pPr algn="ctr">
                        <a:lnSpc>
                          <a:spcPct val="100000"/>
                        </a:lnSpc>
                        <a:spcAft>
                          <a:spcPts val="0"/>
                        </a:spcAft>
                      </a:pPr>
                      <a:r>
                        <a:rPr lang="en-US" sz="1100" cap="all" spc="30" dirty="0">
                          <a:effectLst/>
                          <a:latin typeface="Arial" panose="020B0604020202020204" pitchFamily="34" charset="0"/>
                          <a:cs typeface="Arial" panose="020B0604020202020204" pitchFamily="34" charset="0"/>
                        </a:rPr>
                        <a:t>Phase I trials</a:t>
                      </a:r>
                      <a:endParaRPr lang="de-DE" sz="1100" spc="3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53975" marB="53975" anchor="ctr"/>
                </a:tc>
                <a:tc>
                  <a:txBody>
                    <a:bodyPr/>
                    <a:lstStyle/>
                    <a:p>
                      <a:pPr algn="just">
                        <a:lnSpc>
                          <a:spcPct val="100000"/>
                        </a:lnSpc>
                        <a:spcAft>
                          <a:spcPts val="0"/>
                        </a:spcAft>
                      </a:pPr>
                      <a:r>
                        <a:rPr lang="en-US" sz="1100" spc="30" dirty="0">
                          <a:effectLst/>
                          <a:latin typeface="Arial" panose="020B0604020202020204" pitchFamily="34" charset="0"/>
                          <a:cs typeface="Arial" panose="020B0604020202020204" pitchFamily="34" charset="0"/>
                        </a:rPr>
                        <a:t>Involve 20 to a few hundred healthy individuals and examine safety and immune response. They also identify commonly-occurring adverse reactions.</a:t>
                      </a:r>
                      <a:endParaRPr lang="de-DE" sz="1100" spc="3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53975" marB="53975"/>
                </a:tc>
                <a:extLst>
                  <a:ext uri="{0D108BD9-81ED-4DB2-BD59-A6C34878D82A}">
                    <a16:rowId xmlns:a16="http://schemas.microsoft.com/office/drawing/2014/main" val="1444090150"/>
                  </a:ext>
                </a:extLst>
              </a:tr>
              <a:tr h="203200">
                <a:tc>
                  <a:txBody>
                    <a:bodyPr/>
                    <a:lstStyle/>
                    <a:p>
                      <a:pPr algn="ctr">
                        <a:lnSpc>
                          <a:spcPct val="100000"/>
                        </a:lnSpc>
                        <a:spcAft>
                          <a:spcPts val="0"/>
                        </a:spcAft>
                      </a:pPr>
                      <a:r>
                        <a:rPr lang="en-US" sz="1100" cap="all" spc="30">
                          <a:effectLst/>
                          <a:latin typeface="Arial" panose="020B0604020202020204" pitchFamily="34" charset="0"/>
                          <a:cs typeface="Arial" panose="020B0604020202020204" pitchFamily="34" charset="0"/>
                        </a:rPr>
                        <a:t>Phase II trials</a:t>
                      </a:r>
                      <a:endParaRPr lang="de-DE" sz="1100" spc="3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53975" marB="53975" anchor="ctr"/>
                </a:tc>
                <a:tc>
                  <a:txBody>
                    <a:bodyPr/>
                    <a:lstStyle/>
                    <a:p>
                      <a:pPr algn="just">
                        <a:lnSpc>
                          <a:spcPct val="100000"/>
                        </a:lnSpc>
                        <a:spcAft>
                          <a:spcPts val="0"/>
                        </a:spcAft>
                      </a:pPr>
                      <a:r>
                        <a:rPr lang="en-US" sz="1100" spc="30" dirty="0">
                          <a:effectLst/>
                          <a:latin typeface="Arial" panose="020B0604020202020204" pitchFamily="34" charset="0"/>
                          <a:cs typeface="Arial" panose="020B0604020202020204" pitchFamily="34" charset="0"/>
                        </a:rPr>
                        <a:t>Involve several hundred to a few thousand people and determine the optimum vaccine composition for achieving protection while ensuring safety.</a:t>
                      </a:r>
                      <a:endParaRPr lang="de-DE" sz="1100" spc="3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53975" marB="53975"/>
                </a:tc>
                <a:extLst>
                  <a:ext uri="{0D108BD9-81ED-4DB2-BD59-A6C34878D82A}">
                    <a16:rowId xmlns:a16="http://schemas.microsoft.com/office/drawing/2014/main" val="853199156"/>
                  </a:ext>
                </a:extLst>
              </a:tr>
              <a:tr h="0">
                <a:tc>
                  <a:txBody>
                    <a:bodyPr/>
                    <a:lstStyle/>
                    <a:p>
                      <a:pPr algn="ctr">
                        <a:lnSpc>
                          <a:spcPct val="100000"/>
                        </a:lnSpc>
                        <a:spcAft>
                          <a:spcPts val="0"/>
                        </a:spcAft>
                      </a:pPr>
                      <a:r>
                        <a:rPr lang="en-US" sz="1100" cap="all" spc="30">
                          <a:effectLst/>
                          <a:latin typeface="Arial" panose="020B0604020202020204" pitchFamily="34" charset="0"/>
                          <a:cs typeface="Arial" panose="020B0604020202020204" pitchFamily="34" charset="0"/>
                        </a:rPr>
                        <a:t>Phase III trials</a:t>
                      </a:r>
                      <a:endParaRPr lang="de-DE" sz="1100" spc="3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53975" marB="53975" anchor="ctr"/>
                </a:tc>
                <a:tc>
                  <a:txBody>
                    <a:bodyPr/>
                    <a:lstStyle/>
                    <a:p>
                      <a:pPr algn="just">
                        <a:lnSpc>
                          <a:spcPct val="100000"/>
                        </a:lnSpc>
                        <a:spcAft>
                          <a:spcPts val="0"/>
                        </a:spcAft>
                      </a:pPr>
                      <a:r>
                        <a:rPr lang="en-US" sz="1100" spc="30" dirty="0">
                          <a:effectLst/>
                          <a:latin typeface="Arial" panose="020B0604020202020204" pitchFamily="34" charset="0"/>
                          <a:cs typeface="Arial" panose="020B0604020202020204" pitchFamily="34" charset="0"/>
                        </a:rPr>
                        <a:t>involve thousands to tens of thousands of people and examine the vaccine's ability to prevent a disease as intended. They also provide further safety information. </a:t>
                      </a:r>
                      <a:endParaRPr lang="de-DE" sz="1100" spc="3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53975" marB="53975"/>
                </a:tc>
                <a:extLst>
                  <a:ext uri="{0D108BD9-81ED-4DB2-BD59-A6C34878D82A}">
                    <a16:rowId xmlns:a16="http://schemas.microsoft.com/office/drawing/2014/main" val="4167217179"/>
                  </a:ext>
                </a:extLst>
              </a:tr>
              <a:tr h="203200">
                <a:tc>
                  <a:txBody>
                    <a:bodyPr/>
                    <a:lstStyle/>
                    <a:p>
                      <a:pPr algn="ctr">
                        <a:lnSpc>
                          <a:spcPct val="100000"/>
                        </a:lnSpc>
                        <a:spcAft>
                          <a:spcPts val="0"/>
                        </a:spcAft>
                      </a:pPr>
                      <a:r>
                        <a:rPr lang="en-US" sz="1100" cap="all" spc="30" dirty="0">
                          <a:effectLst/>
                          <a:latin typeface="Arial" panose="020B0604020202020204" pitchFamily="34" charset="0"/>
                          <a:cs typeface="Arial" panose="020B0604020202020204" pitchFamily="34" charset="0"/>
                        </a:rPr>
                        <a:t>Post-licensure monitoring</a:t>
                      </a:r>
                      <a:endParaRPr lang="de-DE" sz="1100" spc="3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53975" marB="53975" anchor="ctr"/>
                </a:tc>
                <a:tc>
                  <a:txBody>
                    <a:bodyPr/>
                    <a:lstStyle/>
                    <a:p>
                      <a:pPr algn="just">
                        <a:lnSpc>
                          <a:spcPct val="100000"/>
                        </a:lnSpc>
                        <a:spcAft>
                          <a:spcPts val="0"/>
                        </a:spcAft>
                      </a:pPr>
                      <a:r>
                        <a:rPr lang="en-US" sz="1100" spc="30" dirty="0">
                          <a:effectLst/>
                          <a:latin typeface="Arial" panose="020B0604020202020204" pitchFamily="34" charset="0"/>
                          <a:cs typeface="Arial" panose="020B0604020202020204" pitchFamily="34" charset="0"/>
                        </a:rPr>
                        <a:t>Also known as formal Phase IV trials involve the target population.  These surveillance activities identify, through spontaneous reporting systems to health authorities, less common adverse events, events which could occur after a long time, or events that may occur in specific subgroups of the target population.</a:t>
                      </a:r>
                      <a:endParaRPr lang="de-DE" sz="1100" spc="3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53975" marB="53975"/>
                </a:tc>
                <a:extLst>
                  <a:ext uri="{0D108BD9-81ED-4DB2-BD59-A6C34878D82A}">
                    <a16:rowId xmlns:a16="http://schemas.microsoft.com/office/drawing/2014/main" val="4183817007"/>
                  </a:ext>
                </a:extLst>
              </a:tr>
            </a:tbl>
          </a:graphicData>
        </a:graphic>
      </p:graphicFrame>
      <p:sp>
        <p:nvSpPr>
          <p:cNvPr id="13" name="Rechteck 12"/>
          <p:cNvSpPr/>
          <p:nvPr/>
        </p:nvSpPr>
        <p:spPr>
          <a:xfrm>
            <a:off x="7836574" y="5157192"/>
            <a:ext cx="725520" cy="200055"/>
          </a:xfrm>
          <a:prstGeom prst="rect">
            <a:avLst/>
          </a:prstGeom>
        </p:spPr>
        <p:txBody>
          <a:bodyPr wrap="none">
            <a:spAutoFit/>
          </a:bodyPr>
          <a:lstStyle/>
          <a:p>
            <a:r>
              <a:rPr lang="en-US" sz="700" spc="30" dirty="0">
                <a:latin typeface="Times New Roman" panose="02020603050405020304" pitchFamily="18" charset="0"/>
                <a:ea typeface="Times New Roman" panose="02020603050405020304" pitchFamily="18" charset="0"/>
                <a:cs typeface="Times New Roman" panose="02020603050405020304" pitchFamily="18" charset="0"/>
              </a:rPr>
              <a:t>(WHO, 2015)</a:t>
            </a:r>
            <a:endParaRPr lang="de-DE" sz="700" dirty="0">
              <a:latin typeface="Times New Roman" panose="02020603050405020304" pitchFamily="18" charset="0"/>
              <a:cs typeface="Times New Roman" panose="02020603050405020304" pitchFamily="18" charset="0"/>
            </a:endParaRPr>
          </a:p>
        </p:txBody>
      </p:sp>
      <p:sp>
        <p:nvSpPr>
          <p:cNvPr id="14" name="Textplatzhalter 12"/>
          <p:cNvSpPr>
            <a:spLocks noGrp="1"/>
          </p:cNvSpPr>
          <p:nvPr>
            <p:ph type="body" sz="quarter" idx="10"/>
          </p:nvPr>
        </p:nvSpPr>
        <p:spPr>
          <a:xfrm>
            <a:off x="395288" y="260350"/>
            <a:ext cx="2663825" cy="1368425"/>
          </a:xfrm>
        </p:spPr>
        <p:txBody>
          <a:bodyPr/>
          <a:lstStyle/>
          <a:p>
            <a:r>
              <a:rPr lang="en-US" dirty="0"/>
              <a:t>The R&amp;D Process of Drugs and Vaccines</a:t>
            </a:r>
          </a:p>
        </p:txBody>
      </p:sp>
      <p:sp>
        <p:nvSpPr>
          <p:cNvPr id="8" name="Textplatzhalter 5"/>
          <p:cNvSpPr>
            <a:spLocks noGrp="1"/>
          </p:cNvSpPr>
          <p:nvPr>
            <p:ph type="body" sz="quarter" idx="11"/>
          </p:nvPr>
        </p:nvSpPr>
        <p:spPr>
          <a:xfrm>
            <a:off x="1474355" y="5443679"/>
            <a:ext cx="6914070" cy="793633"/>
          </a:xfrm>
          <a:ln>
            <a:solidFill>
              <a:schemeClr val="accent1"/>
            </a:solidFill>
          </a:ln>
        </p:spPr>
        <p:txBody>
          <a:bodyPr anchor="ctr" anchorCtr="0">
            <a:noAutofit/>
          </a:bodyPr>
          <a:lstStyle/>
          <a:p>
            <a:r>
              <a:rPr lang="en-US" dirty="0"/>
              <a:t>In addition to extensive study requirements, the transformation from small-scale to large-scale manufacturing is a major project – Often a new facility must be built (or an old one reconstructed). </a:t>
            </a:r>
            <a:endParaRPr lang="de-DE" sz="1000" i="1" dirty="0">
              <a:solidFill>
                <a:schemeClr val="accent1">
                  <a:lumMod val="75000"/>
                </a:schemeClr>
              </a:solidFill>
            </a:endParaRPr>
          </a:p>
        </p:txBody>
      </p:sp>
      <p:sp>
        <p:nvSpPr>
          <p:cNvPr id="3" name="Rechteck 2"/>
          <p:cNvSpPr/>
          <p:nvPr/>
        </p:nvSpPr>
        <p:spPr>
          <a:xfrm>
            <a:off x="7771493" y="6259566"/>
            <a:ext cx="790601" cy="200055"/>
          </a:xfrm>
          <a:prstGeom prst="rect">
            <a:avLst/>
          </a:prstGeom>
        </p:spPr>
        <p:txBody>
          <a:bodyPr wrap="none">
            <a:spAutoFit/>
          </a:bodyPr>
          <a:lstStyle/>
          <a:p>
            <a:r>
              <a:rPr lang="de-DE" sz="700" dirty="0">
                <a:latin typeface="Times New Roman" panose="02020603050405020304" pitchFamily="18" charset="0"/>
                <a:cs typeface="Times New Roman" panose="02020603050405020304" pitchFamily="18" charset="0"/>
              </a:rPr>
              <a:t> (</a:t>
            </a:r>
            <a:r>
              <a:rPr lang="de-DE" sz="700" dirty="0" err="1">
                <a:latin typeface="Times New Roman" panose="02020603050405020304" pitchFamily="18" charset="0"/>
                <a:cs typeface="Times New Roman" panose="02020603050405020304" pitchFamily="18" charset="0"/>
              </a:rPr>
              <a:t>PhRMA</a:t>
            </a:r>
            <a:r>
              <a:rPr lang="de-DE" sz="700" dirty="0">
                <a:latin typeface="Times New Roman" panose="02020603050405020304" pitchFamily="18" charset="0"/>
                <a:cs typeface="Times New Roman" panose="02020603050405020304" pitchFamily="18" charset="0"/>
              </a:rPr>
              <a:t>, 2007)</a:t>
            </a:r>
          </a:p>
        </p:txBody>
      </p:sp>
      <p:sp>
        <p:nvSpPr>
          <p:cNvPr id="10" name="Rechteck 9"/>
          <p:cNvSpPr/>
          <p:nvPr/>
        </p:nvSpPr>
        <p:spPr>
          <a:xfrm>
            <a:off x="941420" y="6396445"/>
            <a:ext cx="7416824" cy="246221"/>
          </a:xfrm>
          <a:prstGeom prst="rect">
            <a:avLst/>
          </a:prstGeom>
        </p:spPr>
        <p:txBody>
          <a:bodyPr wrap="square">
            <a:spAutoFit/>
          </a:bodyPr>
          <a:lstStyle/>
          <a:p>
            <a:pPr marL="304800" indent="-304800">
              <a:spcAft>
                <a:spcPts val="0"/>
              </a:spcAft>
            </a:pPr>
            <a:r>
              <a:rPr lang="en-US" sz="500" spc="30" dirty="0">
                <a:latin typeface="Times New Roman" panose="02020603050405020304" pitchFamily="18" charset="0"/>
                <a:ea typeface="Times New Roman" panose="02020603050405020304" pitchFamily="18" charset="0"/>
              </a:rPr>
              <a:t>WHO. (2015). Ebola vaccines, therapies, and diagnostics. Retrieved February 16, 2016, from http://www.who.int/medicines/Ebola-RD-QA-Updated-July-2015.pdf?ua=1</a:t>
            </a:r>
          </a:p>
          <a:p>
            <a:pPr marL="304800" indent="-304800">
              <a:spcAft>
                <a:spcPts val="0"/>
              </a:spcAft>
            </a:pPr>
            <a:r>
              <a:rPr lang="en-US" sz="500" spc="30" dirty="0">
                <a:latin typeface="Times New Roman" panose="02020603050405020304" pitchFamily="18" charset="0"/>
                <a:ea typeface="Times New Roman" panose="02020603050405020304" pitchFamily="18" charset="0"/>
              </a:rPr>
              <a:t>PhRMA. (2007). Drug Discovery and Development: Understanding the R&amp;D Process. Washington DC, USA.</a:t>
            </a:r>
          </a:p>
        </p:txBody>
      </p:sp>
    </p:spTree>
    <p:extLst>
      <p:ext uri="{BB962C8B-B14F-4D97-AF65-F5344CB8AC3E}">
        <p14:creationId xmlns:p14="http://schemas.microsoft.com/office/powerpoint/2010/main" val="10973731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el 1"/>
          <p:cNvSpPr>
            <a:spLocks noGrp="1"/>
          </p:cNvSpPr>
          <p:nvPr>
            <p:ph type="title"/>
          </p:nvPr>
        </p:nvSpPr>
        <p:spPr>
          <a:xfrm>
            <a:off x="3275856" y="260648"/>
            <a:ext cx="5631608" cy="683100"/>
          </a:xfrm>
        </p:spPr>
        <p:txBody>
          <a:bodyPr/>
          <a:lstStyle/>
          <a:p>
            <a:r>
              <a:rPr lang="en-US" sz="2000" b="1" dirty="0"/>
              <a:t>Phase Development for MCM against CBRN Agents</a:t>
            </a:r>
            <a:endParaRPr lang="en-US" sz="2000" dirty="0"/>
          </a:p>
        </p:txBody>
      </p:sp>
      <p:sp>
        <p:nvSpPr>
          <p:cNvPr id="4" name="Foliennummernplatzhalter 3"/>
          <p:cNvSpPr>
            <a:spLocks noGrp="1"/>
          </p:cNvSpPr>
          <p:nvPr>
            <p:ph type="sldNum" sz="quarter" idx="4"/>
          </p:nvPr>
        </p:nvSpPr>
        <p:spPr/>
        <p:txBody>
          <a:bodyPr/>
          <a:lstStyle/>
          <a:p>
            <a:fld id="{367B8622-E532-43A0-87D4-434EB8218BEF}" type="slidenum">
              <a:rPr lang="en-US" smtClean="0"/>
              <a:pPr/>
              <a:t>9</a:t>
            </a:fld>
            <a:endParaRPr lang="en-US"/>
          </a:p>
        </p:txBody>
      </p:sp>
      <p:sp>
        <p:nvSpPr>
          <p:cNvPr id="6" name="Textplatzhalter 5"/>
          <p:cNvSpPr>
            <a:spLocks noGrp="1"/>
          </p:cNvSpPr>
          <p:nvPr>
            <p:ph type="body" sz="quarter" idx="11"/>
          </p:nvPr>
        </p:nvSpPr>
        <p:spPr>
          <a:xfrm>
            <a:off x="1474355" y="5592370"/>
            <a:ext cx="6914070" cy="572934"/>
          </a:xfrm>
          <a:ln>
            <a:solidFill>
              <a:schemeClr val="accent1"/>
            </a:solidFill>
          </a:ln>
        </p:spPr>
        <p:txBody>
          <a:bodyPr anchor="ctr" anchorCtr="0">
            <a:noAutofit/>
          </a:bodyPr>
          <a:lstStyle/>
          <a:p>
            <a:r>
              <a:rPr lang="en-US" dirty="0">
                <a:solidFill>
                  <a:schemeClr val="accent1">
                    <a:lumMod val="75000"/>
                  </a:schemeClr>
                </a:solidFill>
              </a:rPr>
              <a:t>One new drug or vaccine takes ~10-20 years</a:t>
            </a:r>
            <a:r>
              <a:rPr lang="en-US" baseline="30000" dirty="0">
                <a:solidFill>
                  <a:schemeClr val="accent1">
                    <a:lumMod val="75000"/>
                  </a:schemeClr>
                </a:solidFill>
              </a:rPr>
              <a:t>1</a:t>
            </a:r>
            <a:r>
              <a:rPr lang="en-US" dirty="0">
                <a:solidFill>
                  <a:schemeClr val="accent1">
                    <a:lumMod val="75000"/>
                  </a:schemeClr>
                </a:solidFill>
              </a:rPr>
              <a:t> with out-of-pocket expenses estimated from ~850 million</a:t>
            </a:r>
            <a:r>
              <a:rPr lang="en-US" baseline="30000" dirty="0">
                <a:solidFill>
                  <a:schemeClr val="accent1">
                    <a:lumMod val="75000"/>
                  </a:schemeClr>
                </a:solidFill>
              </a:rPr>
              <a:t>2</a:t>
            </a:r>
            <a:r>
              <a:rPr lang="en-US" dirty="0">
                <a:solidFill>
                  <a:schemeClr val="accent1">
                    <a:lumMod val="75000"/>
                  </a:schemeClr>
                </a:solidFill>
              </a:rPr>
              <a:t> up to 1.5 billion USD</a:t>
            </a:r>
            <a:r>
              <a:rPr lang="en-US" baseline="30000" dirty="0">
                <a:solidFill>
                  <a:schemeClr val="accent1">
                    <a:lumMod val="75000"/>
                  </a:schemeClr>
                </a:solidFill>
              </a:rPr>
              <a:t>1</a:t>
            </a:r>
            <a:endParaRPr lang="de-DE" sz="1000" i="1" dirty="0">
              <a:solidFill>
                <a:schemeClr val="accent1">
                  <a:lumMod val="75000"/>
                </a:schemeClr>
              </a:solidFill>
            </a:endParaRPr>
          </a:p>
        </p:txBody>
      </p:sp>
      <p:sp>
        <p:nvSpPr>
          <p:cNvPr id="8" name="Rechteck 7"/>
          <p:cNvSpPr/>
          <p:nvPr/>
        </p:nvSpPr>
        <p:spPr>
          <a:xfrm>
            <a:off x="971600" y="6418203"/>
            <a:ext cx="7416824" cy="246221"/>
          </a:xfrm>
          <a:prstGeom prst="rect">
            <a:avLst/>
          </a:prstGeom>
        </p:spPr>
        <p:txBody>
          <a:bodyPr wrap="square">
            <a:spAutoFit/>
          </a:bodyPr>
          <a:lstStyle/>
          <a:p>
            <a:pPr marL="304800" indent="-304800">
              <a:spcAft>
                <a:spcPts val="0"/>
              </a:spcAft>
            </a:pPr>
            <a:r>
              <a:rPr lang="fr-FR" sz="500" spc="30" dirty="0">
                <a:latin typeface="Times New Roman" panose="02020603050405020304" pitchFamily="18" charset="0"/>
                <a:ea typeface="Times New Roman" panose="02020603050405020304" pitchFamily="18" charset="0"/>
              </a:rPr>
              <a:t>1. </a:t>
            </a:r>
            <a:r>
              <a:rPr lang="en-US" sz="500" spc="30" dirty="0">
                <a:latin typeface="Times New Roman" panose="02020603050405020304" pitchFamily="18" charset="0"/>
                <a:ea typeface="Times New Roman" panose="02020603050405020304" pitchFamily="18" charset="0"/>
              </a:rPr>
              <a:t>Robinson, Robin A. BARDA Industry Day. Ronald Reagan Building, Washington DC, USA. Oct 14, 2015.</a:t>
            </a:r>
            <a:endParaRPr lang="fr-FR" sz="500" spc="30" dirty="0">
              <a:latin typeface="Times New Roman" panose="02020603050405020304" pitchFamily="18" charset="0"/>
              <a:ea typeface="Times New Roman" panose="02020603050405020304" pitchFamily="18" charset="0"/>
            </a:endParaRPr>
          </a:p>
          <a:p>
            <a:pPr marL="304800" indent="-304800">
              <a:spcAft>
                <a:spcPts val="0"/>
              </a:spcAft>
            </a:pPr>
            <a:r>
              <a:rPr lang="fr-FR" sz="500" spc="30" dirty="0">
                <a:latin typeface="Times New Roman" panose="02020603050405020304" pitchFamily="18" charset="0"/>
                <a:ea typeface="Times New Roman" panose="02020603050405020304" pitchFamily="18" charset="0"/>
              </a:rPr>
              <a:t>2. </a:t>
            </a:r>
            <a:r>
              <a:rPr lang="en-US" sz="500" spc="30" dirty="0">
                <a:latin typeface="Times New Roman" panose="02020603050405020304" pitchFamily="18" charset="0"/>
                <a:ea typeface="Times New Roman" panose="02020603050405020304" pitchFamily="18" charset="0"/>
              </a:rPr>
              <a:t>Reeves, Stephen V., interview by Mark Lawrence Johnson. Major General, USA (Ret) (Oct 20, 2015)</a:t>
            </a:r>
            <a:endParaRPr lang="de-DE" sz="500" spc="30" dirty="0">
              <a:latin typeface="Times New Roman" panose="02020603050405020304" pitchFamily="18" charset="0"/>
              <a:ea typeface="Times New Roman" panose="02020603050405020304" pitchFamily="18" charset="0"/>
            </a:endParaRPr>
          </a:p>
        </p:txBody>
      </p:sp>
      <p:pic>
        <p:nvPicPr>
          <p:cNvPr id="9" name="Grafik 8"/>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27584" y="1844825"/>
            <a:ext cx="7056784" cy="3672300"/>
          </a:xfrm>
          <a:prstGeom prst="rect">
            <a:avLst/>
          </a:prstGeom>
          <a:noFill/>
        </p:spPr>
      </p:pic>
      <p:sp>
        <p:nvSpPr>
          <p:cNvPr id="11" name="Textfeld 10"/>
          <p:cNvSpPr txBox="1"/>
          <p:nvPr/>
        </p:nvSpPr>
        <p:spPr>
          <a:xfrm>
            <a:off x="7380312" y="4293096"/>
            <a:ext cx="1645002" cy="523220"/>
          </a:xfrm>
          <a:prstGeom prst="rect">
            <a:avLst/>
          </a:prstGeom>
          <a:noFill/>
          <a:ln>
            <a:solidFill>
              <a:schemeClr val="accent1"/>
            </a:solidFill>
          </a:ln>
        </p:spPr>
        <p:txBody>
          <a:bodyPr wrap="none" rtlCol="0">
            <a:spAutoFit/>
          </a:bodyPr>
          <a:lstStyle/>
          <a:p>
            <a:r>
              <a:rPr lang="en-US" sz="700" b="1" dirty="0">
                <a:latin typeface="Arial" panose="020B0604020202020204" pitchFamily="34" charset="0"/>
                <a:cs typeface="Arial" panose="020B0604020202020204" pitchFamily="34" charset="0"/>
              </a:rPr>
              <a:t>ARD</a:t>
            </a:r>
            <a:r>
              <a:rPr lang="en-US" sz="700" dirty="0">
                <a:latin typeface="Arial" panose="020B0604020202020204" pitchFamily="34" charset="0"/>
                <a:cs typeface="Arial" panose="020B0604020202020204" pitchFamily="34" charset="0"/>
              </a:rPr>
              <a:t> =  Advanced Drug Research</a:t>
            </a:r>
          </a:p>
          <a:p>
            <a:r>
              <a:rPr lang="en-US" sz="700" b="1" dirty="0">
                <a:latin typeface="Arial" panose="020B0604020202020204" pitchFamily="34" charset="0"/>
                <a:cs typeface="Arial" panose="020B0604020202020204" pitchFamily="34" charset="0"/>
              </a:rPr>
              <a:t>IND</a:t>
            </a:r>
            <a:r>
              <a:rPr lang="en-US" sz="700" dirty="0">
                <a:latin typeface="Arial" panose="020B0604020202020204" pitchFamily="34" charset="0"/>
                <a:cs typeface="Arial" panose="020B0604020202020204" pitchFamily="34" charset="0"/>
              </a:rPr>
              <a:t> = Investigational New Drug</a:t>
            </a:r>
            <a:br>
              <a:rPr lang="en-US" sz="700" dirty="0">
                <a:latin typeface="Arial" panose="020B0604020202020204" pitchFamily="34" charset="0"/>
                <a:cs typeface="Arial" panose="020B0604020202020204" pitchFamily="34" charset="0"/>
              </a:rPr>
            </a:br>
            <a:r>
              <a:rPr lang="en-US" sz="700" b="1" dirty="0">
                <a:latin typeface="Arial" panose="020B0604020202020204" pitchFamily="34" charset="0"/>
                <a:cs typeface="Arial" panose="020B0604020202020204" pitchFamily="34" charset="0"/>
              </a:rPr>
              <a:t>NDA</a:t>
            </a:r>
            <a:r>
              <a:rPr lang="en-US" sz="700" dirty="0">
                <a:latin typeface="Arial" panose="020B0604020202020204" pitchFamily="34" charset="0"/>
                <a:cs typeface="Arial" panose="020B0604020202020204" pitchFamily="34" charset="0"/>
              </a:rPr>
              <a:t> = New Drug Approval</a:t>
            </a:r>
          </a:p>
          <a:p>
            <a:r>
              <a:rPr lang="en-US" sz="700" b="1" dirty="0">
                <a:latin typeface="Arial" panose="020B0604020202020204" pitchFamily="34" charset="0"/>
                <a:cs typeface="Arial" panose="020B0604020202020204" pitchFamily="34" charset="0"/>
              </a:rPr>
              <a:t>NIH</a:t>
            </a:r>
            <a:r>
              <a:rPr lang="en-US" sz="700" dirty="0">
                <a:latin typeface="Arial" panose="020B0604020202020204" pitchFamily="34" charset="0"/>
                <a:cs typeface="Arial" panose="020B0604020202020204" pitchFamily="34" charset="0"/>
              </a:rPr>
              <a:t> = US National Institute of Health</a:t>
            </a:r>
          </a:p>
        </p:txBody>
      </p:sp>
      <p:sp>
        <p:nvSpPr>
          <p:cNvPr id="12" name="Rechteck 11"/>
          <p:cNvSpPr/>
          <p:nvPr/>
        </p:nvSpPr>
        <p:spPr>
          <a:xfrm>
            <a:off x="5364088" y="5317069"/>
            <a:ext cx="1665841" cy="200055"/>
          </a:xfrm>
          <a:prstGeom prst="rect">
            <a:avLst/>
          </a:prstGeom>
        </p:spPr>
        <p:txBody>
          <a:bodyPr wrap="none">
            <a:spAutoFit/>
          </a:bodyPr>
          <a:lstStyle/>
          <a:p>
            <a:r>
              <a:rPr lang="en-US" sz="700" dirty="0">
                <a:latin typeface="Times New Roman" panose="02020603050405020304" pitchFamily="18" charset="0"/>
                <a:cs typeface="Times New Roman" panose="02020603050405020304" pitchFamily="18" charset="0"/>
              </a:rPr>
              <a:t> (Robinson, BARDA Industry Day 2015)</a:t>
            </a:r>
            <a:endParaRPr lang="de-DE" sz="700" dirty="0">
              <a:latin typeface="Times New Roman" panose="02020603050405020304" pitchFamily="18" charset="0"/>
              <a:cs typeface="Times New Roman" panose="02020603050405020304" pitchFamily="18" charset="0"/>
            </a:endParaRPr>
          </a:p>
        </p:txBody>
      </p:sp>
      <p:sp>
        <p:nvSpPr>
          <p:cNvPr id="13" name="Textplatzhalter 12"/>
          <p:cNvSpPr>
            <a:spLocks noGrp="1"/>
          </p:cNvSpPr>
          <p:nvPr>
            <p:ph type="body" sz="quarter" idx="10"/>
          </p:nvPr>
        </p:nvSpPr>
        <p:spPr/>
        <p:txBody>
          <a:bodyPr/>
          <a:lstStyle/>
          <a:p>
            <a:r>
              <a:rPr lang="en-US" dirty="0"/>
              <a:t>The R&amp;D Process of Drugs and Vaccines</a:t>
            </a:r>
          </a:p>
        </p:txBody>
      </p:sp>
    </p:spTree>
    <p:extLst>
      <p:ext uri="{BB962C8B-B14F-4D97-AF65-F5344CB8AC3E}">
        <p14:creationId xmlns:p14="http://schemas.microsoft.com/office/powerpoint/2010/main" val="41261358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Foliennummernplatzhalter 3"/>
          <p:cNvSpPr>
            <a:spLocks noGrp="1"/>
          </p:cNvSpPr>
          <p:nvPr>
            <p:ph type="sldNum" sz="quarter" idx="4"/>
          </p:nvPr>
        </p:nvSpPr>
        <p:spPr/>
        <p:txBody>
          <a:bodyPr/>
          <a:lstStyle/>
          <a:p>
            <a:fld id="{367B8622-E532-43A0-87D4-434EB8218BEF}" type="slidenum">
              <a:rPr lang="en-US" smtClean="0"/>
              <a:pPr/>
              <a:t>10</a:t>
            </a:fld>
            <a:endParaRPr lang="en-US"/>
          </a:p>
        </p:txBody>
      </p:sp>
      <p:graphicFrame>
        <p:nvGraphicFramePr>
          <p:cNvPr id="8" name="Tabelle 7"/>
          <p:cNvGraphicFramePr>
            <a:graphicFrameLocks noGrp="1"/>
          </p:cNvGraphicFramePr>
          <p:nvPr>
            <p:extLst>
              <p:ext uri="{D42A27DB-BD31-4B8C-83A1-F6EECF244321}">
                <p14:modId xmlns:p14="http://schemas.microsoft.com/office/powerpoint/2010/main" val="1203896292"/>
              </p:ext>
            </p:extLst>
          </p:nvPr>
        </p:nvGraphicFramePr>
        <p:xfrm>
          <a:off x="356381" y="1988840"/>
          <a:ext cx="8583938" cy="3437344"/>
        </p:xfrm>
        <a:graphic>
          <a:graphicData uri="http://schemas.openxmlformats.org/drawingml/2006/table">
            <a:tbl>
              <a:tblPr firstRow="1" firstCol="1" bandRow="1">
                <a:tableStyleId>{3B4B98B0-60AC-42C2-AFA5-B58CD77FA1E5}</a:tableStyleId>
              </a:tblPr>
              <a:tblGrid>
                <a:gridCol w="1872208">
                  <a:extLst>
                    <a:ext uri="{9D8B030D-6E8A-4147-A177-3AD203B41FA5}">
                      <a16:colId xmlns:a16="http://schemas.microsoft.com/office/drawing/2014/main" val="2292587531"/>
                    </a:ext>
                  </a:extLst>
                </a:gridCol>
                <a:gridCol w="6711730">
                  <a:extLst>
                    <a:ext uri="{9D8B030D-6E8A-4147-A177-3AD203B41FA5}">
                      <a16:colId xmlns:a16="http://schemas.microsoft.com/office/drawing/2014/main" val="4274637275"/>
                    </a:ext>
                  </a:extLst>
                </a:gridCol>
              </a:tblGrid>
              <a:tr h="227570">
                <a:tc>
                  <a:txBody>
                    <a:bodyPr/>
                    <a:lstStyle/>
                    <a:p>
                      <a:pPr algn="ctr">
                        <a:lnSpc>
                          <a:spcPct val="100000"/>
                        </a:lnSpc>
                      </a:pPr>
                      <a:r>
                        <a:rPr lang="en-US" sz="1400" cap="all" dirty="0">
                          <a:effectLst/>
                          <a:latin typeface="Arial" panose="020B0604020202020204" pitchFamily="34" charset="0"/>
                          <a:cs typeface="Arial" panose="020B0604020202020204" pitchFamily="34" charset="0"/>
                        </a:rPr>
                        <a:t>Barrier</a:t>
                      </a:r>
                      <a:endParaRPr lang="de-DE" sz="1400" dirty="0">
                        <a:effectLst/>
                        <a:latin typeface="Arial" panose="020B0604020202020204" pitchFamily="34" charset="0"/>
                        <a:ea typeface="Calibri" panose="020F0502020204030204" pitchFamily="34" charset="0"/>
                        <a:cs typeface="Arial" panose="020B0604020202020204" pitchFamily="34" charset="0"/>
                      </a:endParaRPr>
                    </a:p>
                  </a:txBody>
                  <a:tcPr marL="59607" marR="59607" marT="62367" marB="62367" anchor="ctr"/>
                </a:tc>
                <a:tc>
                  <a:txBody>
                    <a:bodyPr/>
                    <a:lstStyle/>
                    <a:p>
                      <a:pPr algn="ctr">
                        <a:lnSpc>
                          <a:spcPct val="100000"/>
                        </a:lnSpc>
                      </a:pPr>
                      <a:r>
                        <a:rPr lang="en-US" sz="1400" cap="all">
                          <a:effectLst/>
                          <a:latin typeface="Arial" panose="020B0604020202020204" pitchFamily="34" charset="0"/>
                          <a:cs typeface="Arial" panose="020B0604020202020204" pitchFamily="34" charset="0"/>
                        </a:rPr>
                        <a:t>Characteristics Relevant for CBRN MCM</a:t>
                      </a:r>
                      <a:endParaRPr lang="de-DE" sz="1400">
                        <a:effectLst/>
                        <a:latin typeface="Arial" panose="020B0604020202020204" pitchFamily="34" charset="0"/>
                        <a:ea typeface="Calibri" panose="020F0502020204030204" pitchFamily="34" charset="0"/>
                        <a:cs typeface="Arial" panose="020B0604020202020204" pitchFamily="34" charset="0"/>
                      </a:endParaRPr>
                    </a:p>
                  </a:txBody>
                  <a:tcPr marL="59607" marR="59607" marT="62367" marB="62367" anchor="ctr"/>
                </a:tc>
                <a:extLst>
                  <a:ext uri="{0D108BD9-81ED-4DB2-BD59-A6C34878D82A}">
                    <a16:rowId xmlns:a16="http://schemas.microsoft.com/office/drawing/2014/main" val="292437494"/>
                  </a:ext>
                </a:extLst>
              </a:tr>
              <a:tr h="355898">
                <a:tc>
                  <a:txBody>
                    <a:bodyPr/>
                    <a:lstStyle/>
                    <a:p>
                      <a:pPr algn="l">
                        <a:lnSpc>
                          <a:spcPct val="100000"/>
                        </a:lnSpc>
                        <a:spcAft>
                          <a:spcPts val="0"/>
                        </a:spcAft>
                      </a:pPr>
                      <a:r>
                        <a:rPr lang="de-DE" sz="1400" spc="30" dirty="0">
                          <a:effectLst/>
                          <a:latin typeface="Arial" panose="020B0604020202020204" pitchFamily="34" charset="0"/>
                          <a:ea typeface="Times New Roman" panose="02020603050405020304" pitchFamily="18" charset="0"/>
                          <a:cs typeface="Arial" panose="020B0604020202020204" pitchFamily="34" charset="0"/>
                        </a:rPr>
                        <a:t>ANIMAL STUDIES</a:t>
                      </a:r>
                    </a:p>
                  </a:txBody>
                  <a:tcPr marL="59607" marR="59607" marT="62367" marB="62367" anchor="ctr"/>
                </a:tc>
                <a:tc>
                  <a:txBody>
                    <a:bodyPr/>
                    <a:lstStyle/>
                    <a:p>
                      <a:pPr algn="l">
                        <a:lnSpc>
                          <a:spcPct val="100000"/>
                        </a:lnSpc>
                        <a:spcAft>
                          <a:spcPts val="0"/>
                        </a:spcAft>
                      </a:pPr>
                      <a:r>
                        <a:rPr lang="en-US" sz="1400" spc="30" dirty="0">
                          <a:effectLst/>
                          <a:latin typeface="Arial" panose="020B0604020202020204" pitchFamily="34" charset="0"/>
                          <a:ea typeface="Times New Roman" panose="02020603050405020304" pitchFamily="18" charset="0"/>
                          <a:cs typeface="Arial" panose="020B0604020202020204" pitchFamily="34" charset="0"/>
                        </a:rPr>
                        <a:t>Since patients exposed to rare and highly dangerous CBRN agents are often not available to test MCM efficacy, animal studies must be designed and proven relevance to humans must be established.  Such animal studies are highly complex, time consuming, and costly.</a:t>
                      </a:r>
                      <a:endParaRPr lang="de-DE" sz="1400" spc="30" dirty="0">
                        <a:effectLst/>
                        <a:latin typeface="Arial" panose="020B0604020202020204" pitchFamily="34" charset="0"/>
                        <a:ea typeface="Times New Roman" panose="02020603050405020304" pitchFamily="18" charset="0"/>
                        <a:cs typeface="Arial" panose="020B0604020202020204" pitchFamily="34" charset="0"/>
                      </a:endParaRPr>
                    </a:p>
                  </a:txBody>
                  <a:tcPr marL="59607" marR="59607" marT="62367" marB="62367"/>
                </a:tc>
                <a:extLst>
                  <a:ext uri="{0D108BD9-81ED-4DB2-BD59-A6C34878D82A}">
                    <a16:rowId xmlns:a16="http://schemas.microsoft.com/office/drawing/2014/main" val="1884889162"/>
                  </a:ext>
                </a:extLst>
              </a:tr>
              <a:tr h="622620">
                <a:tc>
                  <a:txBody>
                    <a:bodyPr/>
                    <a:lstStyle/>
                    <a:p>
                      <a:pPr algn="l">
                        <a:lnSpc>
                          <a:spcPct val="100000"/>
                        </a:lnSpc>
                        <a:spcAft>
                          <a:spcPts val="0"/>
                        </a:spcAft>
                      </a:pPr>
                      <a:r>
                        <a:rPr lang="de-DE" sz="1400" spc="30" dirty="0">
                          <a:effectLst/>
                          <a:latin typeface="Arial" panose="020B0604020202020204" pitchFamily="34" charset="0"/>
                          <a:ea typeface="Times New Roman" panose="02020603050405020304" pitchFamily="18" charset="0"/>
                          <a:cs typeface="Arial" panose="020B0604020202020204" pitchFamily="34" charset="0"/>
                        </a:rPr>
                        <a:t>BIOSAFETY LEVEL (BSL)</a:t>
                      </a:r>
                    </a:p>
                  </a:txBody>
                  <a:tcPr marL="59607" marR="59607" marT="62367" marB="62367" anchor="ctr"/>
                </a:tc>
                <a:tc>
                  <a:txBody>
                    <a:bodyPr/>
                    <a:lstStyle/>
                    <a:p>
                      <a:pPr algn="l">
                        <a:lnSpc>
                          <a:spcPct val="100000"/>
                        </a:lnSpc>
                        <a:spcAft>
                          <a:spcPts val="0"/>
                        </a:spcAft>
                      </a:pPr>
                      <a:r>
                        <a:rPr lang="en-US" sz="1400" spc="30" dirty="0">
                          <a:effectLst/>
                          <a:latin typeface="Arial" panose="020B0604020202020204" pitchFamily="34" charset="0"/>
                          <a:ea typeface="Times New Roman" panose="02020603050405020304" pitchFamily="18" charset="0"/>
                          <a:cs typeface="Arial" panose="020B0604020202020204" pitchFamily="34" charset="0"/>
                        </a:rPr>
                        <a:t>Given that many CBRN MCM target highly dangerous agents, access to BSL-3 &amp; 4 labs is most often a must.  However, gaining access to such labs can be difficult; resulting in waiting times (e.g. 1 year) and significant costs.</a:t>
                      </a:r>
                      <a:endParaRPr lang="de-DE" sz="1400" spc="30" dirty="0">
                        <a:effectLst/>
                        <a:latin typeface="Arial" panose="020B0604020202020204" pitchFamily="34" charset="0"/>
                        <a:ea typeface="Times New Roman" panose="02020603050405020304" pitchFamily="18" charset="0"/>
                        <a:cs typeface="Arial" panose="020B0604020202020204" pitchFamily="34" charset="0"/>
                      </a:endParaRPr>
                    </a:p>
                  </a:txBody>
                  <a:tcPr marL="59607" marR="59607" marT="62367" marB="62367"/>
                </a:tc>
                <a:extLst>
                  <a:ext uri="{0D108BD9-81ED-4DB2-BD59-A6C34878D82A}">
                    <a16:rowId xmlns:a16="http://schemas.microsoft.com/office/drawing/2014/main" val="3931633575"/>
                  </a:ext>
                </a:extLst>
              </a:tr>
              <a:tr h="472734">
                <a:tc>
                  <a:txBody>
                    <a:bodyPr/>
                    <a:lstStyle/>
                    <a:p>
                      <a:pPr algn="l">
                        <a:lnSpc>
                          <a:spcPct val="100000"/>
                        </a:lnSpc>
                        <a:spcAft>
                          <a:spcPts val="0"/>
                        </a:spcAft>
                      </a:pPr>
                      <a:r>
                        <a:rPr lang="de-DE" sz="1400" spc="30" dirty="0">
                          <a:effectLst/>
                          <a:latin typeface="Arial" panose="020B0604020202020204" pitchFamily="34" charset="0"/>
                          <a:ea typeface="Times New Roman" panose="02020603050405020304" pitchFamily="18" charset="0"/>
                          <a:cs typeface="Arial" panose="020B0604020202020204" pitchFamily="34" charset="0"/>
                        </a:rPr>
                        <a:t>RELIANCE ON GOVERNMENT FUNDING</a:t>
                      </a:r>
                    </a:p>
                  </a:txBody>
                  <a:tcPr marL="59607" marR="59607" marT="62367" marB="62367" anchor="ctr"/>
                </a:tc>
                <a:tc>
                  <a:txBody>
                    <a:bodyPr/>
                    <a:lstStyle/>
                    <a:p>
                      <a:pPr algn="l">
                        <a:lnSpc>
                          <a:spcPct val="100000"/>
                        </a:lnSpc>
                        <a:spcAft>
                          <a:spcPts val="0"/>
                        </a:spcAft>
                      </a:pPr>
                      <a:r>
                        <a:rPr lang="en-US" sz="1400" spc="30" dirty="0">
                          <a:effectLst/>
                          <a:latin typeface="Arial" panose="020B0604020202020204" pitchFamily="34" charset="0"/>
                          <a:ea typeface="Times New Roman" panose="02020603050405020304" pitchFamily="18" charset="0"/>
                          <a:cs typeface="Arial" panose="020B0604020202020204" pitchFamily="34" charset="0"/>
                        </a:rPr>
                        <a:t>CBRN MCM development is often dependent on government funding.  However, government money is not always</a:t>
                      </a:r>
                      <a:r>
                        <a:rPr lang="en-US" sz="1400" spc="30" baseline="0" dirty="0">
                          <a:effectLst/>
                          <a:latin typeface="Arial" panose="020B0604020202020204" pitchFamily="34" charset="0"/>
                          <a:ea typeface="Times New Roman" panose="02020603050405020304" pitchFamily="18" charset="0"/>
                          <a:cs typeface="Arial" panose="020B0604020202020204" pitchFamily="34" charset="0"/>
                        </a:rPr>
                        <a:t> </a:t>
                      </a:r>
                      <a:r>
                        <a:rPr lang="en-US" sz="1400" spc="30" dirty="0">
                          <a:effectLst/>
                          <a:latin typeface="Arial" panose="020B0604020202020204" pitchFamily="34" charset="0"/>
                          <a:ea typeface="Times New Roman" panose="02020603050405020304" pitchFamily="18" charset="0"/>
                          <a:cs typeface="Arial" panose="020B0604020202020204" pitchFamily="34" charset="0"/>
                        </a:rPr>
                        <a:t>available when needed.  In addition, transitions from one government agency to another are not always smooth.</a:t>
                      </a:r>
                      <a:endParaRPr lang="de-DE" sz="1400" spc="30" dirty="0">
                        <a:effectLst/>
                        <a:latin typeface="Arial" panose="020B0604020202020204" pitchFamily="34" charset="0"/>
                        <a:ea typeface="Times New Roman" panose="02020603050405020304" pitchFamily="18" charset="0"/>
                        <a:cs typeface="Arial" panose="020B0604020202020204" pitchFamily="34" charset="0"/>
                      </a:endParaRPr>
                    </a:p>
                  </a:txBody>
                  <a:tcPr marL="59607" marR="59607" marT="62367" marB="62367"/>
                </a:tc>
                <a:extLst>
                  <a:ext uri="{0D108BD9-81ED-4DB2-BD59-A6C34878D82A}">
                    <a16:rowId xmlns:a16="http://schemas.microsoft.com/office/drawing/2014/main" val="1988630731"/>
                  </a:ext>
                </a:extLst>
              </a:tr>
              <a:tr h="591448">
                <a:tc>
                  <a:txBody>
                    <a:bodyPr/>
                    <a:lstStyle/>
                    <a:p>
                      <a:pPr algn="just">
                        <a:lnSpc>
                          <a:spcPct val="100000"/>
                        </a:lnSpc>
                        <a:spcAft>
                          <a:spcPts val="0"/>
                        </a:spcAft>
                      </a:pPr>
                      <a:r>
                        <a:rPr lang="en-US" sz="1400" cap="all" spc="30" dirty="0">
                          <a:effectLst/>
                          <a:latin typeface="Arial" panose="020B0604020202020204" pitchFamily="34" charset="0"/>
                          <a:cs typeface="Arial" panose="020B0604020202020204" pitchFamily="34" charset="0"/>
                        </a:rPr>
                        <a:t>Financial Risk</a:t>
                      </a:r>
                      <a:endParaRPr lang="de-DE" sz="1400" spc="30" dirty="0">
                        <a:effectLst/>
                        <a:latin typeface="Arial" panose="020B0604020202020204" pitchFamily="34" charset="0"/>
                        <a:ea typeface="Times New Roman" panose="02020603050405020304" pitchFamily="18" charset="0"/>
                        <a:cs typeface="Arial" panose="020B0604020202020204" pitchFamily="34" charset="0"/>
                      </a:endParaRPr>
                    </a:p>
                  </a:txBody>
                  <a:tcPr marL="59607" marR="59607" marT="62367" marB="62367" anchor="ctr"/>
                </a:tc>
                <a:tc>
                  <a:txBody>
                    <a:bodyPr/>
                    <a:lstStyle/>
                    <a:p>
                      <a:pPr algn="l">
                        <a:lnSpc>
                          <a:spcPct val="100000"/>
                        </a:lnSpc>
                        <a:spcAft>
                          <a:spcPts val="0"/>
                        </a:spcAft>
                      </a:pPr>
                      <a:r>
                        <a:rPr lang="en-US" sz="1400" spc="30" dirty="0">
                          <a:effectLst/>
                          <a:latin typeface="Arial" panose="020B0604020202020204" pitchFamily="34" charset="0"/>
                          <a:cs typeface="Arial" panose="020B0604020202020204" pitchFamily="34" charset="0"/>
                        </a:rPr>
                        <a:t>Few customers, severely limited market potential, unknown time that governments will remain committed to procurement plans.</a:t>
                      </a:r>
                    </a:p>
                  </a:txBody>
                  <a:tcPr marL="59607" marR="59607" marT="62367" marB="62367"/>
                </a:tc>
                <a:extLst>
                  <a:ext uri="{0D108BD9-81ED-4DB2-BD59-A6C34878D82A}">
                    <a16:rowId xmlns:a16="http://schemas.microsoft.com/office/drawing/2014/main" val="1097106608"/>
                  </a:ext>
                </a:extLst>
              </a:tr>
            </a:tbl>
          </a:graphicData>
        </a:graphic>
      </p:graphicFrame>
      <p:sp>
        <p:nvSpPr>
          <p:cNvPr id="10" name="Titel 1"/>
          <p:cNvSpPr>
            <a:spLocks noGrp="1"/>
          </p:cNvSpPr>
          <p:nvPr>
            <p:ph type="title"/>
          </p:nvPr>
        </p:nvSpPr>
        <p:spPr>
          <a:xfrm>
            <a:off x="3275856" y="260647"/>
            <a:ext cx="5631608" cy="936105"/>
          </a:xfrm>
        </p:spPr>
        <p:txBody>
          <a:bodyPr/>
          <a:lstStyle/>
          <a:p>
            <a:r>
              <a:rPr lang="en-US" dirty="0"/>
              <a:t>Characteristics that can inhibit R&amp;D initiatives for CBRN MCM</a:t>
            </a:r>
            <a:endParaRPr lang="en-US" sz="2000" b="1" dirty="0"/>
          </a:p>
        </p:txBody>
      </p:sp>
      <p:sp>
        <p:nvSpPr>
          <p:cNvPr id="11" name="Rechteck 10"/>
          <p:cNvSpPr/>
          <p:nvPr/>
        </p:nvSpPr>
        <p:spPr>
          <a:xfrm>
            <a:off x="971600" y="6418203"/>
            <a:ext cx="7416824" cy="323165"/>
          </a:xfrm>
          <a:prstGeom prst="rect">
            <a:avLst/>
          </a:prstGeom>
        </p:spPr>
        <p:txBody>
          <a:bodyPr wrap="square">
            <a:spAutoFit/>
          </a:bodyPr>
          <a:lstStyle/>
          <a:p>
            <a:pPr marL="304800" indent="-304800">
              <a:spcAft>
                <a:spcPts val="0"/>
              </a:spcAft>
            </a:pPr>
            <a:r>
              <a:rPr lang="en-US" sz="500" spc="30" dirty="0">
                <a:latin typeface="Times New Roman" panose="02020603050405020304" pitchFamily="18" charset="0"/>
                <a:ea typeface="Times New Roman" panose="02020603050405020304" pitchFamily="18" charset="0"/>
              </a:rPr>
              <a:t>Johnson, Virginia G., interview by Mark L. Johnson. President at Regulatory Science, LLC (Oct 21, 2015).</a:t>
            </a:r>
          </a:p>
          <a:p>
            <a:pPr marL="304800" indent="-304800"/>
            <a:r>
              <a:rPr lang="en-US" sz="500" spc="30" dirty="0">
                <a:latin typeface="Times New Roman" panose="02020603050405020304" pitchFamily="18" charset="0"/>
                <a:ea typeface="Times New Roman" panose="02020603050405020304" pitchFamily="18" charset="0"/>
              </a:rPr>
              <a:t>Reeves, Stephen V., interview by Mark Lawrence Johnson. Major General, USA (Ret) (Oct 20, 2015).</a:t>
            </a:r>
            <a:endParaRPr lang="de-DE" sz="500" spc="30" dirty="0">
              <a:latin typeface="Times New Roman" panose="02020603050405020304" pitchFamily="18" charset="0"/>
              <a:ea typeface="Times New Roman" panose="02020603050405020304" pitchFamily="18" charset="0"/>
            </a:endParaRPr>
          </a:p>
          <a:p>
            <a:pPr marL="304800" indent="-304800">
              <a:spcAft>
                <a:spcPts val="0"/>
              </a:spcAft>
            </a:pPr>
            <a:r>
              <a:rPr lang="en-US" sz="500" spc="30" dirty="0">
                <a:latin typeface="Times New Roman" panose="02020603050405020304" pitchFamily="18" charset="0"/>
                <a:ea typeface="Times New Roman" panose="02020603050405020304" pitchFamily="18" charset="0"/>
              </a:rPr>
              <a:t>Tong, Xiaomi, interview by Mark L. Johnson. Sr. Regulatory &amp; Quality Affairs Consultant at Smart Consulting Group, LLC (Oct 22, 2015).</a:t>
            </a:r>
          </a:p>
        </p:txBody>
      </p:sp>
      <p:sp>
        <p:nvSpPr>
          <p:cNvPr id="7" name="Textplatzhalter 2"/>
          <p:cNvSpPr>
            <a:spLocks noGrp="1"/>
          </p:cNvSpPr>
          <p:nvPr>
            <p:ph type="body" sz="quarter" idx="11"/>
          </p:nvPr>
        </p:nvSpPr>
        <p:spPr>
          <a:xfrm>
            <a:off x="971600" y="5710027"/>
            <a:ext cx="7854900" cy="599293"/>
          </a:xfrm>
          <a:ln>
            <a:solidFill>
              <a:schemeClr val="accent1"/>
            </a:solidFill>
          </a:ln>
        </p:spPr>
        <p:txBody>
          <a:bodyPr anchor="ctr" anchorCtr="0">
            <a:noAutofit/>
          </a:bodyPr>
          <a:lstStyle/>
          <a:p>
            <a:r>
              <a:rPr lang="en-US" dirty="0">
                <a:solidFill>
                  <a:schemeClr val="accent1">
                    <a:lumMod val="75000"/>
                  </a:schemeClr>
                </a:solidFill>
              </a:rPr>
              <a:t>The combination of additional barriers posed to R&amp;D initiatives together with undesirable market characteristics can work to deter industry</a:t>
            </a:r>
            <a:endParaRPr lang="de-DE" dirty="0">
              <a:solidFill>
                <a:schemeClr val="accent1">
                  <a:lumMod val="75000"/>
                </a:schemeClr>
              </a:solidFill>
            </a:endParaRPr>
          </a:p>
        </p:txBody>
      </p:sp>
      <p:sp>
        <p:nvSpPr>
          <p:cNvPr id="12" name="Textplatzhalter 12"/>
          <p:cNvSpPr>
            <a:spLocks noGrp="1"/>
          </p:cNvSpPr>
          <p:nvPr>
            <p:ph type="body" sz="quarter" idx="10"/>
          </p:nvPr>
        </p:nvSpPr>
        <p:spPr>
          <a:xfrm>
            <a:off x="395288" y="260350"/>
            <a:ext cx="2663825" cy="1368425"/>
          </a:xfrm>
        </p:spPr>
        <p:txBody>
          <a:bodyPr/>
          <a:lstStyle/>
          <a:p>
            <a:r>
              <a:rPr lang="en-US" dirty="0"/>
              <a:t>The R&amp;D Process of Drugs and Vaccines</a:t>
            </a:r>
          </a:p>
        </p:txBody>
      </p:sp>
    </p:spTree>
    <p:extLst>
      <p:ext uri="{BB962C8B-B14F-4D97-AF65-F5344CB8AC3E}">
        <p14:creationId xmlns:p14="http://schemas.microsoft.com/office/powerpoint/2010/main" val="24766002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4"/>
          </p:nvPr>
        </p:nvSpPr>
        <p:spPr/>
        <p:txBody>
          <a:bodyPr/>
          <a:lstStyle/>
          <a:p>
            <a:fld id="{367B8622-E532-43A0-87D4-434EB8218BEF}" type="slidenum">
              <a:rPr lang="en-US" smtClean="0"/>
              <a:pPr/>
              <a:t>11</a:t>
            </a:fld>
            <a:endParaRPr lang="en-US"/>
          </a:p>
        </p:txBody>
      </p:sp>
      <p:sp>
        <p:nvSpPr>
          <p:cNvPr id="28" name="Textplatzhalter 12"/>
          <p:cNvSpPr>
            <a:spLocks noGrp="1"/>
          </p:cNvSpPr>
          <p:nvPr>
            <p:ph type="body" sz="quarter" idx="10"/>
          </p:nvPr>
        </p:nvSpPr>
        <p:spPr>
          <a:xfrm>
            <a:off x="395288" y="260350"/>
            <a:ext cx="2663825" cy="1368425"/>
          </a:xfrm>
        </p:spPr>
        <p:txBody>
          <a:bodyPr/>
          <a:lstStyle/>
          <a:p>
            <a:r>
              <a:rPr lang="en-US" dirty="0"/>
              <a:t>The R&amp;D Process of Drugs and Vaccines</a:t>
            </a:r>
          </a:p>
        </p:txBody>
      </p:sp>
      <p:sp>
        <p:nvSpPr>
          <p:cNvPr id="30" name="Titel 1"/>
          <p:cNvSpPr>
            <a:spLocks noGrp="1"/>
          </p:cNvSpPr>
          <p:nvPr>
            <p:ph type="title"/>
          </p:nvPr>
        </p:nvSpPr>
        <p:spPr>
          <a:xfrm>
            <a:off x="3275856" y="260648"/>
            <a:ext cx="5760640" cy="819962"/>
          </a:xfrm>
        </p:spPr>
        <p:txBody>
          <a:bodyPr/>
          <a:lstStyle/>
          <a:p>
            <a:r>
              <a:rPr lang="en-US" dirty="0"/>
              <a:t>Comparison of R&amp;D Effort to Achieve Drugs and vaccines (CBRN Agents vs. Conventional Diseases) </a:t>
            </a:r>
            <a:endParaRPr lang="en-US" sz="2000" dirty="0"/>
          </a:p>
        </p:txBody>
      </p:sp>
      <p:sp>
        <p:nvSpPr>
          <p:cNvPr id="21" name="Textplatzhalter 5"/>
          <p:cNvSpPr>
            <a:spLocks noGrp="1"/>
          </p:cNvSpPr>
          <p:nvPr>
            <p:ph type="body" sz="quarter" idx="11"/>
          </p:nvPr>
        </p:nvSpPr>
        <p:spPr>
          <a:xfrm>
            <a:off x="971600" y="5373216"/>
            <a:ext cx="7854900" cy="608637"/>
          </a:xfrm>
          <a:ln>
            <a:solidFill>
              <a:schemeClr val="accent1"/>
            </a:solidFill>
          </a:ln>
        </p:spPr>
        <p:txBody>
          <a:bodyPr anchor="ctr" anchorCtr="0">
            <a:noAutofit/>
          </a:bodyPr>
          <a:lstStyle/>
          <a:p>
            <a:r>
              <a:rPr lang="en-US" dirty="0">
                <a:solidFill>
                  <a:schemeClr val="accent1">
                    <a:lumMod val="75000"/>
                  </a:schemeClr>
                </a:solidFill>
              </a:rPr>
              <a:t>When comparing available R&amp;D data concerning time and costs (CBRN vs. Conventional Diseases), many similarities can be recognized </a:t>
            </a:r>
            <a:endParaRPr lang="de-DE" sz="1000" i="1" dirty="0">
              <a:solidFill>
                <a:schemeClr val="accent1">
                  <a:lumMod val="75000"/>
                </a:schemeClr>
              </a:solidFill>
            </a:endParaRPr>
          </a:p>
        </p:txBody>
      </p:sp>
      <p:sp>
        <p:nvSpPr>
          <p:cNvPr id="3" name="Freihandform 2"/>
          <p:cNvSpPr/>
          <p:nvPr/>
        </p:nvSpPr>
        <p:spPr>
          <a:xfrm>
            <a:off x="5807947" y="4320791"/>
            <a:ext cx="231112" cy="57778"/>
          </a:xfrm>
          <a:custGeom>
            <a:avLst/>
            <a:gdLst>
              <a:gd name="connsiteX0" fmla="*/ 0 w 231112"/>
              <a:gd name="connsiteY0" fmla="*/ 10049 h 57778"/>
              <a:gd name="connsiteX1" fmla="*/ 22609 w 231112"/>
              <a:gd name="connsiteY1" fmla="*/ 57778 h 57778"/>
              <a:gd name="connsiteX2" fmla="*/ 231112 w 231112"/>
              <a:gd name="connsiteY2" fmla="*/ 55266 h 57778"/>
              <a:gd name="connsiteX3" fmla="*/ 190919 w 231112"/>
              <a:gd name="connsiteY3" fmla="*/ 0 h 57778"/>
              <a:gd name="connsiteX4" fmla="*/ 0 w 231112"/>
              <a:gd name="connsiteY4" fmla="*/ 10049 h 577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1112" h="57778">
                <a:moveTo>
                  <a:pt x="0" y="10049"/>
                </a:moveTo>
                <a:lnTo>
                  <a:pt x="22609" y="57778"/>
                </a:lnTo>
                <a:lnTo>
                  <a:pt x="231112" y="55266"/>
                </a:lnTo>
                <a:lnTo>
                  <a:pt x="190919" y="0"/>
                </a:lnTo>
                <a:lnTo>
                  <a:pt x="0" y="10049"/>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5" name="Freihandform 4"/>
          <p:cNvSpPr/>
          <p:nvPr/>
        </p:nvSpPr>
        <p:spPr>
          <a:xfrm>
            <a:off x="6999513" y="4989503"/>
            <a:ext cx="223576" cy="80387"/>
          </a:xfrm>
          <a:custGeom>
            <a:avLst/>
            <a:gdLst>
              <a:gd name="connsiteX0" fmla="*/ 0 w 223576"/>
              <a:gd name="connsiteY0" fmla="*/ 27633 h 80387"/>
              <a:gd name="connsiteX1" fmla="*/ 30145 w 223576"/>
              <a:gd name="connsiteY1" fmla="*/ 80387 h 80387"/>
              <a:gd name="connsiteX2" fmla="*/ 223576 w 223576"/>
              <a:gd name="connsiteY2" fmla="*/ 70339 h 80387"/>
              <a:gd name="connsiteX3" fmla="*/ 190919 w 223576"/>
              <a:gd name="connsiteY3" fmla="*/ 0 h 80387"/>
              <a:gd name="connsiteX4" fmla="*/ 0 w 223576"/>
              <a:gd name="connsiteY4" fmla="*/ 27633 h 803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3576" h="80387">
                <a:moveTo>
                  <a:pt x="0" y="27633"/>
                </a:moveTo>
                <a:lnTo>
                  <a:pt x="30145" y="80387"/>
                </a:lnTo>
                <a:lnTo>
                  <a:pt x="223576" y="70339"/>
                </a:lnTo>
                <a:lnTo>
                  <a:pt x="190919" y="0"/>
                </a:lnTo>
                <a:lnTo>
                  <a:pt x="0" y="27633"/>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6" name="Grafik 5"/>
          <p:cNvPicPr>
            <a:picLocks noChangeAspect="1"/>
          </p:cNvPicPr>
          <p:nvPr/>
        </p:nvPicPr>
        <p:blipFill>
          <a:blip r:embed="rId2"/>
          <a:stretch>
            <a:fillRect/>
          </a:stretch>
        </p:blipFill>
        <p:spPr>
          <a:xfrm>
            <a:off x="7001900" y="3280809"/>
            <a:ext cx="1824599" cy="1368450"/>
          </a:xfrm>
          <a:prstGeom prst="rect">
            <a:avLst/>
          </a:prstGeom>
          <a:ln>
            <a:solidFill>
              <a:schemeClr val="accent1"/>
            </a:solidFill>
          </a:ln>
        </p:spPr>
      </p:pic>
      <p:pic>
        <p:nvPicPr>
          <p:cNvPr id="7" name="Grafik 6"/>
          <p:cNvPicPr>
            <a:picLocks noChangeAspect="1"/>
          </p:cNvPicPr>
          <p:nvPr/>
        </p:nvPicPr>
        <p:blipFill>
          <a:blip r:embed="rId3"/>
          <a:stretch>
            <a:fillRect/>
          </a:stretch>
        </p:blipFill>
        <p:spPr>
          <a:xfrm>
            <a:off x="7009267" y="1671977"/>
            <a:ext cx="1817233" cy="1362926"/>
          </a:xfrm>
          <a:prstGeom prst="rect">
            <a:avLst/>
          </a:prstGeom>
          <a:ln>
            <a:solidFill>
              <a:schemeClr val="accent1"/>
            </a:solidFill>
          </a:ln>
        </p:spPr>
      </p:pic>
      <p:sp>
        <p:nvSpPr>
          <p:cNvPr id="25" name="Textplatzhalter 5"/>
          <p:cNvSpPr>
            <a:spLocks noGrp="1"/>
          </p:cNvSpPr>
          <p:nvPr>
            <p:ph type="body" sz="quarter" idx="11"/>
          </p:nvPr>
        </p:nvSpPr>
        <p:spPr>
          <a:xfrm>
            <a:off x="472018" y="3861047"/>
            <a:ext cx="6620262" cy="1601545"/>
          </a:xfrm>
          <a:ln>
            <a:noFill/>
          </a:ln>
        </p:spPr>
        <p:txBody>
          <a:bodyPr>
            <a:noAutofit/>
          </a:bodyPr>
          <a:lstStyle/>
          <a:p>
            <a:r>
              <a:rPr lang="en-US" sz="1200" u="sng" dirty="0"/>
              <a:t>TOTAL COST MULTIPLIERS</a:t>
            </a:r>
          </a:p>
          <a:p>
            <a:pPr marL="177800" indent="-177800">
              <a:buFont typeface="Arial" panose="020B0604020202020204" pitchFamily="34" charset="0"/>
              <a:buChar char="•"/>
            </a:pPr>
            <a:r>
              <a:rPr lang="en-US" sz="1200" dirty="0"/>
              <a:t>Success Rates: </a:t>
            </a:r>
            <a:r>
              <a:rPr lang="en-US" sz="1200" b="0" dirty="0">
                <a:solidFill>
                  <a:schemeClr val="tx1"/>
                </a:solidFill>
              </a:rPr>
              <a:t>According to data based on conventional diseases, only 1 out of 8 candidates are likely to be successfully approved</a:t>
            </a:r>
            <a:r>
              <a:rPr lang="en-US" sz="1200" b="0" baseline="30000" dirty="0">
                <a:solidFill>
                  <a:schemeClr val="tx1"/>
                </a:solidFill>
              </a:rPr>
              <a:t>4,5</a:t>
            </a:r>
          </a:p>
          <a:p>
            <a:pPr marL="177800" indent="-177800">
              <a:buFont typeface="Arial" panose="020B0604020202020204" pitchFamily="34" charset="0"/>
              <a:buChar char="•"/>
            </a:pPr>
            <a:r>
              <a:rPr lang="en-US" sz="1200" dirty="0"/>
              <a:t>Cost of Capital (Opportunity Costs): </a:t>
            </a:r>
            <a:r>
              <a:rPr lang="en-US" sz="1200" b="0" dirty="0">
                <a:solidFill>
                  <a:schemeClr val="tx1"/>
                </a:solidFill>
              </a:rPr>
              <a:t>Applies when R&amp;D funding is provided by private investors and represents the return on investment that investors require in order to put these funds at risk – THIS CAN INCREASE OVERALL COSTS BY ALMOST 100%.  </a:t>
            </a:r>
          </a:p>
          <a:p>
            <a:pPr marL="177800" indent="-177800">
              <a:buFont typeface="Arial" panose="020B0604020202020204" pitchFamily="34" charset="0"/>
              <a:buChar char="•"/>
            </a:pPr>
            <a:endParaRPr lang="de-DE" sz="1200" b="0" i="1" dirty="0">
              <a:solidFill>
                <a:schemeClr val="tx1"/>
              </a:solidFill>
            </a:endParaRPr>
          </a:p>
        </p:txBody>
      </p:sp>
      <p:graphicFrame>
        <p:nvGraphicFramePr>
          <p:cNvPr id="11" name="Tabelle 10"/>
          <p:cNvGraphicFramePr>
            <a:graphicFrameLocks noGrp="1"/>
          </p:cNvGraphicFramePr>
          <p:nvPr>
            <p:extLst>
              <p:ext uri="{D42A27DB-BD31-4B8C-83A1-F6EECF244321}">
                <p14:modId xmlns:p14="http://schemas.microsoft.com/office/powerpoint/2010/main" val="310082838"/>
              </p:ext>
            </p:extLst>
          </p:nvPr>
        </p:nvGraphicFramePr>
        <p:xfrm>
          <a:off x="695119" y="2089151"/>
          <a:ext cx="5461057" cy="1554480"/>
        </p:xfrm>
        <a:graphic>
          <a:graphicData uri="http://schemas.openxmlformats.org/drawingml/2006/table">
            <a:tbl>
              <a:tblPr firstRow="1" bandRow="1">
                <a:tableStyleId>{5C22544A-7EE6-4342-B048-85BDC9FD1C3A}</a:tableStyleId>
              </a:tblPr>
              <a:tblGrid>
                <a:gridCol w="1542678">
                  <a:extLst>
                    <a:ext uri="{9D8B030D-6E8A-4147-A177-3AD203B41FA5}">
                      <a16:colId xmlns:a16="http://schemas.microsoft.com/office/drawing/2014/main" val="2454507656"/>
                    </a:ext>
                  </a:extLst>
                </a:gridCol>
                <a:gridCol w="962342">
                  <a:extLst>
                    <a:ext uri="{9D8B030D-6E8A-4147-A177-3AD203B41FA5}">
                      <a16:colId xmlns:a16="http://schemas.microsoft.com/office/drawing/2014/main" val="2094891454"/>
                    </a:ext>
                  </a:extLst>
                </a:gridCol>
                <a:gridCol w="1494967">
                  <a:extLst>
                    <a:ext uri="{9D8B030D-6E8A-4147-A177-3AD203B41FA5}">
                      <a16:colId xmlns:a16="http://schemas.microsoft.com/office/drawing/2014/main" val="693874752"/>
                    </a:ext>
                  </a:extLst>
                </a:gridCol>
                <a:gridCol w="1461070">
                  <a:extLst>
                    <a:ext uri="{9D8B030D-6E8A-4147-A177-3AD203B41FA5}">
                      <a16:colId xmlns:a16="http://schemas.microsoft.com/office/drawing/2014/main" val="664331515"/>
                    </a:ext>
                  </a:extLst>
                </a:gridCol>
              </a:tblGrid>
              <a:tr h="370840">
                <a:tc>
                  <a:txBody>
                    <a:bodyPr/>
                    <a:lstStyle/>
                    <a:p>
                      <a:pPr algn="ctr"/>
                      <a:r>
                        <a:rPr lang="en-US" sz="1200" noProof="0" dirty="0">
                          <a:latin typeface="Arial" panose="020B0604020202020204" pitchFamily="34" charset="0"/>
                          <a:cs typeface="Arial" panose="020B0604020202020204" pitchFamily="34" charset="0"/>
                        </a:rPr>
                        <a:t>DRUGS &amp; VACCINES AGAINST</a:t>
                      </a:r>
                    </a:p>
                  </a:txBody>
                  <a:tcPr anchor="ctr"/>
                </a:tc>
                <a:tc>
                  <a:txBody>
                    <a:bodyPr/>
                    <a:lstStyle/>
                    <a:p>
                      <a:pPr algn="ctr"/>
                      <a:r>
                        <a:rPr lang="en-US" sz="1200" noProof="0" dirty="0">
                          <a:latin typeface="Arial" panose="020B0604020202020204" pitchFamily="34" charset="0"/>
                          <a:cs typeface="Arial" panose="020B0604020202020204" pitchFamily="34" charset="0"/>
                        </a:rPr>
                        <a:t>TIME</a:t>
                      </a:r>
                    </a:p>
                  </a:txBody>
                  <a:tcPr anchor="ctr"/>
                </a:tc>
                <a:tc>
                  <a:txBody>
                    <a:bodyPr/>
                    <a:lstStyle/>
                    <a:p>
                      <a:pPr algn="ctr"/>
                      <a:r>
                        <a:rPr lang="en-US" sz="1200" noProof="0" dirty="0">
                          <a:latin typeface="Arial" panose="020B0604020202020204" pitchFamily="34" charset="0"/>
                          <a:cs typeface="Arial" panose="020B0604020202020204" pitchFamily="34" charset="0"/>
                        </a:rPr>
                        <a:t>COSTS</a:t>
                      </a:r>
                    </a:p>
                    <a:p>
                      <a:pPr algn="ctr"/>
                      <a:r>
                        <a:rPr lang="en-US" sz="1200" noProof="0" dirty="0">
                          <a:latin typeface="Arial" panose="020B0604020202020204" pitchFamily="34" charset="0"/>
                          <a:cs typeface="Arial" panose="020B0604020202020204" pitchFamily="34" charset="0"/>
                        </a:rPr>
                        <a:t>(Out-of-Pocket)</a:t>
                      </a:r>
                    </a:p>
                  </a:txBody>
                  <a:tcPr anchor="ctr"/>
                </a:tc>
                <a:tc>
                  <a:txBody>
                    <a:bodyPr/>
                    <a:lstStyle/>
                    <a:p>
                      <a:pPr algn="ctr"/>
                      <a:r>
                        <a:rPr lang="en-US" sz="1200" noProof="0" dirty="0">
                          <a:latin typeface="Arial" panose="020B0604020202020204" pitchFamily="34" charset="0"/>
                          <a:cs typeface="Arial" panose="020B0604020202020204" pitchFamily="34" charset="0"/>
                        </a:rPr>
                        <a:t>COST</a:t>
                      </a:r>
                      <a:r>
                        <a:rPr lang="en-US" sz="1200" baseline="0" noProof="0" dirty="0">
                          <a:latin typeface="Arial" panose="020B0604020202020204" pitchFamily="34" charset="0"/>
                          <a:cs typeface="Arial" panose="020B0604020202020204" pitchFamily="34" charset="0"/>
                        </a:rPr>
                        <a:t> OF CAPITAL</a:t>
                      </a:r>
                      <a:endParaRPr lang="en-US" sz="1200" noProof="0" dirty="0">
                        <a:latin typeface="Arial" panose="020B0604020202020204" pitchFamily="34" charset="0"/>
                        <a:cs typeface="Arial" panose="020B0604020202020204" pitchFamily="34" charset="0"/>
                      </a:endParaRPr>
                    </a:p>
                  </a:txBody>
                  <a:tcPr anchor="ctr"/>
                </a:tc>
                <a:extLst>
                  <a:ext uri="{0D108BD9-81ED-4DB2-BD59-A6C34878D82A}">
                    <a16:rowId xmlns:a16="http://schemas.microsoft.com/office/drawing/2014/main" val="1924097320"/>
                  </a:ext>
                </a:extLst>
              </a:tr>
              <a:tr h="370840">
                <a:tc>
                  <a:txBody>
                    <a:bodyPr/>
                    <a:lstStyle/>
                    <a:p>
                      <a:r>
                        <a:rPr lang="en-US" sz="1200" b="1" noProof="0" dirty="0">
                          <a:solidFill>
                            <a:schemeClr val="tx1"/>
                          </a:solidFill>
                          <a:latin typeface="Arial" panose="020B0604020202020204" pitchFamily="34" charset="0"/>
                          <a:cs typeface="Arial" panose="020B0604020202020204" pitchFamily="34" charset="0"/>
                        </a:rPr>
                        <a:t>CBRN AGENTS</a:t>
                      </a:r>
                    </a:p>
                  </a:txBody>
                  <a:tcPr anchor="ctr"/>
                </a:tc>
                <a:tc>
                  <a:txBody>
                    <a:bodyPr/>
                    <a:lstStyle/>
                    <a:p>
                      <a:pPr algn="ctr"/>
                      <a:r>
                        <a:rPr lang="en-US" sz="1200" noProof="0" dirty="0">
                          <a:solidFill>
                            <a:schemeClr val="tx1"/>
                          </a:solidFill>
                          <a:latin typeface="Arial" panose="020B0604020202020204" pitchFamily="34" charset="0"/>
                          <a:cs typeface="Arial" panose="020B0604020202020204" pitchFamily="34" charset="0"/>
                        </a:rPr>
                        <a:t>~10 to 20 years</a:t>
                      </a:r>
                      <a:r>
                        <a:rPr lang="en-US" sz="1200" baseline="30000" noProof="0" dirty="0">
                          <a:solidFill>
                            <a:schemeClr val="tx1"/>
                          </a:solidFill>
                          <a:latin typeface="Arial" panose="020B0604020202020204" pitchFamily="34" charset="0"/>
                          <a:cs typeface="Arial" panose="020B0604020202020204" pitchFamily="34" charset="0"/>
                        </a:rPr>
                        <a:t>1</a:t>
                      </a:r>
                      <a:endParaRPr lang="en-US" sz="1200" noProof="0" dirty="0">
                        <a:solidFill>
                          <a:schemeClr val="tx1"/>
                        </a:solidFill>
                        <a:latin typeface="Arial" panose="020B0604020202020204" pitchFamily="34" charset="0"/>
                        <a:cs typeface="Arial" panose="020B0604020202020204" pitchFamily="34" charset="0"/>
                      </a:endParaRPr>
                    </a:p>
                  </a:txBody>
                  <a:tcPr anchor="ctr"/>
                </a:tc>
                <a:tc>
                  <a:txBody>
                    <a:bodyPr/>
                    <a:lstStyle/>
                    <a:p>
                      <a:pPr algn="ctr"/>
                      <a:r>
                        <a:rPr lang="en-US" sz="1200" noProof="0" dirty="0">
                          <a:solidFill>
                            <a:schemeClr val="tx1"/>
                          </a:solidFill>
                          <a:latin typeface="Arial" panose="020B0604020202020204" pitchFamily="34" charset="0"/>
                          <a:cs typeface="Arial" panose="020B0604020202020204" pitchFamily="34" charset="0"/>
                        </a:rPr>
                        <a:t>~850 million</a:t>
                      </a:r>
                      <a:r>
                        <a:rPr lang="en-US" sz="1200" baseline="30000" noProof="0" dirty="0">
                          <a:solidFill>
                            <a:schemeClr val="tx1"/>
                          </a:solidFill>
                          <a:latin typeface="Arial" panose="020B0604020202020204" pitchFamily="34" charset="0"/>
                          <a:cs typeface="Arial" panose="020B0604020202020204" pitchFamily="34" charset="0"/>
                        </a:rPr>
                        <a:t>2</a:t>
                      </a:r>
                      <a:r>
                        <a:rPr lang="en-US" sz="1200" noProof="0" dirty="0">
                          <a:solidFill>
                            <a:schemeClr val="tx1"/>
                          </a:solidFill>
                          <a:latin typeface="Arial" panose="020B0604020202020204" pitchFamily="34" charset="0"/>
                          <a:cs typeface="Arial" panose="020B0604020202020204" pitchFamily="34" charset="0"/>
                        </a:rPr>
                        <a:t> to</a:t>
                      </a:r>
                    </a:p>
                    <a:p>
                      <a:pPr algn="ctr"/>
                      <a:r>
                        <a:rPr lang="en-US" sz="1200" noProof="0" dirty="0">
                          <a:solidFill>
                            <a:schemeClr val="tx1"/>
                          </a:solidFill>
                          <a:latin typeface="Arial" panose="020B0604020202020204" pitchFamily="34" charset="0"/>
                          <a:cs typeface="Arial" panose="020B0604020202020204" pitchFamily="34" charset="0"/>
                        </a:rPr>
                        <a:t>1.5 billion</a:t>
                      </a:r>
                      <a:r>
                        <a:rPr lang="en-US" sz="1200" baseline="30000" noProof="0" dirty="0">
                          <a:solidFill>
                            <a:schemeClr val="tx1"/>
                          </a:solidFill>
                          <a:latin typeface="Arial" panose="020B0604020202020204" pitchFamily="34" charset="0"/>
                          <a:cs typeface="Arial" panose="020B0604020202020204" pitchFamily="34" charset="0"/>
                        </a:rPr>
                        <a:t>1</a:t>
                      </a:r>
                      <a:r>
                        <a:rPr lang="en-US" sz="1200" noProof="0" dirty="0">
                          <a:solidFill>
                            <a:schemeClr val="tx1"/>
                          </a:solidFill>
                          <a:latin typeface="Arial" panose="020B0604020202020204" pitchFamily="34" charset="0"/>
                          <a:cs typeface="Arial" panose="020B0604020202020204" pitchFamily="34" charset="0"/>
                        </a:rPr>
                        <a:t> </a:t>
                      </a:r>
                    </a:p>
                  </a:txBody>
                  <a:tcPr anchor="ctr"/>
                </a:tc>
                <a:tc>
                  <a:txBody>
                    <a:bodyPr/>
                    <a:lstStyle/>
                    <a:p>
                      <a:pPr algn="ctr"/>
                      <a:r>
                        <a:rPr lang="en-US" sz="1200" noProof="0" dirty="0">
                          <a:solidFill>
                            <a:schemeClr val="tx1"/>
                          </a:solidFill>
                          <a:latin typeface="Arial" panose="020B0604020202020204" pitchFamily="34" charset="0"/>
                          <a:cs typeface="Arial" panose="020B0604020202020204" pitchFamily="34" charset="0"/>
                        </a:rPr>
                        <a:t>N/A when funded by government</a:t>
                      </a:r>
                    </a:p>
                  </a:txBody>
                  <a:tcPr anchor="ctr"/>
                </a:tc>
                <a:extLst>
                  <a:ext uri="{0D108BD9-81ED-4DB2-BD59-A6C34878D82A}">
                    <a16:rowId xmlns:a16="http://schemas.microsoft.com/office/drawing/2014/main" val="2290767325"/>
                  </a:ext>
                </a:extLst>
              </a:tr>
              <a:tr h="370840">
                <a:tc>
                  <a:txBody>
                    <a:bodyPr/>
                    <a:lstStyle/>
                    <a:p>
                      <a:r>
                        <a:rPr lang="en-US" sz="1200" b="1" noProof="0" dirty="0">
                          <a:solidFill>
                            <a:schemeClr val="tx1"/>
                          </a:solidFill>
                          <a:latin typeface="Arial" panose="020B0604020202020204" pitchFamily="34" charset="0"/>
                          <a:cs typeface="Arial" panose="020B0604020202020204" pitchFamily="34" charset="0"/>
                        </a:rPr>
                        <a:t>CONVENTIONAL</a:t>
                      </a:r>
                      <a:r>
                        <a:rPr lang="en-US" sz="1200" b="1" baseline="0" noProof="0" dirty="0">
                          <a:solidFill>
                            <a:schemeClr val="tx1"/>
                          </a:solidFill>
                          <a:latin typeface="Arial" panose="020B0604020202020204" pitchFamily="34" charset="0"/>
                          <a:cs typeface="Arial" panose="020B0604020202020204" pitchFamily="34" charset="0"/>
                        </a:rPr>
                        <a:t> DISEASES</a:t>
                      </a:r>
                      <a:endParaRPr lang="en-US" sz="1200" b="1" noProof="0" dirty="0">
                        <a:solidFill>
                          <a:schemeClr val="tx1"/>
                        </a:solidFill>
                        <a:latin typeface="Arial" panose="020B0604020202020204" pitchFamily="34" charset="0"/>
                        <a:cs typeface="Arial" panose="020B0604020202020204" pitchFamily="34" charset="0"/>
                      </a:endParaRPr>
                    </a:p>
                  </a:txBody>
                  <a:tcPr anchor="ctr"/>
                </a:tc>
                <a:tc>
                  <a:txBody>
                    <a:bodyPr/>
                    <a:lstStyle/>
                    <a:p>
                      <a:pPr algn="ctr"/>
                      <a:r>
                        <a:rPr lang="en-US" sz="1200" noProof="0" dirty="0">
                          <a:solidFill>
                            <a:schemeClr val="tx1"/>
                          </a:solidFill>
                          <a:latin typeface="Arial" panose="020B0604020202020204" pitchFamily="34" charset="0"/>
                          <a:cs typeface="Arial" panose="020B0604020202020204" pitchFamily="34" charset="0"/>
                        </a:rPr>
                        <a:t>10 to 15 years</a:t>
                      </a:r>
                      <a:r>
                        <a:rPr lang="en-US" sz="1200" baseline="30000" noProof="0" dirty="0">
                          <a:solidFill>
                            <a:schemeClr val="tx1"/>
                          </a:solidFill>
                          <a:latin typeface="Arial" panose="020B0604020202020204" pitchFamily="34" charset="0"/>
                          <a:cs typeface="Arial" panose="020B0604020202020204" pitchFamily="34" charset="0"/>
                        </a:rPr>
                        <a:t>3</a:t>
                      </a:r>
                      <a:endParaRPr lang="en-US" sz="1200" noProof="0" dirty="0">
                        <a:solidFill>
                          <a:schemeClr val="tx1"/>
                        </a:solidFill>
                        <a:latin typeface="Arial" panose="020B0604020202020204" pitchFamily="34" charset="0"/>
                        <a:cs typeface="Arial" panose="020B0604020202020204" pitchFamily="34" charset="0"/>
                      </a:endParaRPr>
                    </a:p>
                  </a:txBody>
                  <a:tcPr anchor="ctr"/>
                </a:tc>
                <a:tc>
                  <a:txBody>
                    <a:bodyPr/>
                    <a:lstStyle/>
                    <a:p>
                      <a:pPr algn="ctr"/>
                      <a:r>
                        <a:rPr lang="en-US" sz="1200" noProof="0" dirty="0">
                          <a:solidFill>
                            <a:schemeClr val="tx1"/>
                          </a:solidFill>
                          <a:latin typeface="Arial" panose="020B0604020202020204" pitchFamily="34" charset="0"/>
                          <a:cs typeface="Arial" panose="020B0604020202020204" pitchFamily="34" charset="0"/>
                        </a:rPr>
                        <a:t>~1.395 Billion USD</a:t>
                      </a:r>
                      <a:r>
                        <a:rPr lang="en-US" sz="1200" baseline="30000" noProof="0" dirty="0">
                          <a:solidFill>
                            <a:schemeClr val="tx1"/>
                          </a:solidFill>
                          <a:latin typeface="Arial" panose="020B0604020202020204" pitchFamily="34" charset="0"/>
                          <a:cs typeface="Arial" panose="020B0604020202020204" pitchFamily="34" charset="0"/>
                        </a:rPr>
                        <a:t>4,5</a:t>
                      </a:r>
                      <a:r>
                        <a:rPr lang="en-US" sz="1200" noProof="0" dirty="0">
                          <a:solidFill>
                            <a:schemeClr val="tx1"/>
                          </a:solidFill>
                          <a:latin typeface="Arial" panose="020B0604020202020204" pitchFamily="34" charset="0"/>
                          <a:cs typeface="Arial" panose="020B0604020202020204" pitchFamily="34" charset="0"/>
                        </a:rPr>
                        <a:t> </a:t>
                      </a:r>
                    </a:p>
                  </a:txBody>
                  <a:tcPr anchor="ctr"/>
                </a:tc>
                <a:tc>
                  <a:txBody>
                    <a:bodyPr/>
                    <a:lstStyle/>
                    <a:p>
                      <a:pPr algn="ctr"/>
                      <a:r>
                        <a:rPr lang="en-US" sz="1200" noProof="0" dirty="0">
                          <a:solidFill>
                            <a:schemeClr val="tx1"/>
                          </a:solidFill>
                          <a:latin typeface="Arial" panose="020B0604020202020204" pitchFamily="34" charset="0"/>
                          <a:cs typeface="Arial" panose="020B0604020202020204" pitchFamily="34" charset="0"/>
                        </a:rPr>
                        <a:t>~1.163 Billion USD</a:t>
                      </a:r>
                    </a:p>
                  </a:txBody>
                  <a:tcPr anchor="ctr"/>
                </a:tc>
                <a:extLst>
                  <a:ext uri="{0D108BD9-81ED-4DB2-BD59-A6C34878D82A}">
                    <a16:rowId xmlns:a16="http://schemas.microsoft.com/office/drawing/2014/main" val="408907893"/>
                  </a:ext>
                </a:extLst>
              </a:tr>
            </a:tbl>
          </a:graphicData>
        </a:graphic>
      </p:graphicFrame>
      <p:sp>
        <p:nvSpPr>
          <p:cNvPr id="16" name="Rechteck 15"/>
          <p:cNvSpPr/>
          <p:nvPr/>
        </p:nvSpPr>
        <p:spPr>
          <a:xfrm>
            <a:off x="971600" y="6259378"/>
            <a:ext cx="7416824" cy="553998"/>
          </a:xfrm>
          <a:prstGeom prst="rect">
            <a:avLst/>
          </a:prstGeom>
        </p:spPr>
        <p:txBody>
          <a:bodyPr wrap="square">
            <a:spAutoFit/>
          </a:bodyPr>
          <a:lstStyle/>
          <a:p>
            <a:pPr marL="304800" indent="-304800">
              <a:spcAft>
                <a:spcPts val="0"/>
              </a:spcAft>
            </a:pPr>
            <a:r>
              <a:rPr lang="en-US" sz="500" spc="30" dirty="0">
                <a:latin typeface="Times New Roman" panose="02020603050405020304" pitchFamily="18" charset="0"/>
                <a:ea typeface="Times New Roman" panose="02020603050405020304" pitchFamily="18" charset="0"/>
              </a:rPr>
              <a:t>1. Robinson, Robin A. BARDA Industry Day. Ronald Reagan Building, Washington DC, USA. Oct 14, 2015.</a:t>
            </a:r>
          </a:p>
          <a:p>
            <a:pPr marL="304800" indent="-304800">
              <a:spcAft>
                <a:spcPts val="0"/>
              </a:spcAft>
            </a:pPr>
            <a:r>
              <a:rPr lang="en-US" sz="500" spc="30" dirty="0">
                <a:latin typeface="Times New Roman" panose="02020603050405020304" pitchFamily="18" charset="0"/>
                <a:ea typeface="Times New Roman" panose="02020603050405020304" pitchFamily="18" charset="0"/>
              </a:rPr>
              <a:t>2. Reeves, Stephen V., interview by Mark Lawrence Johnson. Major General, USA (Ret) (Oct 20, 2015)</a:t>
            </a:r>
          </a:p>
          <a:p>
            <a:pPr marL="304800" indent="-304800">
              <a:spcAft>
                <a:spcPts val="0"/>
              </a:spcAft>
            </a:pPr>
            <a:r>
              <a:rPr lang="fr-FR" sz="500" spc="30" dirty="0">
                <a:latin typeface="Times New Roman" panose="02020603050405020304" pitchFamily="18" charset="0"/>
                <a:ea typeface="Times New Roman" panose="02020603050405020304" pitchFamily="18" charset="0"/>
              </a:rPr>
              <a:t>3. </a:t>
            </a:r>
            <a:r>
              <a:rPr lang="fr-FR" sz="500" spc="30" dirty="0" err="1">
                <a:latin typeface="Times New Roman" panose="02020603050405020304" pitchFamily="18" charset="0"/>
                <a:ea typeface="Times New Roman" panose="02020603050405020304" pitchFamily="18" charset="0"/>
              </a:rPr>
              <a:t>PhRMA</a:t>
            </a:r>
            <a:r>
              <a:rPr lang="fr-FR" sz="500" spc="30" dirty="0">
                <a:latin typeface="Times New Roman" panose="02020603050405020304" pitchFamily="18" charset="0"/>
                <a:ea typeface="Times New Roman" panose="02020603050405020304" pitchFamily="18" charset="0"/>
              </a:rPr>
              <a:t>. (2007). </a:t>
            </a:r>
            <a:r>
              <a:rPr lang="fr-FR" sz="500" i="1" spc="30" dirty="0">
                <a:latin typeface="Times New Roman" panose="02020603050405020304" pitchFamily="18" charset="0"/>
                <a:ea typeface="Times New Roman" panose="02020603050405020304" pitchFamily="18" charset="0"/>
              </a:rPr>
              <a:t>Drug </a:t>
            </a:r>
            <a:r>
              <a:rPr lang="fr-FR" sz="500" i="1" spc="30" dirty="0" err="1">
                <a:latin typeface="Times New Roman" panose="02020603050405020304" pitchFamily="18" charset="0"/>
                <a:ea typeface="Times New Roman" panose="02020603050405020304" pitchFamily="18" charset="0"/>
              </a:rPr>
              <a:t>Discovery</a:t>
            </a:r>
            <a:r>
              <a:rPr lang="fr-FR" sz="500" i="1" spc="30" dirty="0">
                <a:latin typeface="Times New Roman" panose="02020603050405020304" pitchFamily="18" charset="0"/>
                <a:ea typeface="Times New Roman" panose="02020603050405020304" pitchFamily="18" charset="0"/>
              </a:rPr>
              <a:t> and </a:t>
            </a:r>
            <a:r>
              <a:rPr lang="fr-FR" sz="500" i="1" spc="30" dirty="0" err="1">
                <a:latin typeface="Times New Roman" panose="02020603050405020304" pitchFamily="18" charset="0"/>
                <a:ea typeface="Times New Roman" panose="02020603050405020304" pitchFamily="18" charset="0"/>
              </a:rPr>
              <a:t>Development</a:t>
            </a:r>
            <a:r>
              <a:rPr lang="fr-FR" sz="500" i="1" spc="30" dirty="0">
                <a:latin typeface="Times New Roman" panose="02020603050405020304" pitchFamily="18" charset="0"/>
                <a:ea typeface="Times New Roman" panose="02020603050405020304" pitchFamily="18" charset="0"/>
              </a:rPr>
              <a:t>: </a:t>
            </a:r>
            <a:r>
              <a:rPr lang="fr-FR" sz="500" i="1" spc="30" dirty="0" err="1">
                <a:latin typeface="Times New Roman" panose="02020603050405020304" pitchFamily="18" charset="0"/>
                <a:ea typeface="Times New Roman" panose="02020603050405020304" pitchFamily="18" charset="0"/>
              </a:rPr>
              <a:t>Understanding</a:t>
            </a:r>
            <a:r>
              <a:rPr lang="fr-FR" sz="500" i="1" spc="30" dirty="0">
                <a:latin typeface="Times New Roman" panose="02020603050405020304" pitchFamily="18" charset="0"/>
                <a:ea typeface="Times New Roman" panose="02020603050405020304" pitchFamily="18" charset="0"/>
              </a:rPr>
              <a:t> the R&amp;D </a:t>
            </a:r>
            <a:r>
              <a:rPr lang="fr-FR" sz="500" i="1" spc="30" dirty="0" err="1">
                <a:latin typeface="Times New Roman" panose="02020603050405020304" pitchFamily="18" charset="0"/>
                <a:ea typeface="Times New Roman" panose="02020603050405020304" pitchFamily="18" charset="0"/>
              </a:rPr>
              <a:t>Process</a:t>
            </a:r>
            <a:r>
              <a:rPr lang="fr-FR" sz="500" spc="30" dirty="0">
                <a:latin typeface="Times New Roman" panose="02020603050405020304" pitchFamily="18" charset="0"/>
                <a:ea typeface="Times New Roman" panose="02020603050405020304" pitchFamily="18" charset="0"/>
              </a:rPr>
              <a:t>. Washington DC, USA</a:t>
            </a:r>
          </a:p>
          <a:p>
            <a:pPr marL="304800" indent="-304800">
              <a:spcAft>
                <a:spcPts val="0"/>
              </a:spcAft>
            </a:pPr>
            <a:r>
              <a:rPr lang="en-US" sz="500" spc="30" dirty="0">
                <a:latin typeface="Times New Roman" panose="02020603050405020304" pitchFamily="18" charset="0"/>
                <a:ea typeface="Times New Roman" panose="02020603050405020304" pitchFamily="18" charset="0"/>
              </a:rPr>
              <a:t>4. </a:t>
            </a:r>
            <a:r>
              <a:rPr lang="en-US" sz="500" spc="30" dirty="0" err="1">
                <a:latin typeface="Times New Roman" panose="02020603050405020304" pitchFamily="18" charset="0"/>
                <a:ea typeface="Times New Roman" panose="02020603050405020304" pitchFamily="18" charset="0"/>
              </a:rPr>
              <a:t>DiMasi</a:t>
            </a:r>
            <a:r>
              <a:rPr lang="en-US" sz="500" spc="30" dirty="0">
                <a:latin typeface="Times New Roman" panose="02020603050405020304" pitchFamily="18" charset="0"/>
                <a:ea typeface="Times New Roman" panose="02020603050405020304" pitchFamily="18" charset="0"/>
              </a:rPr>
              <a:t>, J. A., Grabowski, H. G., &amp; Hansen, R. W. (2016). Innovation in the Pharmaceutical Industry: New Estimates of R&amp;D Costs. Journal of Health Economics</a:t>
            </a:r>
          </a:p>
          <a:p>
            <a:pPr marL="304800" indent="-304800">
              <a:spcAft>
                <a:spcPts val="0"/>
              </a:spcAft>
            </a:pPr>
            <a:r>
              <a:rPr lang="en-US" sz="500" spc="30" dirty="0">
                <a:latin typeface="Times New Roman" panose="02020603050405020304" pitchFamily="18" charset="0"/>
                <a:ea typeface="Times New Roman" panose="02020603050405020304" pitchFamily="18" charset="0"/>
              </a:rPr>
              <a:t>5. </a:t>
            </a:r>
            <a:r>
              <a:rPr lang="en-US" sz="500" spc="30" dirty="0" err="1">
                <a:latin typeface="Times New Roman" panose="02020603050405020304" pitchFamily="18" charset="0"/>
                <a:ea typeface="Times New Roman" panose="02020603050405020304" pitchFamily="18" charset="0"/>
              </a:rPr>
              <a:t>DiMasi</a:t>
            </a:r>
            <a:r>
              <a:rPr lang="en-US" sz="500" spc="30" dirty="0">
                <a:latin typeface="Times New Roman" panose="02020603050405020304" pitchFamily="18" charset="0"/>
                <a:ea typeface="Times New Roman" panose="02020603050405020304" pitchFamily="18" charset="0"/>
              </a:rPr>
              <a:t>, J. A. (2014). Tufts Center for the Study of Drug Development (CSDD) Cost Study Briefing on YouTube. Retrieved February 12, 2016, from </a:t>
            </a:r>
            <a:r>
              <a:rPr lang="en-US" sz="500" spc="30" dirty="0">
                <a:latin typeface="Times New Roman" panose="02020603050405020304" pitchFamily="18" charset="0"/>
                <a:ea typeface="Times New Roman" panose="02020603050405020304" pitchFamily="18" charset="0"/>
                <a:hlinkClick r:id="rId4"/>
              </a:rPr>
              <a:t>https://www.youtube.com/watch?feature=player_embedded&amp;v=EcGJm5FrMPA</a:t>
            </a:r>
            <a:r>
              <a:rPr lang="fr-FR" sz="500" spc="30" dirty="0">
                <a:latin typeface="Times New Roman" panose="02020603050405020304" pitchFamily="18" charset="0"/>
                <a:ea typeface="Times New Roman" panose="02020603050405020304" pitchFamily="18" charset="0"/>
              </a:rPr>
              <a:t>.</a:t>
            </a:r>
          </a:p>
          <a:p>
            <a:pPr marL="304800" indent="-304800">
              <a:spcAft>
                <a:spcPts val="0"/>
              </a:spcAft>
            </a:pPr>
            <a:endParaRPr lang="de-DE" sz="500" spc="30" dirty="0">
              <a:latin typeface="Times New Roman" panose="02020603050405020304" pitchFamily="18" charset="0"/>
              <a:ea typeface="Times New Roman" panose="02020603050405020304" pitchFamily="18" charset="0"/>
            </a:endParaRPr>
          </a:p>
        </p:txBody>
      </p:sp>
      <p:sp>
        <p:nvSpPr>
          <p:cNvPr id="8" name="Pfeil nach rechts 7"/>
          <p:cNvSpPr/>
          <p:nvPr/>
        </p:nvSpPr>
        <p:spPr>
          <a:xfrm rot="19922970">
            <a:off x="6256033" y="2385721"/>
            <a:ext cx="611067" cy="19114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0" name="Pfeil nach rechts 19"/>
          <p:cNvSpPr/>
          <p:nvPr/>
        </p:nvSpPr>
        <p:spPr>
          <a:xfrm rot="1725926">
            <a:off x="6248265" y="3294595"/>
            <a:ext cx="611067" cy="19114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15891997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4"/>
          </p:nvPr>
        </p:nvSpPr>
        <p:spPr/>
        <p:txBody>
          <a:bodyPr/>
          <a:lstStyle/>
          <a:p>
            <a:fld id="{367B8622-E532-43A0-87D4-434EB8218BEF}" type="slidenum">
              <a:rPr lang="en-US" smtClean="0"/>
              <a:pPr/>
              <a:t>12</a:t>
            </a:fld>
            <a:endParaRPr lang="en-US"/>
          </a:p>
        </p:txBody>
      </p:sp>
      <p:sp>
        <p:nvSpPr>
          <p:cNvPr id="8" name="Textfeld 7"/>
          <p:cNvSpPr txBox="1"/>
          <p:nvPr/>
        </p:nvSpPr>
        <p:spPr>
          <a:xfrm>
            <a:off x="323528" y="445314"/>
            <a:ext cx="2808312" cy="369332"/>
          </a:xfrm>
          <a:prstGeom prst="rect">
            <a:avLst/>
          </a:prstGeom>
          <a:noFill/>
        </p:spPr>
        <p:txBody>
          <a:bodyPr wrap="square" rtlCol="0">
            <a:spAutoFit/>
          </a:bodyPr>
          <a:lstStyle/>
          <a:p>
            <a:pPr algn="ctr"/>
            <a:r>
              <a:rPr lang="en-US" b="1" dirty="0">
                <a:solidFill>
                  <a:schemeClr val="bg1"/>
                </a:solidFill>
                <a:latin typeface="Verdana" panose="020B0604030504040204" pitchFamily="34" charset="0"/>
                <a:ea typeface="Verdana" panose="020B0604030504040204" pitchFamily="34" charset="0"/>
                <a:cs typeface="Verdana" panose="020B0604030504040204" pitchFamily="34" charset="0"/>
              </a:rPr>
              <a:t>Agenda</a:t>
            </a:r>
          </a:p>
        </p:txBody>
      </p:sp>
      <p:sp>
        <p:nvSpPr>
          <p:cNvPr id="2" name="Textfeld 1"/>
          <p:cNvSpPr txBox="1"/>
          <p:nvPr/>
        </p:nvSpPr>
        <p:spPr>
          <a:xfrm>
            <a:off x="1403648" y="2276872"/>
            <a:ext cx="5832648" cy="2862322"/>
          </a:xfrm>
          <a:prstGeom prst="rect">
            <a:avLst/>
          </a:prstGeom>
          <a:noFill/>
        </p:spPr>
        <p:txBody>
          <a:bodyPr wrap="square" rtlCol="0">
            <a:spAutoFit/>
          </a:bodyPr>
          <a:lstStyle/>
          <a:p>
            <a:pPr marL="342900" indent="-342900">
              <a:buFont typeface="+mj-lt"/>
              <a:buAutoNum type="arabicPeriod"/>
            </a:pPr>
            <a:r>
              <a:rPr lang="en-US" dirty="0">
                <a:latin typeface="Arial" panose="020B0604020202020204" pitchFamily="34" charset="0"/>
                <a:cs typeface="Arial" panose="020B0604020202020204" pitchFamily="34" charset="0"/>
              </a:rPr>
              <a:t>The R&amp;D Process of Drugs and Vaccines</a:t>
            </a:r>
          </a:p>
          <a:p>
            <a:pPr marL="342900" indent="-342900">
              <a:buFont typeface="+mj-lt"/>
              <a:buAutoNum type="arabicPeriod"/>
            </a:pPr>
            <a:endParaRPr lang="en-US" b="1" dirty="0">
              <a:latin typeface="Arial" panose="020B0604020202020204" pitchFamily="34" charset="0"/>
              <a:cs typeface="Arial" panose="020B0604020202020204" pitchFamily="34" charset="0"/>
            </a:endParaRPr>
          </a:p>
          <a:p>
            <a:pPr marL="342900" indent="-342900">
              <a:buFont typeface="+mj-lt"/>
              <a:buAutoNum type="arabicPeriod"/>
            </a:pPr>
            <a:r>
              <a:rPr lang="en-US" b="1" dirty="0">
                <a:solidFill>
                  <a:schemeClr val="accent1">
                    <a:lumMod val="75000"/>
                  </a:schemeClr>
                </a:solidFill>
                <a:latin typeface="Arial" panose="020B0604020202020204" pitchFamily="34" charset="0"/>
                <a:cs typeface="Arial" panose="020B0604020202020204" pitchFamily="34" charset="0"/>
              </a:rPr>
              <a:t>CBRN Market Characteristics</a:t>
            </a:r>
          </a:p>
          <a:p>
            <a:pPr marL="342900" indent="-342900">
              <a:buFont typeface="+mj-lt"/>
              <a:buAutoNum type="arabicPeriod"/>
            </a:pPr>
            <a:endParaRPr lang="en-US" dirty="0">
              <a:latin typeface="Arial" panose="020B0604020202020204" pitchFamily="34" charset="0"/>
              <a:cs typeface="Arial" panose="020B0604020202020204" pitchFamily="34" charset="0"/>
            </a:endParaRPr>
          </a:p>
          <a:p>
            <a:pPr marL="342900" indent="-342900">
              <a:buFont typeface="+mj-lt"/>
              <a:buAutoNum type="arabicPeriod"/>
            </a:pPr>
            <a:r>
              <a:rPr lang="en-US" dirty="0">
                <a:latin typeface="Arial" panose="020B0604020202020204" pitchFamily="34" charset="0"/>
                <a:cs typeface="Arial" panose="020B0604020202020204" pitchFamily="34" charset="0"/>
              </a:rPr>
              <a:t>Ebola Outbreak 2014</a:t>
            </a:r>
          </a:p>
          <a:p>
            <a:pPr marL="800100" lvl="1" indent="-342900">
              <a:buFont typeface="+mj-lt"/>
              <a:buAutoNum type="alphaLcPeriod"/>
            </a:pPr>
            <a:r>
              <a:rPr lang="en-US" dirty="0">
                <a:latin typeface="Arial" panose="020B0604020202020204" pitchFamily="34" charset="0"/>
                <a:cs typeface="Arial" panose="020B0604020202020204" pitchFamily="34" charset="0"/>
              </a:rPr>
              <a:t>Factors Inhibiting MCM Readiness</a:t>
            </a:r>
          </a:p>
          <a:p>
            <a:pPr marL="800100" lvl="1" indent="-342900">
              <a:buFont typeface="+mj-lt"/>
              <a:buAutoNum type="alphaLcPeriod"/>
            </a:pPr>
            <a:r>
              <a:rPr lang="en-US" dirty="0">
                <a:latin typeface="Arial" panose="020B0604020202020204" pitchFamily="34" charset="0"/>
                <a:cs typeface="Arial" panose="020B0604020202020204" pitchFamily="34" charset="0"/>
              </a:rPr>
              <a:t>Reasons to Act</a:t>
            </a:r>
          </a:p>
          <a:p>
            <a:pPr marL="800100" lvl="1" indent="-342900">
              <a:buFont typeface="+mj-lt"/>
              <a:buAutoNum type="alphaLcPeriod"/>
            </a:pPr>
            <a:r>
              <a:rPr lang="en-US" dirty="0">
                <a:latin typeface="Arial" panose="020B0604020202020204" pitchFamily="34" charset="0"/>
                <a:cs typeface="Arial" panose="020B0604020202020204" pitchFamily="34" charset="0"/>
              </a:rPr>
              <a:t>Learnings</a:t>
            </a:r>
          </a:p>
          <a:p>
            <a:pPr marL="800100" lvl="1" indent="-342900">
              <a:buFont typeface="+mj-lt"/>
              <a:buAutoNum type="alphaLcPeriod"/>
            </a:pPr>
            <a:endParaRPr lang="en-US" dirty="0">
              <a:latin typeface="Arial" panose="020B0604020202020204" pitchFamily="34" charset="0"/>
              <a:cs typeface="Arial" panose="020B0604020202020204" pitchFamily="34" charset="0"/>
            </a:endParaRPr>
          </a:p>
          <a:p>
            <a:pPr marL="342900" indent="-342900">
              <a:buFont typeface="+mj-lt"/>
              <a:buAutoNum type="arabicPeriod"/>
            </a:pPr>
            <a:r>
              <a:rPr lang="en-US" dirty="0">
                <a:latin typeface="Arial" panose="020B0604020202020204" pitchFamily="34" charset="0"/>
                <a:cs typeface="Arial" panose="020B0604020202020204" pitchFamily="34" charset="0"/>
              </a:rPr>
              <a:t>Discussion</a:t>
            </a:r>
          </a:p>
        </p:txBody>
      </p:sp>
    </p:spTree>
    <p:extLst>
      <p:ext uri="{BB962C8B-B14F-4D97-AF65-F5344CB8AC3E}">
        <p14:creationId xmlns:p14="http://schemas.microsoft.com/office/powerpoint/2010/main" val="28933895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4"/>
          </p:nvPr>
        </p:nvSpPr>
        <p:spPr/>
        <p:txBody>
          <a:bodyPr/>
          <a:lstStyle/>
          <a:p>
            <a:fld id="{367B8622-E532-43A0-87D4-434EB8218BEF}" type="slidenum">
              <a:rPr lang="en-US" smtClean="0"/>
              <a:pPr/>
              <a:t>13</a:t>
            </a:fld>
            <a:endParaRPr lang="en-US"/>
          </a:p>
        </p:txBody>
      </p:sp>
      <p:pic>
        <p:nvPicPr>
          <p:cNvPr id="8" name="Grafik 7"/>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87624" y="1989019"/>
            <a:ext cx="6840760" cy="3888252"/>
          </a:xfrm>
          <a:prstGeom prst="rect">
            <a:avLst/>
          </a:prstGeom>
          <a:noFill/>
        </p:spPr>
      </p:pic>
      <p:sp>
        <p:nvSpPr>
          <p:cNvPr id="9" name="Textplatzhalter 4"/>
          <p:cNvSpPr>
            <a:spLocks noGrp="1"/>
          </p:cNvSpPr>
          <p:nvPr>
            <p:ph type="body" sz="quarter" idx="10"/>
          </p:nvPr>
        </p:nvSpPr>
        <p:spPr>
          <a:xfrm>
            <a:off x="395288" y="260350"/>
            <a:ext cx="2663825" cy="1368425"/>
          </a:xfrm>
        </p:spPr>
        <p:txBody>
          <a:bodyPr/>
          <a:lstStyle/>
          <a:p>
            <a:r>
              <a:rPr lang="en-US" dirty="0"/>
              <a:t>CBRN Market Characteristics</a:t>
            </a:r>
          </a:p>
        </p:txBody>
      </p:sp>
      <p:sp>
        <p:nvSpPr>
          <p:cNvPr id="10" name="Textplatzhalter 6"/>
          <p:cNvSpPr>
            <a:spLocks noGrp="1"/>
          </p:cNvSpPr>
          <p:nvPr>
            <p:ph type="body" sz="quarter" idx="12"/>
          </p:nvPr>
        </p:nvSpPr>
        <p:spPr>
          <a:xfrm>
            <a:off x="971600" y="6421440"/>
            <a:ext cx="7534225" cy="319927"/>
          </a:xfrm>
        </p:spPr>
        <p:txBody>
          <a:bodyPr/>
          <a:lstStyle/>
          <a:p>
            <a:r>
              <a:rPr lang="en-US" dirty="0" err="1"/>
              <a:t>Gottron</a:t>
            </a:r>
            <a:r>
              <a:rPr lang="en-US" dirty="0"/>
              <a:t>, F. (2014). The Project </a:t>
            </a:r>
            <a:r>
              <a:rPr lang="en-US" dirty="0" err="1"/>
              <a:t>BioShield</a:t>
            </a:r>
            <a:r>
              <a:rPr lang="en-US" dirty="0"/>
              <a:t> Act : Issues for the 113th Congress. Congressional Research Service.</a:t>
            </a:r>
            <a:endParaRPr lang="de-DE" dirty="0"/>
          </a:p>
        </p:txBody>
      </p:sp>
      <p:sp>
        <p:nvSpPr>
          <p:cNvPr id="11" name="Rechteck 10"/>
          <p:cNvSpPr/>
          <p:nvPr/>
        </p:nvSpPr>
        <p:spPr>
          <a:xfrm>
            <a:off x="7292157" y="5877272"/>
            <a:ext cx="808235" cy="200055"/>
          </a:xfrm>
          <a:prstGeom prst="rect">
            <a:avLst/>
          </a:prstGeom>
        </p:spPr>
        <p:txBody>
          <a:bodyPr wrap="none">
            <a:spAutoFit/>
          </a:bodyPr>
          <a:lstStyle/>
          <a:p>
            <a:r>
              <a:rPr lang="en-US" sz="700" spc="30" dirty="0">
                <a:latin typeface="Times New Roman" panose="02020603050405020304" pitchFamily="18" charset="0"/>
                <a:ea typeface="Times New Roman" panose="02020603050405020304" pitchFamily="18" charset="0"/>
              </a:rPr>
              <a:t>(</a:t>
            </a:r>
            <a:r>
              <a:rPr lang="en-US" sz="700" spc="30" dirty="0" err="1">
                <a:latin typeface="Times New Roman" panose="02020603050405020304" pitchFamily="18" charset="0"/>
                <a:ea typeface="Times New Roman" panose="02020603050405020304" pitchFamily="18" charset="0"/>
              </a:rPr>
              <a:t>Gottron</a:t>
            </a:r>
            <a:r>
              <a:rPr lang="en-US" sz="700" spc="30" dirty="0">
                <a:latin typeface="Times New Roman" panose="02020603050405020304" pitchFamily="18" charset="0"/>
                <a:ea typeface="Times New Roman" panose="02020603050405020304" pitchFamily="18" charset="0"/>
              </a:rPr>
              <a:t>, 2014)</a:t>
            </a:r>
            <a:endParaRPr lang="de-DE" sz="700" dirty="0"/>
          </a:p>
        </p:txBody>
      </p:sp>
      <p:sp>
        <p:nvSpPr>
          <p:cNvPr id="12" name="Titel 1"/>
          <p:cNvSpPr>
            <a:spLocks noGrp="1"/>
          </p:cNvSpPr>
          <p:nvPr>
            <p:ph type="title"/>
          </p:nvPr>
        </p:nvSpPr>
        <p:spPr>
          <a:xfrm>
            <a:off x="3275856" y="260647"/>
            <a:ext cx="5631608" cy="648073"/>
          </a:xfrm>
        </p:spPr>
        <p:txBody>
          <a:bodyPr/>
          <a:lstStyle/>
          <a:p>
            <a:r>
              <a:rPr lang="en-US" sz="2000" b="1" dirty="0"/>
              <a:t>Project </a:t>
            </a:r>
            <a:r>
              <a:rPr lang="en-US" sz="2000" b="1" dirty="0" err="1"/>
              <a:t>BioShield</a:t>
            </a:r>
            <a:r>
              <a:rPr lang="en-US" sz="2000" b="1" dirty="0"/>
              <a:t> Procurement Activity (2004-14) by CBRN Therapy Group</a:t>
            </a:r>
          </a:p>
        </p:txBody>
      </p:sp>
      <p:sp>
        <p:nvSpPr>
          <p:cNvPr id="15" name="Textplatzhalter 5"/>
          <p:cNvSpPr>
            <a:spLocks noGrp="1"/>
          </p:cNvSpPr>
          <p:nvPr>
            <p:ph type="body" sz="quarter" idx="11"/>
          </p:nvPr>
        </p:nvSpPr>
        <p:spPr>
          <a:xfrm>
            <a:off x="3212080" y="1268964"/>
            <a:ext cx="4816304" cy="427683"/>
          </a:xfrm>
          <a:ln>
            <a:solidFill>
              <a:schemeClr val="accent1"/>
            </a:solidFill>
          </a:ln>
        </p:spPr>
        <p:txBody>
          <a:bodyPr anchor="ctr" anchorCtr="0">
            <a:noAutofit/>
          </a:bodyPr>
          <a:lstStyle/>
          <a:p>
            <a:pPr algn="ctr"/>
            <a:r>
              <a:rPr lang="en-US" dirty="0">
                <a:solidFill>
                  <a:schemeClr val="accent1">
                    <a:lumMod val="75000"/>
                  </a:schemeClr>
                </a:solidFill>
              </a:rPr>
              <a:t>Top Priority in the US was on Anthrax and Smallpox</a:t>
            </a:r>
            <a:endParaRPr lang="de-DE" sz="1000" i="1" dirty="0">
              <a:solidFill>
                <a:schemeClr val="accent1">
                  <a:lumMod val="75000"/>
                </a:schemeClr>
              </a:solidFill>
            </a:endParaRPr>
          </a:p>
        </p:txBody>
      </p:sp>
      <p:sp>
        <p:nvSpPr>
          <p:cNvPr id="3" name="Rechteck 2"/>
          <p:cNvSpPr/>
          <p:nvPr/>
        </p:nvSpPr>
        <p:spPr>
          <a:xfrm>
            <a:off x="1259632" y="5600273"/>
            <a:ext cx="6768752" cy="307777"/>
          </a:xfrm>
          <a:prstGeom prst="rect">
            <a:avLst/>
          </a:prstGeom>
        </p:spPr>
        <p:txBody>
          <a:bodyPr wrap="square">
            <a:spAutoFit/>
          </a:bodyPr>
          <a:lstStyle/>
          <a:p>
            <a:pPr algn="ctr"/>
            <a:r>
              <a:rPr lang="en-US" sz="1400" b="1" dirty="0">
                <a:latin typeface="Arial" panose="020B0604020202020204" pitchFamily="34" charset="0"/>
                <a:cs typeface="Arial" panose="020B0604020202020204" pitchFamily="34" charset="0"/>
              </a:rPr>
              <a:t>A total of 3.3 Billion USD over 10 years (2004-14) through Project </a:t>
            </a:r>
            <a:r>
              <a:rPr lang="en-US" sz="1400" b="1" dirty="0" err="1">
                <a:latin typeface="Arial" panose="020B0604020202020204" pitchFamily="34" charset="0"/>
                <a:cs typeface="Arial" panose="020B0604020202020204" pitchFamily="34" charset="0"/>
              </a:rPr>
              <a:t>BioShield</a:t>
            </a:r>
            <a:r>
              <a:rPr lang="en-US" sz="1400" b="1" dirty="0">
                <a:latin typeface="Arial" panose="020B0604020202020204" pitchFamily="34" charset="0"/>
                <a:cs typeface="Arial" panose="020B0604020202020204" pitchFamily="34" charset="0"/>
              </a:rPr>
              <a:t> </a:t>
            </a:r>
            <a:endParaRPr lang="de-DE" sz="1400" b="1" dirty="0">
              <a:latin typeface="Arial" panose="020B0604020202020204" pitchFamily="34" charset="0"/>
              <a:cs typeface="Arial" panose="020B0604020202020204" pitchFamily="34" charset="0"/>
            </a:endParaRPr>
          </a:p>
        </p:txBody>
      </p:sp>
      <p:sp>
        <p:nvSpPr>
          <p:cNvPr id="13" name="Rechteck 12"/>
          <p:cNvSpPr/>
          <p:nvPr/>
        </p:nvSpPr>
        <p:spPr>
          <a:xfrm>
            <a:off x="971600" y="6045242"/>
            <a:ext cx="7632848" cy="276999"/>
          </a:xfrm>
          <a:prstGeom prst="rect">
            <a:avLst/>
          </a:prstGeom>
        </p:spPr>
        <p:txBody>
          <a:bodyPr wrap="square">
            <a:spAutoFit/>
          </a:bodyPr>
          <a:lstStyle/>
          <a:p>
            <a:r>
              <a:rPr lang="en-US" sz="600" dirty="0">
                <a:latin typeface="Arial" panose="020B0604020202020204" pitchFamily="34" charset="0"/>
                <a:cs typeface="Arial" panose="020B0604020202020204" pitchFamily="34" charset="0"/>
              </a:rPr>
              <a:t>NOTE: </a:t>
            </a:r>
            <a:r>
              <a:rPr lang="en-US" sz="600" dirty="0" err="1">
                <a:latin typeface="Arial" panose="020B0604020202020204" pitchFamily="34" charset="0"/>
                <a:cs typeface="Arial" panose="020B0604020202020204" pitchFamily="34" charset="0"/>
              </a:rPr>
              <a:t>BioShield’s</a:t>
            </a:r>
            <a:r>
              <a:rPr lang="en-US" sz="600" dirty="0">
                <a:latin typeface="Arial" panose="020B0604020202020204" pitchFamily="34" charset="0"/>
                <a:cs typeface="Arial" panose="020B0604020202020204" pitchFamily="34" charset="0"/>
              </a:rPr>
              <a:t> Pandemic and All-Hazards Preparedness Reauthorization Act of 2013 authorized up to 2.8 billion USD for the fiscal years 2014 through 2018 (PHEMCE, 2014) – an average of 560 million per year.  However, it is likely not all will be spent on MCM procurement</a:t>
            </a:r>
            <a:endParaRPr lang="de-DE" sz="600" dirty="0">
              <a:latin typeface="Arial" panose="020B0604020202020204" pitchFamily="34" charset="0"/>
              <a:cs typeface="Arial" panose="020B0604020202020204" pitchFamily="34" charset="0"/>
            </a:endParaRPr>
          </a:p>
        </p:txBody>
      </p:sp>
      <p:sp>
        <p:nvSpPr>
          <p:cNvPr id="14" name="Rechteckige Legende 13"/>
          <p:cNvSpPr/>
          <p:nvPr/>
        </p:nvSpPr>
        <p:spPr>
          <a:xfrm>
            <a:off x="143508" y="2204864"/>
            <a:ext cx="2232247" cy="1403212"/>
          </a:xfrm>
          <a:prstGeom prst="wedgeRectCallout">
            <a:avLst>
              <a:gd name="adj1" fmla="val 62023"/>
              <a:gd name="adj2" fmla="val 82961"/>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latin typeface="Arial" panose="020B0604020202020204" pitchFamily="34" charset="0"/>
                <a:cs typeface="Arial" panose="020B0604020202020204" pitchFamily="34" charset="0"/>
              </a:rPr>
              <a:t>Not including US Military.  There are, of course, other global customer purchases; however, they remain ambiguous and far less substantial.</a:t>
            </a:r>
          </a:p>
        </p:txBody>
      </p:sp>
    </p:spTree>
    <p:extLst>
      <p:ext uri="{BB962C8B-B14F-4D97-AF65-F5344CB8AC3E}">
        <p14:creationId xmlns:p14="http://schemas.microsoft.com/office/powerpoint/2010/main" val="34494273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Foliennummernplatzhalter 3"/>
          <p:cNvSpPr>
            <a:spLocks noGrp="1"/>
          </p:cNvSpPr>
          <p:nvPr>
            <p:ph type="sldNum" sz="quarter" idx="4"/>
          </p:nvPr>
        </p:nvSpPr>
        <p:spPr/>
        <p:txBody>
          <a:bodyPr/>
          <a:lstStyle/>
          <a:p>
            <a:fld id="{367B8622-E532-43A0-87D4-434EB8218BEF}" type="slidenum">
              <a:rPr lang="en-US" smtClean="0"/>
              <a:pPr/>
              <a:t>14</a:t>
            </a:fld>
            <a:endParaRPr lang="en-US"/>
          </a:p>
        </p:txBody>
      </p:sp>
      <p:sp>
        <p:nvSpPr>
          <p:cNvPr id="5" name="Textplatzhalter 4"/>
          <p:cNvSpPr>
            <a:spLocks noGrp="1"/>
          </p:cNvSpPr>
          <p:nvPr>
            <p:ph type="body" sz="quarter" idx="10"/>
          </p:nvPr>
        </p:nvSpPr>
        <p:spPr/>
        <p:txBody>
          <a:bodyPr/>
          <a:lstStyle/>
          <a:p>
            <a:r>
              <a:rPr lang="en-US" dirty="0"/>
              <a:t>CBRN Market Characteristics</a:t>
            </a:r>
          </a:p>
        </p:txBody>
      </p:sp>
      <p:sp>
        <p:nvSpPr>
          <p:cNvPr id="7" name="Textplatzhalter 6"/>
          <p:cNvSpPr>
            <a:spLocks noGrp="1"/>
          </p:cNvSpPr>
          <p:nvPr>
            <p:ph type="body" sz="quarter" idx="12"/>
          </p:nvPr>
        </p:nvSpPr>
        <p:spPr/>
        <p:txBody>
          <a:bodyPr/>
          <a:lstStyle/>
          <a:p>
            <a:r>
              <a:rPr lang="en-US" dirty="0" err="1"/>
              <a:t>Gottron</a:t>
            </a:r>
            <a:r>
              <a:rPr lang="en-US" dirty="0"/>
              <a:t>, F. (2014). The Project </a:t>
            </a:r>
            <a:r>
              <a:rPr lang="en-US" dirty="0" err="1"/>
              <a:t>BioShield</a:t>
            </a:r>
            <a:r>
              <a:rPr lang="en-US" dirty="0"/>
              <a:t> Act : Issues for the 113th Congress. Congressional Research Service.</a:t>
            </a:r>
            <a:endParaRPr lang="de-DE" dirty="0"/>
          </a:p>
        </p:txBody>
      </p:sp>
      <p:graphicFrame>
        <p:nvGraphicFramePr>
          <p:cNvPr id="8" name="Tabelle 7"/>
          <p:cNvGraphicFramePr>
            <a:graphicFrameLocks noGrp="1"/>
          </p:cNvGraphicFramePr>
          <p:nvPr>
            <p:extLst>
              <p:ext uri="{D42A27DB-BD31-4B8C-83A1-F6EECF244321}">
                <p14:modId xmlns:p14="http://schemas.microsoft.com/office/powerpoint/2010/main" val="578494630"/>
              </p:ext>
            </p:extLst>
          </p:nvPr>
        </p:nvGraphicFramePr>
        <p:xfrm>
          <a:off x="971600" y="2204864"/>
          <a:ext cx="7935859" cy="3888740"/>
        </p:xfrm>
        <a:graphic>
          <a:graphicData uri="http://schemas.openxmlformats.org/drawingml/2006/table">
            <a:tbl>
              <a:tblPr firstRow="1" firstCol="1" bandRow="1">
                <a:tableStyleId>{3B4B98B0-60AC-42C2-AFA5-B58CD77FA1E5}</a:tableStyleId>
              </a:tblPr>
              <a:tblGrid>
                <a:gridCol w="1730860">
                  <a:extLst>
                    <a:ext uri="{9D8B030D-6E8A-4147-A177-3AD203B41FA5}">
                      <a16:colId xmlns:a16="http://schemas.microsoft.com/office/drawing/2014/main" val="2327997908"/>
                    </a:ext>
                  </a:extLst>
                </a:gridCol>
                <a:gridCol w="1597716">
                  <a:extLst>
                    <a:ext uri="{9D8B030D-6E8A-4147-A177-3AD203B41FA5}">
                      <a16:colId xmlns:a16="http://schemas.microsoft.com/office/drawing/2014/main" val="3230035109"/>
                    </a:ext>
                  </a:extLst>
                </a:gridCol>
                <a:gridCol w="665715">
                  <a:extLst>
                    <a:ext uri="{9D8B030D-6E8A-4147-A177-3AD203B41FA5}">
                      <a16:colId xmlns:a16="http://schemas.microsoft.com/office/drawing/2014/main" val="1048897779"/>
                    </a:ext>
                  </a:extLst>
                </a:gridCol>
                <a:gridCol w="743181">
                  <a:extLst>
                    <a:ext uri="{9D8B030D-6E8A-4147-A177-3AD203B41FA5}">
                      <a16:colId xmlns:a16="http://schemas.microsoft.com/office/drawing/2014/main" val="1882258168"/>
                    </a:ext>
                  </a:extLst>
                </a:gridCol>
                <a:gridCol w="1586822">
                  <a:extLst>
                    <a:ext uri="{9D8B030D-6E8A-4147-A177-3AD203B41FA5}">
                      <a16:colId xmlns:a16="http://schemas.microsoft.com/office/drawing/2014/main" val="2733635663"/>
                    </a:ext>
                  </a:extLst>
                </a:gridCol>
                <a:gridCol w="1611565">
                  <a:extLst>
                    <a:ext uri="{9D8B030D-6E8A-4147-A177-3AD203B41FA5}">
                      <a16:colId xmlns:a16="http://schemas.microsoft.com/office/drawing/2014/main" val="561175636"/>
                    </a:ext>
                  </a:extLst>
                </a:gridCol>
              </a:tblGrid>
              <a:tr h="327871">
                <a:tc>
                  <a:txBody>
                    <a:bodyPr/>
                    <a:lstStyle/>
                    <a:p>
                      <a:pPr algn="ctr">
                        <a:spcAft>
                          <a:spcPts val="0"/>
                        </a:spcAft>
                      </a:pPr>
                      <a:r>
                        <a:rPr lang="en-US" sz="900" cap="all" spc="30" dirty="0">
                          <a:effectLst/>
                          <a:latin typeface="Arial" panose="020B0604020202020204" pitchFamily="34" charset="0"/>
                          <a:cs typeface="Arial" panose="020B0604020202020204" pitchFamily="34" charset="0"/>
                        </a:rPr>
                        <a:t>Threat</a:t>
                      </a:r>
                      <a:endParaRPr lang="de-DE" sz="900" spc="3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53975" marB="53975" anchor="ctr"/>
                </a:tc>
                <a:tc>
                  <a:txBody>
                    <a:bodyPr/>
                    <a:lstStyle/>
                    <a:p>
                      <a:pPr algn="ctr">
                        <a:spcAft>
                          <a:spcPts val="0"/>
                        </a:spcAft>
                      </a:pPr>
                      <a:r>
                        <a:rPr lang="en-US" sz="900" cap="all" spc="30">
                          <a:effectLst/>
                          <a:latin typeface="Arial" panose="020B0604020202020204" pitchFamily="34" charset="0"/>
                          <a:cs typeface="Arial" panose="020B0604020202020204" pitchFamily="34" charset="0"/>
                        </a:rPr>
                        <a:t>Product</a:t>
                      </a:r>
                      <a:endParaRPr lang="de-DE" sz="900" spc="3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53975" marB="53975" anchor="ctr"/>
                </a:tc>
                <a:tc>
                  <a:txBody>
                    <a:bodyPr/>
                    <a:lstStyle/>
                    <a:p>
                      <a:pPr algn="ctr">
                        <a:spcAft>
                          <a:spcPts val="0"/>
                        </a:spcAft>
                      </a:pPr>
                      <a:r>
                        <a:rPr lang="en-US" sz="900" cap="all" spc="30">
                          <a:effectLst/>
                          <a:latin typeface="Arial" panose="020B0604020202020204" pitchFamily="34" charset="0"/>
                          <a:cs typeface="Arial" panose="020B0604020202020204" pitchFamily="34" charset="0"/>
                        </a:rPr>
                        <a:t>Doses</a:t>
                      </a:r>
                      <a:endParaRPr lang="de-DE" sz="900" spc="30">
                        <a:effectLst/>
                        <a:latin typeface="Arial" panose="020B0604020202020204" pitchFamily="34" charset="0"/>
                        <a:cs typeface="Arial" panose="020B0604020202020204" pitchFamily="34" charset="0"/>
                      </a:endParaRPr>
                    </a:p>
                    <a:p>
                      <a:pPr algn="ctr">
                        <a:spcAft>
                          <a:spcPts val="0"/>
                        </a:spcAft>
                      </a:pPr>
                      <a:r>
                        <a:rPr lang="en-US" sz="900" cap="all" spc="30">
                          <a:effectLst/>
                          <a:latin typeface="Arial" panose="020B0604020202020204" pitchFamily="34" charset="0"/>
                          <a:cs typeface="Arial" panose="020B0604020202020204" pitchFamily="34" charset="0"/>
                        </a:rPr>
                        <a:t>(in 000)</a:t>
                      </a:r>
                      <a:endParaRPr lang="de-DE" sz="900" spc="3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53975" marB="53975" anchor="ctr"/>
                </a:tc>
                <a:tc>
                  <a:txBody>
                    <a:bodyPr/>
                    <a:lstStyle/>
                    <a:p>
                      <a:pPr algn="ctr">
                        <a:spcAft>
                          <a:spcPts val="0"/>
                        </a:spcAft>
                      </a:pPr>
                      <a:r>
                        <a:rPr lang="en-US" sz="900" cap="all" spc="30">
                          <a:effectLst/>
                          <a:latin typeface="Arial" panose="020B0604020202020204" pitchFamily="34" charset="0"/>
                          <a:cs typeface="Arial" panose="020B0604020202020204" pitchFamily="34" charset="0"/>
                        </a:rPr>
                        <a:t>Cost</a:t>
                      </a:r>
                      <a:endParaRPr lang="de-DE" sz="900" spc="30">
                        <a:effectLst/>
                        <a:latin typeface="Arial" panose="020B0604020202020204" pitchFamily="34" charset="0"/>
                        <a:cs typeface="Arial" panose="020B0604020202020204" pitchFamily="34" charset="0"/>
                      </a:endParaRPr>
                    </a:p>
                    <a:p>
                      <a:pPr algn="ctr">
                        <a:spcAft>
                          <a:spcPts val="0"/>
                        </a:spcAft>
                      </a:pPr>
                      <a:r>
                        <a:rPr lang="en-US" sz="900" cap="all" spc="30">
                          <a:effectLst/>
                          <a:latin typeface="Arial" panose="020B0604020202020204" pitchFamily="34" charset="0"/>
                          <a:cs typeface="Arial" panose="020B0604020202020204" pitchFamily="34" charset="0"/>
                        </a:rPr>
                        <a:t>(USD mio)</a:t>
                      </a:r>
                      <a:endParaRPr lang="de-DE" sz="900" spc="3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53975" marB="53975" anchor="ctr"/>
                </a:tc>
                <a:tc>
                  <a:txBody>
                    <a:bodyPr/>
                    <a:lstStyle/>
                    <a:p>
                      <a:pPr algn="ctr">
                        <a:spcAft>
                          <a:spcPts val="0"/>
                        </a:spcAft>
                      </a:pPr>
                      <a:r>
                        <a:rPr lang="en-US" sz="900" cap="all" spc="30">
                          <a:effectLst/>
                          <a:latin typeface="Arial" panose="020B0604020202020204" pitchFamily="34" charset="0"/>
                          <a:cs typeface="Arial" panose="020B0604020202020204" pitchFamily="34" charset="0"/>
                        </a:rPr>
                        <a:t>Company</a:t>
                      </a:r>
                      <a:endParaRPr lang="de-DE" sz="900" spc="3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53975" marB="53975" anchor="ctr"/>
                </a:tc>
                <a:tc>
                  <a:txBody>
                    <a:bodyPr/>
                    <a:lstStyle/>
                    <a:p>
                      <a:pPr algn="ctr">
                        <a:spcAft>
                          <a:spcPts val="0"/>
                        </a:spcAft>
                      </a:pPr>
                      <a:r>
                        <a:rPr lang="en-US" sz="900" cap="all" spc="30" dirty="0">
                          <a:effectLst/>
                          <a:latin typeface="Arial" panose="020B0604020202020204" pitchFamily="34" charset="0"/>
                          <a:cs typeface="Arial" panose="020B0604020202020204" pitchFamily="34" charset="0"/>
                        </a:rPr>
                        <a:t>Award Date</a:t>
                      </a:r>
                      <a:endParaRPr lang="de-DE" sz="900" spc="3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53975" marB="53975" anchor="ctr"/>
                </a:tc>
                <a:extLst>
                  <a:ext uri="{0D108BD9-81ED-4DB2-BD59-A6C34878D82A}">
                    <a16:rowId xmlns:a16="http://schemas.microsoft.com/office/drawing/2014/main" val="394115733"/>
                  </a:ext>
                </a:extLst>
              </a:tr>
              <a:tr h="0">
                <a:tc>
                  <a:txBody>
                    <a:bodyPr/>
                    <a:lstStyle/>
                    <a:p>
                      <a:pPr algn="just">
                        <a:spcAft>
                          <a:spcPts val="0"/>
                        </a:spcAft>
                      </a:pPr>
                      <a:r>
                        <a:rPr lang="en-US" sz="900" cap="all" spc="30" dirty="0">
                          <a:effectLst/>
                          <a:latin typeface="Arial" panose="020B0604020202020204" pitchFamily="34" charset="0"/>
                          <a:cs typeface="Arial" panose="020B0604020202020204" pitchFamily="34" charset="0"/>
                        </a:rPr>
                        <a:t>Anthrax</a:t>
                      </a:r>
                      <a:endParaRPr lang="de-DE" sz="900" spc="3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53975" marB="53975" anchor="ctr"/>
                </a:tc>
                <a:tc>
                  <a:txBody>
                    <a:bodyPr/>
                    <a:lstStyle/>
                    <a:p>
                      <a:pPr algn="just">
                        <a:spcAft>
                          <a:spcPts val="0"/>
                        </a:spcAft>
                      </a:pPr>
                      <a:r>
                        <a:rPr lang="en-US" sz="900" spc="30" dirty="0" err="1">
                          <a:effectLst/>
                          <a:latin typeface="Arial" panose="020B0604020202020204" pitchFamily="34" charset="0"/>
                          <a:cs typeface="Arial" panose="020B0604020202020204" pitchFamily="34" charset="0"/>
                        </a:rPr>
                        <a:t>rPA</a:t>
                      </a:r>
                      <a:r>
                        <a:rPr lang="en-US" sz="900" spc="30" dirty="0">
                          <a:effectLst/>
                          <a:latin typeface="Arial" panose="020B0604020202020204" pitchFamily="34" charset="0"/>
                          <a:cs typeface="Arial" panose="020B0604020202020204" pitchFamily="34" charset="0"/>
                        </a:rPr>
                        <a:t> vaccine</a:t>
                      </a:r>
                      <a:endParaRPr lang="de-DE" sz="900" spc="3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53975" marB="53975" anchor="ctr"/>
                </a:tc>
                <a:tc>
                  <a:txBody>
                    <a:bodyPr/>
                    <a:lstStyle/>
                    <a:p>
                      <a:pPr algn="r">
                        <a:spcAft>
                          <a:spcPts val="0"/>
                        </a:spcAft>
                      </a:pPr>
                      <a:r>
                        <a:rPr lang="en-US" sz="900" spc="30" dirty="0">
                          <a:effectLst/>
                          <a:latin typeface="Arial" panose="020B0604020202020204" pitchFamily="34" charset="0"/>
                          <a:cs typeface="Arial" panose="020B0604020202020204" pitchFamily="34" charset="0"/>
                        </a:rPr>
                        <a:t>0</a:t>
                      </a:r>
                      <a:endParaRPr lang="de-DE" sz="900" spc="3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53975" marB="53975" anchor="ctr"/>
                </a:tc>
                <a:tc>
                  <a:txBody>
                    <a:bodyPr/>
                    <a:lstStyle/>
                    <a:p>
                      <a:pPr algn="r">
                        <a:spcAft>
                          <a:spcPts val="0"/>
                        </a:spcAft>
                      </a:pPr>
                      <a:r>
                        <a:rPr lang="en-US" sz="900" spc="30">
                          <a:effectLst/>
                          <a:latin typeface="Arial" panose="020B0604020202020204" pitchFamily="34" charset="0"/>
                          <a:cs typeface="Arial" panose="020B0604020202020204" pitchFamily="34" charset="0"/>
                        </a:rPr>
                        <a:t>2</a:t>
                      </a:r>
                      <a:endParaRPr lang="de-DE" sz="900" spc="3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53975" marB="53975" anchor="ctr"/>
                </a:tc>
                <a:tc>
                  <a:txBody>
                    <a:bodyPr/>
                    <a:lstStyle/>
                    <a:p>
                      <a:pPr algn="just">
                        <a:spcAft>
                          <a:spcPts val="0"/>
                        </a:spcAft>
                      </a:pPr>
                      <a:r>
                        <a:rPr lang="en-US" sz="900" spc="30">
                          <a:effectLst/>
                          <a:latin typeface="Arial" panose="020B0604020202020204" pitchFamily="34" charset="0"/>
                          <a:cs typeface="Arial" panose="020B0604020202020204" pitchFamily="34" charset="0"/>
                        </a:rPr>
                        <a:t>VaxGen</a:t>
                      </a:r>
                      <a:endParaRPr lang="de-DE" sz="900" spc="3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53975" marB="53975" anchor="ctr"/>
                </a:tc>
                <a:tc>
                  <a:txBody>
                    <a:bodyPr/>
                    <a:lstStyle/>
                    <a:p>
                      <a:pPr algn="ctr">
                        <a:spcAft>
                          <a:spcPts val="0"/>
                        </a:spcAft>
                      </a:pPr>
                      <a:r>
                        <a:rPr lang="en-US" sz="900" spc="30">
                          <a:effectLst/>
                          <a:latin typeface="Arial" panose="020B0604020202020204" pitchFamily="34" charset="0"/>
                          <a:cs typeface="Arial" panose="020B0604020202020204" pitchFamily="34" charset="0"/>
                        </a:rPr>
                        <a:t>11/2004</a:t>
                      </a:r>
                      <a:endParaRPr lang="de-DE" sz="900" spc="3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53975" marB="53975" anchor="ctr"/>
                </a:tc>
                <a:extLst>
                  <a:ext uri="{0D108BD9-81ED-4DB2-BD59-A6C34878D82A}">
                    <a16:rowId xmlns:a16="http://schemas.microsoft.com/office/drawing/2014/main" val="2630838250"/>
                  </a:ext>
                </a:extLst>
              </a:tr>
              <a:tr h="0">
                <a:tc>
                  <a:txBody>
                    <a:bodyPr/>
                    <a:lstStyle/>
                    <a:p>
                      <a:pPr algn="just">
                        <a:spcAft>
                          <a:spcPts val="0"/>
                        </a:spcAft>
                      </a:pPr>
                      <a:r>
                        <a:rPr lang="en-US" sz="900" cap="all" spc="30" dirty="0">
                          <a:effectLst/>
                          <a:latin typeface="Arial" panose="020B0604020202020204" pitchFamily="34" charset="0"/>
                          <a:cs typeface="Arial" panose="020B0604020202020204" pitchFamily="34" charset="0"/>
                        </a:rPr>
                        <a:t> </a:t>
                      </a:r>
                      <a:endParaRPr lang="de-DE" sz="900" spc="3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53975" marB="53975" anchor="ctr"/>
                </a:tc>
                <a:tc>
                  <a:txBody>
                    <a:bodyPr/>
                    <a:lstStyle/>
                    <a:p>
                      <a:pPr algn="just">
                        <a:spcAft>
                          <a:spcPts val="0"/>
                        </a:spcAft>
                      </a:pPr>
                      <a:r>
                        <a:rPr lang="en-US" sz="900" spc="30" dirty="0">
                          <a:effectLst/>
                          <a:latin typeface="Arial" panose="020B0604020202020204" pitchFamily="34" charset="0"/>
                          <a:cs typeface="Arial" panose="020B0604020202020204" pitchFamily="34" charset="0"/>
                        </a:rPr>
                        <a:t>AVA vaccine</a:t>
                      </a:r>
                      <a:endParaRPr lang="de-DE" sz="900" spc="3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53975" marB="53975" anchor="ctr"/>
                </a:tc>
                <a:tc>
                  <a:txBody>
                    <a:bodyPr/>
                    <a:lstStyle/>
                    <a:p>
                      <a:pPr algn="r">
                        <a:spcAft>
                          <a:spcPts val="0"/>
                        </a:spcAft>
                      </a:pPr>
                      <a:r>
                        <a:rPr lang="en-US" sz="900" spc="30" dirty="0">
                          <a:effectLst/>
                          <a:latin typeface="Arial" panose="020B0604020202020204" pitchFamily="34" charset="0"/>
                          <a:cs typeface="Arial" panose="020B0604020202020204" pitchFamily="34" charset="0"/>
                        </a:rPr>
                        <a:t>28,750</a:t>
                      </a:r>
                      <a:endParaRPr lang="de-DE" sz="900" spc="3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53975" marB="53975" anchor="ctr"/>
                </a:tc>
                <a:tc>
                  <a:txBody>
                    <a:bodyPr/>
                    <a:lstStyle/>
                    <a:p>
                      <a:pPr algn="r">
                        <a:spcAft>
                          <a:spcPts val="0"/>
                        </a:spcAft>
                      </a:pPr>
                      <a:r>
                        <a:rPr lang="en-US" sz="900" spc="30">
                          <a:effectLst/>
                          <a:latin typeface="Arial" panose="020B0604020202020204" pitchFamily="34" charset="0"/>
                          <a:cs typeface="Arial" panose="020B0604020202020204" pitchFamily="34" charset="0"/>
                        </a:rPr>
                        <a:t>700</a:t>
                      </a:r>
                      <a:endParaRPr lang="de-DE" sz="900" spc="3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53975" marB="53975" anchor="ctr"/>
                </a:tc>
                <a:tc>
                  <a:txBody>
                    <a:bodyPr/>
                    <a:lstStyle/>
                    <a:p>
                      <a:pPr algn="just">
                        <a:spcAft>
                          <a:spcPts val="0"/>
                        </a:spcAft>
                      </a:pPr>
                      <a:r>
                        <a:rPr lang="en-US" sz="900" spc="30">
                          <a:effectLst/>
                          <a:latin typeface="Arial" panose="020B0604020202020204" pitchFamily="34" charset="0"/>
                          <a:cs typeface="Arial" panose="020B0604020202020204" pitchFamily="34" charset="0"/>
                        </a:rPr>
                        <a:t>Emergent BioSolutions</a:t>
                      </a:r>
                      <a:endParaRPr lang="de-DE" sz="900" spc="3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53975" marB="53975" anchor="ctr"/>
                </a:tc>
                <a:tc>
                  <a:txBody>
                    <a:bodyPr/>
                    <a:lstStyle/>
                    <a:p>
                      <a:pPr algn="ctr">
                        <a:spcAft>
                          <a:spcPts val="0"/>
                        </a:spcAft>
                      </a:pPr>
                      <a:r>
                        <a:rPr lang="en-US" sz="900" spc="30">
                          <a:effectLst/>
                          <a:latin typeface="Arial" panose="020B0604020202020204" pitchFamily="34" charset="0"/>
                          <a:cs typeface="Arial" panose="020B0604020202020204" pitchFamily="34" charset="0"/>
                        </a:rPr>
                        <a:t>5/2005, 5/2006, 9/2007, 4/2012</a:t>
                      </a:r>
                      <a:endParaRPr lang="de-DE" sz="900" spc="3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53975" marB="53975" anchor="ctr"/>
                </a:tc>
                <a:extLst>
                  <a:ext uri="{0D108BD9-81ED-4DB2-BD59-A6C34878D82A}">
                    <a16:rowId xmlns:a16="http://schemas.microsoft.com/office/drawing/2014/main" val="2905674766"/>
                  </a:ext>
                </a:extLst>
              </a:tr>
              <a:tr h="150831">
                <a:tc>
                  <a:txBody>
                    <a:bodyPr/>
                    <a:lstStyle/>
                    <a:p>
                      <a:pPr algn="just">
                        <a:spcAft>
                          <a:spcPts val="0"/>
                        </a:spcAft>
                      </a:pPr>
                      <a:r>
                        <a:rPr lang="en-US" sz="900" cap="all" spc="30">
                          <a:effectLst/>
                          <a:latin typeface="Arial" panose="020B0604020202020204" pitchFamily="34" charset="0"/>
                          <a:cs typeface="Arial" panose="020B0604020202020204" pitchFamily="34" charset="0"/>
                        </a:rPr>
                        <a:t> </a:t>
                      </a:r>
                      <a:endParaRPr lang="de-DE" sz="900" spc="3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53975" marB="53975" anchor="ctr"/>
                </a:tc>
                <a:tc>
                  <a:txBody>
                    <a:bodyPr/>
                    <a:lstStyle/>
                    <a:p>
                      <a:pPr algn="just">
                        <a:spcAft>
                          <a:spcPts val="0"/>
                        </a:spcAft>
                      </a:pPr>
                      <a:r>
                        <a:rPr lang="en-US" sz="900" spc="30" dirty="0" err="1">
                          <a:effectLst/>
                          <a:latin typeface="Arial" panose="020B0604020202020204" pitchFamily="34" charset="0"/>
                          <a:cs typeface="Arial" panose="020B0604020202020204" pitchFamily="34" charset="0"/>
                        </a:rPr>
                        <a:t>Raxibacumab</a:t>
                      </a:r>
                      <a:endParaRPr lang="de-DE" sz="900" spc="3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53975" marB="53975" anchor="ctr"/>
                </a:tc>
                <a:tc>
                  <a:txBody>
                    <a:bodyPr/>
                    <a:lstStyle/>
                    <a:p>
                      <a:pPr algn="r">
                        <a:spcAft>
                          <a:spcPts val="0"/>
                        </a:spcAft>
                      </a:pPr>
                      <a:r>
                        <a:rPr lang="en-US" sz="900" spc="30" dirty="0">
                          <a:effectLst/>
                          <a:latin typeface="Arial" panose="020B0604020202020204" pitchFamily="34" charset="0"/>
                          <a:cs typeface="Arial" panose="020B0604020202020204" pitchFamily="34" charset="0"/>
                        </a:rPr>
                        <a:t>125</a:t>
                      </a:r>
                      <a:endParaRPr lang="de-DE" sz="900" spc="3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53975" marB="53975" anchor="ctr"/>
                </a:tc>
                <a:tc>
                  <a:txBody>
                    <a:bodyPr/>
                    <a:lstStyle/>
                    <a:p>
                      <a:pPr algn="r">
                        <a:spcAft>
                          <a:spcPts val="0"/>
                        </a:spcAft>
                      </a:pPr>
                      <a:r>
                        <a:rPr lang="en-US" sz="900" spc="30">
                          <a:effectLst/>
                          <a:latin typeface="Arial" panose="020B0604020202020204" pitchFamily="34" charset="0"/>
                          <a:cs typeface="Arial" panose="020B0604020202020204" pitchFamily="34" charset="0"/>
                        </a:rPr>
                        <a:t>530</a:t>
                      </a:r>
                      <a:endParaRPr lang="de-DE" sz="900" spc="3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53975" marB="53975" anchor="ctr"/>
                </a:tc>
                <a:tc>
                  <a:txBody>
                    <a:bodyPr/>
                    <a:lstStyle/>
                    <a:p>
                      <a:pPr algn="just">
                        <a:spcAft>
                          <a:spcPts val="0"/>
                        </a:spcAft>
                      </a:pPr>
                      <a:r>
                        <a:rPr lang="en-US" sz="900" spc="30">
                          <a:effectLst/>
                          <a:latin typeface="Arial" panose="020B0604020202020204" pitchFamily="34" charset="0"/>
                          <a:cs typeface="Arial" panose="020B0604020202020204" pitchFamily="34" charset="0"/>
                        </a:rPr>
                        <a:t>GlaxoSmithKline</a:t>
                      </a:r>
                      <a:endParaRPr lang="de-DE" sz="900" spc="3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53975" marB="53975" anchor="ctr"/>
                </a:tc>
                <a:tc>
                  <a:txBody>
                    <a:bodyPr/>
                    <a:lstStyle/>
                    <a:p>
                      <a:pPr algn="ctr">
                        <a:spcAft>
                          <a:spcPts val="0"/>
                        </a:spcAft>
                      </a:pPr>
                      <a:r>
                        <a:rPr lang="en-US" sz="900" spc="30">
                          <a:effectLst/>
                          <a:latin typeface="Arial" panose="020B0604020202020204" pitchFamily="34" charset="0"/>
                          <a:cs typeface="Arial" panose="020B0604020202020204" pitchFamily="34" charset="0"/>
                        </a:rPr>
                        <a:t>6/2006, 7/2009, 9/2013</a:t>
                      </a:r>
                      <a:endParaRPr lang="de-DE" sz="900" spc="3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53975" marB="53975" anchor="ctr"/>
                </a:tc>
                <a:extLst>
                  <a:ext uri="{0D108BD9-81ED-4DB2-BD59-A6C34878D82A}">
                    <a16:rowId xmlns:a16="http://schemas.microsoft.com/office/drawing/2014/main" val="1536551984"/>
                  </a:ext>
                </a:extLst>
              </a:tr>
              <a:tr h="0">
                <a:tc>
                  <a:txBody>
                    <a:bodyPr/>
                    <a:lstStyle/>
                    <a:p>
                      <a:pPr algn="just">
                        <a:spcAft>
                          <a:spcPts val="0"/>
                        </a:spcAft>
                      </a:pPr>
                      <a:r>
                        <a:rPr lang="en-US" sz="900" cap="all" spc="30" dirty="0">
                          <a:effectLst/>
                          <a:latin typeface="Arial" panose="020B0604020202020204" pitchFamily="34" charset="0"/>
                          <a:cs typeface="Arial" panose="020B0604020202020204" pitchFamily="34" charset="0"/>
                        </a:rPr>
                        <a:t> </a:t>
                      </a:r>
                      <a:endParaRPr lang="de-DE" sz="900" spc="3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53975" marB="53975" anchor="ctr"/>
                </a:tc>
                <a:tc>
                  <a:txBody>
                    <a:bodyPr/>
                    <a:lstStyle/>
                    <a:p>
                      <a:pPr algn="just">
                        <a:spcAft>
                          <a:spcPts val="0"/>
                        </a:spcAft>
                      </a:pPr>
                      <a:r>
                        <a:rPr lang="en-US" sz="900" spc="30" dirty="0">
                          <a:effectLst/>
                          <a:latin typeface="Arial" panose="020B0604020202020204" pitchFamily="34" charset="0"/>
                          <a:cs typeface="Arial" panose="020B0604020202020204" pitchFamily="34" charset="0"/>
                        </a:rPr>
                        <a:t>Anthrax Immune Globulin</a:t>
                      </a:r>
                      <a:endParaRPr lang="de-DE" sz="900" spc="3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53975" marB="53975" anchor="ctr"/>
                </a:tc>
                <a:tc>
                  <a:txBody>
                    <a:bodyPr/>
                    <a:lstStyle/>
                    <a:p>
                      <a:pPr algn="r">
                        <a:spcAft>
                          <a:spcPts val="0"/>
                        </a:spcAft>
                      </a:pPr>
                      <a:r>
                        <a:rPr lang="en-US" sz="900" spc="30" dirty="0">
                          <a:effectLst/>
                          <a:latin typeface="Arial" panose="020B0604020202020204" pitchFamily="34" charset="0"/>
                          <a:cs typeface="Arial" panose="020B0604020202020204" pitchFamily="34" charset="0"/>
                        </a:rPr>
                        <a:t>20</a:t>
                      </a:r>
                      <a:endParaRPr lang="de-DE" sz="900" spc="3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53975" marB="53975" anchor="ctr"/>
                </a:tc>
                <a:tc>
                  <a:txBody>
                    <a:bodyPr/>
                    <a:lstStyle/>
                    <a:p>
                      <a:pPr algn="r">
                        <a:spcAft>
                          <a:spcPts val="0"/>
                        </a:spcAft>
                      </a:pPr>
                      <a:r>
                        <a:rPr lang="en-US" sz="900" spc="30">
                          <a:effectLst/>
                          <a:latin typeface="Arial" panose="020B0604020202020204" pitchFamily="34" charset="0"/>
                          <a:cs typeface="Arial" panose="020B0604020202020204" pitchFamily="34" charset="0"/>
                        </a:rPr>
                        <a:t>224</a:t>
                      </a:r>
                      <a:endParaRPr lang="de-DE" sz="900" spc="3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53975" marB="53975" anchor="ctr"/>
                </a:tc>
                <a:tc>
                  <a:txBody>
                    <a:bodyPr/>
                    <a:lstStyle/>
                    <a:p>
                      <a:pPr algn="just">
                        <a:spcAft>
                          <a:spcPts val="0"/>
                        </a:spcAft>
                      </a:pPr>
                      <a:r>
                        <a:rPr lang="en-US" sz="900" spc="30">
                          <a:effectLst/>
                          <a:latin typeface="Arial" panose="020B0604020202020204" pitchFamily="34" charset="0"/>
                          <a:cs typeface="Arial" panose="020B0604020202020204" pitchFamily="34" charset="0"/>
                        </a:rPr>
                        <a:t>Cangene Corp.</a:t>
                      </a:r>
                      <a:endParaRPr lang="de-DE" sz="900" spc="3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53975" marB="53975" anchor="ctr"/>
                </a:tc>
                <a:tc>
                  <a:txBody>
                    <a:bodyPr/>
                    <a:lstStyle/>
                    <a:p>
                      <a:pPr algn="ctr">
                        <a:spcAft>
                          <a:spcPts val="0"/>
                        </a:spcAft>
                      </a:pPr>
                      <a:r>
                        <a:rPr lang="en-US" sz="900" spc="30">
                          <a:effectLst/>
                          <a:latin typeface="Arial" panose="020B0604020202020204" pitchFamily="34" charset="0"/>
                          <a:cs typeface="Arial" panose="020B0604020202020204" pitchFamily="34" charset="0"/>
                        </a:rPr>
                        <a:t>7/2006, 4/2012, 9/2013</a:t>
                      </a:r>
                      <a:endParaRPr lang="de-DE" sz="900" spc="3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53975" marB="53975" anchor="ctr"/>
                </a:tc>
                <a:extLst>
                  <a:ext uri="{0D108BD9-81ED-4DB2-BD59-A6C34878D82A}">
                    <a16:rowId xmlns:a16="http://schemas.microsoft.com/office/drawing/2014/main" val="3296240108"/>
                  </a:ext>
                </a:extLst>
              </a:tr>
              <a:tr h="143161">
                <a:tc>
                  <a:txBody>
                    <a:bodyPr/>
                    <a:lstStyle/>
                    <a:p>
                      <a:pPr algn="just">
                        <a:spcAft>
                          <a:spcPts val="0"/>
                        </a:spcAft>
                      </a:pPr>
                      <a:r>
                        <a:rPr lang="en-US" sz="900" cap="all" spc="30">
                          <a:effectLst/>
                          <a:latin typeface="Arial" panose="020B0604020202020204" pitchFamily="34" charset="0"/>
                          <a:cs typeface="Arial" panose="020B0604020202020204" pitchFamily="34" charset="0"/>
                        </a:rPr>
                        <a:t>SmallPox</a:t>
                      </a:r>
                      <a:endParaRPr lang="de-DE" sz="900" spc="3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53975" marB="53975" anchor="ctr"/>
                </a:tc>
                <a:tc>
                  <a:txBody>
                    <a:bodyPr/>
                    <a:lstStyle/>
                    <a:p>
                      <a:pPr algn="just">
                        <a:spcAft>
                          <a:spcPts val="0"/>
                        </a:spcAft>
                      </a:pPr>
                      <a:r>
                        <a:rPr lang="en-US" sz="900" spc="30" dirty="0">
                          <a:effectLst/>
                          <a:latin typeface="Arial" panose="020B0604020202020204" pitchFamily="34" charset="0"/>
                          <a:cs typeface="Arial" panose="020B0604020202020204" pitchFamily="34" charset="0"/>
                        </a:rPr>
                        <a:t>MVA vaccine</a:t>
                      </a:r>
                      <a:endParaRPr lang="de-DE" sz="900" spc="3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53975" marB="53975" anchor="ctr"/>
                </a:tc>
                <a:tc>
                  <a:txBody>
                    <a:bodyPr/>
                    <a:lstStyle/>
                    <a:p>
                      <a:pPr algn="r">
                        <a:spcAft>
                          <a:spcPts val="0"/>
                        </a:spcAft>
                      </a:pPr>
                      <a:r>
                        <a:rPr lang="en-US" sz="900" spc="30" dirty="0">
                          <a:effectLst/>
                          <a:latin typeface="Arial" panose="020B0604020202020204" pitchFamily="34" charset="0"/>
                          <a:cs typeface="Arial" panose="020B0604020202020204" pitchFamily="34" charset="0"/>
                        </a:rPr>
                        <a:t>24,000</a:t>
                      </a:r>
                      <a:endParaRPr lang="de-DE" sz="900" spc="3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53975" marB="53975" anchor="ctr"/>
                </a:tc>
                <a:tc>
                  <a:txBody>
                    <a:bodyPr/>
                    <a:lstStyle/>
                    <a:p>
                      <a:pPr algn="r">
                        <a:spcAft>
                          <a:spcPts val="0"/>
                        </a:spcAft>
                      </a:pPr>
                      <a:r>
                        <a:rPr lang="en-US" sz="900" spc="30" dirty="0">
                          <a:effectLst/>
                          <a:latin typeface="Arial" panose="020B0604020202020204" pitchFamily="34" charset="0"/>
                          <a:cs typeface="Arial" panose="020B0604020202020204" pitchFamily="34" charset="0"/>
                        </a:rPr>
                        <a:t>652</a:t>
                      </a:r>
                      <a:endParaRPr lang="de-DE" sz="900" spc="3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53975" marB="53975" anchor="ctr"/>
                </a:tc>
                <a:tc>
                  <a:txBody>
                    <a:bodyPr/>
                    <a:lstStyle/>
                    <a:p>
                      <a:pPr algn="just">
                        <a:spcAft>
                          <a:spcPts val="0"/>
                        </a:spcAft>
                      </a:pPr>
                      <a:r>
                        <a:rPr lang="en-US" sz="900" spc="30">
                          <a:effectLst/>
                          <a:latin typeface="Arial" panose="020B0604020202020204" pitchFamily="34" charset="0"/>
                          <a:cs typeface="Arial" panose="020B0604020202020204" pitchFamily="34" charset="0"/>
                        </a:rPr>
                        <a:t>Bavarian Nordic</a:t>
                      </a:r>
                      <a:endParaRPr lang="de-DE" sz="900" spc="3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53975" marB="53975" anchor="ctr"/>
                </a:tc>
                <a:tc>
                  <a:txBody>
                    <a:bodyPr/>
                    <a:lstStyle/>
                    <a:p>
                      <a:pPr algn="ctr">
                        <a:spcAft>
                          <a:spcPts val="0"/>
                        </a:spcAft>
                      </a:pPr>
                      <a:r>
                        <a:rPr lang="en-US" sz="900" spc="30" dirty="0">
                          <a:effectLst/>
                          <a:latin typeface="Arial" panose="020B0604020202020204" pitchFamily="34" charset="0"/>
                          <a:cs typeface="Arial" panose="020B0604020202020204" pitchFamily="34" charset="0"/>
                        </a:rPr>
                        <a:t>6/2007, 4/2012, 9/2012, 4/2013</a:t>
                      </a:r>
                      <a:endParaRPr lang="de-DE" sz="900" spc="3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53975" marB="53975" anchor="ctr"/>
                </a:tc>
                <a:extLst>
                  <a:ext uri="{0D108BD9-81ED-4DB2-BD59-A6C34878D82A}">
                    <a16:rowId xmlns:a16="http://schemas.microsoft.com/office/drawing/2014/main" val="1148269656"/>
                  </a:ext>
                </a:extLst>
              </a:tr>
              <a:tr h="0">
                <a:tc>
                  <a:txBody>
                    <a:bodyPr/>
                    <a:lstStyle/>
                    <a:p>
                      <a:pPr algn="just">
                        <a:spcAft>
                          <a:spcPts val="0"/>
                        </a:spcAft>
                      </a:pPr>
                      <a:r>
                        <a:rPr lang="en-US" sz="900" cap="all" spc="30" dirty="0">
                          <a:effectLst/>
                          <a:latin typeface="Arial" panose="020B0604020202020204" pitchFamily="34" charset="0"/>
                          <a:cs typeface="Arial" panose="020B0604020202020204" pitchFamily="34" charset="0"/>
                        </a:rPr>
                        <a:t> </a:t>
                      </a:r>
                      <a:endParaRPr lang="de-DE" sz="900" spc="3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53975" marB="53975" anchor="ctr"/>
                </a:tc>
                <a:tc>
                  <a:txBody>
                    <a:bodyPr/>
                    <a:lstStyle/>
                    <a:p>
                      <a:pPr algn="just">
                        <a:spcAft>
                          <a:spcPts val="0"/>
                        </a:spcAft>
                      </a:pPr>
                      <a:r>
                        <a:rPr lang="en-US" sz="900" spc="30">
                          <a:effectLst/>
                          <a:latin typeface="Arial" panose="020B0604020202020204" pitchFamily="34" charset="0"/>
                          <a:cs typeface="Arial" panose="020B0604020202020204" pitchFamily="34" charset="0"/>
                        </a:rPr>
                        <a:t>Arestvyr</a:t>
                      </a:r>
                      <a:endParaRPr lang="de-DE" sz="900" spc="3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53975" marB="53975" anchor="ctr"/>
                </a:tc>
                <a:tc>
                  <a:txBody>
                    <a:bodyPr/>
                    <a:lstStyle/>
                    <a:p>
                      <a:pPr algn="r">
                        <a:spcAft>
                          <a:spcPts val="0"/>
                        </a:spcAft>
                      </a:pPr>
                      <a:r>
                        <a:rPr lang="en-US" sz="900" spc="30" dirty="0">
                          <a:effectLst/>
                          <a:latin typeface="Arial" panose="020B0604020202020204" pitchFamily="34" charset="0"/>
                          <a:cs typeface="Arial" panose="020B0604020202020204" pitchFamily="34" charset="0"/>
                        </a:rPr>
                        <a:t>1,700</a:t>
                      </a:r>
                      <a:endParaRPr lang="de-DE" sz="900" spc="3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53975" marB="53975" anchor="ctr"/>
                </a:tc>
                <a:tc>
                  <a:txBody>
                    <a:bodyPr/>
                    <a:lstStyle/>
                    <a:p>
                      <a:pPr algn="r">
                        <a:spcAft>
                          <a:spcPts val="0"/>
                        </a:spcAft>
                      </a:pPr>
                      <a:r>
                        <a:rPr lang="en-US" sz="900" spc="30" dirty="0">
                          <a:effectLst/>
                          <a:latin typeface="Arial" panose="020B0604020202020204" pitchFamily="34" charset="0"/>
                          <a:cs typeface="Arial" panose="020B0604020202020204" pitchFamily="34" charset="0"/>
                        </a:rPr>
                        <a:t>433</a:t>
                      </a:r>
                      <a:endParaRPr lang="de-DE" sz="900" spc="3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53975" marB="53975" anchor="ctr"/>
                </a:tc>
                <a:tc>
                  <a:txBody>
                    <a:bodyPr/>
                    <a:lstStyle/>
                    <a:p>
                      <a:pPr algn="just">
                        <a:spcAft>
                          <a:spcPts val="0"/>
                        </a:spcAft>
                      </a:pPr>
                      <a:r>
                        <a:rPr lang="en-US" sz="900" spc="30">
                          <a:effectLst/>
                          <a:latin typeface="Arial" panose="020B0604020202020204" pitchFamily="34" charset="0"/>
                          <a:cs typeface="Arial" panose="020B0604020202020204" pitchFamily="34" charset="0"/>
                        </a:rPr>
                        <a:t>SIGA Technologies</a:t>
                      </a:r>
                      <a:endParaRPr lang="de-DE" sz="900" spc="3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53975" marB="53975" anchor="ctr"/>
                </a:tc>
                <a:tc>
                  <a:txBody>
                    <a:bodyPr/>
                    <a:lstStyle/>
                    <a:p>
                      <a:pPr algn="ctr">
                        <a:spcAft>
                          <a:spcPts val="0"/>
                        </a:spcAft>
                      </a:pPr>
                      <a:r>
                        <a:rPr lang="en-US" sz="900" spc="30">
                          <a:effectLst/>
                          <a:latin typeface="Arial" panose="020B0604020202020204" pitchFamily="34" charset="0"/>
                          <a:cs typeface="Arial" panose="020B0604020202020204" pitchFamily="34" charset="0"/>
                        </a:rPr>
                        <a:t>5/2011</a:t>
                      </a:r>
                      <a:endParaRPr lang="de-DE" sz="900" spc="3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53975" marB="53975" anchor="ctr"/>
                </a:tc>
                <a:extLst>
                  <a:ext uri="{0D108BD9-81ED-4DB2-BD59-A6C34878D82A}">
                    <a16:rowId xmlns:a16="http://schemas.microsoft.com/office/drawing/2014/main" val="4201150907"/>
                  </a:ext>
                </a:extLst>
              </a:tr>
              <a:tr h="163853">
                <a:tc>
                  <a:txBody>
                    <a:bodyPr/>
                    <a:lstStyle/>
                    <a:p>
                      <a:pPr algn="just">
                        <a:spcAft>
                          <a:spcPts val="0"/>
                        </a:spcAft>
                      </a:pPr>
                      <a:r>
                        <a:rPr lang="en-US" sz="900" cap="all" spc="30">
                          <a:effectLst/>
                          <a:latin typeface="Arial" panose="020B0604020202020204" pitchFamily="34" charset="0"/>
                          <a:cs typeface="Arial" panose="020B0604020202020204" pitchFamily="34" charset="0"/>
                        </a:rPr>
                        <a:t>Botulinum Toxin</a:t>
                      </a:r>
                      <a:endParaRPr lang="de-DE" sz="900" spc="3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53975" marB="53975" anchor="ctr"/>
                </a:tc>
                <a:tc>
                  <a:txBody>
                    <a:bodyPr/>
                    <a:lstStyle/>
                    <a:p>
                      <a:pPr algn="just">
                        <a:spcAft>
                          <a:spcPts val="0"/>
                        </a:spcAft>
                      </a:pPr>
                      <a:r>
                        <a:rPr lang="en-US" sz="900" spc="30">
                          <a:effectLst/>
                          <a:latin typeface="Arial" panose="020B0604020202020204" pitchFamily="34" charset="0"/>
                          <a:cs typeface="Arial" panose="020B0604020202020204" pitchFamily="34" charset="0"/>
                        </a:rPr>
                        <a:t>Botulinum Antitoxin</a:t>
                      </a:r>
                      <a:endParaRPr lang="de-DE" sz="900" spc="3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53975" marB="53975" anchor="ctr"/>
                </a:tc>
                <a:tc>
                  <a:txBody>
                    <a:bodyPr/>
                    <a:lstStyle/>
                    <a:p>
                      <a:pPr algn="r">
                        <a:spcAft>
                          <a:spcPts val="0"/>
                        </a:spcAft>
                      </a:pPr>
                      <a:r>
                        <a:rPr lang="en-US" sz="900" spc="30" dirty="0">
                          <a:effectLst/>
                          <a:latin typeface="Arial" panose="020B0604020202020204" pitchFamily="34" charset="0"/>
                          <a:cs typeface="Arial" panose="020B0604020202020204" pitchFamily="34" charset="0"/>
                        </a:rPr>
                        <a:t>200</a:t>
                      </a:r>
                      <a:endParaRPr lang="de-DE" sz="900" spc="3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53975" marB="53975" anchor="ctr"/>
                </a:tc>
                <a:tc>
                  <a:txBody>
                    <a:bodyPr/>
                    <a:lstStyle/>
                    <a:p>
                      <a:pPr algn="r">
                        <a:spcAft>
                          <a:spcPts val="0"/>
                        </a:spcAft>
                      </a:pPr>
                      <a:r>
                        <a:rPr lang="en-US" sz="900" spc="30" dirty="0">
                          <a:effectLst/>
                          <a:latin typeface="Arial" panose="020B0604020202020204" pitchFamily="34" charset="0"/>
                          <a:cs typeface="Arial" panose="020B0604020202020204" pitchFamily="34" charset="0"/>
                        </a:rPr>
                        <a:t>476</a:t>
                      </a:r>
                      <a:endParaRPr lang="de-DE" sz="900" spc="3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53975" marB="53975" anchor="ctr"/>
                </a:tc>
                <a:tc>
                  <a:txBody>
                    <a:bodyPr/>
                    <a:lstStyle/>
                    <a:p>
                      <a:pPr algn="just">
                        <a:spcAft>
                          <a:spcPts val="0"/>
                        </a:spcAft>
                      </a:pPr>
                      <a:r>
                        <a:rPr lang="en-US" sz="900" spc="30" dirty="0" err="1">
                          <a:effectLst/>
                          <a:latin typeface="Arial" panose="020B0604020202020204" pitchFamily="34" charset="0"/>
                          <a:cs typeface="Arial" panose="020B0604020202020204" pitchFamily="34" charset="0"/>
                        </a:rPr>
                        <a:t>Cangene</a:t>
                      </a:r>
                      <a:r>
                        <a:rPr lang="en-US" sz="900" spc="30" dirty="0">
                          <a:effectLst/>
                          <a:latin typeface="Arial" panose="020B0604020202020204" pitchFamily="34" charset="0"/>
                          <a:cs typeface="Arial" panose="020B0604020202020204" pitchFamily="34" charset="0"/>
                        </a:rPr>
                        <a:t> Corp.</a:t>
                      </a:r>
                      <a:endParaRPr lang="de-DE" sz="900" spc="3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53975" marB="53975" anchor="ctr"/>
                </a:tc>
                <a:tc>
                  <a:txBody>
                    <a:bodyPr/>
                    <a:lstStyle/>
                    <a:p>
                      <a:pPr algn="ctr">
                        <a:spcAft>
                          <a:spcPts val="0"/>
                        </a:spcAft>
                      </a:pPr>
                      <a:r>
                        <a:rPr lang="en-US" sz="900" spc="30">
                          <a:effectLst/>
                          <a:latin typeface="Arial" panose="020B0604020202020204" pitchFamily="34" charset="0"/>
                          <a:cs typeface="Arial" panose="020B0604020202020204" pitchFamily="34" charset="0"/>
                        </a:rPr>
                        <a:t>6/2006, 6/2011</a:t>
                      </a:r>
                      <a:endParaRPr lang="de-DE" sz="900" spc="3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53975" marB="53975" anchor="ctr"/>
                </a:tc>
                <a:extLst>
                  <a:ext uri="{0D108BD9-81ED-4DB2-BD59-A6C34878D82A}">
                    <a16:rowId xmlns:a16="http://schemas.microsoft.com/office/drawing/2014/main" val="3567044174"/>
                  </a:ext>
                </a:extLst>
              </a:tr>
              <a:tr h="0">
                <a:tc>
                  <a:txBody>
                    <a:bodyPr/>
                    <a:lstStyle/>
                    <a:p>
                      <a:pPr algn="just">
                        <a:spcAft>
                          <a:spcPts val="0"/>
                        </a:spcAft>
                      </a:pPr>
                      <a:r>
                        <a:rPr lang="en-US" sz="900" cap="all" spc="30">
                          <a:effectLst/>
                          <a:latin typeface="Arial" panose="020B0604020202020204" pitchFamily="34" charset="0"/>
                          <a:cs typeface="Arial" panose="020B0604020202020204" pitchFamily="34" charset="0"/>
                        </a:rPr>
                        <a:t>Radiological/Nuclear</a:t>
                      </a:r>
                      <a:endParaRPr lang="de-DE" sz="900" spc="3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53975" marB="53975" anchor="ctr"/>
                </a:tc>
                <a:tc>
                  <a:txBody>
                    <a:bodyPr/>
                    <a:lstStyle/>
                    <a:p>
                      <a:pPr algn="just">
                        <a:spcAft>
                          <a:spcPts val="0"/>
                        </a:spcAft>
                      </a:pPr>
                      <a:r>
                        <a:rPr lang="en-US" sz="900" spc="30">
                          <a:effectLst/>
                          <a:latin typeface="Arial" panose="020B0604020202020204" pitchFamily="34" charset="0"/>
                          <a:cs typeface="Arial" panose="020B0604020202020204" pitchFamily="34" charset="0"/>
                        </a:rPr>
                        <a:t>Potassium Iodide</a:t>
                      </a:r>
                      <a:endParaRPr lang="de-DE" sz="900" spc="3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53975" marB="53975" anchor="ctr"/>
                </a:tc>
                <a:tc>
                  <a:txBody>
                    <a:bodyPr/>
                    <a:lstStyle/>
                    <a:p>
                      <a:pPr algn="r">
                        <a:spcAft>
                          <a:spcPts val="0"/>
                        </a:spcAft>
                      </a:pPr>
                      <a:r>
                        <a:rPr lang="en-US" sz="900" spc="30">
                          <a:effectLst/>
                          <a:latin typeface="Arial" panose="020B0604020202020204" pitchFamily="34" charset="0"/>
                          <a:cs typeface="Arial" panose="020B0604020202020204" pitchFamily="34" charset="0"/>
                        </a:rPr>
                        <a:t>4,800</a:t>
                      </a:r>
                      <a:endParaRPr lang="de-DE" sz="900" spc="3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53975" marB="53975" anchor="ctr"/>
                </a:tc>
                <a:tc>
                  <a:txBody>
                    <a:bodyPr/>
                    <a:lstStyle/>
                    <a:p>
                      <a:pPr algn="r">
                        <a:spcAft>
                          <a:spcPts val="0"/>
                        </a:spcAft>
                      </a:pPr>
                      <a:r>
                        <a:rPr lang="en-US" sz="900" spc="30" dirty="0">
                          <a:effectLst/>
                          <a:latin typeface="Arial" panose="020B0604020202020204" pitchFamily="34" charset="0"/>
                          <a:cs typeface="Arial" panose="020B0604020202020204" pitchFamily="34" charset="0"/>
                        </a:rPr>
                        <a:t>18</a:t>
                      </a:r>
                      <a:endParaRPr lang="de-DE" sz="900" spc="3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53975" marB="53975" anchor="ctr"/>
                </a:tc>
                <a:tc>
                  <a:txBody>
                    <a:bodyPr/>
                    <a:lstStyle/>
                    <a:p>
                      <a:pPr algn="just">
                        <a:spcAft>
                          <a:spcPts val="0"/>
                        </a:spcAft>
                      </a:pPr>
                      <a:r>
                        <a:rPr lang="en-US" sz="900" spc="30" dirty="0">
                          <a:effectLst/>
                          <a:latin typeface="Arial" panose="020B0604020202020204" pitchFamily="34" charset="0"/>
                          <a:cs typeface="Arial" panose="020B0604020202020204" pitchFamily="34" charset="0"/>
                        </a:rPr>
                        <a:t>Fleming Pharmaceuticals</a:t>
                      </a:r>
                      <a:endParaRPr lang="de-DE" sz="900" spc="3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53975" marB="53975" anchor="ctr"/>
                </a:tc>
                <a:tc>
                  <a:txBody>
                    <a:bodyPr/>
                    <a:lstStyle/>
                    <a:p>
                      <a:pPr algn="ctr">
                        <a:spcAft>
                          <a:spcPts val="0"/>
                        </a:spcAft>
                      </a:pPr>
                      <a:r>
                        <a:rPr lang="en-US" sz="900" spc="30" dirty="0">
                          <a:effectLst/>
                          <a:latin typeface="Arial" panose="020B0604020202020204" pitchFamily="34" charset="0"/>
                          <a:cs typeface="Arial" panose="020B0604020202020204" pitchFamily="34" charset="0"/>
                        </a:rPr>
                        <a:t>3/2005, 2/2006</a:t>
                      </a:r>
                      <a:endParaRPr lang="de-DE" sz="900" spc="3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53975" marB="53975" anchor="ctr"/>
                </a:tc>
                <a:extLst>
                  <a:ext uri="{0D108BD9-81ED-4DB2-BD59-A6C34878D82A}">
                    <a16:rowId xmlns:a16="http://schemas.microsoft.com/office/drawing/2014/main" val="1956915361"/>
                  </a:ext>
                </a:extLst>
              </a:tr>
              <a:tr h="156183">
                <a:tc>
                  <a:txBody>
                    <a:bodyPr/>
                    <a:lstStyle/>
                    <a:p>
                      <a:pPr algn="just">
                        <a:spcAft>
                          <a:spcPts val="0"/>
                        </a:spcAft>
                      </a:pPr>
                      <a:r>
                        <a:rPr lang="en-US" sz="900" cap="all" spc="30">
                          <a:effectLst/>
                          <a:latin typeface="Arial" panose="020B0604020202020204" pitchFamily="34" charset="0"/>
                          <a:cs typeface="Arial" panose="020B0604020202020204" pitchFamily="34" charset="0"/>
                        </a:rPr>
                        <a:t> </a:t>
                      </a:r>
                      <a:endParaRPr lang="de-DE" sz="900" spc="3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53975" marB="53975" anchor="ctr"/>
                </a:tc>
                <a:tc>
                  <a:txBody>
                    <a:bodyPr/>
                    <a:lstStyle/>
                    <a:p>
                      <a:pPr algn="just">
                        <a:spcAft>
                          <a:spcPts val="0"/>
                        </a:spcAft>
                      </a:pPr>
                      <a:r>
                        <a:rPr lang="en-US" sz="900" spc="30">
                          <a:effectLst/>
                          <a:latin typeface="Arial" panose="020B0604020202020204" pitchFamily="34" charset="0"/>
                          <a:cs typeface="Arial" panose="020B0604020202020204" pitchFamily="34" charset="0"/>
                        </a:rPr>
                        <a:t>Calcium/Zinc DTPA</a:t>
                      </a:r>
                      <a:endParaRPr lang="de-DE" sz="900" spc="3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53975" marB="53975" anchor="ctr"/>
                </a:tc>
                <a:tc>
                  <a:txBody>
                    <a:bodyPr/>
                    <a:lstStyle/>
                    <a:p>
                      <a:pPr algn="r">
                        <a:spcAft>
                          <a:spcPts val="0"/>
                        </a:spcAft>
                      </a:pPr>
                      <a:r>
                        <a:rPr lang="en-US" sz="900" spc="30">
                          <a:effectLst/>
                          <a:latin typeface="Arial" panose="020B0604020202020204" pitchFamily="34" charset="0"/>
                          <a:cs typeface="Arial" panose="020B0604020202020204" pitchFamily="34" charset="0"/>
                        </a:rPr>
                        <a:t>474</a:t>
                      </a:r>
                      <a:endParaRPr lang="de-DE" sz="900" spc="3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53975" marB="53975" anchor="ctr"/>
                </a:tc>
                <a:tc>
                  <a:txBody>
                    <a:bodyPr/>
                    <a:lstStyle/>
                    <a:p>
                      <a:pPr algn="r">
                        <a:spcAft>
                          <a:spcPts val="0"/>
                        </a:spcAft>
                      </a:pPr>
                      <a:r>
                        <a:rPr lang="en-US" sz="900" spc="30">
                          <a:effectLst/>
                          <a:latin typeface="Arial" panose="020B0604020202020204" pitchFamily="34" charset="0"/>
                          <a:cs typeface="Arial" panose="020B0604020202020204" pitchFamily="34" charset="0"/>
                        </a:rPr>
                        <a:t>22</a:t>
                      </a:r>
                      <a:endParaRPr lang="de-DE" sz="900" spc="3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53975" marB="53975" anchor="ctr"/>
                </a:tc>
                <a:tc>
                  <a:txBody>
                    <a:bodyPr/>
                    <a:lstStyle/>
                    <a:p>
                      <a:pPr algn="just">
                        <a:spcAft>
                          <a:spcPts val="0"/>
                        </a:spcAft>
                      </a:pPr>
                      <a:r>
                        <a:rPr lang="en-US" sz="900" spc="30" dirty="0" err="1">
                          <a:effectLst/>
                          <a:latin typeface="Arial" panose="020B0604020202020204" pitchFamily="34" charset="0"/>
                          <a:cs typeface="Arial" panose="020B0604020202020204" pitchFamily="34" charset="0"/>
                        </a:rPr>
                        <a:t>Akorn</a:t>
                      </a:r>
                      <a:endParaRPr lang="de-DE" sz="900" spc="3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53975" marB="53975" anchor="ctr"/>
                </a:tc>
                <a:tc>
                  <a:txBody>
                    <a:bodyPr/>
                    <a:lstStyle/>
                    <a:p>
                      <a:pPr algn="ctr">
                        <a:spcAft>
                          <a:spcPts val="0"/>
                        </a:spcAft>
                      </a:pPr>
                      <a:r>
                        <a:rPr lang="en-US" sz="900" spc="30" dirty="0">
                          <a:effectLst/>
                          <a:latin typeface="Arial" panose="020B0604020202020204" pitchFamily="34" charset="0"/>
                          <a:cs typeface="Arial" panose="020B0604020202020204" pitchFamily="34" charset="0"/>
                        </a:rPr>
                        <a:t>2/2006</a:t>
                      </a:r>
                      <a:endParaRPr lang="de-DE" sz="900" spc="3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53975" marB="53975" anchor="ctr"/>
                </a:tc>
                <a:extLst>
                  <a:ext uri="{0D108BD9-81ED-4DB2-BD59-A6C34878D82A}">
                    <a16:rowId xmlns:a16="http://schemas.microsoft.com/office/drawing/2014/main" val="4245145965"/>
                  </a:ext>
                </a:extLst>
              </a:tr>
              <a:tr h="0">
                <a:tc>
                  <a:txBody>
                    <a:bodyPr/>
                    <a:lstStyle/>
                    <a:p>
                      <a:pPr algn="just">
                        <a:spcAft>
                          <a:spcPts val="0"/>
                        </a:spcAft>
                      </a:pPr>
                      <a:r>
                        <a:rPr lang="en-US" sz="900" cap="all" spc="30">
                          <a:effectLst/>
                          <a:latin typeface="Arial" panose="020B0604020202020204" pitchFamily="34" charset="0"/>
                          <a:cs typeface="Arial" panose="020B0604020202020204" pitchFamily="34" charset="0"/>
                        </a:rPr>
                        <a:t> </a:t>
                      </a:r>
                      <a:endParaRPr lang="de-DE" sz="900" spc="3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53975" marB="53975" anchor="ctr"/>
                </a:tc>
                <a:tc>
                  <a:txBody>
                    <a:bodyPr/>
                    <a:lstStyle/>
                    <a:p>
                      <a:pPr algn="just">
                        <a:spcAft>
                          <a:spcPts val="0"/>
                        </a:spcAft>
                      </a:pPr>
                      <a:r>
                        <a:rPr lang="en-US" sz="900" spc="30">
                          <a:effectLst/>
                          <a:latin typeface="Arial" panose="020B0604020202020204" pitchFamily="34" charset="0"/>
                          <a:cs typeface="Arial" panose="020B0604020202020204" pitchFamily="34" charset="0"/>
                        </a:rPr>
                        <a:t>Neupogen</a:t>
                      </a:r>
                      <a:endParaRPr lang="de-DE" sz="900" spc="3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53975" marB="53975" anchor="ctr"/>
                </a:tc>
                <a:tc>
                  <a:txBody>
                    <a:bodyPr/>
                    <a:lstStyle/>
                    <a:p>
                      <a:pPr algn="r">
                        <a:spcAft>
                          <a:spcPts val="0"/>
                        </a:spcAft>
                      </a:pPr>
                      <a:r>
                        <a:rPr lang="en-US" sz="900" spc="30">
                          <a:effectLst/>
                          <a:latin typeface="Arial" panose="020B0604020202020204" pitchFamily="34" charset="0"/>
                          <a:cs typeface="Arial" panose="020B0604020202020204" pitchFamily="34" charset="0"/>
                        </a:rPr>
                        <a:t>541</a:t>
                      </a:r>
                      <a:endParaRPr lang="de-DE" sz="900" spc="3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53975" marB="53975" anchor="ctr"/>
                </a:tc>
                <a:tc>
                  <a:txBody>
                    <a:bodyPr/>
                    <a:lstStyle/>
                    <a:p>
                      <a:pPr algn="r">
                        <a:spcAft>
                          <a:spcPts val="0"/>
                        </a:spcAft>
                      </a:pPr>
                      <a:r>
                        <a:rPr lang="en-US" sz="900" spc="30">
                          <a:effectLst/>
                          <a:latin typeface="Arial" panose="020B0604020202020204" pitchFamily="34" charset="0"/>
                          <a:cs typeface="Arial" panose="020B0604020202020204" pitchFamily="34" charset="0"/>
                        </a:rPr>
                        <a:t>157</a:t>
                      </a:r>
                      <a:endParaRPr lang="de-DE" sz="900" spc="3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53975" marB="53975" anchor="ctr"/>
                </a:tc>
                <a:tc>
                  <a:txBody>
                    <a:bodyPr/>
                    <a:lstStyle/>
                    <a:p>
                      <a:pPr algn="just">
                        <a:spcAft>
                          <a:spcPts val="0"/>
                        </a:spcAft>
                      </a:pPr>
                      <a:r>
                        <a:rPr lang="en-US" sz="900" spc="30" dirty="0">
                          <a:effectLst/>
                          <a:latin typeface="Arial" panose="020B0604020202020204" pitchFamily="34" charset="0"/>
                          <a:cs typeface="Arial" panose="020B0604020202020204" pitchFamily="34" charset="0"/>
                        </a:rPr>
                        <a:t>Amgen USA</a:t>
                      </a:r>
                      <a:endParaRPr lang="de-DE" sz="900" spc="3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53975" marB="53975" anchor="ctr"/>
                </a:tc>
                <a:tc>
                  <a:txBody>
                    <a:bodyPr/>
                    <a:lstStyle/>
                    <a:p>
                      <a:pPr algn="ctr">
                        <a:spcAft>
                          <a:spcPts val="0"/>
                        </a:spcAft>
                      </a:pPr>
                      <a:r>
                        <a:rPr lang="en-US" sz="900" spc="30">
                          <a:effectLst/>
                          <a:latin typeface="Arial" panose="020B0604020202020204" pitchFamily="34" charset="0"/>
                          <a:cs typeface="Arial" panose="020B0604020202020204" pitchFamily="34" charset="0"/>
                        </a:rPr>
                        <a:t>9/2013</a:t>
                      </a:r>
                      <a:endParaRPr lang="de-DE" sz="900" spc="3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53975" marB="53975" anchor="ctr"/>
                </a:tc>
                <a:extLst>
                  <a:ext uri="{0D108BD9-81ED-4DB2-BD59-A6C34878D82A}">
                    <a16:rowId xmlns:a16="http://schemas.microsoft.com/office/drawing/2014/main" val="1812264360"/>
                  </a:ext>
                </a:extLst>
              </a:tr>
              <a:tr h="0">
                <a:tc>
                  <a:txBody>
                    <a:bodyPr/>
                    <a:lstStyle/>
                    <a:p>
                      <a:pPr algn="just">
                        <a:spcAft>
                          <a:spcPts val="0"/>
                        </a:spcAft>
                      </a:pPr>
                      <a:r>
                        <a:rPr lang="en-US" sz="900" cap="all" spc="30">
                          <a:effectLst/>
                          <a:latin typeface="Arial" panose="020B0604020202020204" pitchFamily="34" charset="0"/>
                          <a:cs typeface="Arial" panose="020B0604020202020204" pitchFamily="34" charset="0"/>
                        </a:rPr>
                        <a:t> </a:t>
                      </a:r>
                      <a:endParaRPr lang="de-DE" sz="900" spc="3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53975" marB="53975" anchor="ctr"/>
                </a:tc>
                <a:tc>
                  <a:txBody>
                    <a:bodyPr/>
                    <a:lstStyle/>
                    <a:p>
                      <a:pPr algn="just">
                        <a:spcAft>
                          <a:spcPts val="0"/>
                        </a:spcAft>
                      </a:pPr>
                      <a:r>
                        <a:rPr lang="en-US" sz="900" spc="30" dirty="0" err="1">
                          <a:effectLst/>
                          <a:latin typeface="Arial" panose="020B0604020202020204" pitchFamily="34" charset="0"/>
                          <a:cs typeface="Arial" panose="020B0604020202020204" pitchFamily="34" charset="0"/>
                        </a:rPr>
                        <a:t>Leukine</a:t>
                      </a:r>
                      <a:endParaRPr lang="de-DE" sz="900" spc="3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53975" marB="53975" anchor="ctr"/>
                </a:tc>
                <a:tc>
                  <a:txBody>
                    <a:bodyPr/>
                    <a:lstStyle/>
                    <a:p>
                      <a:pPr algn="r">
                        <a:spcAft>
                          <a:spcPts val="0"/>
                        </a:spcAft>
                      </a:pPr>
                      <a:r>
                        <a:rPr lang="en-US" sz="900" spc="30">
                          <a:effectLst/>
                          <a:latin typeface="Arial" panose="020B0604020202020204" pitchFamily="34" charset="0"/>
                          <a:cs typeface="Arial" panose="020B0604020202020204" pitchFamily="34" charset="0"/>
                        </a:rPr>
                        <a:t>67</a:t>
                      </a:r>
                      <a:endParaRPr lang="de-DE" sz="900" spc="3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53975" marB="53975" anchor="ctr"/>
                </a:tc>
                <a:tc>
                  <a:txBody>
                    <a:bodyPr/>
                    <a:lstStyle/>
                    <a:p>
                      <a:pPr algn="r">
                        <a:spcAft>
                          <a:spcPts val="0"/>
                        </a:spcAft>
                      </a:pPr>
                      <a:r>
                        <a:rPr lang="en-US" sz="900" spc="30">
                          <a:effectLst/>
                          <a:latin typeface="Arial" panose="020B0604020202020204" pitchFamily="34" charset="0"/>
                          <a:cs typeface="Arial" panose="020B0604020202020204" pitchFamily="34" charset="0"/>
                        </a:rPr>
                        <a:t>37</a:t>
                      </a:r>
                      <a:endParaRPr lang="de-DE" sz="900" spc="3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53975" marB="53975" anchor="ctr"/>
                </a:tc>
                <a:tc>
                  <a:txBody>
                    <a:bodyPr/>
                    <a:lstStyle/>
                    <a:p>
                      <a:pPr algn="just">
                        <a:spcAft>
                          <a:spcPts val="0"/>
                        </a:spcAft>
                      </a:pPr>
                      <a:r>
                        <a:rPr lang="en-US" sz="900" spc="30" dirty="0">
                          <a:effectLst/>
                          <a:latin typeface="Arial" panose="020B0604020202020204" pitchFamily="34" charset="0"/>
                          <a:cs typeface="Arial" panose="020B0604020202020204" pitchFamily="34" charset="0"/>
                        </a:rPr>
                        <a:t>Sanofi US</a:t>
                      </a:r>
                      <a:endParaRPr lang="de-DE" sz="900" spc="3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53975" marB="53975" anchor="ctr"/>
                </a:tc>
                <a:tc>
                  <a:txBody>
                    <a:bodyPr/>
                    <a:lstStyle/>
                    <a:p>
                      <a:pPr algn="ctr">
                        <a:spcAft>
                          <a:spcPts val="0"/>
                        </a:spcAft>
                      </a:pPr>
                      <a:r>
                        <a:rPr lang="en-US" sz="900" spc="30" dirty="0">
                          <a:effectLst/>
                          <a:latin typeface="Arial" panose="020B0604020202020204" pitchFamily="34" charset="0"/>
                          <a:cs typeface="Arial" panose="020B0604020202020204" pitchFamily="34" charset="0"/>
                        </a:rPr>
                        <a:t>9/2013</a:t>
                      </a:r>
                      <a:endParaRPr lang="de-DE" sz="900" spc="3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53975" marB="53975" anchor="ctr"/>
                </a:tc>
                <a:extLst>
                  <a:ext uri="{0D108BD9-81ED-4DB2-BD59-A6C34878D82A}">
                    <a16:rowId xmlns:a16="http://schemas.microsoft.com/office/drawing/2014/main" val="1503761281"/>
                  </a:ext>
                </a:extLst>
              </a:tr>
              <a:tr h="140933">
                <a:tc>
                  <a:txBody>
                    <a:bodyPr/>
                    <a:lstStyle/>
                    <a:p>
                      <a:pPr algn="just">
                        <a:spcAft>
                          <a:spcPts val="0"/>
                        </a:spcAft>
                      </a:pPr>
                      <a:r>
                        <a:rPr lang="en-US" sz="900" cap="all" spc="30">
                          <a:effectLst/>
                          <a:latin typeface="Arial" panose="020B0604020202020204" pitchFamily="34" charset="0"/>
                          <a:cs typeface="Arial" panose="020B0604020202020204" pitchFamily="34" charset="0"/>
                        </a:rPr>
                        <a:t>Nerve Agent</a:t>
                      </a:r>
                      <a:endParaRPr lang="de-DE" sz="900" spc="3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53975" marB="53975" anchor="ctr"/>
                </a:tc>
                <a:tc>
                  <a:txBody>
                    <a:bodyPr/>
                    <a:lstStyle/>
                    <a:p>
                      <a:pPr algn="just">
                        <a:spcAft>
                          <a:spcPts val="0"/>
                        </a:spcAft>
                      </a:pPr>
                      <a:r>
                        <a:rPr lang="en-US" sz="900" spc="30">
                          <a:effectLst/>
                          <a:latin typeface="Arial" panose="020B0604020202020204" pitchFamily="34" charset="0"/>
                          <a:cs typeface="Arial" panose="020B0604020202020204" pitchFamily="34" charset="0"/>
                        </a:rPr>
                        <a:t>Midazolam</a:t>
                      </a:r>
                      <a:endParaRPr lang="de-DE" sz="900" spc="3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53975" marB="53975" anchor="ctr"/>
                </a:tc>
                <a:tc>
                  <a:txBody>
                    <a:bodyPr/>
                    <a:lstStyle/>
                    <a:p>
                      <a:pPr algn="r">
                        <a:spcAft>
                          <a:spcPts val="0"/>
                        </a:spcAft>
                      </a:pPr>
                      <a:r>
                        <a:rPr lang="en-US" sz="900" spc="30">
                          <a:effectLst/>
                          <a:latin typeface="Arial" panose="020B0604020202020204" pitchFamily="34" charset="0"/>
                          <a:cs typeface="Arial" panose="020B0604020202020204" pitchFamily="34" charset="0"/>
                        </a:rPr>
                        <a:t>776</a:t>
                      </a:r>
                      <a:endParaRPr lang="de-DE" sz="900" spc="3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53975" marB="53975" anchor="ctr"/>
                </a:tc>
                <a:tc>
                  <a:txBody>
                    <a:bodyPr/>
                    <a:lstStyle/>
                    <a:p>
                      <a:pPr algn="r">
                        <a:spcAft>
                          <a:spcPts val="0"/>
                        </a:spcAft>
                      </a:pPr>
                      <a:r>
                        <a:rPr lang="en-US" sz="900" spc="30">
                          <a:effectLst/>
                          <a:latin typeface="Arial" panose="020B0604020202020204" pitchFamily="34" charset="0"/>
                          <a:cs typeface="Arial" panose="020B0604020202020204" pitchFamily="34" charset="0"/>
                        </a:rPr>
                        <a:t>58</a:t>
                      </a:r>
                      <a:endParaRPr lang="de-DE" sz="900" spc="3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53975" marB="53975" anchor="ctr"/>
                </a:tc>
                <a:tc>
                  <a:txBody>
                    <a:bodyPr/>
                    <a:lstStyle/>
                    <a:p>
                      <a:pPr algn="just">
                        <a:spcAft>
                          <a:spcPts val="0"/>
                        </a:spcAft>
                      </a:pPr>
                      <a:r>
                        <a:rPr lang="en-US" sz="900" spc="30" dirty="0">
                          <a:effectLst/>
                          <a:latin typeface="Arial" panose="020B0604020202020204" pitchFamily="34" charset="0"/>
                          <a:cs typeface="Arial" panose="020B0604020202020204" pitchFamily="34" charset="0"/>
                        </a:rPr>
                        <a:t>Pfizer</a:t>
                      </a:r>
                      <a:endParaRPr lang="de-DE" sz="900" spc="3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53975" marB="53975" anchor="ctr"/>
                </a:tc>
                <a:tc>
                  <a:txBody>
                    <a:bodyPr/>
                    <a:lstStyle/>
                    <a:p>
                      <a:pPr algn="ctr">
                        <a:spcAft>
                          <a:spcPts val="0"/>
                        </a:spcAft>
                      </a:pPr>
                      <a:r>
                        <a:rPr lang="en-US" sz="900" spc="30" dirty="0">
                          <a:effectLst/>
                          <a:latin typeface="Arial" panose="020B0604020202020204" pitchFamily="34" charset="0"/>
                          <a:cs typeface="Arial" panose="020B0604020202020204" pitchFamily="34" charset="0"/>
                        </a:rPr>
                        <a:t>9/2013</a:t>
                      </a:r>
                      <a:endParaRPr lang="de-DE" sz="900" spc="3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53975" marB="53975" anchor="ctr"/>
                </a:tc>
                <a:extLst>
                  <a:ext uri="{0D108BD9-81ED-4DB2-BD59-A6C34878D82A}">
                    <a16:rowId xmlns:a16="http://schemas.microsoft.com/office/drawing/2014/main" val="2732419694"/>
                  </a:ext>
                </a:extLst>
              </a:tr>
              <a:tr h="214240">
                <a:tc gridSpan="3">
                  <a:txBody>
                    <a:bodyPr/>
                    <a:lstStyle/>
                    <a:p>
                      <a:pPr algn="just">
                        <a:spcAft>
                          <a:spcPts val="0"/>
                        </a:spcAft>
                      </a:pPr>
                      <a:r>
                        <a:rPr lang="en-US" sz="1200" cap="all" spc="30" dirty="0">
                          <a:effectLst/>
                          <a:latin typeface="Arial" panose="020B0604020202020204" pitchFamily="34" charset="0"/>
                          <a:cs typeface="Arial" panose="020B0604020202020204" pitchFamily="34" charset="0"/>
                        </a:rPr>
                        <a:t>Total</a:t>
                      </a:r>
                      <a:endParaRPr lang="de-DE" sz="1200" spc="3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53975" marB="53975" anchor="ctr"/>
                </a:tc>
                <a:tc hMerge="1">
                  <a:txBody>
                    <a:bodyPr/>
                    <a:lstStyle/>
                    <a:p>
                      <a:pPr algn="just">
                        <a:spcAft>
                          <a:spcPts val="0"/>
                        </a:spcAft>
                      </a:pPr>
                      <a:endParaRPr lang="de-DE" sz="1200" spc="30" dirty="0">
                        <a:effectLst/>
                        <a:latin typeface="Times New Roman" panose="02020603050405020304" pitchFamily="18" charset="0"/>
                        <a:ea typeface="Times New Roman" panose="02020603050405020304" pitchFamily="18" charset="0"/>
                      </a:endParaRPr>
                    </a:p>
                  </a:txBody>
                  <a:tcPr marL="68580" marR="68580" marT="53975" marB="53975" anchor="ctr"/>
                </a:tc>
                <a:tc hMerge="1">
                  <a:txBody>
                    <a:bodyPr/>
                    <a:lstStyle/>
                    <a:p>
                      <a:pPr algn="r">
                        <a:spcAft>
                          <a:spcPts val="0"/>
                        </a:spcAft>
                      </a:pPr>
                      <a:endParaRPr lang="de-DE" sz="1200" spc="30" dirty="0">
                        <a:effectLst/>
                        <a:latin typeface="Times New Roman" panose="02020603050405020304" pitchFamily="18" charset="0"/>
                        <a:ea typeface="Times New Roman" panose="02020603050405020304" pitchFamily="18" charset="0"/>
                      </a:endParaRPr>
                    </a:p>
                  </a:txBody>
                  <a:tcPr marL="68580" marR="68580" marT="53975" marB="53975" anchor="ctr"/>
                </a:tc>
                <a:tc>
                  <a:txBody>
                    <a:bodyPr/>
                    <a:lstStyle/>
                    <a:p>
                      <a:pPr algn="r">
                        <a:spcAft>
                          <a:spcPts val="0"/>
                        </a:spcAft>
                      </a:pPr>
                      <a:r>
                        <a:rPr lang="en-US" sz="1200" b="1" spc="30" dirty="0">
                          <a:effectLst/>
                          <a:latin typeface="Arial" panose="020B0604020202020204" pitchFamily="34" charset="0"/>
                          <a:cs typeface="Arial" panose="020B0604020202020204" pitchFamily="34" charset="0"/>
                        </a:rPr>
                        <a:t>3,309</a:t>
                      </a:r>
                      <a:endParaRPr lang="de-DE" sz="1200" b="1" spc="3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53975" marB="53975" anchor="ctr"/>
                </a:tc>
                <a:tc gridSpan="2">
                  <a:txBody>
                    <a:bodyPr/>
                    <a:lstStyle/>
                    <a:p>
                      <a:pPr algn="ctr">
                        <a:spcAft>
                          <a:spcPts val="0"/>
                        </a:spcAft>
                      </a:pPr>
                      <a:r>
                        <a:rPr lang="en-US" sz="1000" b="1" spc="30" dirty="0">
                          <a:effectLst/>
                          <a:latin typeface="Arial" panose="020B0604020202020204" pitchFamily="34" charset="0"/>
                          <a:cs typeface="Arial" panose="020B0604020202020204" pitchFamily="34" charset="0"/>
                        </a:rPr>
                        <a:t>(Average Annual Sales of 330</a:t>
                      </a:r>
                      <a:r>
                        <a:rPr lang="en-US" sz="1000" b="1" spc="30" baseline="0" dirty="0">
                          <a:effectLst/>
                          <a:latin typeface="Arial" panose="020B0604020202020204" pitchFamily="34" charset="0"/>
                          <a:cs typeface="Arial" panose="020B0604020202020204" pitchFamily="34" charset="0"/>
                        </a:rPr>
                        <a:t> Million USD)</a:t>
                      </a:r>
                      <a:endParaRPr lang="de-DE" sz="1000" b="1" i="1" spc="3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53975" marB="53975" anchor="ctr"/>
                </a:tc>
                <a:tc hMerge="1">
                  <a:txBody>
                    <a:bodyPr/>
                    <a:lstStyle/>
                    <a:p>
                      <a:pPr algn="ctr">
                        <a:spcAft>
                          <a:spcPts val="0"/>
                        </a:spcAft>
                      </a:pPr>
                      <a:endParaRPr lang="de-DE" sz="900" spc="3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53975" marB="53975" anchor="ctr"/>
                </a:tc>
                <a:extLst>
                  <a:ext uri="{0D108BD9-81ED-4DB2-BD59-A6C34878D82A}">
                    <a16:rowId xmlns:a16="http://schemas.microsoft.com/office/drawing/2014/main" val="645030051"/>
                  </a:ext>
                </a:extLst>
              </a:tr>
            </a:tbl>
          </a:graphicData>
        </a:graphic>
      </p:graphicFrame>
      <p:sp>
        <p:nvSpPr>
          <p:cNvPr id="9" name="Rechteck 8"/>
          <p:cNvSpPr/>
          <p:nvPr/>
        </p:nvSpPr>
        <p:spPr>
          <a:xfrm>
            <a:off x="8095851" y="6309320"/>
            <a:ext cx="808235" cy="200055"/>
          </a:xfrm>
          <a:prstGeom prst="rect">
            <a:avLst/>
          </a:prstGeom>
        </p:spPr>
        <p:txBody>
          <a:bodyPr wrap="none">
            <a:spAutoFit/>
          </a:bodyPr>
          <a:lstStyle/>
          <a:p>
            <a:r>
              <a:rPr lang="en-US" sz="700" spc="30" dirty="0">
                <a:latin typeface="Times New Roman" panose="02020603050405020304" pitchFamily="18" charset="0"/>
                <a:ea typeface="Times New Roman" panose="02020603050405020304" pitchFamily="18" charset="0"/>
              </a:rPr>
              <a:t>(</a:t>
            </a:r>
            <a:r>
              <a:rPr lang="en-US" sz="700" spc="30" dirty="0" err="1">
                <a:latin typeface="Times New Roman" panose="02020603050405020304" pitchFamily="18" charset="0"/>
                <a:ea typeface="Times New Roman" panose="02020603050405020304" pitchFamily="18" charset="0"/>
              </a:rPr>
              <a:t>Gottron</a:t>
            </a:r>
            <a:r>
              <a:rPr lang="en-US" sz="700" spc="30" dirty="0">
                <a:latin typeface="Times New Roman" panose="02020603050405020304" pitchFamily="18" charset="0"/>
                <a:ea typeface="Times New Roman" panose="02020603050405020304" pitchFamily="18" charset="0"/>
              </a:rPr>
              <a:t>, 2014)</a:t>
            </a:r>
            <a:endParaRPr lang="de-DE" sz="700" dirty="0"/>
          </a:p>
        </p:txBody>
      </p:sp>
      <p:sp>
        <p:nvSpPr>
          <p:cNvPr id="10" name="Textplatzhalter 5"/>
          <p:cNvSpPr>
            <a:spLocks noGrp="1"/>
          </p:cNvSpPr>
          <p:nvPr>
            <p:ph type="body" sz="quarter" idx="11"/>
          </p:nvPr>
        </p:nvSpPr>
        <p:spPr>
          <a:xfrm>
            <a:off x="3203849" y="1484809"/>
            <a:ext cx="5700238" cy="609719"/>
          </a:xfrm>
          <a:ln>
            <a:solidFill>
              <a:schemeClr val="accent1"/>
            </a:solidFill>
          </a:ln>
        </p:spPr>
        <p:txBody>
          <a:bodyPr anchor="ctr" anchorCtr="0">
            <a:noAutofit/>
          </a:bodyPr>
          <a:lstStyle/>
          <a:p>
            <a:r>
              <a:rPr lang="en-US" dirty="0">
                <a:solidFill>
                  <a:schemeClr val="accent1">
                    <a:lumMod val="75000"/>
                  </a:schemeClr>
                </a:solidFill>
              </a:rPr>
              <a:t>A modest number of developers/manufacturers with active procurement activity makes up the industry base.</a:t>
            </a:r>
            <a:endParaRPr lang="de-DE" sz="1000" i="1" dirty="0">
              <a:solidFill>
                <a:schemeClr val="accent1">
                  <a:lumMod val="75000"/>
                </a:schemeClr>
              </a:solidFill>
            </a:endParaRPr>
          </a:p>
        </p:txBody>
      </p:sp>
      <p:sp>
        <p:nvSpPr>
          <p:cNvPr id="11" name="Titel 1"/>
          <p:cNvSpPr>
            <a:spLocks noGrp="1"/>
          </p:cNvSpPr>
          <p:nvPr>
            <p:ph type="title"/>
          </p:nvPr>
        </p:nvSpPr>
        <p:spPr>
          <a:xfrm>
            <a:off x="3275856" y="260647"/>
            <a:ext cx="5631608" cy="648073"/>
          </a:xfrm>
        </p:spPr>
        <p:txBody>
          <a:bodyPr/>
          <a:lstStyle/>
          <a:p>
            <a:r>
              <a:rPr lang="en-US" sz="2000" b="1" dirty="0"/>
              <a:t>Project </a:t>
            </a:r>
            <a:r>
              <a:rPr lang="en-US" sz="2000" b="1" dirty="0" err="1"/>
              <a:t>BioShield</a:t>
            </a:r>
            <a:r>
              <a:rPr lang="en-US" sz="2000" b="1" dirty="0"/>
              <a:t> Procurement Activity (2004-14) by Company</a:t>
            </a:r>
          </a:p>
        </p:txBody>
      </p:sp>
      <p:sp>
        <p:nvSpPr>
          <p:cNvPr id="12" name="Rechteck 11"/>
          <p:cNvSpPr/>
          <p:nvPr/>
        </p:nvSpPr>
        <p:spPr>
          <a:xfrm>
            <a:off x="971600" y="6104329"/>
            <a:ext cx="7632848" cy="276999"/>
          </a:xfrm>
          <a:prstGeom prst="rect">
            <a:avLst/>
          </a:prstGeom>
        </p:spPr>
        <p:txBody>
          <a:bodyPr wrap="square">
            <a:spAutoFit/>
          </a:bodyPr>
          <a:lstStyle/>
          <a:p>
            <a:r>
              <a:rPr lang="en-US" sz="600" dirty="0">
                <a:latin typeface="Arial" panose="020B0604020202020204" pitchFamily="34" charset="0"/>
                <a:cs typeface="Arial" panose="020B0604020202020204" pitchFamily="34" charset="0"/>
              </a:rPr>
              <a:t>NOTE: </a:t>
            </a:r>
            <a:r>
              <a:rPr lang="en-US" sz="600" dirty="0" err="1">
                <a:latin typeface="Arial" panose="020B0604020202020204" pitchFamily="34" charset="0"/>
                <a:cs typeface="Arial" panose="020B0604020202020204" pitchFamily="34" charset="0"/>
              </a:rPr>
              <a:t>BioShield’s</a:t>
            </a:r>
            <a:r>
              <a:rPr lang="en-US" sz="600" dirty="0">
                <a:latin typeface="Arial" panose="020B0604020202020204" pitchFamily="34" charset="0"/>
                <a:cs typeface="Arial" panose="020B0604020202020204" pitchFamily="34" charset="0"/>
              </a:rPr>
              <a:t> Pandemic and All-Hazards Preparedness Reauthorization Act of 2013 authorized up to 2.8 billion USD for the fiscal years 2014 through 2018 (PHEMCE, 2014) – an average of 560 million per year.  However, it is likely not all will be spent on MCM procurement</a:t>
            </a:r>
            <a:endParaRPr lang="de-DE" sz="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58392371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275856" y="260647"/>
            <a:ext cx="5760640" cy="1368127"/>
          </a:xfrm>
        </p:spPr>
        <p:txBody>
          <a:bodyPr/>
          <a:lstStyle/>
          <a:p>
            <a:r>
              <a:rPr lang="en-US" sz="2000" b="1" dirty="0"/>
              <a:t>Putting the Global Market Sales Volume into Perspective</a:t>
            </a:r>
          </a:p>
        </p:txBody>
      </p:sp>
      <p:sp>
        <p:nvSpPr>
          <p:cNvPr id="4" name="Foliennummernplatzhalter 3"/>
          <p:cNvSpPr>
            <a:spLocks noGrp="1"/>
          </p:cNvSpPr>
          <p:nvPr>
            <p:ph type="sldNum" sz="quarter" idx="4"/>
          </p:nvPr>
        </p:nvSpPr>
        <p:spPr/>
        <p:txBody>
          <a:bodyPr/>
          <a:lstStyle/>
          <a:p>
            <a:fld id="{367B8622-E532-43A0-87D4-434EB8218BEF}" type="slidenum">
              <a:rPr lang="en-US" smtClean="0"/>
              <a:pPr/>
              <a:t>15</a:t>
            </a:fld>
            <a:endParaRPr lang="en-US"/>
          </a:p>
        </p:txBody>
      </p:sp>
      <p:sp>
        <p:nvSpPr>
          <p:cNvPr id="5" name="Textplatzhalter 4"/>
          <p:cNvSpPr>
            <a:spLocks noGrp="1"/>
          </p:cNvSpPr>
          <p:nvPr>
            <p:ph type="body" sz="quarter" idx="10"/>
          </p:nvPr>
        </p:nvSpPr>
        <p:spPr/>
        <p:txBody>
          <a:bodyPr/>
          <a:lstStyle/>
          <a:p>
            <a:r>
              <a:rPr lang="en-US" dirty="0"/>
              <a:t>CBRN Market Characteristics</a:t>
            </a:r>
          </a:p>
        </p:txBody>
      </p:sp>
      <p:sp>
        <p:nvSpPr>
          <p:cNvPr id="3" name="Textplatzhalter 2"/>
          <p:cNvSpPr>
            <a:spLocks noGrp="1"/>
          </p:cNvSpPr>
          <p:nvPr>
            <p:ph type="body" sz="quarter" idx="11"/>
          </p:nvPr>
        </p:nvSpPr>
        <p:spPr>
          <a:xfrm>
            <a:off x="971598" y="5397445"/>
            <a:ext cx="7632849" cy="499619"/>
          </a:xfrm>
          <a:ln>
            <a:solidFill>
              <a:schemeClr val="accent1"/>
            </a:solidFill>
          </a:ln>
        </p:spPr>
        <p:txBody>
          <a:bodyPr anchor="ctr" anchorCtr="0">
            <a:noAutofit/>
          </a:bodyPr>
          <a:lstStyle/>
          <a:p>
            <a:r>
              <a:rPr lang="en-US" dirty="0">
                <a:solidFill>
                  <a:schemeClr val="accent1">
                    <a:lumMod val="75000"/>
                  </a:schemeClr>
                </a:solidFill>
              </a:rPr>
              <a:t>Despite similar R&amp;D costs (conventional vs. CBRN MCM), sales opportunities are considerably lower for CBRN MCM</a:t>
            </a:r>
            <a:endParaRPr lang="de-DE" dirty="0">
              <a:solidFill>
                <a:schemeClr val="accent1">
                  <a:lumMod val="75000"/>
                </a:schemeClr>
              </a:solidFill>
            </a:endParaRPr>
          </a:p>
        </p:txBody>
      </p:sp>
      <p:sp>
        <p:nvSpPr>
          <p:cNvPr id="6" name="Rechteck 5"/>
          <p:cNvSpPr/>
          <p:nvPr/>
        </p:nvSpPr>
        <p:spPr>
          <a:xfrm>
            <a:off x="7330263" y="3110363"/>
            <a:ext cx="750847" cy="200055"/>
          </a:xfrm>
          <a:prstGeom prst="rect">
            <a:avLst/>
          </a:prstGeom>
        </p:spPr>
        <p:txBody>
          <a:bodyPr wrap="none">
            <a:spAutoFit/>
          </a:bodyPr>
          <a:lstStyle/>
          <a:p>
            <a:r>
              <a:rPr lang="en-US" sz="700" spc="30" dirty="0">
                <a:latin typeface="Times New Roman" panose="02020603050405020304" pitchFamily="18" charset="0"/>
                <a:ea typeface="Times New Roman" panose="02020603050405020304" pitchFamily="18" charset="0"/>
              </a:rPr>
              <a:t>(Walsh, 2014)</a:t>
            </a:r>
            <a:endParaRPr lang="de-DE" sz="700" dirty="0"/>
          </a:p>
        </p:txBody>
      </p:sp>
      <p:graphicFrame>
        <p:nvGraphicFramePr>
          <p:cNvPr id="15" name="Tabelle 14"/>
          <p:cNvGraphicFramePr>
            <a:graphicFrameLocks noGrp="1"/>
          </p:cNvGraphicFramePr>
          <p:nvPr>
            <p:extLst>
              <p:ext uri="{D42A27DB-BD31-4B8C-83A1-F6EECF244321}">
                <p14:modId xmlns:p14="http://schemas.microsoft.com/office/powerpoint/2010/main" val="3394382759"/>
              </p:ext>
            </p:extLst>
          </p:nvPr>
        </p:nvGraphicFramePr>
        <p:xfrm>
          <a:off x="3347864" y="1196752"/>
          <a:ext cx="5157961" cy="283845"/>
        </p:xfrm>
        <a:graphic>
          <a:graphicData uri="http://schemas.openxmlformats.org/drawingml/2006/table">
            <a:tbl>
              <a:tblPr/>
              <a:tblGrid>
                <a:gridCol w="5157961">
                  <a:extLst>
                    <a:ext uri="{9D8B030D-6E8A-4147-A177-3AD203B41FA5}">
                      <a16:colId xmlns:a16="http://schemas.microsoft.com/office/drawing/2014/main" val="790795959"/>
                    </a:ext>
                  </a:extLst>
                </a:gridCol>
              </a:tblGrid>
              <a:tr h="190500">
                <a:tc>
                  <a:txBody>
                    <a:bodyPr/>
                    <a:lstStyle/>
                    <a:p>
                      <a:pPr algn="ctr" fontAlgn="b"/>
                      <a:r>
                        <a:rPr lang="en-US" sz="1800" b="1" i="0" u="none" strike="noStrike" noProof="0" dirty="0">
                          <a:solidFill>
                            <a:schemeClr val="accent1">
                              <a:lumMod val="75000"/>
                            </a:schemeClr>
                          </a:solidFill>
                          <a:effectLst/>
                          <a:latin typeface="Arial" panose="020B0604020202020204" pitchFamily="34" charset="0"/>
                          <a:cs typeface="Arial" panose="020B0604020202020204" pitchFamily="34" charset="0"/>
                        </a:rPr>
                        <a:t>Single Year of 2013 (in USD billions)</a:t>
                      </a:r>
                    </a:p>
                  </a:txBody>
                  <a:tcPr marL="9525" marR="9525" marT="9525" marB="0" anchor="b">
                    <a:lnL>
                      <a:noFill/>
                    </a:lnL>
                    <a:lnR>
                      <a:noFill/>
                    </a:lnR>
                    <a:lnT>
                      <a:noFill/>
                    </a:lnT>
                    <a:lnB>
                      <a:noFill/>
                    </a:lnB>
                  </a:tcPr>
                </a:tc>
                <a:extLst>
                  <a:ext uri="{0D108BD9-81ED-4DB2-BD59-A6C34878D82A}">
                    <a16:rowId xmlns:a16="http://schemas.microsoft.com/office/drawing/2014/main" val="150577622"/>
                  </a:ext>
                </a:extLst>
              </a:tr>
            </a:tbl>
          </a:graphicData>
        </a:graphic>
      </p:graphicFrame>
      <p:sp>
        <p:nvSpPr>
          <p:cNvPr id="16" name="Rechteck 15"/>
          <p:cNvSpPr/>
          <p:nvPr/>
        </p:nvSpPr>
        <p:spPr>
          <a:xfrm>
            <a:off x="7301570" y="2264463"/>
            <a:ext cx="808235" cy="200055"/>
          </a:xfrm>
          <a:prstGeom prst="rect">
            <a:avLst/>
          </a:prstGeom>
        </p:spPr>
        <p:txBody>
          <a:bodyPr wrap="none">
            <a:spAutoFit/>
          </a:bodyPr>
          <a:lstStyle/>
          <a:p>
            <a:r>
              <a:rPr lang="en-US" sz="700" spc="30" dirty="0">
                <a:latin typeface="Times New Roman" panose="02020603050405020304" pitchFamily="18" charset="0"/>
                <a:ea typeface="Times New Roman" panose="02020603050405020304" pitchFamily="18" charset="0"/>
              </a:rPr>
              <a:t>(</a:t>
            </a:r>
            <a:r>
              <a:rPr lang="en-US" sz="700" spc="30" dirty="0" err="1">
                <a:latin typeface="Times New Roman" panose="02020603050405020304" pitchFamily="18" charset="0"/>
                <a:ea typeface="Times New Roman" panose="02020603050405020304" pitchFamily="18" charset="0"/>
              </a:rPr>
              <a:t>Gottron</a:t>
            </a:r>
            <a:r>
              <a:rPr lang="en-US" sz="700" spc="30" dirty="0">
                <a:latin typeface="Times New Roman" panose="02020603050405020304" pitchFamily="18" charset="0"/>
                <a:ea typeface="Times New Roman" panose="02020603050405020304" pitchFamily="18" charset="0"/>
              </a:rPr>
              <a:t>, 2014)</a:t>
            </a:r>
            <a:endParaRPr lang="de-DE" sz="700" dirty="0"/>
          </a:p>
        </p:txBody>
      </p:sp>
      <p:sp>
        <p:nvSpPr>
          <p:cNvPr id="17" name="Rechteck 16"/>
          <p:cNvSpPr/>
          <p:nvPr/>
        </p:nvSpPr>
        <p:spPr>
          <a:xfrm>
            <a:off x="971600" y="6418203"/>
            <a:ext cx="7416824" cy="323165"/>
          </a:xfrm>
          <a:prstGeom prst="rect">
            <a:avLst/>
          </a:prstGeom>
        </p:spPr>
        <p:txBody>
          <a:bodyPr wrap="square">
            <a:spAutoFit/>
          </a:bodyPr>
          <a:lstStyle/>
          <a:p>
            <a:pPr marL="304800" indent="-304800">
              <a:spcAft>
                <a:spcPts val="0"/>
              </a:spcAft>
            </a:pPr>
            <a:r>
              <a:rPr lang="en-US" sz="500" spc="30" dirty="0">
                <a:latin typeface="Times New Roman" panose="02020603050405020304" pitchFamily="18" charset="0"/>
                <a:ea typeface="Times New Roman" panose="02020603050405020304" pitchFamily="18" charset="0"/>
              </a:rPr>
              <a:t>Walsh, G. (2014). Biopharmaceutical benchmarks 2014. Nature Biotechnology, 32(7)</a:t>
            </a:r>
          </a:p>
          <a:p>
            <a:pPr marL="304800" indent="-304800">
              <a:spcAft>
                <a:spcPts val="0"/>
              </a:spcAft>
            </a:pPr>
            <a:r>
              <a:rPr lang="en-US" sz="500" spc="30" dirty="0" err="1">
                <a:latin typeface="Times New Roman" panose="02020603050405020304" pitchFamily="18" charset="0"/>
                <a:ea typeface="Times New Roman" panose="02020603050405020304" pitchFamily="18" charset="0"/>
              </a:rPr>
              <a:t>Gottron</a:t>
            </a:r>
            <a:r>
              <a:rPr lang="en-US" sz="500" spc="30" dirty="0">
                <a:latin typeface="Times New Roman" panose="02020603050405020304" pitchFamily="18" charset="0"/>
                <a:ea typeface="Times New Roman" panose="02020603050405020304" pitchFamily="18" charset="0"/>
              </a:rPr>
              <a:t>, F. (2014). The Project </a:t>
            </a:r>
            <a:r>
              <a:rPr lang="en-US" sz="500" spc="30" dirty="0" err="1">
                <a:latin typeface="Times New Roman" panose="02020603050405020304" pitchFamily="18" charset="0"/>
                <a:ea typeface="Times New Roman" panose="02020603050405020304" pitchFamily="18" charset="0"/>
              </a:rPr>
              <a:t>BioShield</a:t>
            </a:r>
            <a:r>
              <a:rPr lang="en-US" sz="500" spc="30" dirty="0">
                <a:latin typeface="Times New Roman" panose="02020603050405020304" pitchFamily="18" charset="0"/>
                <a:ea typeface="Times New Roman" panose="02020603050405020304" pitchFamily="18" charset="0"/>
              </a:rPr>
              <a:t> Act : Issues for the 113th Congress. Congressional Research Service</a:t>
            </a:r>
          </a:p>
          <a:p>
            <a:pPr marL="304800" indent="-304800">
              <a:spcAft>
                <a:spcPts val="0"/>
              </a:spcAft>
            </a:pPr>
            <a:r>
              <a:rPr lang="en-US" sz="500" spc="30" dirty="0">
                <a:latin typeface="Times New Roman" panose="02020603050405020304" pitchFamily="18" charset="0"/>
                <a:ea typeface="Times New Roman" panose="02020603050405020304" pitchFamily="18" charset="0"/>
              </a:rPr>
              <a:t>PHEMCE. (2014). Public Health Emergency Medical Countermeasures Enterprise (PHEMCE) Strategy and Implementation Plan. Washington, D.C. USA.</a:t>
            </a:r>
            <a:endParaRPr lang="de-DE" sz="500" spc="30" dirty="0">
              <a:latin typeface="Times New Roman" panose="02020603050405020304" pitchFamily="18" charset="0"/>
              <a:ea typeface="Times New Roman" panose="02020603050405020304" pitchFamily="18" charset="0"/>
            </a:endParaRPr>
          </a:p>
        </p:txBody>
      </p:sp>
      <p:sp>
        <p:nvSpPr>
          <p:cNvPr id="7" name="Rechteck 6"/>
          <p:cNvSpPr/>
          <p:nvPr/>
        </p:nvSpPr>
        <p:spPr>
          <a:xfrm>
            <a:off x="971600" y="6045242"/>
            <a:ext cx="7632848" cy="276999"/>
          </a:xfrm>
          <a:prstGeom prst="rect">
            <a:avLst/>
          </a:prstGeom>
        </p:spPr>
        <p:txBody>
          <a:bodyPr wrap="square">
            <a:spAutoFit/>
          </a:bodyPr>
          <a:lstStyle/>
          <a:p>
            <a:r>
              <a:rPr lang="en-US" sz="600" dirty="0">
                <a:latin typeface="Arial" panose="020B0604020202020204" pitchFamily="34" charset="0"/>
                <a:cs typeface="Arial" panose="020B0604020202020204" pitchFamily="34" charset="0"/>
              </a:rPr>
              <a:t>NOTE: </a:t>
            </a:r>
            <a:r>
              <a:rPr lang="en-US" sz="600" dirty="0" err="1">
                <a:latin typeface="Arial" panose="020B0604020202020204" pitchFamily="34" charset="0"/>
                <a:cs typeface="Arial" panose="020B0604020202020204" pitchFamily="34" charset="0"/>
              </a:rPr>
              <a:t>BioShield’s</a:t>
            </a:r>
            <a:r>
              <a:rPr lang="en-US" sz="600" dirty="0">
                <a:latin typeface="Arial" panose="020B0604020202020204" pitchFamily="34" charset="0"/>
                <a:cs typeface="Arial" panose="020B0604020202020204" pitchFamily="34" charset="0"/>
              </a:rPr>
              <a:t> Pandemic and All-Hazards Preparedness Reauthorization Act of 2013 authorized up to 2.8 billion USD for the fiscal years 2014 through 2018 (PHEMCE, 2014) – an average of 560 million per year.  However, it is likely not all will be spent on MCM procurement</a:t>
            </a:r>
            <a:endParaRPr lang="de-DE" sz="600" dirty="0">
              <a:latin typeface="Arial" panose="020B0604020202020204" pitchFamily="34" charset="0"/>
              <a:cs typeface="Arial" panose="020B0604020202020204" pitchFamily="34" charset="0"/>
            </a:endParaRPr>
          </a:p>
        </p:txBody>
      </p:sp>
      <p:graphicFrame>
        <p:nvGraphicFramePr>
          <p:cNvPr id="12" name="Diagramm 11"/>
          <p:cNvGraphicFramePr>
            <a:graphicFrameLocks/>
          </p:cNvGraphicFramePr>
          <p:nvPr>
            <p:extLst>
              <p:ext uri="{D42A27DB-BD31-4B8C-83A1-F6EECF244321}">
                <p14:modId xmlns:p14="http://schemas.microsoft.com/office/powerpoint/2010/main" val="3512777435"/>
              </p:ext>
            </p:extLst>
          </p:nvPr>
        </p:nvGraphicFramePr>
        <p:xfrm>
          <a:off x="1128712" y="1395412"/>
          <a:ext cx="6886575" cy="406717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78450914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a:t>Lack of Market Demand for MCM against CBRN Agents</a:t>
            </a:r>
            <a:endParaRPr lang="de-DE" dirty="0"/>
          </a:p>
        </p:txBody>
      </p:sp>
      <p:sp>
        <p:nvSpPr>
          <p:cNvPr id="4" name="Foliennummernplatzhalter 3"/>
          <p:cNvSpPr>
            <a:spLocks noGrp="1"/>
          </p:cNvSpPr>
          <p:nvPr>
            <p:ph type="sldNum" sz="quarter" idx="4"/>
          </p:nvPr>
        </p:nvSpPr>
        <p:spPr/>
        <p:txBody>
          <a:bodyPr/>
          <a:lstStyle/>
          <a:p>
            <a:fld id="{367B8622-E532-43A0-87D4-434EB8218BEF}" type="slidenum">
              <a:rPr lang="en-US" smtClean="0"/>
              <a:pPr/>
              <a:t>16</a:t>
            </a:fld>
            <a:endParaRPr lang="en-US"/>
          </a:p>
        </p:txBody>
      </p:sp>
      <p:sp>
        <p:nvSpPr>
          <p:cNvPr id="6" name="Textplatzhalter 5"/>
          <p:cNvSpPr>
            <a:spLocks noGrp="1"/>
          </p:cNvSpPr>
          <p:nvPr>
            <p:ph type="body" sz="quarter" idx="11"/>
          </p:nvPr>
        </p:nvSpPr>
        <p:spPr>
          <a:xfrm>
            <a:off x="933959" y="1920554"/>
            <a:ext cx="7534225" cy="551833"/>
          </a:xfrm>
        </p:spPr>
        <p:txBody>
          <a:bodyPr anchor="ctr" anchorCtr="0">
            <a:normAutofit/>
          </a:bodyPr>
          <a:lstStyle/>
          <a:p>
            <a:r>
              <a:rPr lang="en-US" dirty="0"/>
              <a:t>Low historical prevalence/incidence caused by rare, but highly dangerous CBRN agents severely limits natural demand in the free market</a:t>
            </a:r>
          </a:p>
        </p:txBody>
      </p:sp>
      <p:sp>
        <p:nvSpPr>
          <p:cNvPr id="8" name="Rectangle 2"/>
          <p:cNvSpPr>
            <a:spLocks noChangeArrowheads="1"/>
          </p:cNvSpPr>
          <p:nvPr/>
        </p:nvSpPr>
        <p:spPr bwMode="gray">
          <a:xfrm>
            <a:off x="5789291" y="2792082"/>
            <a:ext cx="2314575" cy="3087439"/>
          </a:xfrm>
          <a:prstGeom prst="rect">
            <a:avLst/>
          </a:prstGeom>
          <a:solidFill>
            <a:srgbClr val="CCFFCC"/>
          </a:solidFill>
          <a:ln w="9525" algn="ctr">
            <a:noFill/>
            <a:miter lim="800000"/>
            <a:headEnd/>
            <a:tailEnd/>
          </a:ln>
          <a:effectLst/>
        </p:spPr>
        <p:txBody>
          <a:bodyPr wrap="none" anchor="ctr"/>
          <a:lstStyle/>
          <a:p>
            <a:endParaRPr lang="de-DE"/>
          </a:p>
        </p:txBody>
      </p:sp>
      <p:sp>
        <p:nvSpPr>
          <p:cNvPr id="9" name="Rectangle 3"/>
          <p:cNvSpPr>
            <a:spLocks noChangeArrowheads="1"/>
          </p:cNvSpPr>
          <p:nvPr/>
        </p:nvSpPr>
        <p:spPr bwMode="gray">
          <a:xfrm>
            <a:off x="4074790" y="2780929"/>
            <a:ext cx="1695450" cy="3108117"/>
          </a:xfrm>
          <a:prstGeom prst="rect">
            <a:avLst/>
          </a:prstGeom>
          <a:solidFill>
            <a:srgbClr val="FFFF99"/>
          </a:solidFill>
          <a:ln w="9525" algn="ctr">
            <a:noFill/>
            <a:miter lim="800000"/>
            <a:headEnd/>
            <a:tailEnd/>
          </a:ln>
          <a:effectLst/>
        </p:spPr>
        <p:txBody>
          <a:bodyPr wrap="none" anchor="ctr"/>
          <a:lstStyle/>
          <a:p>
            <a:endParaRPr lang="en-US" dirty="0"/>
          </a:p>
        </p:txBody>
      </p:sp>
      <p:sp>
        <p:nvSpPr>
          <p:cNvPr id="10" name="Text Box 6"/>
          <p:cNvSpPr txBox="1">
            <a:spLocks noChangeArrowheads="1"/>
          </p:cNvSpPr>
          <p:nvPr/>
        </p:nvSpPr>
        <p:spPr bwMode="gray">
          <a:xfrm>
            <a:off x="6012160" y="5661250"/>
            <a:ext cx="2085106" cy="246221"/>
          </a:xfrm>
          <a:prstGeom prst="rect">
            <a:avLst/>
          </a:prstGeom>
          <a:noFill/>
          <a:ln w="9525" algn="ctr">
            <a:noFill/>
            <a:miter lim="800000"/>
            <a:headEnd/>
            <a:tailEnd/>
          </a:ln>
          <a:effectLst/>
        </p:spPr>
        <p:txBody>
          <a:bodyPr wrap="square">
            <a:spAutoFit/>
          </a:bodyPr>
          <a:lstStyle/>
          <a:p>
            <a:pPr algn="l"/>
            <a:r>
              <a:rPr lang="de-DE" sz="1000" b="1" dirty="0">
                <a:solidFill>
                  <a:schemeClr val="tx1"/>
                </a:solidFill>
                <a:latin typeface="Verdana" pitchFamily="34" charset="0"/>
                <a:ea typeface="Verdana" pitchFamily="34" charset="0"/>
                <a:cs typeface="Verdana" pitchFamily="34" charset="0"/>
              </a:rPr>
              <a:t>Sales &amp; Marketing Phase</a:t>
            </a:r>
          </a:p>
        </p:txBody>
      </p:sp>
      <p:sp>
        <p:nvSpPr>
          <p:cNvPr id="11" name="Line 11"/>
          <p:cNvSpPr>
            <a:spLocks noChangeShapeType="1"/>
          </p:cNvSpPr>
          <p:nvPr/>
        </p:nvSpPr>
        <p:spPr bwMode="gray">
          <a:xfrm flipV="1">
            <a:off x="1179190" y="5877273"/>
            <a:ext cx="7497266" cy="40346"/>
          </a:xfrm>
          <a:prstGeom prst="line">
            <a:avLst/>
          </a:prstGeom>
          <a:noFill/>
          <a:ln w="50800">
            <a:solidFill>
              <a:schemeClr val="tx1"/>
            </a:solidFill>
            <a:round/>
            <a:headEnd/>
            <a:tailEnd type="stealth" w="lg" len="lg"/>
          </a:ln>
          <a:effectLst/>
        </p:spPr>
        <p:txBody>
          <a:bodyPr wrap="none" anchor="ctr"/>
          <a:lstStyle/>
          <a:p>
            <a:endParaRPr lang="de-DE"/>
          </a:p>
        </p:txBody>
      </p:sp>
      <p:sp>
        <p:nvSpPr>
          <p:cNvPr id="12" name="Line 12"/>
          <p:cNvSpPr>
            <a:spLocks noChangeShapeType="1"/>
          </p:cNvSpPr>
          <p:nvPr/>
        </p:nvSpPr>
        <p:spPr bwMode="gray">
          <a:xfrm flipH="1">
            <a:off x="4066851" y="2792082"/>
            <a:ext cx="1092" cy="3116015"/>
          </a:xfrm>
          <a:prstGeom prst="line">
            <a:avLst/>
          </a:prstGeom>
          <a:noFill/>
          <a:ln w="25400">
            <a:solidFill>
              <a:schemeClr val="tx1"/>
            </a:solidFill>
            <a:prstDash val="sysDot"/>
            <a:round/>
            <a:headEnd/>
            <a:tailEnd/>
          </a:ln>
          <a:effectLst/>
        </p:spPr>
        <p:txBody>
          <a:bodyPr wrap="none" anchor="ctr"/>
          <a:lstStyle/>
          <a:p>
            <a:endParaRPr lang="de-DE"/>
          </a:p>
        </p:txBody>
      </p:sp>
      <p:sp>
        <p:nvSpPr>
          <p:cNvPr id="13" name="Line 13"/>
          <p:cNvSpPr>
            <a:spLocks noChangeShapeType="1"/>
          </p:cNvSpPr>
          <p:nvPr/>
        </p:nvSpPr>
        <p:spPr bwMode="gray">
          <a:xfrm>
            <a:off x="5796137" y="2780929"/>
            <a:ext cx="6157" cy="3096345"/>
          </a:xfrm>
          <a:prstGeom prst="line">
            <a:avLst/>
          </a:prstGeom>
          <a:noFill/>
          <a:ln w="25400">
            <a:solidFill>
              <a:schemeClr val="tx1"/>
            </a:solidFill>
            <a:prstDash val="sysDot"/>
            <a:round/>
            <a:headEnd/>
            <a:tailEnd/>
          </a:ln>
          <a:effectLst/>
        </p:spPr>
        <p:txBody>
          <a:bodyPr wrap="none" anchor="ctr"/>
          <a:lstStyle/>
          <a:p>
            <a:endParaRPr lang="de-DE"/>
          </a:p>
        </p:txBody>
      </p:sp>
      <p:sp>
        <p:nvSpPr>
          <p:cNvPr id="14" name="Line 15"/>
          <p:cNvSpPr>
            <a:spLocks noChangeShapeType="1"/>
          </p:cNvSpPr>
          <p:nvPr/>
        </p:nvSpPr>
        <p:spPr bwMode="gray">
          <a:xfrm flipV="1">
            <a:off x="1179191" y="2684069"/>
            <a:ext cx="8434" cy="3252599"/>
          </a:xfrm>
          <a:prstGeom prst="line">
            <a:avLst/>
          </a:prstGeom>
          <a:noFill/>
          <a:ln w="50800">
            <a:solidFill>
              <a:schemeClr val="tx1"/>
            </a:solidFill>
            <a:round/>
            <a:headEnd/>
            <a:tailEnd type="stealth" w="lg" len="lg"/>
          </a:ln>
          <a:effectLst/>
        </p:spPr>
        <p:txBody>
          <a:bodyPr wrap="none" anchor="ctr"/>
          <a:lstStyle/>
          <a:p>
            <a:endParaRPr lang="de-DE"/>
          </a:p>
        </p:txBody>
      </p:sp>
      <p:sp>
        <p:nvSpPr>
          <p:cNvPr id="15" name="Text Box 16"/>
          <p:cNvSpPr txBox="1">
            <a:spLocks noChangeArrowheads="1"/>
          </p:cNvSpPr>
          <p:nvPr/>
        </p:nvSpPr>
        <p:spPr bwMode="gray">
          <a:xfrm>
            <a:off x="4067945" y="5661250"/>
            <a:ext cx="1688283" cy="246221"/>
          </a:xfrm>
          <a:prstGeom prst="rect">
            <a:avLst/>
          </a:prstGeom>
          <a:noFill/>
          <a:ln w="9525" algn="ctr">
            <a:noFill/>
            <a:miter lim="800000"/>
            <a:headEnd/>
            <a:tailEnd/>
          </a:ln>
          <a:effectLst/>
        </p:spPr>
        <p:txBody>
          <a:bodyPr wrap="none">
            <a:spAutoFit/>
          </a:bodyPr>
          <a:lstStyle/>
          <a:p>
            <a:pPr algn="l"/>
            <a:r>
              <a:rPr lang="en-US" sz="1000" b="1">
                <a:solidFill>
                  <a:schemeClr val="tx1"/>
                </a:solidFill>
                <a:latin typeface="Verdana" pitchFamily="34" charset="0"/>
                <a:ea typeface="Verdana" pitchFamily="34" charset="0"/>
                <a:cs typeface="Verdana" pitchFamily="34" charset="0"/>
              </a:rPr>
              <a:t>Pre-Marketing </a:t>
            </a:r>
            <a:r>
              <a:rPr lang="en-US" sz="1000" b="1">
                <a:latin typeface="Verdana" pitchFamily="34" charset="0"/>
                <a:ea typeface="Verdana" pitchFamily="34" charset="0"/>
                <a:cs typeface="Verdana" pitchFamily="34" charset="0"/>
              </a:rPr>
              <a:t>P</a:t>
            </a:r>
            <a:r>
              <a:rPr lang="en-US" sz="1000" b="1">
                <a:solidFill>
                  <a:schemeClr val="tx1"/>
                </a:solidFill>
                <a:latin typeface="Verdana" pitchFamily="34" charset="0"/>
                <a:ea typeface="Verdana" pitchFamily="34" charset="0"/>
                <a:cs typeface="Verdana" pitchFamily="34" charset="0"/>
              </a:rPr>
              <a:t>hase</a:t>
            </a:r>
          </a:p>
        </p:txBody>
      </p:sp>
      <p:sp>
        <p:nvSpPr>
          <p:cNvPr id="16" name="Text Box 17"/>
          <p:cNvSpPr txBox="1">
            <a:spLocks noChangeArrowheads="1"/>
          </p:cNvSpPr>
          <p:nvPr/>
        </p:nvSpPr>
        <p:spPr bwMode="gray">
          <a:xfrm>
            <a:off x="1907705" y="5661250"/>
            <a:ext cx="1087157" cy="246221"/>
          </a:xfrm>
          <a:prstGeom prst="rect">
            <a:avLst/>
          </a:prstGeom>
          <a:noFill/>
          <a:ln w="9525" algn="ctr">
            <a:noFill/>
            <a:miter lim="800000"/>
            <a:headEnd/>
            <a:tailEnd/>
          </a:ln>
          <a:effectLst/>
        </p:spPr>
        <p:txBody>
          <a:bodyPr wrap="none">
            <a:spAutoFit/>
          </a:bodyPr>
          <a:lstStyle/>
          <a:p>
            <a:pPr algn="l"/>
            <a:r>
              <a:rPr lang="en-US" sz="1000" b="1" dirty="0">
                <a:solidFill>
                  <a:schemeClr val="tx1"/>
                </a:solidFill>
                <a:latin typeface="Verdana" pitchFamily="34" charset="0"/>
                <a:ea typeface="Verdana" pitchFamily="34" charset="0"/>
                <a:cs typeface="Verdana" pitchFamily="34" charset="0"/>
              </a:rPr>
              <a:t>Policy Phase</a:t>
            </a:r>
          </a:p>
        </p:txBody>
      </p:sp>
      <p:sp>
        <p:nvSpPr>
          <p:cNvPr id="17" name="Text Box 36"/>
          <p:cNvSpPr txBox="1">
            <a:spLocks noChangeArrowheads="1"/>
          </p:cNvSpPr>
          <p:nvPr/>
        </p:nvSpPr>
        <p:spPr bwMode="gray">
          <a:xfrm>
            <a:off x="3851920" y="5909210"/>
            <a:ext cx="2146742" cy="400110"/>
          </a:xfrm>
          <a:prstGeom prst="rect">
            <a:avLst/>
          </a:prstGeom>
          <a:noFill/>
          <a:ln w="9525" algn="ctr">
            <a:noFill/>
            <a:miter lim="800000"/>
            <a:headEnd/>
            <a:tailEnd/>
          </a:ln>
          <a:effectLst/>
        </p:spPr>
        <p:txBody>
          <a:bodyPr wrap="none">
            <a:spAutoFit/>
          </a:bodyPr>
          <a:lstStyle/>
          <a:p>
            <a:pPr algn="l"/>
            <a:r>
              <a:rPr lang="en-US" sz="2000" b="1" dirty="0">
                <a:solidFill>
                  <a:schemeClr val="tx1"/>
                </a:solidFill>
                <a:latin typeface="Verdana" pitchFamily="34" charset="0"/>
                <a:ea typeface="Verdana" pitchFamily="34" charset="0"/>
                <a:cs typeface="Verdana" pitchFamily="34" charset="0"/>
              </a:rPr>
              <a:t>Time in Years</a:t>
            </a:r>
          </a:p>
        </p:txBody>
      </p:sp>
      <p:sp>
        <p:nvSpPr>
          <p:cNvPr id="18" name="Line 15"/>
          <p:cNvSpPr>
            <a:spLocks noChangeShapeType="1"/>
          </p:cNvSpPr>
          <p:nvPr/>
        </p:nvSpPr>
        <p:spPr bwMode="gray">
          <a:xfrm flipH="1" flipV="1">
            <a:off x="8097266" y="2684067"/>
            <a:ext cx="22176" cy="3204355"/>
          </a:xfrm>
          <a:prstGeom prst="line">
            <a:avLst/>
          </a:prstGeom>
          <a:noFill/>
          <a:ln w="50800">
            <a:solidFill>
              <a:schemeClr val="tx1"/>
            </a:solidFill>
            <a:round/>
            <a:headEnd/>
            <a:tailEnd type="stealth" w="lg" len="lg"/>
          </a:ln>
          <a:effectLst/>
        </p:spPr>
        <p:txBody>
          <a:bodyPr wrap="none" anchor="ctr"/>
          <a:lstStyle/>
          <a:p>
            <a:endParaRPr lang="de-DE"/>
          </a:p>
        </p:txBody>
      </p:sp>
      <p:sp>
        <p:nvSpPr>
          <p:cNvPr id="19" name="AutoShape 10"/>
          <p:cNvSpPr>
            <a:spLocks noChangeArrowheads="1"/>
          </p:cNvSpPr>
          <p:nvPr/>
        </p:nvSpPr>
        <p:spPr bwMode="gray">
          <a:xfrm>
            <a:off x="4002094" y="5157192"/>
            <a:ext cx="4032448" cy="504056"/>
          </a:xfrm>
          <a:prstGeom prst="rightArrow">
            <a:avLst>
              <a:gd name="adj1" fmla="val 50000"/>
              <a:gd name="adj2" fmla="val 88000"/>
            </a:avLst>
          </a:prstGeom>
          <a:solidFill>
            <a:srgbClr val="FF0000"/>
          </a:solidFill>
          <a:ln w="38100" algn="ctr">
            <a:solidFill>
              <a:srgbClr val="FF0000"/>
            </a:solidFill>
            <a:miter lim="800000"/>
            <a:headEnd/>
            <a:tailEnd/>
          </a:ln>
          <a:effectLst/>
        </p:spPr>
        <p:txBody>
          <a:bodyPr wrap="none" anchor="ctr"/>
          <a:lstStyle/>
          <a:p>
            <a:pPr algn="ctr"/>
            <a:r>
              <a:rPr lang="en-US" sz="1400" b="1" dirty="0">
                <a:solidFill>
                  <a:schemeClr val="bg1"/>
                </a:solidFill>
                <a:latin typeface="Verdana" pitchFamily="34" charset="0"/>
                <a:ea typeface="Verdana" pitchFamily="34" charset="0"/>
                <a:cs typeface="Verdana" pitchFamily="34" charset="0"/>
              </a:rPr>
              <a:t>Low Volume Market Sales</a:t>
            </a:r>
          </a:p>
        </p:txBody>
      </p:sp>
      <p:sp>
        <p:nvSpPr>
          <p:cNvPr id="20" name="Text Box 29"/>
          <p:cNvSpPr txBox="1">
            <a:spLocks noChangeArrowheads="1"/>
          </p:cNvSpPr>
          <p:nvPr/>
        </p:nvSpPr>
        <p:spPr bwMode="gray">
          <a:xfrm rot="27000000">
            <a:off x="6948836" y="4073907"/>
            <a:ext cx="2767104" cy="400110"/>
          </a:xfrm>
          <a:prstGeom prst="rect">
            <a:avLst/>
          </a:prstGeom>
          <a:noFill/>
          <a:ln w="9525" algn="ctr">
            <a:noFill/>
            <a:miter lim="800000"/>
            <a:headEnd/>
            <a:tailEnd/>
          </a:ln>
          <a:effectLst/>
        </p:spPr>
        <p:txBody>
          <a:bodyPr wrap="none">
            <a:spAutoFit/>
          </a:bodyPr>
          <a:lstStyle/>
          <a:p>
            <a:r>
              <a:rPr lang="en-US" sz="2000" b="1" dirty="0">
                <a:solidFill>
                  <a:schemeClr val="tx1"/>
                </a:solidFill>
                <a:latin typeface="Verdana" pitchFamily="34" charset="0"/>
                <a:ea typeface="Verdana" pitchFamily="34" charset="0"/>
                <a:cs typeface="Verdana" pitchFamily="34" charset="0"/>
              </a:rPr>
              <a:t>Threat Perception</a:t>
            </a:r>
          </a:p>
        </p:txBody>
      </p:sp>
      <p:sp>
        <p:nvSpPr>
          <p:cNvPr id="21" name="Text Box 29"/>
          <p:cNvSpPr txBox="1">
            <a:spLocks noChangeArrowheads="1"/>
          </p:cNvSpPr>
          <p:nvPr/>
        </p:nvSpPr>
        <p:spPr bwMode="gray">
          <a:xfrm rot="16200000">
            <a:off x="21724" y="3669951"/>
            <a:ext cx="1867819" cy="400110"/>
          </a:xfrm>
          <a:prstGeom prst="rect">
            <a:avLst/>
          </a:prstGeom>
          <a:noFill/>
          <a:ln w="9525" algn="ctr">
            <a:noFill/>
            <a:miter lim="800000"/>
            <a:headEnd/>
            <a:tailEnd/>
          </a:ln>
          <a:effectLst/>
        </p:spPr>
        <p:txBody>
          <a:bodyPr wrap="none">
            <a:spAutoFit/>
          </a:bodyPr>
          <a:lstStyle/>
          <a:p>
            <a:r>
              <a:rPr lang="de-DE" sz="2000" b="1" dirty="0">
                <a:solidFill>
                  <a:schemeClr val="tx1"/>
                </a:solidFill>
                <a:latin typeface="Verdana" pitchFamily="34" charset="0"/>
                <a:ea typeface="Verdana" pitchFamily="34" charset="0"/>
                <a:cs typeface="Verdana" pitchFamily="34" charset="0"/>
              </a:rPr>
              <a:t>Market </a:t>
            </a:r>
            <a:r>
              <a:rPr lang="de-DE" sz="2000" b="1" dirty="0">
                <a:latin typeface="Verdana" pitchFamily="34" charset="0"/>
                <a:ea typeface="Verdana" pitchFamily="34" charset="0"/>
                <a:cs typeface="Verdana" pitchFamily="34" charset="0"/>
              </a:rPr>
              <a:t>Size</a:t>
            </a:r>
            <a:endParaRPr lang="en-US" sz="2000" b="1" dirty="0">
              <a:solidFill>
                <a:schemeClr val="tx1"/>
              </a:solidFill>
              <a:latin typeface="Verdana" pitchFamily="34" charset="0"/>
              <a:ea typeface="Verdana" pitchFamily="34" charset="0"/>
              <a:cs typeface="Verdana" pitchFamily="34" charset="0"/>
            </a:endParaRPr>
          </a:p>
        </p:txBody>
      </p:sp>
      <p:cxnSp>
        <p:nvCxnSpPr>
          <p:cNvPr id="22" name="Gerade Verbindung 22"/>
          <p:cNvCxnSpPr/>
          <p:nvPr/>
        </p:nvCxnSpPr>
        <p:spPr>
          <a:xfrm flipV="1">
            <a:off x="1155687" y="5373216"/>
            <a:ext cx="3123040" cy="411142"/>
          </a:xfrm>
          <a:prstGeom prst="line">
            <a:avLst/>
          </a:prstGeom>
          <a:ln w="508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sp>
        <p:nvSpPr>
          <p:cNvPr id="24" name="Rechteck 23"/>
          <p:cNvSpPr/>
          <p:nvPr/>
        </p:nvSpPr>
        <p:spPr bwMode="auto">
          <a:xfrm>
            <a:off x="1183036" y="6018598"/>
            <a:ext cx="148605" cy="146704"/>
          </a:xfrm>
          <a:prstGeom prst="rect">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de-DE" sz="1000" b="1" i="0" u="none" strike="noStrike" cap="none" normalizeH="0" baseline="0" dirty="0">
              <a:ln>
                <a:noFill/>
              </a:ln>
              <a:solidFill>
                <a:schemeClr val="bg1"/>
              </a:solidFill>
              <a:effectLst/>
              <a:latin typeface="+mn-lt"/>
            </a:endParaRPr>
          </a:p>
        </p:txBody>
      </p:sp>
      <p:sp>
        <p:nvSpPr>
          <p:cNvPr id="25" name="Text Box 17"/>
          <p:cNvSpPr txBox="1">
            <a:spLocks noChangeArrowheads="1"/>
          </p:cNvSpPr>
          <p:nvPr/>
        </p:nvSpPr>
        <p:spPr bwMode="gray">
          <a:xfrm>
            <a:off x="1300051" y="5991091"/>
            <a:ext cx="2196435" cy="246221"/>
          </a:xfrm>
          <a:prstGeom prst="rect">
            <a:avLst/>
          </a:prstGeom>
          <a:noFill/>
          <a:ln w="9525" algn="ctr">
            <a:noFill/>
            <a:miter lim="800000"/>
            <a:headEnd/>
            <a:tailEnd/>
          </a:ln>
          <a:effectLst/>
        </p:spPr>
        <p:txBody>
          <a:bodyPr wrap="none">
            <a:spAutoFit/>
          </a:bodyPr>
          <a:lstStyle/>
          <a:p>
            <a:pPr algn="l"/>
            <a:r>
              <a:rPr lang="en-US" sz="1000" dirty="0">
                <a:solidFill>
                  <a:schemeClr val="tx1"/>
                </a:solidFill>
                <a:latin typeface="Verdana" pitchFamily="34" charset="0"/>
                <a:ea typeface="Verdana" pitchFamily="34" charset="0"/>
                <a:cs typeface="Verdana" pitchFamily="34" charset="0"/>
              </a:rPr>
              <a:t>No National Government Policy</a:t>
            </a:r>
          </a:p>
        </p:txBody>
      </p:sp>
      <p:sp>
        <p:nvSpPr>
          <p:cNvPr id="26" name="Rectangle 33"/>
          <p:cNvSpPr>
            <a:spLocks noChangeArrowheads="1"/>
          </p:cNvSpPr>
          <p:nvPr/>
        </p:nvSpPr>
        <p:spPr bwMode="gray">
          <a:xfrm>
            <a:off x="971601" y="6381328"/>
            <a:ext cx="4608512" cy="404664"/>
          </a:xfrm>
          <a:prstGeom prst="rect">
            <a:avLst/>
          </a:prstGeom>
          <a:noFill/>
          <a:ln w="9525" algn="ctr">
            <a:noFill/>
            <a:miter lim="800000"/>
            <a:headEnd/>
            <a:tailEnd/>
          </a:ln>
          <a:effectLst/>
        </p:spPr>
        <p:txBody>
          <a:bodyPr wrap="none" anchor="ctr"/>
          <a:lstStyle/>
          <a:p>
            <a:r>
              <a:rPr lang="en-US" sz="700" dirty="0">
                <a:latin typeface="Verdana" pitchFamily="34" charset="0"/>
                <a:ea typeface="Verdana" pitchFamily="34" charset="0"/>
                <a:cs typeface="Verdana" pitchFamily="34" charset="0"/>
              </a:rPr>
              <a:t>NOTE 1: Flu and Antibiotics are not considered in model since a natural market demand exists</a:t>
            </a:r>
          </a:p>
        </p:txBody>
      </p:sp>
      <p:sp>
        <p:nvSpPr>
          <p:cNvPr id="27" name="Text Box 36"/>
          <p:cNvSpPr txBox="1">
            <a:spLocks noChangeArrowheads="1"/>
          </p:cNvSpPr>
          <p:nvPr/>
        </p:nvSpPr>
        <p:spPr bwMode="gray">
          <a:xfrm>
            <a:off x="6524700" y="6423141"/>
            <a:ext cx="1359668" cy="246221"/>
          </a:xfrm>
          <a:prstGeom prst="rect">
            <a:avLst/>
          </a:prstGeom>
          <a:noFill/>
          <a:ln w="9525" algn="ctr">
            <a:noFill/>
            <a:miter lim="800000"/>
            <a:headEnd/>
            <a:tailEnd/>
          </a:ln>
          <a:effectLst/>
        </p:spPr>
        <p:txBody>
          <a:bodyPr wrap="none">
            <a:spAutoFit/>
          </a:bodyPr>
          <a:lstStyle/>
          <a:p>
            <a:pPr algn="l"/>
            <a:r>
              <a:rPr lang="en-US" sz="1000" dirty="0">
                <a:solidFill>
                  <a:schemeClr val="tx1"/>
                </a:solidFill>
                <a:latin typeface="Verdana" pitchFamily="34" charset="0"/>
                <a:ea typeface="Verdana" pitchFamily="34" charset="0"/>
                <a:cs typeface="Verdana" pitchFamily="34" charset="0"/>
              </a:rPr>
              <a:t>(Simplified Model)</a:t>
            </a:r>
          </a:p>
        </p:txBody>
      </p:sp>
      <p:sp>
        <p:nvSpPr>
          <p:cNvPr id="28" name="Textplatzhalter 4"/>
          <p:cNvSpPr>
            <a:spLocks noGrp="1"/>
          </p:cNvSpPr>
          <p:nvPr>
            <p:ph type="body" sz="quarter" idx="10"/>
          </p:nvPr>
        </p:nvSpPr>
        <p:spPr>
          <a:xfrm>
            <a:off x="395288" y="260350"/>
            <a:ext cx="2663825" cy="1368425"/>
          </a:xfrm>
        </p:spPr>
        <p:txBody>
          <a:bodyPr/>
          <a:lstStyle/>
          <a:p>
            <a:r>
              <a:rPr lang="en-US" dirty="0"/>
              <a:t>CBRN Market Characteristics</a:t>
            </a:r>
          </a:p>
        </p:txBody>
      </p:sp>
    </p:spTree>
    <p:extLst>
      <p:ext uri="{BB962C8B-B14F-4D97-AF65-F5344CB8AC3E}">
        <p14:creationId xmlns:p14="http://schemas.microsoft.com/office/powerpoint/2010/main" val="71799718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a:t>Government Policy and Budgeting Alignment </a:t>
            </a:r>
            <a:endParaRPr lang="de-DE" dirty="0"/>
          </a:p>
        </p:txBody>
      </p:sp>
      <p:sp>
        <p:nvSpPr>
          <p:cNvPr id="4" name="Foliennummernplatzhalter 3"/>
          <p:cNvSpPr>
            <a:spLocks noGrp="1"/>
          </p:cNvSpPr>
          <p:nvPr>
            <p:ph type="sldNum" sz="quarter" idx="4"/>
          </p:nvPr>
        </p:nvSpPr>
        <p:spPr/>
        <p:txBody>
          <a:bodyPr/>
          <a:lstStyle/>
          <a:p>
            <a:fld id="{367B8622-E532-43A0-87D4-434EB8218BEF}" type="slidenum">
              <a:rPr lang="en-US" smtClean="0"/>
              <a:pPr/>
              <a:t>17</a:t>
            </a:fld>
            <a:endParaRPr lang="en-US"/>
          </a:p>
        </p:txBody>
      </p:sp>
      <p:sp>
        <p:nvSpPr>
          <p:cNvPr id="6" name="Textplatzhalter 5"/>
          <p:cNvSpPr>
            <a:spLocks noGrp="1"/>
          </p:cNvSpPr>
          <p:nvPr>
            <p:ph type="body" sz="quarter" idx="11"/>
          </p:nvPr>
        </p:nvSpPr>
        <p:spPr>
          <a:xfrm>
            <a:off x="3275857" y="1196752"/>
            <a:ext cx="5631608" cy="699239"/>
          </a:xfrm>
        </p:spPr>
        <p:txBody>
          <a:bodyPr anchor="ctr" anchorCtr="0">
            <a:noAutofit/>
          </a:bodyPr>
          <a:lstStyle/>
          <a:p>
            <a:r>
              <a:rPr lang="en-US" dirty="0"/>
              <a:t>Multiple government demand and long-term policy commitment to achieve responsible CBRN preparedness plans can drive required R&amp;D initiatives to meet current and future demands</a:t>
            </a:r>
          </a:p>
        </p:txBody>
      </p:sp>
      <p:cxnSp>
        <p:nvCxnSpPr>
          <p:cNvPr id="8" name="AutoShape 26"/>
          <p:cNvCxnSpPr>
            <a:cxnSpLocks noChangeShapeType="1"/>
          </p:cNvCxnSpPr>
          <p:nvPr/>
        </p:nvCxnSpPr>
        <p:spPr bwMode="gray">
          <a:xfrm>
            <a:off x="1837969" y="2250173"/>
            <a:ext cx="903663" cy="47003"/>
          </a:xfrm>
          <a:prstGeom prst="bentConnector3">
            <a:avLst>
              <a:gd name="adj1" fmla="val 79513"/>
            </a:avLst>
          </a:prstGeom>
          <a:noFill/>
          <a:ln w="25400">
            <a:solidFill>
              <a:srgbClr val="007033"/>
            </a:solidFill>
            <a:prstDash val="sysDot"/>
            <a:miter lim="800000"/>
            <a:headEnd/>
            <a:tailEnd/>
          </a:ln>
          <a:effectLst/>
        </p:spPr>
      </p:cxnSp>
      <p:sp>
        <p:nvSpPr>
          <p:cNvPr id="9" name="Rectangle 2"/>
          <p:cNvSpPr>
            <a:spLocks noChangeArrowheads="1"/>
          </p:cNvSpPr>
          <p:nvPr/>
        </p:nvSpPr>
        <p:spPr bwMode="gray">
          <a:xfrm>
            <a:off x="5789291" y="2792082"/>
            <a:ext cx="2314575" cy="3087439"/>
          </a:xfrm>
          <a:prstGeom prst="rect">
            <a:avLst/>
          </a:prstGeom>
          <a:solidFill>
            <a:srgbClr val="CCFFCC"/>
          </a:solidFill>
          <a:ln w="9525" algn="ctr">
            <a:noFill/>
            <a:miter lim="800000"/>
            <a:headEnd/>
            <a:tailEnd/>
          </a:ln>
          <a:effectLst/>
        </p:spPr>
        <p:txBody>
          <a:bodyPr wrap="none" anchor="ctr"/>
          <a:lstStyle/>
          <a:p>
            <a:endParaRPr lang="de-DE"/>
          </a:p>
        </p:txBody>
      </p:sp>
      <p:sp>
        <p:nvSpPr>
          <p:cNvPr id="10" name="Rectangle 3"/>
          <p:cNvSpPr>
            <a:spLocks noChangeArrowheads="1"/>
          </p:cNvSpPr>
          <p:nvPr/>
        </p:nvSpPr>
        <p:spPr bwMode="gray">
          <a:xfrm>
            <a:off x="4074790" y="2864089"/>
            <a:ext cx="1695450" cy="3024956"/>
          </a:xfrm>
          <a:prstGeom prst="rect">
            <a:avLst/>
          </a:prstGeom>
          <a:solidFill>
            <a:srgbClr val="FFFF99"/>
          </a:solidFill>
          <a:ln w="9525" algn="ctr">
            <a:noFill/>
            <a:miter lim="800000"/>
            <a:headEnd/>
            <a:tailEnd/>
          </a:ln>
          <a:effectLst/>
        </p:spPr>
        <p:txBody>
          <a:bodyPr wrap="none" anchor="ctr"/>
          <a:lstStyle/>
          <a:p>
            <a:endParaRPr lang="en-US" dirty="0"/>
          </a:p>
        </p:txBody>
      </p:sp>
      <p:sp>
        <p:nvSpPr>
          <p:cNvPr id="11" name="Text Box 6"/>
          <p:cNvSpPr txBox="1">
            <a:spLocks noChangeArrowheads="1"/>
          </p:cNvSpPr>
          <p:nvPr/>
        </p:nvSpPr>
        <p:spPr bwMode="gray">
          <a:xfrm>
            <a:off x="6012160" y="5661250"/>
            <a:ext cx="2085106" cy="246221"/>
          </a:xfrm>
          <a:prstGeom prst="rect">
            <a:avLst/>
          </a:prstGeom>
          <a:noFill/>
          <a:ln w="9525" algn="ctr">
            <a:noFill/>
            <a:miter lim="800000"/>
            <a:headEnd/>
            <a:tailEnd/>
          </a:ln>
          <a:effectLst/>
        </p:spPr>
        <p:txBody>
          <a:bodyPr wrap="square">
            <a:spAutoFit/>
          </a:bodyPr>
          <a:lstStyle/>
          <a:p>
            <a:pPr algn="l"/>
            <a:r>
              <a:rPr lang="de-DE" sz="1000" b="1" dirty="0">
                <a:solidFill>
                  <a:schemeClr val="tx1"/>
                </a:solidFill>
                <a:latin typeface="Verdana" pitchFamily="34" charset="0"/>
                <a:ea typeface="Verdana" pitchFamily="34" charset="0"/>
                <a:cs typeface="Verdana" pitchFamily="34" charset="0"/>
              </a:rPr>
              <a:t>Sales &amp; Marketing Phase</a:t>
            </a:r>
          </a:p>
        </p:txBody>
      </p:sp>
      <p:sp>
        <p:nvSpPr>
          <p:cNvPr id="12" name="Line 12"/>
          <p:cNvSpPr>
            <a:spLocks noChangeShapeType="1"/>
          </p:cNvSpPr>
          <p:nvPr/>
        </p:nvSpPr>
        <p:spPr bwMode="gray">
          <a:xfrm flipH="1">
            <a:off x="4066851" y="2792082"/>
            <a:ext cx="1092" cy="3116015"/>
          </a:xfrm>
          <a:prstGeom prst="line">
            <a:avLst/>
          </a:prstGeom>
          <a:noFill/>
          <a:ln w="25400">
            <a:solidFill>
              <a:schemeClr val="tx1"/>
            </a:solidFill>
            <a:prstDash val="sysDot"/>
            <a:round/>
            <a:headEnd/>
            <a:tailEnd/>
          </a:ln>
          <a:effectLst/>
        </p:spPr>
        <p:txBody>
          <a:bodyPr wrap="none" anchor="ctr"/>
          <a:lstStyle/>
          <a:p>
            <a:endParaRPr lang="de-DE"/>
          </a:p>
        </p:txBody>
      </p:sp>
      <p:sp>
        <p:nvSpPr>
          <p:cNvPr id="13" name="Line 13"/>
          <p:cNvSpPr>
            <a:spLocks noChangeShapeType="1"/>
          </p:cNvSpPr>
          <p:nvPr/>
        </p:nvSpPr>
        <p:spPr bwMode="gray">
          <a:xfrm>
            <a:off x="5796137" y="2648065"/>
            <a:ext cx="6157" cy="3229208"/>
          </a:xfrm>
          <a:prstGeom prst="line">
            <a:avLst/>
          </a:prstGeom>
          <a:noFill/>
          <a:ln w="25400">
            <a:solidFill>
              <a:schemeClr val="tx1"/>
            </a:solidFill>
            <a:prstDash val="sysDot"/>
            <a:round/>
            <a:headEnd/>
            <a:tailEnd/>
          </a:ln>
          <a:effectLst/>
        </p:spPr>
        <p:txBody>
          <a:bodyPr wrap="none" anchor="ctr"/>
          <a:lstStyle/>
          <a:p>
            <a:endParaRPr lang="de-DE"/>
          </a:p>
        </p:txBody>
      </p:sp>
      <p:sp>
        <p:nvSpPr>
          <p:cNvPr id="14" name="Text Box 16"/>
          <p:cNvSpPr txBox="1">
            <a:spLocks noChangeArrowheads="1"/>
          </p:cNvSpPr>
          <p:nvPr/>
        </p:nvSpPr>
        <p:spPr bwMode="gray">
          <a:xfrm>
            <a:off x="4067945" y="5661250"/>
            <a:ext cx="1688283" cy="246221"/>
          </a:xfrm>
          <a:prstGeom prst="rect">
            <a:avLst/>
          </a:prstGeom>
          <a:noFill/>
          <a:ln w="9525" algn="ctr">
            <a:noFill/>
            <a:miter lim="800000"/>
            <a:headEnd/>
            <a:tailEnd/>
          </a:ln>
          <a:effectLst/>
        </p:spPr>
        <p:txBody>
          <a:bodyPr wrap="none">
            <a:spAutoFit/>
          </a:bodyPr>
          <a:lstStyle/>
          <a:p>
            <a:pPr algn="l"/>
            <a:r>
              <a:rPr lang="en-US" sz="1000" b="1">
                <a:solidFill>
                  <a:schemeClr val="tx1"/>
                </a:solidFill>
                <a:latin typeface="Verdana" pitchFamily="34" charset="0"/>
                <a:ea typeface="Verdana" pitchFamily="34" charset="0"/>
                <a:cs typeface="Verdana" pitchFamily="34" charset="0"/>
              </a:rPr>
              <a:t>Pre-Marketing </a:t>
            </a:r>
            <a:r>
              <a:rPr lang="en-US" sz="1000" b="1">
                <a:latin typeface="Verdana" pitchFamily="34" charset="0"/>
                <a:ea typeface="Verdana" pitchFamily="34" charset="0"/>
                <a:cs typeface="Verdana" pitchFamily="34" charset="0"/>
              </a:rPr>
              <a:t>P</a:t>
            </a:r>
            <a:r>
              <a:rPr lang="en-US" sz="1000" b="1">
                <a:solidFill>
                  <a:schemeClr val="tx1"/>
                </a:solidFill>
                <a:latin typeface="Verdana" pitchFamily="34" charset="0"/>
                <a:ea typeface="Verdana" pitchFamily="34" charset="0"/>
                <a:cs typeface="Verdana" pitchFamily="34" charset="0"/>
              </a:rPr>
              <a:t>hase</a:t>
            </a:r>
          </a:p>
        </p:txBody>
      </p:sp>
      <p:sp>
        <p:nvSpPr>
          <p:cNvPr id="15" name="Text Box 17"/>
          <p:cNvSpPr txBox="1">
            <a:spLocks noChangeArrowheads="1"/>
          </p:cNvSpPr>
          <p:nvPr/>
        </p:nvSpPr>
        <p:spPr bwMode="gray">
          <a:xfrm>
            <a:off x="1907705" y="5661250"/>
            <a:ext cx="1087157" cy="246221"/>
          </a:xfrm>
          <a:prstGeom prst="rect">
            <a:avLst/>
          </a:prstGeom>
          <a:noFill/>
          <a:ln w="9525" algn="ctr">
            <a:noFill/>
            <a:miter lim="800000"/>
            <a:headEnd/>
            <a:tailEnd/>
          </a:ln>
          <a:effectLst/>
        </p:spPr>
        <p:txBody>
          <a:bodyPr wrap="none">
            <a:spAutoFit/>
          </a:bodyPr>
          <a:lstStyle/>
          <a:p>
            <a:pPr algn="l"/>
            <a:r>
              <a:rPr lang="en-US" sz="1000" b="1" dirty="0">
                <a:solidFill>
                  <a:schemeClr val="tx1"/>
                </a:solidFill>
                <a:latin typeface="Verdana" pitchFamily="34" charset="0"/>
                <a:ea typeface="Verdana" pitchFamily="34" charset="0"/>
                <a:cs typeface="Verdana" pitchFamily="34" charset="0"/>
              </a:rPr>
              <a:t>Policy Phase</a:t>
            </a:r>
          </a:p>
        </p:txBody>
      </p:sp>
      <p:sp>
        <p:nvSpPr>
          <p:cNvPr id="16" name="Text Box 36"/>
          <p:cNvSpPr txBox="1">
            <a:spLocks noChangeArrowheads="1"/>
          </p:cNvSpPr>
          <p:nvPr/>
        </p:nvSpPr>
        <p:spPr bwMode="gray">
          <a:xfrm>
            <a:off x="3851920" y="5909210"/>
            <a:ext cx="2146742" cy="400110"/>
          </a:xfrm>
          <a:prstGeom prst="rect">
            <a:avLst/>
          </a:prstGeom>
          <a:noFill/>
          <a:ln w="9525" algn="ctr">
            <a:noFill/>
            <a:miter lim="800000"/>
            <a:headEnd/>
            <a:tailEnd/>
          </a:ln>
          <a:effectLst/>
        </p:spPr>
        <p:txBody>
          <a:bodyPr wrap="none">
            <a:spAutoFit/>
          </a:bodyPr>
          <a:lstStyle/>
          <a:p>
            <a:pPr algn="l"/>
            <a:r>
              <a:rPr lang="en-US" sz="2000" b="1">
                <a:solidFill>
                  <a:schemeClr val="tx1"/>
                </a:solidFill>
                <a:latin typeface="Verdana" pitchFamily="34" charset="0"/>
                <a:ea typeface="Verdana" pitchFamily="34" charset="0"/>
                <a:cs typeface="Verdana" pitchFamily="34" charset="0"/>
              </a:rPr>
              <a:t>Time in Years</a:t>
            </a:r>
          </a:p>
        </p:txBody>
      </p:sp>
      <p:sp>
        <p:nvSpPr>
          <p:cNvPr id="17" name="Text Box 29"/>
          <p:cNvSpPr txBox="1">
            <a:spLocks noChangeArrowheads="1"/>
          </p:cNvSpPr>
          <p:nvPr/>
        </p:nvSpPr>
        <p:spPr bwMode="gray">
          <a:xfrm rot="27000000">
            <a:off x="6948836" y="4073907"/>
            <a:ext cx="2767104" cy="400110"/>
          </a:xfrm>
          <a:prstGeom prst="rect">
            <a:avLst/>
          </a:prstGeom>
          <a:noFill/>
          <a:ln w="9525" algn="ctr">
            <a:noFill/>
            <a:miter lim="800000"/>
            <a:headEnd/>
            <a:tailEnd/>
          </a:ln>
          <a:effectLst/>
        </p:spPr>
        <p:txBody>
          <a:bodyPr wrap="none">
            <a:spAutoFit/>
          </a:bodyPr>
          <a:lstStyle/>
          <a:p>
            <a:r>
              <a:rPr lang="en-US" sz="2000" b="1" dirty="0">
                <a:solidFill>
                  <a:schemeClr val="tx1"/>
                </a:solidFill>
                <a:latin typeface="Verdana" pitchFamily="34" charset="0"/>
                <a:ea typeface="Verdana" pitchFamily="34" charset="0"/>
                <a:cs typeface="Verdana" pitchFamily="34" charset="0"/>
              </a:rPr>
              <a:t>Threat Perception</a:t>
            </a:r>
          </a:p>
        </p:txBody>
      </p:sp>
      <p:sp>
        <p:nvSpPr>
          <p:cNvPr id="18" name="Text Box 29"/>
          <p:cNvSpPr txBox="1">
            <a:spLocks noChangeArrowheads="1"/>
          </p:cNvSpPr>
          <p:nvPr/>
        </p:nvSpPr>
        <p:spPr bwMode="gray">
          <a:xfrm rot="16200000">
            <a:off x="21724" y="3669951"/>
            <a:ext cx="1867819" cy="400110"/>
          </a:xfrm>
          <a:prstGeom prst="rect">
            <a:avLst/>
          </a:prstGeom>
          <a:noFill/>
          <a:ln w="9525" algn="ctr">
            <a:noFill/>
            <a:miter lim="800000"/>
            <a:headEnd/>
            <a:tailEnd/>
          </a:ln>
          <a:effectLst/>
        </p:spPr>
        <p:txBody>
          <a:bodyPr wrap="none">
            <a:spAutoFit/>
          </a:bodyPr>
          <a:lstStyle/>
          <a:p>
            <a:r>
              <a:rPr lang="de-DE" sz="2000" b="1" dirty="0">
                <a:solidFill>
                  <a:schemeClr val="tx1"/>
                </a:solidFill>
                <a:latin typeface="Verdana" pitchFamily="34" charset="0"/>
                <a:ea typeface="Verdana" pitchFamily="34" charset="0"/>
                <a:cs typeface="Verdana" pitchFamily="34" charset="0"/>
              </a:rPr>
              <a:t>Market </a:t>
            </a:r>
            <a:r>
              <a:rPr lang="de-DE" sz="2000" b="1" dirty="0">
                <a:latin typeface="Verdana" pitchFamily="34" charset="0"/>
                <a:ea typeface="Verdana" pitchFamily="34" charset="0"/>
                <a:cs typeface="Verdana" pitchFamily="34" charset="0"/>
              </a:rPr>
              <a:t>Size</a:t>
            </a:r>
            <a:endParaRPr lang="en-US" sz="2000" b="1" dirty="0">
              <a:solidFill>
                <a:schemeClr val="tx1"/>
              </a:solidFill>
              <a:latin typeface="Verdana" pitchFamily="34" charset="0"/>
              <a:ea typeface="Verdana" pitchFamily="34" charset="0"/>
              <a:cs typeface="Verdana" pitchFamily="34" charset="0"/>
            </a:endParaRPr>
          </a:p>
        </p:txBody>
      </p:sp>
      <p:cxnSp>
        <p:nvCxnSpPr>
          <p:cNvPr id="19" name="Gerade Verbindung 49"/>
          <p:cNvCxnSpPr/>
          <p:nvPr/>
        </p:nvCxnSpPr>
        <p:spPr>
          <a:xfrm flipH="1" flipV="1">
            <a:off x="3347864" y="2792082"/>
            <a:ext cx="6158" cy="3144588"/>
          </a:xfrm>
          <a:prstGeom prst="line">
            <a:avLst/>
          </a:prstGeom>
          <a:ln w="50800">
            <a:solidFill>
              <a:srgbClr val="007033"/>
            </a:solidFill>
          </a:ln>
        </p:spPr>
        <p:style>
          <a:lnRef idx="1">
            <a:schemeClr val="accent1"/>
          </a:lnRef>
          <a:fillRef idx="0">
            <a:schemeClr val="accent1"/>
          </a:fillRef>
          <a:effectRef idx="0">
            <a:schemeClr val="accent1"/>
          </a:effectRef>
          <a:fontRef idx="minor">
            <a:schemeClr val="tx1"/>
          </a:fontRef>
        </p:style>
      </p:cxnSp>
      <p:sp>
        <p:nvSpPr>
          <p:cNvPr id="20" name="Rechteck 19"/>
          <p:cNvSpPr/>
          <p:nvPr/>
        </p:nvSpPr>
        <p:spPr>
          <a:xfrm>
            <a:off x="6660233" y="6154152"/>
            <a:ext cx="360040" cy="216024"/>
          </a:xfrm>
          <a:prstGeom prst="rect">
            <a:avLst/>
          </a:prstGeom>
          <a:solidFill>
            <a:schemeClr val="bg1">
              <a:lumMod val="65000"/>
            </a:schemeClr>
          </a:soli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1" name="Textfeld 20"/>
          <p:cNvSpPr txBox="1"/>
          <p:nvPr/>
        </p:nvSpPr>
        <p:spPr>
          <a:xfrm>
            <a:off x="6979268" y="6123955"/>
            <a:ext cx="1830950" cy="215444"/>
          </a:xfrm>
          <a:prstGeom prst="rect">
            <a:avLst/>
          </a:prstGeom>
          <a:noFill/>
        </p:spPr>
        <p:txBody>
          <a:bodyPr wrap="none" rtlCol="0">
            <a:spAutoFit/>
          </a:bodyPr>
          <a:lstStyle/>
          <a:p>
            <a:r>
              <a:rPr lang="en-US" sz="800" b="1" dirty="0">
                <a:latin typeface="Verdana" pitchFamily="34" charset="0"/>
                <a:ea typeface="Verdana" pitchFamily="34" charset="0"/>
                <a:cs typeface="Verdana" pitchFamily="34" charset="0"/>
              </a:rPr>
              <a:t>Industrial Investment Areas</a:t>
            </a:r>
          </a:p>
        </p:txBody>
      </p:sp>
      <p:cxnSp>
        <p:nvCxnSpPr>
          <p:cNvPr id="22" name="Gerade Verbindung 54"/>
          <p:cNvCxnSpPr/>
          <p:nvPr/>
        </p:nvCxnSpPr>
        <p:spPr>
          <a:xfrm flipV="1">
            <a:off x="6372200" y="2960948"/>
            <a:ext cx="0" cy="252028"/>
          </a:xfrm>
          <a:prstGeom prst="line">
            <a:avLst/>
          </a:prstGeom>
          <a:ln w="34925">
            <a:solidFill>
              <a:schemeClr val="bg1">
                <a:lumMod val="65000"/>
              </a:schemeClr>
            </a:solidFill>
            <a:prstDash val="sysDash"/>
            <a:headEnd type="none"/>
            <a:tailEnd type="triangle" w="lg" len="med"/>
          </a:ln>
        </p:spPr>
        <p:style>
          <a:lnRef idx="1">
            <a:schemeClr val="accent1"/>
          </a:lnRef>
          <a:fillRef idx="0">
            <a:schemeClr val="accent1"/>
          </a:fillRef>
          <a:effectRef idx="0">
            <a:schemeClr val="accent1"/>
          </a:effectRef>
          <a:fontRef idx="minor">
            <a:schemeClr val="tx1"/>
          </a:fontRef>
        </p:style>
      </p:cxnSp>
      <p:cxnSp>
        <p:nvCxnSpPr>
          <p:cNvPr id="23" name="Gerade Verbindung 55"/>
          <p:cNvCxnSpPr/>
          <p:nvPr/>
        </p:nvCxnSpPr>
        <p:spPr>
          <a:xfrm flipV="1">
            <a:off x="4650165" y="3273832"/>
            <a:ext cx="0" cy="1530084"/>
          </a:xfrm>
          <a:prstGeom prst="line">
            <a:avLst/>
          </a:prstGeom>
          <a:ln w="34925" cap="flat">
            <a:solidFill>
              <a:schemeClr val="bg1">
                <a:lumMod val="65000"/>
              </a:schemeClr>
            </a:solidFill>
            <a:prstDash val="sysDash"/>
            <a:headEnd type="triangle" w="lg" len="med"/>
          </a:ln>
        </p:spPr>
        <p:style>
          <a:lnRef idx="1">
            <a:schemeClr val="accent1"/>
          </a:lnRef>
          <a:fillRef idx="0">
            <a:schemeClr val="accent1"/>
          </a:fillRef>
          <a:effectRef idx="0">
            <a:schemeClr val="accent1"/>
          </a:effectRef>
          <a:fontRef idx="minor">
            <a:schemeClr val="tx1"/>
          </a:fontRef>
        </p:style>
      </p:cxnSp>
      <p:sp>
        <p:nvSpPr>
          <p:cNvPr id="24" name="AutoShape 9"/>
          <p:cNvSpPr>
            <a:spLocks noChangeArrowheads="1"/>
          </p:cNvSpPr>
          <p:nvPr/>
        </p:nvSpPr>
        <p:spPr bwMode="gray">
          <a:xfrm>
            <a:off x="3203849" y="3343852"/>
            <a:ext cx="2509243" cy="447816"/>
          </a:xfrm>
          <a:prstGeom prst="rightArrow">
            <a:avLst>
              <a:gd name="adj1" fmla="val 50000"/>
              <a:gd name="adj2" fmla="val 48333"/>
            </a:avLst>
          </a:prstGeom>
          <a:solidFill>
            <a:schemeClr val="bg1">
              <a:lumMod val="65000"/>
            </a:schemeClr>
          </a:solidFill>
          <a:ln w="25400" algn="ctr">
            <a:noFill/>
            <a:prstDash val="solid"/>
            <a:miter lim="800000"/>
            <a:headEnd/>
            <a:tailEnd/>
          </a:ln>
          <a:effectLst/>
        </p:spPr>
        <p:txBody>
          <a:bodyPr wrap="none" anchor="ctr"/>
          <a:lstStyle/>
          <a:p>
            <a:pPr algn="ctr"/>
            <a:r>
              <a:rPr lang="en-US" sz="1200" b="1" dirty="0">
                <a:solidFill>
                  <a:schemeClr val="bg1"/>
                </a:solidFill>
                <a:latin typeface="Verdana" pitchFamily="34" charset="0"/>
                <a:ea typeface="Verdana" pitchFamily="34" charset="0"/>
                <a:cs typeface="Verdana" pitchFamily="34" charset="0"/>
              </a:rPr>
              <a:t>Pre-Marketing Activity</a:t>
            </a:r>
          </a:p>
        </p:txBody>
      </p:sp>
      <p:sp>
        <p:nvSpPr>
          <p:cNvPr id="25" name="AutoShape 10"/>
          <p:cNvSpPr>
            <a:spLocks noChangeArrowheads="1"/>
          </p:cNvSpPr>
          <p:nvPr/>
        </p:nvSpPr>
        <p:spPr bwMode="gray">
          <a:xfrm>
            <a:off x="3131840" y="4221088"/>
            <a:ext cx="4752528" cy="483562"/>
          </a:xfrm>
          <a:prstGeom prst="rightArrow">
            <a:avLst>
              <a:gd name="adj1" fmla="val 50000"/>
              <a:gd name="adj2" fmla="val 88000"/>
            </a:avLst>
          </a:prstGeom>
          <a:solidFill>
            <a:schemeClr val="bg1">
              <a:lumMod val="65000"/>
            </a:schemeClr>
          </a:solidFill>
          <a:ln w="25400" algn="ctr">
            <a:noFill/>
            <a:prstDash val="solid"/>
            <a:miter lim="800000"/>
            <a:headEnd/>
            <a:tailEnd/>
          </a:ln>
          <a:effectLst/>
        </p:spPr>
        <p:txBody>
          <a:bodyPr wrap="none" anchor="ctr"/>
          <a:lstStyle/>
          <a:p>
            <a:pPr algn="ctr"/>
            <a:r>
              <a:rPr lang="en-US" sz="1200" b="1" dirty="0">
                <a:solidFill>
                  <a:schemeClr val="bg1"/>
                </a:solidFill>
                <a:latin typeface="Verdana" pitchFamily="34" charset="0"/>
                <a:ea typeface="Verdana" pitchFamily="34" charset="0"/>
                <a:cs typeface="Verdana" pitchFamily="34" charset="0"/>
              </a:rPr>
              <a:t>Product Manufacturing &amp; Operations</a:t>
            </a:r>
          </a:p>
        </p:txBody>
      </p:sp>
      <p:sp>
        <p:nvSpPr>
          <p:cNvPr id="26" name="Pfeil nach links 25"/>
          <p:cNvSpPr/>
          <p:nvPr/>
        </p:nvSpPr>
        <p:spPr>
          <a:xfrm>
            <a:off x="2915817" y="3789040"/>
            <a:ext cx="3168352" cy="483563"/>
          </a:xfrm>
          <a:prstGeom prst="leftArrow">
            <a:avLst/>
          </a:prstGeom>
          <a:solidFill>
            <a:schemeClr val="bg1">
              <a:lumMod val="65000"/>
            </a:schemeClr>
          </a:solidFill>
          <a:ln w="2540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solidFill>
                  <a:schemeClr val="bg1"/>
                </a:solidFill>
                <a:latin typeface="Verdana" pitchFamily="34" charset="0"/>
                <a:ea typeface="Verdana" pitchFamily="34" charset="0"/>
                <a:cs typeface="Verdana" pitchFamily="34" charset="0"/>
              </a:rPr>
              <a:t>Product Registration (license)</a:t>
            </a:r>
          </a:p>
        </p:txBody>
      </p:sp>
      <p:sp>
        <p:nvSpPr>
          <p:cNvPr id="27" name="Pfeil nach links und rechts 26"/>
          <p:cNvSpPr/>
          <p:nvPr/>
        </p:nvSpPr>
        <p:spPr>
          <a:xfrm>
            <a:off x="1835697" y="4653138"/>
            <a:ext cx="5970506" cy="483563"/>
          </a:xfrm>
          <a:prstGeom prst="leftRightArrow">
            <a:avLst/>
          </a:prstGeom>
          <a:solidFill>
            <a:schemeClr val="bg1">
              <a:lumMod val="65000"/>
            </a:schemeClr>
          </a:solidFill>
          <a:ln w="2540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solidFill>
                  <a:schemeClr val="bg1"/>
                </a:solidFill>
                <a:latin typeface="Verdana" pitchFamily="34" charset="0"/>
                <a:ea typeface="Verdana" pitchFamily="34" charset="0"/>
                <a:cs typeface="Verdana" pitchFamily="34" charset="0"/>
              </a:rPr>
              <a:t>Product Development</a:t>
            </a:r>
          </a:p>
        </p:txBody>
      </p:sp>
      <p:sp>
        <p:nvSpPr>
          <p:cNvPr id="28" name="AutoShape 10"/>
          <p:cNvSpPr>
            <a:spLocks noChangeArrowheads="1"/>
          </p:cNvSpPr>
          <p:nvPr/>
        </p:nvSpPr>
        <p:spPr bwMode="gray">
          <a:xfrm>
            <a:off x="5868144" y="3068960"/>
            <a:ext cx="2010544" cy="432048"/>
          </a:xfrm>
          <a:prstGeom prst="rightArrow">
            <a:avLst>
              <a:gd name="adj1" fmla="val 50000"/>
              <a:gd name="adj2" fmla="val 88000"/>
            </a:avLst>
          </a:prstGeom>
          <a:solidFill>
            <a:schemeClr val="bg1">
              <a:lumMod val="65000"/>
            </a:schemeClr>
          </a:solidFill>
          <a:ln w="25400" algn="ctr">
            <a:noFill/>
            <a:prstDash val="solid"/>
            <a:miter lim="800000"/>
            <a:headEnd/>
            <a:tailEnd/>
          </a:ln>
          <a:effectLst/>
        </p:spPr>
        <p:txBody>
          <a:bodyPr wrap="none" anchor="ctr"/>
          <a:lstStyle/>
          <a:p>
            <a:pPr algn="ctr"/>
            <a:r>
              <a:rPr lang="en-US" sz="1200" b="1" dirty="0">
                <a:solidFill>
                  <a:schemeClr val="bg1"/>
                </a:solidFill>
                <a:latin typeface="Verdana" pitchFamily="34" charset="0"/>
                <a:ea typeface="Verdana" pitchFamily="34" charset="0"/>
                <a:cs typeface="Verdana" pitchFamily="34" charset="0"/>
              </a:rPr>
              <a:t>S&amp;M Activity</a:t>
            </a:r>
          </a:p>
        </p:txBody>
      </p:sp>
      <p:cxnSp>
        <p:nvCxnSpPr>
          <p:cNvPr id="29" name="Gerade Verbindung 69"/>
          <p:cNvCxnSpPr/>
          <p:nvPr/>
        </p:nvCxnSpPr>
        <p:spPr>
          <a:xfrm>
            <a:off x="4650166" y="3273832"/>
            <a:ext cx="1224136" cy="0"/>
          </a:xfrm>
          <a:prstGeom prst="line">
            <a:avLst/>
          </a:prstGeom>
          <a:ln w="34925">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30" name="Pfeil nach oben 29"/>
          <p:cNvSpPr/>
          <p:nvPr/>
        </p:nvSpPr>
        <p:spPr bwMode="auto">
          <a:xfrm>
            <a:off x="1951740" y="1916832"/>
            <a:ext cx="388013" cy="2088232"/>
          </a:xfrm>
          <a:prstGeom prst="upArrow">
            <a:avLst/>
          </a:prstGeom>
          <a:solidFill>
            <a:srgbClr val="297B58"/>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de-DE" sz="2400" b="0" i="1" u="none" strike="noStrike" cap="none" normalizeH="0" baseline="0">
              <a:ln>
                <a:noFill/>
              </a:ln>
              <a:solidFill>
                <a:schemeClr val="tx1"/>
              </a:solidFill>
              <a:effectLst/>
              <a:latin typeface="Arial Black" pitchFamily="34" charset="0"/>
            </a:endParaRPr>
          </a:p>
        </p:txBody>
      </p:sp>
      <p:sp>
        <p:nvSpPr>
          <p:cNvPr id="31" name="Line 15"/>
          <p:cNvSpPr>
            <a:spLocks noChangeShapeType="1"/>
          </p:cNvSpPr>
          <p:nvPr/>
        </p:nvSpPr>
        <p:spPr bwMode="gray">
          <a:xfrm flipV="1">
            <a:off x="1179191" y="2684069"/>
            <a:ext cx="8434" cy="3252599"/>
          </a:xfrm>
          <a:prstGeom prst="line">
            <a:avLst/>
          </a:prstGeom>
          <a:noFill/>
          <a:ln w="50800">
            <a:solidFill>
              <a:schemeClr val="tx1"/>
            </a:solidFill>
            <a:round/>
            <a:headEnd/>
            <a:tailEnd type="stealth" w="lg" len="lg"/>
          </a:ln>
          <a:effectLst/>
        </p:spPr>
        <p:txBody>
          <a:bodyPr wrap="none" anchor="ctr"/>
          <a:lstStyle/>
          <a:p>
            <a:endParaRPr lang="de-DE"/>
          </a:p>
        </p:txBody>
      </p:sp>
      <p:cxnSp>
        <p:nvCxnSpPr>
          <p:cNvPr id="32" name="AutoShape 26"/>
          <p:cNvCxnSpPr>
            <a:cxnSpLocks noChangeShapeType="1"/>
          </p:cNvCxnSpPr>
          <p:nvPr/>
        </p:nvCxnSpPr>
        <p:spPr bwMode="gray">
          <a:xfrm>
            <a:off x="2128318" y="4077072"/>
            <a:ext cx="1220469" cy="627578"/>
          </a:xfrm>
          <a:prstGeom prst="bentConnector3">
            <a:avLst>
              <a:gd name="adj1" fmla="val 60145"/>
            </a:avLst>
          </a:prstGeom>
          <a:noFill/>
          <a:ln w="44450">
            <a:solidFill>
              <a:srgbClr val="007033"/>
            </a:solidFill>
            <a:prstDash val="solid"/>
            <a:miter lim="800000"/>
            <a:headEnd/>
            <a:tailEnd/>
          </a:ln>
          <a:effectLst/>
        </p:spPr>
      </p:cxnSp>
      <p:sp>
        <p:nvSpPr>
          <p:cNvPr id="33" name="Line 15"/>
          <p:cNvSpPr>
            <a:spLocks noChangeShapeType="1"/>
          </p:cNvSpPr>
          <p:nvPr/>
        </p:nvSpPr>
        <p:spPr bwMode="gray">
          <a:xfrm flipH="1" flipV="1">
            <a:off x="8097266" y="2684067"/>
            <a:ext cx="22176" cy="3204355"/>
          </a:xfrm>
          <a:prstGeom prst="line">
            <a:avLst/>
          </a:prstGeom>
          <a:noFill/>
          <a:ln w="50800">
            <a:solidFill>
              <a:schemeClr val="tx1"/>
            </a:solidFill>
            <a:round/>
            <a:headEnd/>
            <a:tailEnd type="stealth" w="lg" len="lg"/>
          </a:ln>
          <a:effectLst/>
        </p:spPr>
        <p:txBody>
          <a:bodyPr wrap="none" anchor="ctr"/>
          <a:lstStyle/>
          <a:p>
            <a:endParaRPr lang="de-DE"/>
          </a:p>
        </p:txBody>
      </p:sp>
      <p:sp>
        <p:nvSpPr>
          <p:cNvPr id="34" name="AutoShape 10"/>
          <p:cNvSpPr>
            <a:spLocks noChangeArrowheads="1"/>
          </p:cNvSpPr>
          <p:nvPr/>
        </p:nvSpPr>
        <p:spPr bwMode="gray">
          <a:xfrm>
            <a:off x="3995937" y="2564904"/>
            <a:ext cx="4032448" cy="504056"/>
          </a:xfrm>
          <a:prstGeom prst="rightArrow">
            <a:avLst>
              <a:gd name="adj1" fmla="val 50000"/>
              <a:gd name="adj2" fmla="val 88000"/>
            </a:avLst>
          </a:prstGeom>
          <a:solidFill>
            <a:srgbClr val="297B58"/>
          </a:solidFill>
          <a:ln w="38100" algn="ctr">
            <a:solidFill>
              <a:srgbClr val="007033"/>
            </a:solidFill>
            <a:miter lim="800000"/>
            <a:headEnd/>
            <a:tailEnd/>
          </a:ln>
          <a:effectLst/>
        </p:spPr>
        <p:txBody>
          <a:bodyPr wrap="none" anchor="ctr"/>
          <a:lstStyle/>
          <a:p>
            <a:pPr algn="ctr"/>
            <a:r>
              <a:rPr lang="en-US" sz="1400" b="1" dirty="0">
                <a:solidFill>
                  <a:schemeClr val="bg1"/>
                </a:solidFill>
                <a:latin typeface="Verdana" pitchFamily="34" charset="0"/>
                <a:ea typeface="Verdana" pitchFamily="34" charset="0"/>
                <a:cs typeface="Verdana" pitchFamily="34" charset="0"/>
              </a:rPr>
              <a:t>High Volume Market Sales</a:t>
            </a:r>
          </a:p>
        </p:txBody>
      </p:sp>
      <p:sp>
        <p:nvSpPr>
          <p:cNvPr id="35" name="Rectangle 35"/>
          <p:cNvSpPr>
            <a:spLocks noChangeArrowheads="1"/>
          </p:cNvSpPr>
          <p:nvPr/>
        </p:nvSpPr>
        <p:spPr bwMode="gray">
          <a:xfrm>
            <a:off x="1547664" y="3717032"/>
            <a:ext cx="1161306" cy="864096"/>
          </a:xfrm>
          <a:prstGeom prst="rect">
            <a:avLst/>
          </a:prstGeom>
          <a:solidFill>
            <a:schemeClr val="bg1"/>
          </a:solidFill>
          <a:ln w="31750" algn="ctr">
            <a:solidFill>
              <a:srgbClr val="297B58"/>
            </a:solidFill>
            <a:prstDash val="sysDot"/>
            <a:miter lim="800000"/>
            <a:headEnd/>
            <a:tailEnd/>
          </a:ln>
          <a:effectLst/>
        </p:spPr>
        <p:txBody>
          <a:bodyPr wrap="none" anchor="ctr"/>
          <a:lstStyle/>
          <a:p>
            <a:pPr algn="ctr"/>
            <a:r>
              <a:rPr lang="en-US" sz="1200" dirty="0">
                <a:latin typeface="Verdana" pitchFamily="34" charset="0"/>
                <a:ea typeface="Verdana" pitchFamily="34" charset="0"/>
                <a:cs typeface="Verdana" pitchFamily="34" charset="0"/>
              </a:rPr>
              <a:t>Threat</a:t>
            </a:r>
          </a:p>
          <a:p>
            <a:pPr algn="ctr"/>
            <a:r>
              <a:rPr lang="en-US" sz="1200" dirty="0">
                <a:latin typeface="Verdana" pitchFamily="34" charset="0"/>
                <a:ea typeface="Verdana" pitchFamily="34" charset="0"/>
                <a:cs typeface="Verdana" pitchFamily="34" charset="0"/>
              </a:rPr>
              <a:t>Perception</a:t>
            </a:r>
          </a:p>
        </p:txBody>
      </p:sp>
      <p:sp>
        <p:nvSpPr>
          <p:cNvPr id="36" name="Text Box 17"/>
          <p:cNvSpPr txBox="1">
            <a:spLocks noChangeArrowheads="1"/>
          </p:cNvSpPr>
          <p:nvPr/>
        </p:nvSpPr>
        <p:spPr bwMode="gray">
          <a:xfrm>
            <a:off x="1547665" y="1670613"/>
            <a:ext cx="1193967" cy="246221"/>
          </a:xfrm>
          <a:prstGeom prst="rect">
            <a:avLst/>
          </a:prstGeom>
          <a:noFill/>
          <a:ln w="9525" algn="ctr">
            <a:noFill/>
            <a:miter lim="800000"/>
            <a:headEnd/>
            <a:tailEnd/>
          </a:ln>
          <a:effectLst/>
        </p:spPr>
        <p:txBody>
          <a:bodyPr wrap="square">
            <a:spAutoFit/>
          </a:bodyPr>
          <a:lstStyle/>
          <a:p>
            <a:pPr algn="ctr"/>
            <a:r>
              <a:rPr lang="en-US" sz="1000" b="1" i="0" u="sng" dirty="0">
                <a:solidFill>
                  <a:schemeClr val="tx1"/>
                </a:solidFill>
                <a:latin typeface="Verdana" pitchFamily="34" charset="0"/>
                <a:ea typeface="Verdana" pitchFamily="34" charset="0"/>
                <a:cs typeface="Verdana" pitchFamily="34" charset="0"/>
              </a:rPr>
              <a:t>Prerequisites</a:t>
            </a:r>
          </a:p>
        </p:txBody>
      </p:sp>
      <p:cxnSp>
        <p:nvCxnSpPr>
          <p:cNvPr id="37" name="Gerade Verbindung 97"/>
          <p:cNvCxnSpPr>
            <a:stCxn id="34" idx="1"/>
          </p:cNvCxnSpPr>
          <p:nvPr/>
        </p:nvCxnSpPr>
        <p:spPr>
          <a:xfrm flipH="1" flipV="1">
            <a:off x="3316940" y="2815008"/>
            <a:ext cx="678997" cy="1924"/>
          </a:xfrm>
          <a:prstGeom prst="line">
            <a:avLst/>
          </a:prstGeom>
          <a:ln w="50800">
            <a:solidFill>
              <a:srgbClr val="007033"/>
            </a:solidFill>
          </a:ln>
        </p:spPr>
        <p:style>
          <a:lnRef idx="1">
            <a:schemeClr val="accent1"/>
          </a:lnRef>
          <a:fillRef idx="0">
            <a:schemeClr val="accent1"/>
          </a:fillRef>
          <a:effectRef idx="0">
            <a:schemeClr val="accent1"/>
          </a:effectRef>
          <a:fontRef idx="minor">
            <a:schemeClr val="tx1"/>
          </a:fontRef>
        </p:style>
      </p:cxnSp>
      <p:sp>
        <p:nvSpPr>
          <p:cNvPr id="38" name="Rectangle 8"/>
          <p:cNvSpPr txBox="1">
            <a:spLocks noChangeArrowheads="1"/>
          </p:cNvSpPr>
          <p:nvPr/>
        </p:nvSpPr>
        <p:spPr>
          <a:xfrm>
            <a:off x="3491881" y="2337730"/>
            <a:ext cx="4480467" cy="300931"/>
          </a:xfrm>
          <a:prstGeom prst="rect">
            <a:avLst/>
          </a:prstGeom>
          <a:noFill/>
          <a:ln algn="ctr">
            <a:noFill/>
          </a:ln>
        </p:spPr>
        <p:txBody>
          <a:bodyPr lIns="0" tIns="0" rIns="0" bIns="0" anchor="ctr"/>
          <a:lstStyle/>
          <a:p>
            <a:pPr marL="180975" marR="0" lvl="0" indent="-180975" algn="ctr" defTabSz="914400" rtl="0" eaLnBrk="1" fontAlgn="auto" latinLnBrk="0" hangingPunct="1">
              <a:lnSpc>
                <a:spcPct val="90000"/>
              </a:lnSpc>
              <a:spcBef>
                <a:spcPct val="20000"/>
              </a:spcBef>
              <a:spcAft>
                <a:spcPts val="0"/>
              </a:spcAft>
              <a:buClrTx/>
              <a:buSzTx/>
              <a:buFont typeface="Wingdings" pitchFamily="2" charset="2"/>
              <a:buNone/>
              <a:tabLst/>
              <a:defRPr/>
            </a:pPr>
            <a:r>
              <a:rPr kumimoji="0" lang="en-US" sz="1200" b="1" u="none" strike="noStrike" kern="1200" cap="none" spc="0" normalizeH="0" baseline="0" noProof="0" dirty="0">
                <a:ln>
                  <a:noFill/>
                </a:ln>
                <a:solidFill>
                  <a:schemeClr val="accent1">
                    <a:lumMod val="50000"/>
                  </a:schemeClr>
                </a:solidFill>
                <a:effectLst/>
                <a:uLnTx/>
                <a:uFillTx/>
                <a:latin typeface="Verdana" pitchFamily="34" charset="0"/>
                <a:ea typeface="Verdana" pitchFamily="34" charset="0"/>
                <a:cs typeface="Verdana" pitchFamily="34" charset="0"/>
              </a:rPr>
              <a:t>Product Definition &amp; Market Predictability</a:t>
            </a:r>
          </a:p>
        </p:txBody>
      </p:sp>
      <p:sp>
        <p:nvSpPr>
          <p:cNvPr id="39" name="Rectangle 19"/>
          <p:cNvSpPr>
            <a:spLocks noChangeArrowheads="1"/>
          </p:cNvSpPr>
          <p:nvPr/>
        </p:nvSpPr>
        <p:spPr bwMode="gray">
          <a:xfrm>
            <a:off x="1556842" y="2564904"/>
            <a:ext cx="1161306" cy="270892"/>
          </a:xfrm>
          <a:prstGeom prst="rect">
            <a:avLst/>
          </a:prstGeom>
          <a:solidFill>
            <a:schemeClr val="bg1"/>
          </a:solidFill>
          <a:ln w="31750" algn="ctr">
            <a:solidFill>
              <a:srgbClr val="297B58"/>
            </a:solidFill>
            <a:prstDash val="sysDot"/>
            <a:miter lim="800000"/>
            <a:headEnd/>
            <a:tailEnd/>
          </a:ln>
          <a:effectLst/>
        </p:spPr>
        <p:txBody>
          <a:bodyPr wrap="none" anchor="ctr"/>
          <a:lstStyle/>
          <a:p>
            <a:pPr algn="ctr"/>
            <a:r>
              <a:rPr lang="en-US" sz="1200" dirty="0">
                <a:solidFill>
                  <a:schemeClr val="tx1"/>
                </a:solidFill>
                <a:latin typeface="Verdana" pitchFamily="34" charset="0"/>
                <a:ea typeface="Verdana" pitchFamily="34" charset="0"/>
                <a:cs typeface="Verdana" pitchFamily="34" charset="0"/>
              </a:rPr>
              <a:t>Budgets</a:t>
            </a:r>
          </a:p>
        </p:txBody>
      </p:sp>
      <p:sp>
        <p:nvSpPr>
          <p:cNvPr id="40" name="Rectangle 20"/>
          <p:cNvSpPr>
            <a:spLocks noChangeArrowheads="1"/>
          </p:cNvSpPr>
          <p:nvPr/>
        </p:nvSpPr>
        <p:spPr bwMode="gray">
          <a:xfrm>
            <a:off x="1556842" y="3315097"/>
            <a:ext cx="1161306" cy="270892"/>
          </a:xfrm>
          <a:prstGeom prst="rect">
            <a:avLst/>
          </a:prstGeom>
          <a:solidFill>
            <a:schemeClr val="bg1"/>
          </a:solidFill>
          <a:ln w="31750" algn="ctr">
            <a:solidFill>
              <a:srgbClr val="297B58"/>
            </a:solidFill>
            <a:prstDash val="sysDot"/>
            <a:miter lim="800000"/>
            <a:headEnd/>
            <a:tailEnd/>
          </a:ln>
          <a:effectLst/>
        </p:spPr>
        <p:txBody>
          <a:bodyPr wrap="none" anchor="ctr"/>
          <a:lstStyle/>
          <a:p>
            <a:pPr algn="ctr"/>
            <a:r>
              <a:rPr lang="en-US" sz="1200" dirty="0">
                <a:solidFill>
                  <a:schemeClr val="tx1"/>
                </a:solidFill>
                <a:latin typeface="Verdana" pitchFamily="34" charset="0"/>
                <a:ea typeface="Verdana" pitchFamily="34" charset="0"/>
                <a:cs typeface="Verdana" pitchFamily="34" charset="0"/>
              </a:rPr>
              <a:t>Guidelines</a:t>
            </a:r>
          </a:p>
        </p:txBody>
      </p:sp>
      <p:sp>
        <p:nvSpPr>
          <p:cNvPr id="41" name="Rectangle 35"/>
          <p:cNvSpPr>
            <a:spLocks noChangeArrowheads="1"/>
          </p:cNvSpPr>
          <p:nvPr/>
        </p:nvSpPr>
        <p:spPr bwMode="gray">
          <a:xfrm>
            <a:off x="1556842" y="2937917"/>
            <a:ext cx="1161306" cy="270892"/>
          </a:xfrm>
          <a:prstGeom prst="rect">
            <a:avLst/>
          </a:prstGeom>
          <a:solidFill>
            <a:schemeClr val="bg1"/>
          </a:solidFill>
          <a:ln w="31750" algn="ctr">
            <a:solidFill>
              <a:srgbClr val="297B58"/>
            </a:solidFill>
            <a:prstDash val="sysDot"/>
            <a:miter lim="800000"/>
            <a:headEnd/>
            <a:tailEnd/>
          </a:ln>
          <a:effectLst/>
        </p:spPr>
        <p:txBody>
          <a:bodyPr wrap="none" anchor="ctr"/>
          <a:lstStyle/>
          <a:p>
            <a:pPr algn="ctr"/>
            <a:r>
              <a:rPr lang="en-US" sz="1200" dirty="0">
                <a:solidFill>
                  <a:schemeClr val="tx1"/>
                </a:solidFill>
                <a:latin typeface="Verdana" pitchFamily="34" charset="0"/>
                <a:ea typeface="Verdana" pitchFamily="34" charset="0"/>
                <a:cs typeface="Verdana" pitchFamily="34" charset="0"/>
              </a:rPr>
              <a:t>Policy</a:t>
            </a:r>
          </a:p>
        </p:txBody>
      </p:sp>
      <p:sp>
        <p:nvSpPr>
          <p:cNvPr id="42" name="Rectangle 33"/>
          <p:cNvSpPr>
            <a:spLocks noChangeArrowheads="1"/>
          </p:cNvSpPr>
          <p:nvPr/>
        </p:nvSpPr>
        <p:spPr bwMode="gray">
          <a:xfrm>
            <a:off x="755576" y="2132856"/>
            <a:ext cx="1161306" cy="270892"/>
          </a:xfrm>
          <a:prstGeom prst="rect">
            <a:avLst/>
          </a:prstGeom>
          <a:solidFill>
            <a:schemeClr val="bg1"/>
          </a:solidFill>
          <a:ln w="31750" algn="ctr">
            <a:solidFill>
              <a:srgbClr val="297B58"/>
            </a:solidFill>
            <a:prstDash val="sysDot"/>
            <a:miter lim="800000"/>
            <a:headEnd/>
            <a:tailEnd/>
          </a:ln>
          <a:effectLst/>
        </p:spPr>
        <p:txBody>
          <a:bodyPr wrap="none" anchor="ctr"/>
          <a:lstStyle/>
          <a:p>
            <a:pPr algn="ctr"/>
            <a:r>
              <a:rPr lang="en-US" sz="1200" dirty="0">
                <a:solidFill>
                  <a:schemeClr val="tx1"/>
                </a:solidFill>
                <a:latin typeface="Verdana" pitchFamily="34" charset="0"/>
                <a:ea typeface="Verdana" pitchFamily="34" charset="0"/>
                <a:cs typeface="Verdana" pitchFamily="34" charset="0"/>
              </a:rPr>
              <a:t>R&amp;D Funding</a:t>
            </a:r>
          </a:p>
        </p:txBody>
      </p:sp>
      <p:sp>
        <p:nvSpPr>
          <p:cNvPr id="43" name="Line 11"/>
          <p:cNvSpPr>
            <a:spLocks noChangeShapeType="1"/>
          </p:cNvSpPr>
          <p:nvPr/>
        </p:nvSpPr>
        <p:spPr bwMode="gray">
          <a:xfrm flipV="1">
            <a:off x="1179190" y="5877273"/>
            <a:ext cx="7497266" cy="40346"/>
          </a:xfrm>
          <a:prstGeom prst="line">
            <a:avLst/>
          </a:prstGeom>
          <a:noFill/>
          <a:ln w="50800">
            <a:solidFill>
              <a:schemeClr val="tx1"/>
            </a:solidFill>
            <a:round/>
            <a:headEnd/>
            <a:tailEnd type="stealth" w="lg" len="lg"/>
          </a:ln>
          <a:effectLst/>
        </p:spPr>
        <p:txBody>
          <a:bodyPr wrap="none" anchor="ctr"/>
          <a:lstStyle/>
          <a:p>
            <a:endParaRPr lang="de-DE"/>
          </a:p>
        </p:txBody>
      </p:sp>
      <p:sp>
        <p:nvSpPr>
          <p:cNvPr id="44" name="Text Box 17"/>
          <p:cNvSpPr txBox="1">
            <a:spLocks noChangeArrowheads="1"/>
          </p:cNvSpPr>
          <p:nvPr/>
        </p:nvSpPr>
        <p:spPr bwMode="gray">
          <a:xfrm>
            <a:off x="1300051" y="5991093"/>
            <a:ext cx="1976823" cy="246221"/>
          </a:xfrm>
          <a:prstGeom prst="rect">
            <a:avLst/>
          </a:prstGeom>
          <a:noFill/>
          <a:ln w="9525" algn="ctr">
            <a:noFill/>
            <a:miter lim="800000"/>
            <a:headEnd/>
            <a:tailEnd/>
          </a:ln>
          <a:effectLst/>
        </p:spPr>
        <p:txBody>
          <a:bodyPr wrap="none">
            <a:spAutoFit/>
          </a:bodyPr>
          <a:lstStyle/>
          <a:p>
            <a:pPr algn="l"/>
            <a:r>
              <a:rPr lang="en-US" sz="1000" dirty="0">
                <a:solidFill>
                  <a:schemeClr val="tx1"/>
                </a:solidFill>
                <a:latin typeface="Verdana" pitchFamily="34" charset="0"/>
                <a:ea typeface="Verdana" pitchFamily="34" charset="0"/>
                <a:cs typeface="Verdana" pitchFamily="34" charset="0"/>
              </a:rPr>
              <a:t>National Government Policy</a:t>
            </a:r>
          </a:p>
        </p:txBody>
      </p:sp>
      <p:sp>
        <p:nvSpPr>
          <p:cNvPr id="45" name="Rectangle 33"/>
          <p:cNvSpPr>
            <a:spLocks noChangeArrowheads="1"/>
          </p:cNvSpPr>
          <p:nvPr/>
        </p:nvSpPr>
        <p:spPr bwMode="gray">
          <a:xfrm>
            <a:off x="2474590" y="2060848"/>
            <a:ext cx="1161306" cy="414908"/>
          </a:xfrm>
          <a:prstGeom prst="rect">
            <a:avLst/>
          </a:prstGeom>
          <a:solidFill>
            <a:schemeClr val="bg1"/>
          </a:solidFill>
          <a:ln w="31750" algn="ctr">
            <a:solidFill>
              <a:srgbClr val="297B58"/>
            </a:solidFill>
            <a:prstDash val="sysDot"/>
            <a:miter lim="800000"/>
            <a:headEnd/>
            <a:tailEnd/>
          </a:ln>
          <a:effectLst/>
        </p:spPr>
        <p:txBody>
          <a:bodyPr wrap="none" anchor="ctr"/>
          <a:lstStyle/>
          <a:p>
            <a:pPr algn="ctr"/>
            <a:r>
              <a:rPr lang="en-US" sz="1200" dirty="0">
                <a:solidFill>
                  <a:schemeClr val="tx1"/>
                </a:solidFill>
                <a:latin typeface="Verdana" pitchFamily="34" charset="0"/>
                <a:ea typeface="Verdana" pitchFamily="34" charset="0"/>
                <a:cs typeface="Verdana" pitchFamily="34" charset="0"/>
              </a:rPr>
              <a:t>Procurement</a:t>
            </a:r>
          </a:p>
          <a:p>
            <a:pPr algn="ctr"/>
            <a:r>
              <a:rPr lang="en-US" sz="1200" dirty="0">
                <a:solidFill>
                  <a:schemeClr val="tx1"/>
                </a:solidFill>
                <a:latin typeface="Verdana" pitchFamily="34" charset="0"/>
                <a:ea typeface="Verdana" pitchFamily="34" charset="0"/>
                <a:cs typeface="Verdana" pitchFamily="34" charset="0"/>
              </a:rPr>
              <a:t>Contracts</a:t>
            </a:r>
          </a:p>
        </p:txBody>
      </p:sp>
      <p:sp>
        <p:nvSpPr>
          <p:cNvPr id="47" name="Rechteck 46"/>
          <p:cNvSpPr/>
          <p:nvPr/>
        </p:nvSpPr>
        <p:spPr bwMode="auto">
          <a:xfrm>
            <a:off x="1187625" y="6018600"/>
            <a:ext cx="148605" cy="146704"/>
          </a:xfrm>
          <a:prstGeom prst="rect">
            <a:avLst/>
          </a:prstGeom>
          <a:solidFill>
            <a:srgbClr val="007033"/>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de-DE" sz="1000" b="1" i="0" u="none" strike="noStrike" cap="none" normalizeH="0" baseline="0" dirty="0">
              <a:ln>
                <a:noFill/>
              </a:ln>
              <a:solidFill>
                <a:schemeClr val="bg1"/>
              </a:solidFill>
              <a:effectLst/>
              <a:latin typeface="+mn-lt"/>
            </a:endParaRPr>
          </a:p>
        </p:txBody>
      </p:sp>
      <p:sp>
        <p:nvSpPr>
          <p:cNvPr id="48" name="Text Box 36"/>
          <p:cNvSpPr txBox="1">
            <a:spLocks noChangeArrowheads="1"/>
          </p:cNvSpPr>
          <p:nvPr/>
        </p:nvSpPr>
        <p:spPr bwMode="gray">
          <a:xfrm>
            <a:off x="6524700" y="6423141"/>
            <a:ext cx="1359668" cy="246221"/>
          </a:xfrm>
          <a:prstGeom prst="rect">
            <a:avLst/>
          </a:prstGeom>
          <a:noFill/>
          <a:ln w="9525" algn="ctr">
            <a:noFill/>
            <a:miter lim="800000"/>
            <a:headEnd/>
            <a:tailEnd/>
          </a:ln>
          <a:effectLst/>
        </p:spPr>
        <p:txBody>
          <a:bodyPr wrap="none">
            <a:spAutoFit/>
          </a:bodyPr>
          <a:lstStyle/>
          <a:p>
            <a:pPr algn="l"/>
            <a:r>
              <a:rPr lang="en-US" sz="1000" dirty="0">
                <a:solidFill>
                  <a:schemeClr val="tx1"/>
                </a:solidFill>
                <a:latin typeface="Verdana" pitchFamily="34" charset="0"/>
                <a:ea typeface="Verdana" pitchFamily="34" charset="0"/>
                <a:cs typeface="Verdana" pitchFamily="34" charset="0"/>
              </a:rPr>
              <a:t>(Simplified Model)</a:t>
            </a:r>
          </a:p>
        </p:txBody>
      </p:sp>
      <p:sp>
        <p:nvSpPr>
          <p:cNvPr id="49" name="Textplatzhalter 4"/>
          <p:cNvSpPr>
            <a:spLocks noGrp="1"/>
          </p:cNvSpPr>
          <p:nvPr>
            <p:ph type="body" sz="quarter" idx="10"/>
          </p:nvPr>
        </p:nvSpPr>
        <p:spPr>
          <a:xfrm>
            <a:off x="395288" y="260350"/>
            <a:ext cx="2663825" cy="1368425"/>
          </a:xfrm>
        </p:spPr>
        <p:txBody>
          <a:bodyPr/>
          <a:lstStyle/>
          <a:p>
            <a:r>
              <a:rPr lang="en-US" dirty="0"/>
              <a:t>CBRN Market Characteristics</a:t>
            </a:r>
          </a:p>
        </p:txBody>
      </p:sp>
    </p:spTree>
    <p:extLst>
      <p:ext uri="{BB962C8B-B14F-4D97-AF65-F5344CB8AC3E}">
        <p14:creationId xmlns:p14="http://schemas.microsoft.com/office/powerpoint/2010/main" val="324694791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4"/>
          </p:nvPr>
        </p:nvSpPr>
        <p:spPr/>
        <p:txBody>
          <a:bodyPr/>
          <a:lstStyle/>
          <a:p>
            <a:fld id="{367B8622-E532-43A0-87D4-434EB8218BEF}" type="slidenum">
              <a:rPr lang="en-US" smtClean="0"/>
              <a:pPr/>
              <a:t>18</a:t>
            </a:fld>
            <a:endParaRPr lang="en-US"/>
          </a:p>
        </p:txBody>
      </p:sp>
      <p:sp>
        <p:nvSpPr>
          <p:cNvPr id="8" name="Textfeld 7"/>
          <p:cNvSpPr txBox="1"/>
          <p:nvPr/>
        </p:nvSpPr>
        <p:spPr>
          <a:xfrm>
            <a:off x="323528" y="445314"/>
            <a:ext cx="2808312" cy="369332"/>
          </a:xfrm>
          <a:prstGeom prst="rect">
            <a:avLst/>
          </a:prstGeom>
          <a:noFill/>
        </p:spPr>
        <p:txBody>
          <a:bodyPr wrap="square" rtlCol="0">
            <a:spAutoFit/>
          </a:bodyPr>
          <a:lstStyle/>
          <a:p>
            <a:pPr algn="ctr"/>
            <a:r>
              <a:rPr lang="en-US" b="1" dirty="0">
                <a:solidFill>
                  <a:schemeClr val="bg1"/>
                </a:solidFill>
                <a:latin typeface="Verdana" panose="020B0604030504040204" pitchFamily="34" charset="0"/>
                <a:ea typeface="Verdana" panose="020B0604030504040204" pitchFamily="34" charset="0"/>
                <a:cs typeface="Verdana" panose="020B0604030504040204" pitchFamily="34" charset="0"/>
              </a:rPr>
              <a:t>Agenda</a:t>
            </a:r>
          </a:p>
        </p:txBody>
      </p:sp>
      <p:sp>
        <p:nvSpPr>
          <p:cNvPr id="2" name="Textfeld 1"/>
          <p:cNvSpPr txBox="1"/>
          <p:nvPr/>
        </p:nvSpPr>
        <p:spPr>
          <a:xfrm>
            <a:off x="1403648" y="2276872"/>
            <a:ext cx="5832648" cy="2862322"/>
          </a:xfrm>
          <a:prstGeom prst="rect">
            <a:avLst/>
          </a:prstGeom>
          <a:noFill/>
        </p:spPr>
        <p:txBody>
          <a:bodyPr wrap="square" rtlCol="0">
            <a:spAutoFit/>
          </a:bodyPr>
          <a:lstStyle/>
          <a:p>
            <a:pPr marL="342900" indent="-342900">
              <a:buFont typeface="+mj-lt"/>
              <a:buAutoNum type="arabicPeriod"/>
            </a:pPr>
            <a:r>
              <a:rPr lang="en-US" dirty="0">
                <a:latin typeface="Arial" panose="020B0604020202020204" pitchFamily="34" charset="0"/>
                <a:cs typeface="Arial" panose="020B0604020202020204" pitchFamily="34" charset="0"/>
              </a:rPr>
              <a:t>The R&amp;D Process of Drugs and Vaccines</a:t>
            </a:r>
          </a:p>
          <a:p>
            <a:pPr marL="342900" indent="-342900">
              <a:buFont typeface="+mj-lt"/>
              <a:buAutoNum type="arabicPeriod"/>
            </a:pPr>
            <a:endParaRPr lang="en-US" b="1" dirty="0">
              <a:latin typeface="Arial" panose="020B0604020202020204" pitchFamily="34" charset="0"/>
              <a:cs typeface="Arial" panose="020B0604020202020204" pitchFamily="34" charset="0"/>
            </a:endParaRPr>
          </a:p>
          <a:p>
            <a:pPr marL="342900" indent="-342900">
              <a:buFont typeface="+mj-lt"/>
              <a:buAutoNum type="arabicPeriod"/>
            </a:pPr>
            <a:r>
              <a:rPr lang="en-US" dirty="0">
                <a:latin typeface="Arial" panose="020B0604020202020204" pitchFamily="34" charset="0"/>
                <a:cs typeface="Arial" panose="020B0604020202020204" pitchFamily="34" charset="0"/>
              </a:rPr>
              <a:t>CBRN Market Characteristics</a:t>
            </a:r>
          </a:p>
          <a:p>
            <a:pPr marL="342900" indent="-342900">
              <a:buFont typeface="+mj-lt"/>
              <a:buAutoNum type="arabicPeriod"/>
            </a:pPr>
            <a:endParaRPr lang="en-US" dirty="0">
              <a:latin typeface="Arial" panose="020B0604020202020204" pitchFamily="34" charset="0"/>
              <a:cs typeface="Arial" panose="020B0604020202020204" pitchFamily="34" charset="0"/>
            </a:endParaRPr>
          </a:p>
          <a:p>
            <a:pPr marL="342900" indent="-342900">
              <a:buFont typeface="+mj-lt"/>
              <a:buAutoNum type="arabicPeriod"/>
            </a:pPr>
            <a:r>
              <a:rPr lang="en-US" b="1" dirty="0">
                <a:solidFill>
                  <a:schemeClr val="accent1">
                    <a:lumMod val="75000"/>
                  </a:schemeClr>
                </a:solidFill>
                <a:latin typeface="Arial" panose="020B0604020202020204" pitchFamily="34" charset="0"/>
                <a:cs typeface="Arial" panose="020B0604020202020204" pitchFamily="34" charset="0"/>
              </a:rPr>
              <a:t>Ebola Outbreak 2014</a:t>
            </a:r>
          </a:p>
          <a:p>
            <a:pPr marL="800100" lvl="1" indent="-342900">
              <a:buFont typeface="+mj-lt"/>
              <a:buAutoNum type="alphaLcPeriod"/>
            </a:pPr>
            <a:r>
              <a:rPr lang="en-US" dirty="0">
                <a:latin typeface="Arial" panose="020B0604020202020204" pitchFamily="34" charset="0"/>
                <a:cs typeface="Arial" panose="020B0604020202020204" pitchFamily="34" charset="0"/>
              </a:rPr>
              <a:t>Factors Inhibiting MCM Readiness</a:t>
            </a:r>
          </a:p>
          <a:p>
            <a:pPr marL="800100" lvl="1" indent="-342900">
              <a:buFont typeface="+mj-lt"/>
              <a:buAutoNum type="alphaLcPeriod"/>
            </a:pPr>
            <a:r>
              <a:rPr lang="en-US" dirty="0">
                <a:latin typeface="Arial" panose="020B0604020202020204" pitchFamily="34" charset="0"/>
                <a:cs typeface="Arial" panose="020B0604020202020204" pitchFamily="34" charset="0"/>
              </a:rPr>
              <a:t>Reasons to Act</a:t>
            </a:r>
          </a:p>
          <a:p>
            <a:pPr marL="800100" lvl="1" indent="-342900">
              <a:buFont typeface="+mj-lt"/>
              <a:buAutoNum type="alphaLcPeriod"/>
            </a:pPr>
            <a:r>
              <a:rPr lang="en-US" dirty="0">
                <a:latin typeface="Arial" panose="020B0604020202020204" pitchFamily="34" charset="0"/>
                <a:cs typeface="Arial" panose="020B0604020202020204" pitchFamily="34" charset="0"/>
              </a:rPr>
              <a:t>Learnings</a:t>
            </a:r>
          </a:p>
          <a:p>
            <a:pPr marL="800100" lvl="1" indent="-342900">
              <a:buFont typeface="+mj-lt"/>
              <a:buAutoNum type="alphaLcPeriod"/>
            </a:pPr>
            <a:endParaRPr lang="de-DE" dirty="0">
              <a:latin typeface="Arial" panose="020B0604020202020204" pitchFamily="34" charset="0"/>
              <a:cs typeface="Arial" panose="020B0604020202020204" pitchFamily="34" charset="0"/>
            </a:endParaRPr>
          </a:p>
          <a:p>
            <a:pPr marL="342900" indent="-342900">
              <a:buFont typeface="+mj-lt"/>
              <a:buAutoNum type="arabicPeriod"/>
            </a:pPr>
            <a:r>
              <a:rPr lang="de-DE" dirty="0">
                <a:latin typeface="Arial" panose="020B0604020202020204" pitchFamily="34" charset="0"/>
                <a:cs typeface="Arial" panose="020B0604020202020204" pitchFamily="34" charset="0"/>
              </a:rPr>
              <a:t>D</a:t>
            </a:r>
            <a:r>
              <a:rPr lang="en-US" dirty="0" err="1">
                <a:latin typeface="Arial" panose="020B0604020202020204" pitchFamily="34" charset="0"/>
                <a:cs typeface="Arial" panose="020B0604020202020204" pitchFamily="34" charset="0"/>
              </a:rPr>
              <a:t>iscussion</a:t>
            </a: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9029412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a:t>The Unprecedented Magnitude of Ebola in 2014</a:t>
            </a:r>
          </a:p>
        </p:txBody>
      </p:sp>
      <p:sp>
        <p:nvSpPr>
          <p:cNvPr id="4" name="Foliennummernplatzhalter 3"/>
          <p:cNvSpPr>
            <a:spLocks noGrp="1"/>
          </p:cNvSpPr>
          <p:nvPr>
            <p:ph type="sldNum" sz="quarter" idx="4"/>
          </p:nvPr>
        </p:nvSpPr>
        <p:spPr/>
        <p:txBody>
          <a:bodyPr/>
          <a:lstStyle/>
          <a:p>
            <a:fld id="{367B8622-E532-43A0-87D4-434EB8218BEF}" type="slidenum">
              <a:rPr lang="en-US" smtClean="0"/>
              <a:pPr/>
              <a:t>19</a:t>
            </a:fld>
            <a:endParaRPr lang="en-US"/>
          </a:p>
        </p:txBody>
      </p:sp>
      <p:sp>
        <p:nvSpPr>
          <p:cNvPr id="5" name="Textplatzhalter 4"/>
          <p:cNvSpPr>
            <a:spLocks noGrp="1"/>
          </p:cNvSpPr>
          <p:nvPr>
            <p:ph type="body" sz="quarter" idx="10"/>
          </p:nvPr>
        </p:nvSpPr>
        <p:spPr>
          <a:xfrm>
            <a:off x="395288" y="260350"/>
            <a:ext cx="2736552" cy="1368425"/>
          </a:xfrm>
        </p:spPr>
        <p:txBody>
          <a:bodyPr/>
          <a:lstStyle/>
          <a:p>
            <a:r>
              <a:rPr lang="en-US" dirty="0"/>
              <a:t>Ebola Outbreak 2014:</a:t>
            </a:r>
          </a:p>
          <a:p>
            <a:r>
              <a:rPr lang="en-US" dirty="0"/>
              <a:t>Build-up and Impact</a:t>
            </a:r>
          </a:p>
        </p:txBody>
      </p:sp>
      <p:sp>
        <p:nvSpPr>
          <p:cNvPr id="6" name="Textplatzhalter 5"/>
          <p:cNvSpPr>
            <a:spLocks noGrp="1"/>
          </p:cNvSpPr>
          <p:nvPr>
            <p:ph type="body" sz="quarter" idx="11"/>
          </p:nvPr>
        </p:nvSpPr>
        <p:spPr>
          <a:xfrm>
            <a:off x="971599" y="5783966"/>
            <a:ext cx="7534225" cy="573134"/>
          </a:xfrm>
        </p:spPr>
        <p:txBody>
          <a:bodyPr anchor="ctr" anchorCtr="0"/>
          <a:lstStyle/>
          <a:p>
            <a:r>
              <a:rPr lang="en-US" dirty="0"/>
              <a:t>Despite multiple Ebola outbreaks and even the recognized potential to disseminate the virus as a biological weapon, availability of a vaccine was not a top priority </a:t>
            </a:r>
          </a:p>
        </p:txBody>
      </p:sp>
      <p:sp>
        <p:nvSpPr>
          <p:cNvPr id="10" name="Rechteck 9"/>
          <p:cNvSpPr/>
          <p:nvPr/>
        </p:nvSpPr>
        <p:spPr>
          <a:xfrm>
            <a:off x="166711" y="1772816"/>
            <a:ext cx="4146725" cy="3970318"/>
          </a:xfrm>
          <a:prstGeom prst="rect">
            <a:avLst/>
          </a:prstGeom>
        </p:spPr>
        <p:txBody>
          <a:bodyPr wrap="square">
            <a:spAutoFit/>
          </a:bodyPr>
          <a:lstStyle/>
          <a:p>
            <a:pPr marL="180975" indent="-180975">
              <a:buFont typeface="Arial" panose="020B0604020202020204" pitchFamily="34" charset="0"/>
              <a:buChar char="•"/>
            </a:pPr>
            <a:r>
              <a:rPr lang="en-US" sz="1400" b="1" dirty="0">
                <a:solidFill>
                  <a:schemeClr val="accent1">
                    <a:lumMod val="75000"/>
                  </a:schemeClr>
                </a:solidFill>
                <a:latin typeface="Arial" panose="020B0604020202020204" pitchFamily="34" charset="0"/>
                <a:cs typeface="Arial" panose="020B0604020202020204" pitchFamily="34" charset="0"/>
              </a:rPr>
              <a:t>EARLY WARNINGS: </a:t>
            </a:r>
            <a:r>
              <a:rPr lang="en-US" sz="1400" dirty="0">
                <a:latin typeface="Arial" panose="020B0604020202020204" pitchFamily="34" charset="0"/>
                <a:cs typeface="Arial" panose="020B0604020202020204" pitchFamily="34" charset="0"/>
              </a:rPr>
              <a:t>Since the first outbreak of Ebola in 1976, there have been over 30 separate  known natural outbreaks resulting in over 1000 deaths</a:t>
            </a:r>
            <a:r>
              <a:rPr lang="en-US" sz="1400" baseline="30000" dirty="0">
                <a:latin typeface="Arial" panose="020B0604020202020204" pitchFamily="34" charset="0"/>
                <a:cs typeface="Arial" panose="020B0604020202020204" pitchFamily="34" charset="0"/>
              </a:rPr>
              <a:t>1</a:t>
            </a:r>
            <a:r>
              <a:rPr lang="en-US" sz="1400" dirty="0">
                <a:latin typeface="Arial" panose="020B0604020202020204" pitchFamily="34" charset="0"/>
                <a:cs typeface="Arial" panose="020B0604020202020204" pitchFamily="34" charset="0"/>
              </a:rPr>
              <a:t>.</a:t>
            </a:r>
          </a:p>
          <a:p>
            <a:pPr marL="180975" indent="-180975">
              <a:buFont typeface="Arial" panose="020B0604020202020204" pitchFamily="34" charset="0"/>
              <a:buChar char="•"/>
            </a:pPr>
            <a:endParaRPr lang="en-US" sz="1400" dirty="0">
              <a:latin typeface="Arial" panose="020B0604020202020204" pitchFamily="34" charset="0"/>
              <a:cs typeface="Arial" panose="020B0604020202020204" pitchFamily="34" charset="0"/>
            </a:endParaRPr>
          </a:p>
          <a:p>
            <a:pPr marL="180975" indent="-180975">
              <a:buFont typeface="Arial" panose="020B0604020202020204" pitchFamily="34" charset="0"/>
              <a:buChar char="•"/>
            </a:pPr>
            <a:r>
              <a:rPr lang="en-US" sz="1400" b="1" dirty="0">
                <a:solidFill>
                  <a:schemeClr val="accent1">
                    <a:lumMod val="75000"/>
                  </a:schemeClr>
                </a:solidFill>
                <a:latin typeface="Arial" panose="020B0604020202020204" pitchFamily="34" charset="0"/>
                <a:cs typeface="Arial" panose="020B0604020202020204" pitchFamily="34" charset="0"/>
              </a:rPr>
              <a:t>EARLY RECOGNITION: </a:t>
            </a:r>
            <a:r>
              <a:rPr lang="en-US" sz="1400" dirty="0">
                <a:latin typeface="Arial" panose="020B0604020202020204" pitchFamily="34" charset="0"/>
                <a:cs typeface="Arial" panose="020B0604020202020204" pitchFamily="34" charset="0"/>
              </a:rPr>
              <a:t>Although these outbreaks were of natural origin, a strategic planning workgroup of the United States Centers for Disease Control and Prevention (US CDC) identified Ebola as a top “Category A” biological threat – e.g. easy to disseminate intentionally – no later than the year 2000</a:t>
            </a:r>
            <a:r>
              <a:rPr lang="en-US" sz="1400" baseline="30000" dirty="0">
                <a:latin typeface="Arial" panose="020B0604020202020204" pitchFamily="34" charset="0"/>
                <a:cs typeface="Arial" panose="020B0604020202020204" pitchFamily="34" charset="0"/>
              </a:rPr>
              <a:t>2</a:t>
            </a:r>
            <a:r>
              <a:rPr lang="en-US" sz="1400" dirty="0">
                <a:latin typeface="Arial" panose="020B0604020202020204" pitchFamily="34" charset="0"/>
                <a:cs typeface="Arial" panose="020B0604020202020204" pitchFamily="34" charset="0"/>
              </a:rPr>
              <a:t>.</a:t>
            </a:r>
          </a:p>
          <a:p>
            <a:pPr marL="180975" indent="-180975">
              <a:buFont typeface="Arial" panose="020B0604020202020204" pitchFamily="34" charset="0"/>
              <a:buChar char="•"/>
            </a:pPr>
            <a:endParaRPr lang="en-US" sz="1400" dirty="0">
              <a:latin typeface="Arial" panose="020B0604020202020204" pitchFamily="34" charset="0"/>
              <a:cs typeface="Arial" panose="020B0604020202020204" pitchFamily="34" charset="0"/>
            </a:endParaRPr>
          </a:p>
          <a:p>
            <a:pPr marL="180975" indent="-180975">
              <a:buFont typeface="Arial" panose="020B0604020202020204" pitchFamily="34" charset="0"/>
              <a:buChar char="•"/>
            </a:pPr>
            <a:r>
              <a:rPr lang="en-US" sz="1400" b="1" dirty="0">
                <a:solidFill>
                  <a:schemeClr val="accent1">
                    <a:lumMod val="75000"/>
                  </a:schemeClr>
                </a:solidFill>
                <a:latin typeface="Arial" panose="020B0604020202020204" pitchFamily="34" charset="0"/>
                <a:cs typeface="Arial" panose="020B0604020202020204" pitchFamily="34" charset="0"/>
              </a:rPr>
              <a:t>LACK OF PREPAREDNESS: </a:t>
            </a:r>
            <a:r>
              <a:rPr lang="en-US" sz="1400" dirty="0">
                <a:latin typeface="Arial" panose="020B0604020202020204" pitchFamily="34" charset="0"/>
                <a:cs typeface="Arial" panose="020B0604020202020204" pitchFamily="34" charset="0"/>
              </a:rPr>
              <a:t>Nonetheless, in March 2014, the outbreak of Ebola virus in Guinea made it evident that a MCM (e.g. vaccine) had not been sufficiently fostered; thus, a vaccine was not available.</a:t>
            </a:r>
          </a:p>
        </p:txBody>
      </p:sp>
      <p:sp>
        <p:nvSpPr>
          <p:cNvPr id="11" name="Rechteck 10"/>
          <p:cNvSpPr/>
          <p:nvPr/>
        </p:nvSpPr>
        <p:spPr>
          <a:xfrm>
            <a:off x="971600" y="6418203"/>
            <a:ext cx="7416824" cy="323165"/>
          </a:xfrm>
          <a:prstGeom prst="rect">
            <a:avLst/>
          </a:prstGeom>
        </p:spPr>
        <p:txBody>
          <a:bodyPr wrap="square">
            <a:spAutoFit/>
          </a:bodyPr>
          <a:lstStyle/>
          <a:p>
            <a:pPr marL="304800" indent="-304800">
              <a:spcAft>
                <a:spcPts val="0"/>
              </a:spcAft>
            </a:pPr>
            <a:r>
              <a:rPr lang="en-US" sz="500" spc="30" dirty="0">
                <a:latin typeface="Times New Roman" panose="02020603050405020304" pitchFamily="18" charset="0"/>
                <a:ea typeface="Times New Roman" panose="02020603050405020304" pitchFamily="18" charset="0"/>
              </a:rPr>
              <a:t>1. US CDC. (2016). Outbreaks Chronology: Ebola Virus Disease. Retrieved March 6, 2016, from </a:t>
            </a:r>
            <a:r>
              <a:rPr lang="en-US" sz="500" spc="30" dirty="0">
                <a:latin typeface="Times New Roman" panose="02020603050405020304" pitchFamily="18" charset="0"/>
                <a:ea typeface="Times New Roman" panose="02020603050405020304" pitchFamily="18" charset="0"/>
                <a:hlinkClick r:id="rId2"/>
              </a:rPr>
              <a:t>http://www.cdc.gov/vhf/ebola/outbreaks/history/chronology.html</a:t>
            </a:r>
            <a:endParaRPr lang="en-US" sz="500" spc="30" dirty="0">
              <a:latin typeface="Times New Roman" panose="02020603050405020304" pitchFamily="18" charset="0"/>
              <a:ea typeface="Times New Roman" panose="02020603050405020304" pitchFamily="18" charset="0"/>
            </a:endParaRPr>
          </a:p>
          <a:p>
            <a:pPr marL="304800" indent="-304800">
              <a:spcAft>
                <a:spcPts val="0"/>
              </a:spcAft>
            </a:pPr>
            <a:r>
              <a:rPr lang="en-US" sz="500" spc="30" dirty="0">
                <a:latin typeface="Times New Roman" panose="02020603050405020304" pitchFamily="18" charset="0"/>
                <a:ea typeface="Times New Roman" panose="02020603050405020304" pitchFamily="18" charset="0"/>
              </a:rPr>
              <a:t>2. US CDC. (2000). Biological and Chemical Terrorism: Strategic Plan for Preparedness and Response. Retrieved February 13, 2016, from </a:t>
            </a:r>
            <a:r>
              <a:rPr lang="en-US" sz="500" spc="30" dirty="0">
                <a:latin typeface="Times New Roman" panose="02020603050405020304" pitchFamily="18" charset="0"/>
                <a:ea typeface="Times New Roman" panose="02020603050405020304" pitchFamily="18" charset="0"/>
                <a:hlinkClick r:id="rId3"/>
              </a:rPr>
              <a:t>http://www.cdc.gov/mmwr/preview/mmwrhtml/rr4904a1.htm</a:t>
            </a:r>
            <a:endParaRPr lang="en-US" sz="500" spc="30" dirty="0">
              <a:latin typeface="Times New Roman" panose="02020603050405020304" pitchFamily="18" charset="0"/>
              <a:ea typeface="Times New Roman" panose="02020603050405020304" pitchFamily="18" charset="0"/>
            </a:endParaRPr>
          </a:p>
          <a:p>
            <a:pPr marL="304800" indent="-304800">
              <a:spcAft>
                <a:spcPts val="0"/>
              </a:spcAft>
            </a:pPr>
            <a:r>
              <a:rPr lang="en-US" sz="500" spc="30" dirty="0">
                <a:latin typeface="Times New Roman" panose="02020603050405020304" pitchFamily="18" charset="0"/>
                <a:ea typeface="Times New Roman" panose="02020603050405020304" pitchFamily="18" charset="0"/>
              </a:rPr>
              <a:t>3. WHO. (2016). Ebola Situation Reports. Retrieved March 6, 2016, from http://apps.who.int/ebola/ebola-situation-reports</a:t>
            </a:r>
          </a:p>
        </p:txBody>
      </p:sp>
      <p:graphicFrame>
        <p:nvGraphicFramePr>
          <p:cNvPr id="12" name="Diagramm 11"/>
          <p:cNvGraphicFramePr>
            <a:graphicFrameLocks/>
          </p:cNvGraphicFramePr>
          <p:nvPr>
            <p:extLst>
              <p:ext uri="{D42A27DB-BD31-4B8C-83A1-F6EECF244321}">
                <p14:modId xmlns:p14="http://schemas.microsoft.com/office/powerpoint/2010/main" val="650286242"/>
              </p:ext>
            </p:extLst>
          </p:nvPr>
        </p:nvGraphicFramePr>
        <p:xfrm>
          <a:off x="4313436" y="1575820"/>
          <a:ext cx="4830564" cy="4064104"/>
        </p:xfrm>
        <a:graphic>
          <a:graphicData uri="http://schemas.openxmlformats.org/drawingml/2006/chart">
            <c:chart xmlns:c="http://schemas.openxmlformats.org/drawingml/2006/chart" xmlns:r="http://schemas.openxmlformats.org/officeDocument/2006/relationships" r:id="rId4"/>
          </a:graphicData>
        </a:graphic>
      </p:graphicFrame>
      <p:sp>
        <p:nvSpPr>
          <p:cNvPr id="8" name="Rechteck 7"/>
          <p:cNvSpPr/>
          <p:nvPr/>
        </p:nvSpPr>
        <p:spPr>
          <a:xfrm>
            <a:off x="7837089" y="5271070"/>
            <a:ext cx="683200" cy="200055"/>
          </a:xfrm>
          <a:prstGeom prst="rect">
            <a:avLst/>
          </a:prstGeom>
        </p:spPr>
        <p:txBody>
          <a:bodyPr wrap="none">
            <a:spAutoFit/>
          </a:bodyPr>
          <a:lstStyle/>
          <a:p>
            <a:r>
              <a:rPr lang="de-DE" sz="700" dirty="0">
                <a:latin typeface="Times New Roman" panose="02020603050405020304" pitchFamily="18" charset="0"/>
                <a:cs typeface="Times New Roman" panose="02020603050405020304" pitchFamily="18" charset="0"/>
              </a:rPr>
              <a:t>(WHO, 2016)</a:t>
            </a:r>
          </a:p>
        </p:txBody>
      </p:sp>
    </p:spTree>
    <p:extLst>
      <p:ext uri="{BB962C8B-B14F-4D97-AF65-F5344CB8AC3E}">
        <p14:creationId xmlns:p14="http://schemas.microsoft.com/office/powerpoint/2010/main" val="410666815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a:t>The Unprecedented Response to Achieve Vaccines and Therapeutics</a:t>
            </a:r>
          </a:p>
        </p:txBody>
      </p:sp>
      <p:sp>
        <p:nvSpPr>
          <p:cNvPr id="4" name="Foliennummernplatzhalter 3"/>
          <p:cNvSpPr>
            <a:spLocks noGrp="1"/>
          </p:cNvSpPr>
          <p:nvPr>
            <p:ph type="sldNum" sz="quarter" idx="4"/>
          </p:nvPr>
        </p:nvSpPr>
        <p:spPr/>
        <p:txBody>
          <a:bodyPr/>
          <a:lstStyle/>
          <a:p>
            <a:fld id="{367B8622-E532-43A0-87D4-434EB8218BEF}" type="slidenum">
              <a:rPr lang="en-US" smtClean="0"/>
              <a:pPr/>
              <a:t>20</a:t>
            </a:fld>
            <a:endParaRPr lang="en-US"/>
          </a:p>
        </p:txBody>
      </p:sp>
      <p:sp>
        <p:nvSpPr>
          <p:cNvPr id="5" name="Textplatzhalter 4"/>
          <p:cNvSpPr>
            <a:spLocks noGrp="1"/>
          </p:cNvSpPr>
          <p:nvPr>
            <p:ph type="body" sz="quarter" idx="10"/>
          </p:nvPr>
        </p:nvSpPr>
        <p:spPr>
          <a:xfrm>
            <a:off x="395288" y="260350"/>
            <a:ext cx="2736552" cy="1368425"/>
          </a:xfrm>
        </p:spPr>
        <p:txBody>
          <a:bodyPr/>
          <a:lstStyle/>
          <a:p>
            <a:r>
              <a:rPr lang="en-US" dirty="0"/>
              <a:t>Ebola Outbreak 2014:</a:t>
            </a:r>
          </a:p>
          <a:p>
            <a:r>
              <a:rPr lang="en-US" dirty="0"/>
              <a:t>Response</a:t>
            </a:r>
          </a:p>
        </p:txBody>
      </p:sp>
      <p:sp>
        <p:nvSpPr>
          <p:cNvPr id="6" name="Textplatzhalter 5"/>
          <p:cNvSpPr>
            <a:spLocks noGrp="1"/>
          </p:cNvSpPr>
          <p:nvPr>
            <p:ph type="body" sz="quarter" idx="11"/>
          </p:nvPr>
        </p:nvSpPr>
        <p:spPr>
          <a:xfrm>
            <a:off x="971599" y="5841242"/>
            <a:ext cx="7854901" cy="515857"/>
          </a:xfrm>
        </p:spPr>
        <p:txBody>
          <a:bodyPr anchor="ctr" anchorCtr="0">
            <a:noAutofit/>
          </a:bodyPr>
          <a:lstStyle/>
          <a:p>
            <a:r>
              <a:rPr lang="en-US" dirty="0"/>
              <a:t>The unprecedented magnitude of the Ebola outbreak was able to trigger significant investment from government and draw industrial attention (incl. large companies)</a:t>
            </a:r>
          </a:p>
        </p:txBody>
      </p:sp>
      <p:sp>
        <p:nvSpPr>
          <p:cNvPr id="10" name="Rechteck 9"/>
          <p:cNvSpPr/>
          <p:nvPr/>
        </p:nvSpPr>
        <p:spPr>
          <a:xfrm>
            <a:off x="166711" y="1916832"/>
            <a:ext cx="3685209" cy="3539430"/>
          </a:xfrm>
          <a:prstGeom prst="rect">
            <a:avLst/>
          </a:prstGeom>
        </p:spPr>
        <p:txBody>
          <a:bodyPr wrap="square">
            <a:spAutoFit/>
          </a:bodyPr>
          <a:lstStyle/>
          <a:p>
            <a:pPr marL="180975" indent="-180975">
              <a:buFont typeface="Arial" panose="020B0604020202020204" pitchFamily="34" charset="0"/>
              <a:buChar char="•"/>
            </a:pPr>
            <a:r>
              <a:rPr lang="en-US" sz="1400" b="1" dirty="0">
                <a:solidFill>
                  <a:schemeClr val="accent1">
                    <a:lumMod val="75000"/>
                  </a:schemeClr>
                </a:solidFill>
                <a:latin typeface="Arial" panose="020B0604020202020204" pitchFamily="34" charset="0"/>
                <a:cs typeface="Arial" panose="020B0604020202020204" pitchFamily="34" charset="0"/>
              </a:rPr>
              <a:t>FIRST RESPONSE:</a:t>
            </a:r>
            <a:r>
              <a:rPr lang="en-US" sz="1400" dirty="0">
                <a:latin typeface="Arial" panose="020B0604020202020204" pitchFamily="34" charset="0"/>
                <a:cs typeface="Arial" panose="020B0604020202020204" pitchFamily="34" charset="0"/>
              </a:rPr>
              <a:t> During the initial outbreak, the experimental drug from Mapp Biopharmaceuticals, ZMapp, received much press coverage, but the ability to scale up supply in the short-term was extremely limited and its efficacy was unproven</a:t>
            </a:r>
            <a:r>
              <a:rPr lang="en-US" sz="1400" baseline="30000" dirty="0">
                <a:latin typeface="Arial" panose="020B0604020202020204" pitchFamily="34" charset="0"/>
                <a:cs typeface="Arial" panose="020B0604020202020204" pitchFamily="34" charset="0"/>
              </a:rPr>
              <a:t>1</a:t>
            </a:r>
          </a:p>
          <a:p>
            <a:pPr marL="180975" indent="-180975">
              <a:buFont typeface="Arial" panose="020B0604020202020204" pitchFamily="34" charset="0"/>
              <a:buChar char="•"/>
            </a:pPr>
            <a:endParaRPr lang="en-US" sz="1400" dirty="0">
              <a:latin typeface="Arial" panose="020B0604020202020204" pitchFamily="34" charset="0"/>
              <a:cs typeface="Arial" panose="020B0604020202020204" pitchFamily="34" charset="0"/>
            </a:endParaRPr>
          </a:p>
          <a:p>
            <a:pPr marL="180975" indent="-180975">
              <a:buFont typeface="Arial" panose="020B0604020202020204" pitchFamily="34" charset="0"/>
              <a:buChar char="•"/>
            </a:pPr>
            <a:r>
              <a:rPr lang="en-US" sz="1400" b="1" dirty="0">
                <a:solidFill>
                  <a:schemeClr val="accent1">
                    <a:lumMod val="75000"/>
                  </a:schemeClr>
                </a:solidFill>
                <a:latin typeface="Arial" panose="020B0604020202020204" pitchFamily="34" charset="0"/>
                <a:cs typeface="Arial" panose="020B0604020202020204" pitchFamily="34" charset="0"/>
              </a:rPr>
              <a:t>MORE COMPHEHENSIVE RESPONSE: </a:t>
            </a:r>
            <a:r>
              <a:rPr lang="en-US" sz="1400" dirty="0">
                <a:latin typeface="Arial" panose="020B0604020202020204" pitchFamily="34" charset="0"/>
                <a:cs typeface="Arial" panose="020B0604020202020204" pitchFamily="34" charset="0"/>
              </a:rPr>
              <a:t>More recently, BARDA* presented its total accumulated investments for numerous Ebola vaccines and therapeutics, manufacturing, diagnostics, and studies had reached almost 215 million USD – specifically for vaccines and therapeutics ~176 million USD</a:t>
            </a:r>
            <a:r>
              <a:rPr lang="en-US" sz="1400" baseline="30000" dirty="0">
                <a:latin typeface="Arial" panose="020B0604020202020204" pitchFamily="34" charset="0"/>
                <a:cs typeface="Arial" panose="020B0604020202020204" pitchFamily="34" charset="0"/>
              </a:rPr>
              <a:t>2</a:t>
            </a:r>
            <a:r>
              <a:rPr lang="en-US" sz="1400" dirty="0">
                <a:latin typeface="Arial" panose="020B0604020202020204" pitchFamily="34" charset="0"/>
                <a:cs typeface="Arial" panose="020B0604020202020204" pitchFamily="34" charset="0"/>
              </a:rPr>
              <a:t>.</a:t>
            </a:r>
          </a:p>
        </p:txBody>
      </p:sp>
      <p:sp>
        <p:nvSpPr>
          <p:cNvPr id="11" name="Rechteck 10"/>
          <p:cNvSpPr/>
          <p:nvPr/>
        </p:nvSpPr>
        <p:spPr>
          <a:xfrm>
            <a:off x="971600" y="6418203"/>
            <a:ext cx="7416824" cy="246221"/>
          </a:xfrm>
          <a:prstGeom prst="rect">
            <a:avLst/>
          </a:prstGeom>
        </p:spPr>
        <p:txBody>
          <a:bodyPr wrap="square">
            <a:spAutoFit/>
          </a:bodyPr>
          <a:lstStyle/>
          <a:p>
            <a:pPr marL="304800" indent="-304800">
              <a:spcAft>
                <a:spcPts val="0"/>
              </a:spcAft>
            </a:pPr>
            <a:r>
              <a:rPr lang="en-US" sz="500" spc="30" dirty="0">
                <a:latin typeface="Times New Roman" panose="02020603050405020304" pitchFamily="18" charset="0"/>
                <a:ea typeface="Times New Roman" panose="02020603050405020304" pitchFamily="18" charset="0"/>
              </a:rPr>
              <a:t>1. Tully, C. M., </a:t>
            </a:r>
            <a:r>
              <a:rPr lang="en-US" sz="500" spc="30" dirty="0" err="1">
                <a:latin typeface="Times New Roman" panose="02020603050405020304" pitchFamily="18" charset="0"/>
                <a:ea typeface="Times New Roman" panose="02020603050405020304" pitchFamily="18" charset="0"/>
              </a:rPr>
              <a:t>Lambe</a:t>
            </a:r>
            <a:r>
              <a:rPr lang="en-US" sz="500" spc="30" dirty="0">
                <a:latin typeface="Times New Roman" panose="02020603050405020304" pitchFamily="18" charset="0"/>
                <a:ea typeface="Times New Roman" panose="02020603050405020304" pitchFamily="18" charset="0"/>
              </a:rPr>
              <a:t>, T., Gilbert, S. C., &amp; Hill, A. V. S. (2015). Emergency Ebola response: a new approach to the rapid design and development of vaccines against emerging diseases. The Lancet Infectious Diseases, 3099(14).</a:t>
            </a:r>
          </a:p>
          <a:p>
            <a:pPr marL="304800" indent="-304800">
              <a:spcAft>
                <a:spcPts val="0"/>
              </a:spcAft>
            </a:pPr>
            <a:r>
              <a:rPr lang="en-US" sz="500" spc="30" dirty="0">
                <a:latin typeface="Times New Roman" panose="02020603050405020304" pitchFamily="18" charset="0"/>
                <a:ea typeface="Times New Roman" panose="02020603050405020304" pitchFamily="18" charset="0"/>
              </a:rPr>
              <a:t>2. </a:t>
            </a:r>
            <a:r>
              <a:rPr lang="en-US" sz="500" spc="30" dirty="0" err="1">
                <a:latin typeface="Times New Roman" panose="02020603050405020304" pitchFamily="18" charset="0"/>
                <a:ea typeface="Times New Roman" panose="02020603050405020304" pitchFamily="18" charset="0"/>
              </a:rPr>
              <a:t>Disbrow</a:t>
            </a:r>
            <a:r>
              <a:rPr lang="en-US" sz="500" spc="30" dirty="0">
                <a:latin typeface="Times New Roman" panose="02020603050405020304" pitchFamily="18" charset="0"/>
                <a:ea typeface="Times New Roman" panose="02020603050405020304" pitchFamily="18" charset="0"/>
              </a:rPr>
              <a:t>, G. L. (2015, Oct 15). BARDA Industry Day Conference 2015. Ronald Reagan Building, Washington DC, USA.</a:t>
            </a:r>
          </a:p>
        </p:txBody>
      </p:sp>
      <p:sp>
        <p:nvSpPr>
          <p:cNvPr id="8" name="Rechteck 7"/>
          <p:cNvSpPr/>
          <p:nvPr/>
        </p:nvSpPr>
        <p:spPr>
          <a:xfrm>
            <a:off x="395288" y="5508077"/>
            <a:ext cx="4464744" cy="276999"/>
          </a:xfrm>
          <a:prstGeom prst="rect">
            <a:avLst/>
          </a:prstGeom>
        </p:spPr>
        <p:txBody>
          <a:bodyPr wrap="square">
            <a:spAutoFit/>
          </a:bodyPr>
          <a:lstStyle/>
          <a:p>
            <a:r>
              <a:rPr lang="en-US" sz="600" dirty="0">
                <a:latin typeface="Arial" panose="020B0604020202020204" pitchFamily="34" charset="0"/>
                <a:cs typeface="Arial" panose="020B0604020202020204" pitchFamily="34" charset="0"/>
              </a:rPr>
              <a:t>* The US Department of Health and Human Services’ Office (HHS) of the Assistant Secretary for Preparedness and Response (ASPR) their Biomedical Advanced Research and Development Authority (BARDA)</a:t>
            </a:r>
            <a:endParaRPr lang="de-DE" sz="600" dirty="0">
              <a:latin typeface="Arial" panose="020B0604020202020204" pitchFamily="34" charset="0"/>
              <a:cs typeface="Arial" panose="020B0604020202020204" pitchFamily="34" charset="0"/>
            </a:endParaRPr>
          </a:p>
        </p:txBody>
      </p:sp>
      <p:graphicFrame>
        <p:nvGraphicFramePr>
          <p:cNvPr id="3" name="Tabelle 2"/>
          <p:cNvGraphicFramePr>
            <a:graphicFrameLocks noGrp="1"/>
          </p:cNvGraphicFramePr>
          <p:nvPr>
            <p:extLst>
              <p:ext uri="{D42A27DB-BD31-4B8C-83A1-F6EECF244321}">
                <p14:modId xmlns:p14="http://schemas.microsoft.com/office/powerpoint/2010/main" val="2186251078"/>
              </p:ext>
            </p:extLst>
          </p:nvPr>
        </p:nvGraphicFramePr>
        <p:xfrm>
          <a:off x="3971600" y="1720970"/>
          <a:ext cx="4547716" cy="3201201"/>
        </p:xfrm>
        <a:graphic>
          <a:graphicData uri="http://schemas.openxmlformats.org/drawingml/2006/table">
            <a:tbl>
              <a:tblPr>
                <a:tableStyleId>{B301B821-A1FF-4177-AEE7-76D212191A09}</a:tableStyleId>
              </a:tblPr>
              <a:tblGrid>
                <a:gridCol w="942819">
                  <a:extLst>
                    <a:ext uri="{9D8B030D-6E8A-4147-A177-3AD203B41FA5}">
                      <a16:colId xmlns:a16="http://schemas.microsoft.com/office/drawing/2014/main" val="1053866856"/>
                    </a:ext>
                  </a:extLst>
                </a:gridCol>
                <a:gridCol w="1963282">
                  <a:extLst>
                    <a:ext uri="{9D8B030D-6E8A-4147-A177-3AD203B41FA5}">
                      <a16:colId xmlns:a16="http://schemas.microsoft.com/office/drawing/2014/main" val="1648991545"/>
                    </a:ext>
                  </a:extLst>
                </a:gridCol>
                <a:gridCol w="1641615">
                  <a:extLst>
                    <a:ext uri="{9D8B030D-6E8A-4147-A177-3AD203B41FA5}">
                      <a16:colId xmlns:a16="http://schemas.microsoft.com/office/drawing/2014/main" val="4077558029"/>
                    </a:ext>
                  </a:extLst>
                </a:gridCol>
              </a:tblGrid>
              <a:tr h="344089">
                <a:tc>
                  <a:txBody>
                    <a:bodyPr/>
                    <a:lstStyle/>
                    <a:p>
                      <a:pPr algn="l" fontAlgn="b"/>
                      <a:endParaRPr lang="en-US" sz="1200" b="0" i="0" u="none" strike="noStrike" noProof="0" dirty="0">
                        <a:solidFill>
                          <a:srgbClr val="000000"/>
                        </a:solidFill>
                        <a:effectLst/>
                        <a:latin typeface="Arial" panose="020B0604020202020204" pitchFamily="34" charset="0"/>
                        <a:cs typeface="Arial" panose="020B0604020202020204" pitchFamily="34" charset="0"/>
                      </a:endParaRPr>
                    </a:p>
                  </a:txBody>
                  <a:tcPr marL="9525" marR="9525" marT="9525" marB="0" anchor="b"/>
                </a:tc>
                <a:tc>
                  <a:txBody>
                    <a:bodyPr/>
                    <a:lstStyle/>
                    <a:p>
                      <a:pPr algn="ctr" fontAlgn="ctr"/>
                      <a:r>
                        <a:rPr lang="en-US" sz="1200" b="0" u="none" strike="noStrike" noProof="0" dirty="0">
                          <a:effectLst/>
                          <a:latin typeface="Arial" panose="020B0604020202020204" pitchFamily="34" charset="0"/>
                          <a:cs typeface="Arial" panose="020B0604020202020204" pitchFamily="34" charset="0"/>
                        </a:rPr>
                        <a:t>Company</a:t>
                      </a:r>
                      <a:endParaRPr lang="en-US" sz="1200" b="0" i="0" u="none" strike="noStrike" noProof="0"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n-US" sz="1200" b="0" u="none" strike="noStrike" noProof="0" dirty="0">
                          <a:effectLst/>
                          <a:latin typeface="Arial" panose="020B0604020202020204" pitchFamily="34" charset="0"/>
                          <a:cs typeface="Arial" panose="020B0604020202020204" pitchFamily="34" charset="0"/>
                        </a:rPr>
                        <a:t>Funding (USD Millions)</a:t>
                      </a:r>
                      <a:endParaRPr lang="en-US" sz="1200" b="0" i="0" u="none" strike="noStrike" noProof="0" dirty="0">
                        <a:solidFill>
                          <a:srgbClr val="000000"/>
                        </a:solidFill>
                        <a:effectLst/>
                        <a:latin typeface="Arial" panose="020B0604020202020204" pitchFamily="34" charset="0"/>
                        <a:cs typeface="Arial" panose="020B0604020202020204" pitchFamily="34" charset="0"/>
                      </a:endParaRPr>
                    </a:p>
                  </a:txBody>
                  <a:tcPr marL="9525" marR="9525" marT="9525" marB="0" anchor="ctr"/>
                </a:tc>
                <a:extLst>
                  <a:ext uri="{0D108BD9-81ED-4DB2-BD59-A6C34878D82A}">
                    <a16:rowId xmlns:a16="http://schemas.microsoft.com/office/drawing/2014/main" val="1068759517"/>
                  </a:ext>
                </a:extLst>
              </a:tr>
              <a:tr h="163442">
                <a:tc rowSpan="5">
                  <a:txBody>
                    <a:bodyPr/>
                    <a:lstStyle/>
                    <a:p>
                      <a:pPr algn="ctr" fontAlgn="ctr"/>
                      <a:r>
                        <a:rPr lang="en-US" sz="1200" u="none" strike="noStrike" noProof="0" dirty="0">
                          <a:effectLst/>
                          <a:latin typeface="Arial" panose="020B0604020202020204" pitchFamily="34" charset="0"/>
                          <a:cs typeface="Arial" panose="020B0604020202020204" pitchFamily="34" charset="0"/>
                        </a:rPr>
                        <a:t>Vaccines</a:t>
                      </a:r>
                      <a:endParaRPr lang="en-US" sz="1200" b="1" i="0" u="none" strike="noStrike" noProof="0"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l" fontAlgn="b"/>
                      <a:r>
                        <a:rPr lang="en-US" sz="1200" u="none" strike="noStrike" noProof="0" dirty="0">
                          <a:effectLst/>
                          <a:latin typeface="Arial" panose="020B0604020202020204" pitchFamily="34" charset="0"/>
                          <a:cs typeface="Arial" panose="020B0604020202020204" pitchFamily="34" charset="0"/>
                        </a:rPr>
                        <a:t>Merck &amp; </a:t>
                      </a:r>
                      <a:r>
                        <a:rPr lang="en-US" sz="1200" u="none" strike="noStrike" noProof="0" dirty="0" err="1">
                          <a:effectLst/>
                          <a:latin typeface="Arial" panose="020B0604020202020204" pitchFamily="34" charset="0"/>
                          <a:cs typeface="Arial" panose="020B0604020202020204" pitchFamily="34" charset="0"/>
                        </a:rPr>
                        <a:t>NewLink</a:t>
                      </a:r>
                      <a:r>
                        <a:rPr lang="en-US" sz="1200" u="none" strike="noStrike" noProof="0" dirty="0">
                          <a:effectLst/>
                          <a:latin typeface="Arial" panose="020B0604020202020204" pitchFamily="34" charset="0"/>
                          <a:cs typeface="Arial" panose="020B0604020202020204" pitchFamily="34" charset="0"/>
                        </a:rPr>
                        <a:t> Genetics</a:t>
                      </a:r>
                      <a:endParaRPr lang="en-US" sz="1200" b="0" i="0" u="none" strike="noStrike" noProof="0" dirty="0">
                        <a:solidFill>
                          <a:srgbClr val="000000"/>
                        </a:solidFill>
                        <a:effectLst/>
                        <a:latin typeface="Arial" panose="020B0604020202020204" pitchFamily="34" charset="0"/>
                        <a:cs typeface="Arial" panose="020B0604020202020204" pitchFamily="34" charset="0"/>
                      </a:endParaRPr>
                    </a:p>
                  </a:txBody>
                  <a:tcPr marL="9525" marR="9525" marT="9525" marB="0" anchor="b"/>
                </a:tc>
                <a:tc>
                  <a:txBody>
                    <a:bodyPr/>
                    <a:lstStyle/>
                    <a:p>
                      <a:pPr algn="r" fontAlgn="b"/>
                      <a:r>
                        <a:rPr lang="en-US" sz="1200" u="none" strike="noStrike" noProof="0" dirty="0">
                          <a:effectLst/>
                          <a:latin typeface="Arial" panose="020B0604020202020204" pitchFamily="34" charset="0"/>
                          <a:cs typeface="Arial" panose="020B0604020202020204" pitchFamily="34" charset="0"/>
                        </a:rPr>
                        <a:t>49,8</a:t>
                      </a:r>
                      <a:endParaRPr lang="en-US" sz="1200" b="0" i="0" u="none" strike="noStrike" noProof="0" dirty="0">
                        <a:solidFill>
                          <a:srgbClr val="000000"/>
                        </a:solidFill>
                        <a:effectLst/>
                        <a:latin typeface="Arial" panose="020B0604020202020204" pitchFamily="34" charset="0"/>
                        <a:cs typeface="Arial" panose="020B0604020202020204" pitchFamily="34" charset="0"/>
                      </a:endParaRPr>
                    </a:p>
                  </a:txBody>
                  <a:tcPr marL="9525" marR="9525" marT="9525" marB="0" anchor="b"/>
                </a:tc>
                <a:extLst>
                  <a:ext uri="{0D108BD9-81ED-4DB2-BD59-A6C34878D82A}">
                    <a16:rowId xmlns:a16="http://schemas.microsoft.com/office/drawing/2014/main" val="4068518591"/>
                  </a:ext>
                </a:extLst>
              </a:tr>
              <a:tr h="163442">
                <a:tc vMerge="1">
                  <a:txBody>
                    <a:bodyPr/>
                    <a:lstStyle/>
                    <a:p>
                      <a:endParaRPr lang="de-DE"/>
                    </a:p>
                  </a:txBody>
                  <a:tcPr/>
                </a:tc>
                <a:tc>
                  <a:txBody>
                    <a:bodyPr/>
                    <a:lstStyle/>
                    <a:p>
                      <a:pPr algn="l" fontAlgn="b"/>
                      <a:r>
                        <a:rPr lang="en-US" sz="1200" u="none" strike="noStrike" noProof="0" dirty="0">
                          <a:effectLst/>
                          <a:latin typeface="Arial" panose="020B0604020202020204" pitchFamily="34" charset="0"/>
                          <a:cs typeface="Arial" panose="020B0604020202020204" pitchFamily="34" charset="0"/>
                        </a:rPr>
                        <a:t>GSK</a:t>
                      </a:r>
                      <a:endParaRPr lang="en-US" sz="1200" b="0" i="0" u="none" strike="noStrike" noProof="0" dirty="0">
                        <a:solidFill>
                          <a:srgbClr val="000000"/>
                        </a:solidFill>
                        <a:effectLst/>
                        <a:latin typeface="Arial" panose="020B0604020202020204" pitchFamily="34" charset="0"/>
                        <a:cs typeface="Arial" panose="020B0604020202020204" pitchFamily="34" charset="0"/>
                      </a:endParaRPr>
                    </a:p>
                  </a:txBody>
                  <a:tcPr marL="9525" marR="9525" marT="9525" marB="0" anchor="b"/>
                </a:tc>
                <a:tc>
                  <a:txBody>
                    <a:bodyPr/>
                    <a:lstStyle/>
                    <a:p>
                      <a:pPr algn="r" fontAlgn="b"/>
                      <a:r>
                        <a:rPr lang="en-US" sz="1200" u="none" strike="noStrike" noProof="0" dirty="0">
                          <a:effectLst/>
                          <a:latin typeface="Arial" panose="020B0604020202020204" pitchFamily="34" charset="0"/>
                          <a:cs typeface="Arial" panose="020B0604020202020204" pitchFamily="34" charset="0"/>
                        </a:rPr>
                        <a:t>12,98</a:t>
                      </a:r>
                      <a:endParaRPr lang="en-US" sz="1200" b="0" i="0" u="none" strike="noStrike" noProof="0" dirty="0">
                        <a:solidFill>
                          <a:srgbClr val="000000"/>
                        </a:solidFill>
                        <a:effectLst/>
                        <a:latin typeface="Arial" panose="020B0604020202020204" pitchFamily="34" charset="0"/>
                        <a:cs typeface="Arial" panose="020B0604020202020204" pitchFamily="34" charset="0"/>
                      </a:endParaRPr>
                    </a:p>
                  </a:txBody>
                  <a:tcPr marL="9525" marR="9525" marT="9525" marB="0" anchor="b"/>
                </a:tc>
                <a:extLst>
                  <a:ext uri="{0D108BD9-81ED-4DB2-BD59-A6C34878D82A}">
                    <a16:rowId xmlns:a16="http://schemas.microsoft.com/office/drawing/2014/main" val="2530810495"/>
                  </a:ext>
                </a:extLst>
              </a:tr>
              <a:tr h="163442">
                <a:tc vMerge="1">
                  <a:txBody>
                    <a:bodyPr/>
                    <a:lstStyle/>
                    <a:p>
                      <a:endParaRPr lang="de-DE"/>
                    </a:p>
                  </a:txBody>
                  <a:tcPr/>
                </a:tc>
                <a:tc>
                  <a:txBody>
                    <a:bodyPr/>
                    <a:lstStyle/>
                    <a:p>
                      <a:pPr algn="l" fontAlgn="b"/>
                      <a:r>
                        <a:rPr lang="en-US" sz="1200" u="none" strike="noStrike" noProof="0" dirty="0">
                          <a:effectLst/>
                          <a:latin typeface="Arial" panose="020B0604020202020204" pitchFamily="34" charset="0"/>
                          <a:cs typeface="Arial" panose="020B0604020202020204" pitchFamily="34" charset="0"/>
                        </a:rPr>
                        <a:t>Janssen &amp; Bavarian Nordic</a:t>
                      </a:r>
                      <a:endParaRPr lang="en-US" sz="1200" b="0" i="0" u="none" strike="noStrike" noProof="0" dirty="0">
                        <a:solidFill>
                          <a:srgbClr val="000000"/>
                        </a:solidFill>
                        <a:effectLst/>
                        <a:latin typeface="Arial" panose="020B0604020202020204" pitchFamily="34" charset="0"/>
                        <a:cs typeface="Arial" panose="020B0604020202020204" pitchFamily="34" charset="0"/>
                      </a:endParaRPr>
                    </a:p>
                  </a:txBody>
                  <a:tcPr marL="9525" marR="9525" marT="9525" marB="0" anchor="b"/>
                </a:tc>
                <a:tc>
                  <a:txBody>
                    <a:bodyPr/>
                    <a:lstStyle/>
                    <a:p>
                      <a:pPr algn="r" fontAlgn="b"/>
                      <a:r>
                        <a:rPr lang="en-US" sz="1200" u="none" strike="noStrike" noProof="0" dirty="0">
                          <a:effectLst/>
                          <a:latin typeface="Arial" panose="020B0604020202020204" pitchFamily="34" charset="0"/>
                          <a:cs typeface="Arial" panose="020B0604020202020204" pitchFamily="34" charset="0"/>
                        </a:rPr>
                        <a:t>28,6</a:t>
                      </a:r>
                      <a:endParaRPr lang="en-US" sz="1200" b="0" i="0" u="none" strike="noStrike" noProof="0" dirty="0">
                        <a:solidFill>
                          <a:srgbClr val="000000"/>
                        </a:solidFill>
                        <a:effectLst/>
                        <a:latin typeface="Arial" panose="020B0604020202020204" pitchFamily="34" charset="0"/>
                        <a:cs typeface="Arial" panose="020B0604020202020204" pitchFamily="34" charset="0"/>
                      </a:endParaRPr>
                    </a:p>
                  </a:txBody>
                  <a:tcPr marL="9525" marR="9525" marT="9525" marB="0" anchor="b"/>
                </a:tc>
                <a:extLst>
                  <a:ext uri="{0D108BD9-81ED-4DB2-BD59-A6C34878D82A}">
                    <a16:rowId xmlns:a16="http://schemas.microsoft.com/office/drawing/2014/main" val="4199222316"/>
                  </a:ext>
                </a:extLst>
              </a:tr>
              <a:tr h="163442">
                <a:tc vMerge="1">
                  <a:txBody>
                    <a:bodyPr/>
                    <a:lstStyle/>
                    <a:p>
                      <a:endParaRPr lang="de-DE"/>
                    </a:p>
                  </a:txBody>
                  <a:tcPr/>
                </a:tc>
                <a:tc>
                  <a:txBody>
                    <a:bodyPr/>
                    <a:lstStyle/>
                    <a:p>
                      <a:pPr algn="l" fontAlgn="b"/>
                      <a:r>
                        <a:rPr lang="en-US" sz="1200" u="none" strike="noStrike" noProof="0" dirty="0" err="1">
                          <a:effectLst/>
                          <a:latin typeface="Arial" panose="020B0604020202020204" pitchFamily="34" charset="0"/>
                          <a:cs typeface="Arial" panose="020B0604020202020204" pitchFamily="34" charset="0"/>
                        </a:rPr>
                        <a:t>Profectus</a:t>
                      </a:r>
                      <a:r>
                        <a:rPr lang="en-US" sz="1200" u="none" strike="noStrike" noProof="0" dirty="0">
                          <a:effectLst/>
                          <a:latin typeface="Arial" panose="020B0604020202020204" pitchFamily="34" charset="0"/>
                          <a:cs typeface="Arial" panose="020B0604020202020204" pitchFamily="34" charset="0"/>
                        </a:rPr>
                        <a:t> </a:t>
                      </a:r>
                      <a:r>
                        <a:rPr lang="en-US" sz="1200" u="none" strike="noStrike" noProof="0" dirty="0" err="1">
                          <a:effectLst/>
                          <a:latin typeface="Arial" panose="020B0604020202020204" pitchFamily="34" charset="0"/>
                          <a:cs typeface="Arial" panose="020B0604020202020204" pitchFamily="34" charset="0"/>
                        </a:rPr>
                        <a:t>BioSciences</a:t>
                      </a:r>
                      <a:r>
                        <a:rPr lang="en-US" sz="1200" u="none" strike="noStrike" noProof="0" dirty="0">
                          <a:effectLst/>
                          <a:latin typeface="Arial" panose="020B0604020202020204" pitchFamily="34" charset="0"/>
                          <a:cs typeface="Arial" panose="020B0604020202020204" pitchFamily="34" charset="0"/>
                        </a:rPr>
                        <a:t> </a:t>
                      </a:r>
                      <a:endParaRPr lang="en-US" sz="1200" b="0" i="0" u="none" strike="noStrike" noProof="0" dirty="0">
                        <a:solidFill>
                          <a:srgbClr val="000000"/>
                        </a:solidFill>
                        <a:effectLst/>
                        <a:latin typeface="Arial" panose="020B0604020202020204" pitchFamily="34" charset="0"/>
                        <a:cs typeface="Arial" panose="020B0604020202020204" pitchFamily="34" charset="0"/>
                      </a:endParaRPr>
                    </a:p>
                  </a:txBody>
                  <a:tcPr marL="9525" marR="9525" marT="9525" marB="0" anchor="b"/>
                </a:tc>
                <a:tc>
                  <a:txBody>
                    <a:bodyPr/>
                    <a:lstStyle/>
                    <a:p>
                      <a:pPr algn="r" fontAlgn="b"/>
                      <a:r>
                        <a:rPr lang="en-US" sz="1200" u="none" strike="noStrike" noProof="0" dirty="0">
                          <a:effectLst/>
                          <a:latin typeface="Arial" panose="020B0604020202020204" pitchFamily="34" charset="0"/>
                          <a:cs typeface="Arial" panose="020B0604020202020204" pitchFamily="34" charset="0"/>
                        </a:rPr>
                        <a:t>5,9</a:t>
                      </a:r>
                      <a:endParaRPr lang="en-US" sz="1200" b="0" i="0" u="none" strike="noStrike" noProof="0" dirty="0">
                        <a:solidFill>
                          <a:srgbClr val="000000"/>
                        </a:solidFill>
                        <a:effectLst/>
                        <a:latin typeface="Arial" panose="020B0604020202020204" pitchFamily="34" charset="0"/>
                        <a:cs typeface="Arial" panose="020B0604020202020204" pitchFamily="34" charset="0"/>
                      </a:endParaRPr>
                    </a:p>
                  </a:txBody>
                  <a:tcPr marL="9525" marR="9525" marT="9525" marB="0" anchor="b"/>
                </a:tc>
                <a:extLst>
                  <a:ext uri="{0D108BD9-81ED-4DB2-BD59-A6C34878D82A}">
                    <a16:rowId xmlns:a16="http://schemas.microsoft.com/office/drawing/2014/main" val="1821571149"/>
                  </a:ext>
                </a:extLst>
              </a:tr>
              <a:tr h="163442">
                <a:tc vMerge="1">
                  <a:txBody>
                    <a:bodyPr/>
                    <a:lstStyle/>
                    <a:p>
                      <a:endParaRPr lang="de-DE"/>
                    </a:p>
                  </a:txBody>
                  <a:tcPr/>
                </a:tc>
                <a:tc>
                  <a:txBody>
                    <a:bodyPr/>
                    <a:lstStyle/>
                    <a:p>
                      <a:pPr algn="r" fontAlgn="b"/>
                      <a:r>
                        <a:rPr lang="en-US" sz="1200" b="1" u="none" strike="noStrike" noProof="0" dirty="0">
                          <a:effectLst/>
                          <a:latin typeface="Arial" panose="020B0604020202020204" pitchFamily="34" charset="0"/>
                          <a:cs typeface="Arial" panose="020B0604020202020204" pitchFamily="34" charset="0"/>
                        </a:rPr>
                        <a:t>Total:</a:t>
                      </a:r>
                      <a:endParaRPr lang="en-US" sz="1200" b="1" i="0" u="none" strike="noStrike" noProof="0" dirty="0">
                        <a:solidFill>
                          <a:srgbClr val="000000"/>
                        </a:solidFill>
                        <a:effectLst/>
                        <a:latin typeface="Arial" panose="020B0604020202020204" pitchFamily="34" charset="0"/>
                        <a:cs typeface="Arial" panose="020B0604020202020204" pitchFamily="34" charset="0"/>
                      </a:endParaRPr>
                    </a:p>
                  </a:txBody>
                  <a:tcPr marL="9525" marR="9525" marT="9525" marB="0" anchor="b"/>
                </a:tc>
                <a:tc>
                  <a:txBody>
                    <a:bodyPr/>
                    <a:lstStyle/>
                    <a:p>
                      <a:pPr algn="r" fontAlgn="b"/>
                      <a:r>
                        <a:rPr lang="en-US" sz="1200" b="1" u="none" strike="noStrike" noProof="0" dirty="0">
                          <a:effectLst/>
                          <a:latin typeface="Arial" panose="020B0604020202020204" pitchFamily="34" charset="0"/>
                          <a:cs typeface="Arial" panose="020B0604020202020204" pitchFamily="34" charset="0"/>
                        </a:rPr>
                        <a:t>97,28</a:t>
                      </a:r>
                      <a:endParaRPr lang="en-US" sz="1200" b="1" i="0" u="none" strike="noStrike" noProof="0" dirty="0">
                        <a:solidFill>
                          <a:srgbClr val="000000"/>
                        </a:solidFill>
                        <a:effectLst/>
                        <a:latin typeface="Arial" panose="020B0604020202020204" pitchFamily="34" charset="0"/>
                        <a:cs typeface="Arial" panose="020B0604020202020204" pitchFamily="34" charset="0"/>
                      </a:endParaRPr>
                    </a:p>
                  </a:txBody>
                  <a:tcPr marL="9525" marR="9525" marT="9525" marB="0" anchor="b"/>
                </a:tc>
                <a:extLst>
                  <a:ext uri="{0D108BD9-81ED-4DB2-BD59-A6C34878D82A}">
                    <a16:rowId xmlns:a16="http://schemas.microsoft.com/office/drawing/2014/main" val="2809096020"/>
                  </a:ext>
                </a:extLst>
              </a:tr>
              <a:tr h="163442">
                <a:tc rowSpan="8">
                  <a:txBody>
                    <a:bodyPr/>
                    <a:lstStyle/>
                    <a:p>
                      <a:pPr algn="ctr" fontAlgn="ctr"/>
                      <a:r>
                        <a:rPr lang="en-US" sz="1200" u="none" strike="noStrike" noProof="0" dirty="0">
                          <a:effectLst/>
                          <a:latin typeface="Arial" panose="020B0604020202020204" pitchFamily="34" charset="0"/>
                          <a:cs typeface="Arial" panose="020B0604020202020204" pitchFamily="34" charset="0"/>
                        </a:rPr>
                        <a:t>Therapeutics</a:t>
                      </a:r>
                      <a:endParaRPr lang="en-US" sz="1200" b="1" i="0" u="none" strike="noStrike" noProof="0"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l" fontAlgn="b"/>
                      <a:r>
                        <a:rPr lang="en-US" sz="1200" u="none" strike="noStrike" noProof="0" dirty="0">
                          <a:effectLst/>
                          <a:latin typeface="Arial" panose="020B0604020202020204" pitchFamily="34" charset="0"/>
                          <a:cs typeface="Arial" panose="020B0604020202020204" pitchFamily="34" charset="0"/>
                        </a:rPr>
                        <a:t>Mapp Biopharmaceutical</a:t>
                      </a:r>
                      <a:endParaRPr lang="en-US" sz="1200" b="0" i="0" u="none" strike="noStrike" noProof="0" dirty="0">
                        <a:solidFill>
                          <a:srgbClr val="000000"/>
                        </a:solidFill>
                        <a:effectLst/>
                        <a:latin typeface="Arial" panose="020B0604020202020204" pitchFamily="34" charset="0"/>
                        <a:cs typeface="Arial" panose="020B0604020202020204" pitchFamily="34" charset="0"/>
                      </a:endParaRPr>
                    </a:p>
                  </a:txBody>
                  <a:tcPr marL="9525" marR="9525" marT="9525" marB="0" anchor="b"/>
                </a:tc>
                <a:tc>
                  <a:txBody>
                    <a:bodyPr/>
                    <a:lstStyle/>
                    <a:p>
                      <a:pPr algn="r" fontAlgn="b"/>
                      <a:r>
                        <a:rPr lang="en-US" sz="1200" u="none" strike="noStrike" noProof="0" dirty="0">
                          <a:effectLst/>
                          <a:latin typeface="Arial" panose="020B0604020202020204" pitchFamily="34" charset="0"/>
                          <a:cs typeface="Arial" panose="020B0604020202020204" pitchFamily="34" charset="0"/>
                        </a:rPr>
                        <a:t>19,9</a:t>
                      </a:r>
                      <a:endParaRPr lang="en-US" sz="1200" b="0" i="0" u="none" strike="noStrike" noProof="0" dirty="0">
                        <a:solidFill>
                          <a:srgbClr val="000000"/>
                        </a:solidFill>
                        <a:effectLst/>
                        <a:latin typeface="Arial" panose="020B0604020202020204" pitchFamily="34" charset="0"/>
                        <a:cs typeface="Arial" panose="020B0604020202020204" pitchFamily="34" charset="0"/>
                      </a:endParaRPr>
                    </a:p>
                  </a:txBody>
                  <a:tcPr marL="9525" marR="9525" marT="9525" marB="0" anchor="b"/>
                </a:tc>
                <a:extLst>
                  <a:ext uri="{0D108BD9-81ED-4DB2-BD59-A6C34878D82A}">
                    <a16:rowId xmlns:a16="http://schemas.microsoft.com/office/drawing/2014/main" val="3408892598"/>
                  </a:ext>
                </a:extLst>
              </a:tr>
              <a:tr h="163442">
                <a:tc vMerge="1">
                  <a:txBody>
                    <a:bodyPr/>
                    <a:lstStyle/>
                    <a:p>
                      <a:endParaRPr lang="de-DE"/>
                    </a:p>
                  </a:txBody>
                  <a:tcPr/>
                </a:tc>
                <a:tc>
                  <a:txBody>
                    <a:bodyPr/>
                    <a:lstStyle/>
                    <a:p>
                      <a:pPr algn="l" fontAlgn="b"/>
                      <a:r>
                        <a:rPr lang="en-US" sz="1200" u="none" strike="noStrike" noProof="0" dirty="0" err="1">
                          <a:effectLst/>
                          <a:latin typeface="Arial" panose="020B0604020202020204" pitchFamily="34" charset="0"/>
                          <a:cs typeface="Arial" panose="020B0604020202020204" pitchFamily="34" charset="0"/>
                        </a:rPr>
                        <a:t>BioCryst</a:t>
                      </a:r>
                      <a:r>
                        <a:rPr lang="en-US" sz="1200" u="none" strike="noStrike" noProof="0" dirty="0">
                          <a:effectLst/>
                          <a:latin typeface="Arial" panose="020B0604020202020204" pitchFamily="34" charset="0"/>
                          <a:cs typeface="Arial" panose="020B0604020202020204" pitchFamily="34" charset="0"/>
                        </a:rPr>
                        <a:t> Pharmaceuticals </a:t>
                      </a:r>
                      <a:endParaRPr lang="en-US" sz="1200" b="0" i="0" u="none" strike="noStrike" noProof="0" dirty="0">
                        <a:solidFill>
                          <a:srgbClr val="000000"/>
                        </a:solidFill>
                        <a:effectLst/>
                        <a:latin typeface="Arial" panose="020B0604020202020204" pitchFamily="34" charset="0"/>
                        <a:cs typeface="Arial" panose="020B0604020202020204" pitchFamily="34" charset="0"/>
                      </a:endParaRPr>
                    </a:p>
                  </a:txBody>
                  <a:tcPr marL="9525" marR="9525" marT="9525" marB="0" anchor="b"/>
                </a:tc>
                <a:tc>
                  <a:txBody>
                    <a:bodyPr/>
                    <a:lstStyle/>
                    <a:p>
                      <a:pPr algn="r" fontAlgn="b"/>
                      <a:r>
                        <a:rPr lang="en-US" sz="1200" u="none" strike="noStrike" noProof="0" dirty="0">
                          <a:effectLst/>
                          <a:latin typeface="Arial" panose="020B0604020202020204" pitchFamily="34" charset="0"/>
                          <a:cs typeface="Arial" panose="020B0604020202020204" pitchFamily="34" charset="0"/>
                        </a:rPr>
                        <a:t>17,8</a:t>
                      </a:r>
                      <a:endParaRPr lang="en-US" sz="1200" b="0" i="0" u="none" strike="noStrike" noProof="0" dirty="0">
                        <a:solidFill>
                          <a:srgbClr val="000000"/>
                        </a:solidFill>
                        <a:effectLst/>
                        <a:latin typeface="Arial" panose="020B0604020202020204" pitchFamily="34" charset="0"/>
                        <a:cs typeface="Arial" panose="020B0604020202020204" pitchFamily="34" charset="0"/>
                      </a:endParaRPr>
                    </a:p>
                  </a:txBody>
                  <a:tcPr marL="9525" marR="9525" marT="9525" marB="0" anchor="b"/>
                </a:tc>
                <a:extLst>
                  <a:ext uri="{0D108BD9-81ED-4DB2-BD59-A6C34878D82A}">
                    <a16:rowId xmlns:a16="http://schemas.microsoft.com/office/drawing/2014/main" val="2027015247"/>
                  </a:ext>
                </a:extLst>
              </a:tr>
              <a:tr h="163442">
                <a:tc vMerge="1">
                  <a:txBody>
                    <a:bodyPr/>
                    <a:lstStyle/>
                    <a:p>
                      <a:endParaRPr lang="de-DE"/>
                    </a:p>
                  </a:txBody>
                  <a:tcPr/>
                </a:tc>
                <a:tc>
                  <a:txBody>
                    <a:bodyPr/>
                    <a:lstStyle/>
                    <a:p>
                      <a:pPr algn="l" fontAlgn="b"/>
                      <a:r>
                        <a:rPr lang="en-US" sz="1200" u="none" strike="noStrike" noProof="0" dirty="0">
                          <a:effectLst/>
                          <a:latin typeface="Arial" panose="020B0604020202020204" pitchFamily="34" charset="0"/>
                          <a:cs typeface="Arial" panose="020B0604020202020204" pitchFamily="34" charset="0"/>
                        </a:rPr>
                        <a:t>Regeneron</a:t>
                      </a:r>
                      <a:endParaRPr lang="en-US" sz="1200" b="0" i="0" u="none" strike="noStrike" noProof="0" dirty="0">
                        <a:solidFill>
                          <a:srgbClr val="000000"/>
                        </a:solidFill>
                        <a:effectLst/>
                        <a:latin typeface="Arial" panose="020B0604020202020204" pitchFamily="34" charset="0"/>
                        <a:cs typeface="Arial" panose="020B0604020202020204" pitchFamily="34" charset="0"/>
                      </a:endParaRPr>
                    </a:p>
                  </a:txBody>
                  <a:tcPr marL="9525" marR="9525" marT="9525" marB="0" anchor="b"/>
                </a:tc>
                <a:tc>
                  <a:txBody>
                    <a:bodyPr/>
                    <a:lstStyle/>
                    <a:p>
                      <a:pPr algn="r" fontAlgn="b"/>
                      <a:r>
                        <a:rPr lang="en-US" sz="1200" u="none" strike="noStrike" noProof="0" dirty="0">
                          <a:effectLst/>
                          <a:latin typeface="Arial" panose="020B0604020202020204" pitchFamily="34" charset="0"/>
                          <a:cs typeface="Arial" panose="020B0604020202020204" pitchFamily="34" charset="0"/>
                        </a:rPr>
                        <a:t>17,1</a:t>
                      </a:r>
                      <a:endParaRPr lang="en-US" sz="1200" b="0" i="0" u="none" strike="noStrike" noProof="0" dirty="0">
                        <a:solidFill>
                          <a:srgbClr val="000000"/>
                        </a:solidFill>
                        <a:effectLst/>
                        <a:latin typeface="Arial" panose="020B0604020202020204" pitchFamily="34" charset="0"/>
                        <a:cs typeface="Arial" panose="020B0604020202020204" pitchFamily="34" charset="0"/>
                      </a:endParaRPr>
                    </a:p>
                  </a:txBody>
                  <a:tcPr marL="9525" marR="9525" marT="9525" marB="0" anchor="b"/>
                </a:tc>
                <a:extLst>
                  <a:ext uri="{0D108BD9-81ED-4DB2-BD59-A6C34878D82A}">
                    <a16:rowId xmlns:a16="http://schemas.microsoft.com/office/drawing/2014/main" val="819285521"/>
                  </a:ext>
                </a:extLst>
              </a:tr>
              <a:tr h="163442">
                <a:tc vMerge="1">
                  <a:txBody>
                    <a:bodyPr/>
                    <a:lstStyle/>
                    <a:p>
                      <a:endParaRPr lang="de-DE"/>
                    </a:p>
                  </a:txBody>
                  <a:tcPr/>
                </a:tc>
                <a:tc>
                  <a:txBody>
                    <a:bodyPr/>
                    <a:lstStyle/>
                    <a:p>
                      <a:pPr algn="l" fontAlgn="b"/>
                      <a:r>
                        <a:rPr lang="en-US" sz="1200" u="none" strike="noStrike" noProof="0" dirty="0">
                          <a:effectLst/>
                          <a:latin typeface="Arial" panose="020B0604020202020204" pitchFamily="34" charset="0"/>
                          <a:cs typeface="Arial" panose="020B0604020202020204" pitchFamily="34" charset="0"/>
                        </a:rPr>
                        <a:t>CIADM* &amp; Genentech</a:t>
                      </a:r>
                      <a:endParaRPr lang="en-US" sz="1200" b="0" i="0" u="none" strike="noStrike" noProof="0" dirty="0">
                        <a:solidFill>
                          <a:srgbClr val="000000"/>
                        </a:solidFill>
                        <a:effectLst/>
                        <a:latin typeface="Arial" panose="020B0604020202020204" pitchFamily="34" charset="0"/>
                        <a:cs typeface="Arial" panose="020B0604020202020204" pitchFamily="34" charset="0"/>
                      </a:endParaRPr>
                    </a:p>
                  </a:txBody>
                  <a:tcPr marL="9525" marR="9525" marT="9525" marB="0" anchor="b"/>
                </a:tc>
                <a:tc>
                  <a:txBody>
                    <a:bodyPr/>
                    <a:lstStyle/>
                    <a:p>
                      <a:pPr algn="r" fontAlgn="b"/>
                      <a:r>
                        <a:rPr lang="en-US" sz="1200" u="none" strike="noStrike" noProof="0" dirty="0">
                          <a:effectLst/>
                          <a:latin typeface="Arial" panose="020B0604020202020204" pitchFamily="34" charset="0"/>
                          <a:cs typeface="Arial" panose="020B0604020202020204" pitchFamily="34" charset="0"/>
                        </a:rPr>
                        <a:t>19,8</a:t>
                      </a:r>
                      <a:endParaRPr lang="en-US" sz="1200" b="0" i="0" u="none" strike="noStrike" noProof="0" dirty="0">
                        <a:solidFill>
                          <a:srgbClr val="000000"/>
                        </a:solidFill>
                        <a:effectLst/>
                        <a:latin typeface="Arial" panose="020B0604020202020204" pitchFamily="34" charset="0"/>
                        <a:cs typeface="Arial" panose="020B0604020202020204" pitchFamily="34" charset="0"/>
                      </a:endParaRPr>
                    </a:p>
                  </a:txBody>
                  <a:tcPr marL="9525" marR="9525" marT="9525" marB="0" anchor="b"/>
                </a:tc>
                <a:extLst>
                  <a:ext uri="{0D108BD9-81ED-4DB2-BD59-A6C34878D82A}">
                    <a16:rowId xmlns:a16="http://schemas.microsoft.com/office/drawing/2014/main" val="3251199099"/>
                  </a:ext>
                </a:extLst>
              </a:tr>
              <a:tr h="163442">
                <a:tc vMerge="1">
                  <a:txBody>
                    <a:bodyPr/>
                    <a:lstStyle/>
                    <a:p>
                      <a:endParaRPr lang="de-DE"/>
                    </a:p>
                  </a:txBody>
                  <a:tcPr/>
                </a:tc>
                <a:tc>
                  <a:txBody>
                    <a:bodyPr/>
                    <a:lstStyle/>
                    <a:p>
                      <a:pPr algn="l" fontAlgn="b"/>
                      <a:r>
                        <a:rPr lang="en-US" sz="1200" u="none" strike="noStrike" noProof="0" dirty="0">
                          <a:effectLst/>
                          <a:latin typeface="Arial" panose="020B0604020202020204" pitchFamily="34" charset="0"/>
                          <a:cs typeface="Arial" panose="020B0604020202020204" pitchFamily="34" charset="0"/>
                        </a:rPr>
                        <a:t>CIADM* &amp; DuPont</a:t>
                      </a:r>
                      <a:endParaRPr lang="en-US" sz="1200" b="0" i="0" u="none" strike="noStrike" noProof="0" dirty="0">
                        <a:solidFill>
                          <a:srgbClr val="000000"/>
                        </a:solidFill>
                        <a:effectLst/>
                        <a:latin typeface="Arial" panose="020B0604020202020204" pitchFamily="34" charset="0"/>
                        <a:cs typeface="Arial" panose="020B0604020202020204" pitchFamily="34" charset="0"/>
                      </a:endParaRPr>
                    </a:p>
                  </a:txBody>
                  <a:tcPr marL="9525" marR="9525" marT="9525" marB="0" anchor="b"/>
                </a:tc>
                <a:tc>
                  <a:txBody>
                    <a:bodyPr/>
                    <a:lstStyle/>
                    <a:p>
                      <a:pPr algn="r" fontAlgn="b"/>
                      <a:r>
                        <a:rPr lang="en-US" sz="1200" u="none" strike="noStrike" noProof="0" dirty="0">
                          <a:effectLst/>
                          <a:latin typeface="Arial" panose="020B0604020202020204" pitchFamily="34" charset="0"/>
                          <a:cs typeface="Arial" panose="020B0604020202020204" pitchFamily="34" charset="0"/>
                        </a:rPr>
                        <a:t>0,4</a:t>
                      </a:r>
                      <a:endParaRPr lang="en-US" sz="1200" b="0" i="0" u="none" strike="noStrike" noProof="0" dirty="0">
                        <a:solidFill>
                          <a:srgbClr val="000000"/>
                        </a:solidFill>
                        <a:effectLst/>
                        <a:latin typeface="Arial" panose="020B0604020202020204" pitchFamily="34" charset="0"/>
                        <a:cs typeface="Arial" panose="020B0604020202020204" pitchFamily="34" charset="0"/>
                      </a:endParaRPr>
                    </a:p>
                  </a:txBody>
                  <a:tcPr marL="9525" marR="9525" marT="9525" marB="0" anchor="b"/>
                </a:tc>
                <a:extLst>
                  <a:ext uri="{0D108BD9-81ED-4DB2-BD59-A6C34878D82A}">
                    <a16:rowId xmlns:a16="http://schemas.microsoft.com/office/drawing/2014/main" val="1539772214"/>
                  </a:ext>
                </a:extLst>
              </a:tr>
              <a:tr h="163442">
                <a:tc vMerge="1">
                  <a:txBody>
                    <a:bodyPr/>
                    <a:lstStyle/>
                    <a:p>
                      <a:endParaRPr lang="de-DE"/>
                    </a:p>
                  </a:txBody>
                  <a:tcPr/>
                </a:tc>
                <a:tc>
                  <a:txBody>
                    <a:bodyPr/>
                    <a:lstStyle/>
                    <a:p>
                      <a:pPr algn="l" fontAlgn="b"/>
                      <a:r>
                        <a:rPr lang="en-US" sz="1200" u="none" strike="noStrike" noProof="0" dirty="0" err="1">
                          <a:effectLst/>
                          <a:latin typeface="Arial" panose="020B0604020202020204" pitchFamily="34" charset="0"/>
                          <a:cs typeface="Arial" panose="020B0604020202020204" pitchFamily="34" charset="0"/>
                        </a:rPr>
                        <a:t>Medicago</a:t>
                      </a:r>
                      <a:endParaRPr lang="en-US" sz="1200" b="0" i="0" u="none" strike="noStrike" noProof="0" dirty="0">
                        <a:solidFill>
                          <a:srgbClr val="000000"/>
                        </a:solidFill>
                        <a:effectLst/>
                        <a:latin typeface="Arial" panose="020B0604020202020204" pitchFamily="34" charset="0"/>
                        <a:cs typeface="Arial" panose="020B0604020202020204" pitchFamily="34" charset="0"/>
                      </a:endParaRPr>
                    </a:p>
                  </a:txBody>
                  <a:tcPr marL="9525" marR="9525" marT="9525" marB="0" anchor="b"/>
                </a:tc>
                <a:tc>
                  <a:txBody>
                    <a:bodyPr/>
                    <a:lstStyle/>
                    <a:p>
                      <a:pPr algn="r" fontAlgn="b"/>
                      <a:r>
                        <a:rPr lang="en-US" sz="1200" u="none" strike="noStrike" noProof="0" dirty="0">
                          <a:effectLst/>
                          <a:latin typeface="Arial" panose="020B0604020202020204" pitchFamily="34" charset="0"/>
                          <a:cs typeface="Arial" panose="020B0604020202020204" pitchFamily="34" charset="0"/>
                        </a:rPr>
                        <a:t>2</a:t>
                      </a:r>
                      <a:endParaRPr lang="en-US" sz="1200" b="0" i="0" u="none" strike="noStrike" noProof="0" dirty="0">
                        <a:solidFill>
                          <a:srgbClr val="000000"/>
                        </a:solidFill>
                        <a:effectLst/>
                        <a:latin typeface="Arial" panose="020B0604020202020204" pitchFamily="34" charset="0"/>
                        <a:cs typeface="Arial" panose="020B0604020202020204" pitchFamily="34" charset="0"/>
                      </a:endParaRPr>
                    </a:p>
                  </a:txBody>
                  <a:tcPr marL="9525" marR="9525" marT="9525" marB="0" anchor="b"/>
                </a:tc>
                <a:extLst>
                  <a:ext uri="{0D108BD9-81ED-4DB2-BD59-A6C34878D82A}">
                    <a16:rowId xmlns:a16="http://schemas.microsoft.com/office/drawing/2014/main" val="2846908413"/>
                  </a:ext>
                </a:extLst>
              </a:tr>
              <a:tr h="163442">
                <a:tc vMerge="1">
                  <a:txBody>
                    <a:bodyPr/>
                    <a:lstStyle/>
                    <a:p>
                      <a:endParaRPr lang="de-DE"/>
                    </a:p>
                  </a:txBody>
                  <a:tcPr/>
                </a:tc>
                <a:tc>
                  <a:txBody>
                    <a:bodyPr/>
                    <a:lstStyle/>
                    <a:p>
                      <a:pPr algn="l" fontAlgn="b"/>
                      <a:r>
                        <a:rPr lang="en-US" sz="1200" u="none" strike="noStrike" noProof="0" dirty="0" err="1">
                          <a:effectLst/>
                          <a:latin typeface="Arial" panose="020B0604020202020204" pitchFamily="34" charset="0"/>
                          <a:cs typeface="Arial" panose="020B0604020202020204" pitchFamily="34" charset="0"/>
                        </a:rPr>
                        <a:t>Fraunhofer</a:t>
                      </a:r>
                      <a:endParaRPr lang="en-US" sz="1200" b="0" i="0" u="none" strike="noStrike" noProof="0" dirty="0">
                        <a:solidFill>
                          <a:srgbClr val="000000"/>
                        </a:solidFill>
                        <a:effectLst/>
                        <a:latin typeface="Arial" panose="020B0604020202020204" pitchFamily="34" charset="0"/>
                        <a:cs typeface="Arial" panose="020B0604020202020204" pitchFamily="34" charset="0"/>
                      </a:endParaRPr>
                    </a:p>
                  </a:txBody>
                  <a:tcPr marL="9525" marR="9525" marT="9525" marB="0" anchor="b"/>
                </a:tc>
                <a:tc>
                  <a:txBody>
                    <a:bodyPr/>
                    <a:lstStyle/>
                    <a:p>
                      <a:pPr algn="r" fontAlgn="b"/>
                      <a:r>
                        <a:rPr lang="en-US" sz="1200" u="none" strike="noStrike" noProof="0" dirty="0">
                          <a:effectLst/>
                          <a:latin typeface="Arial" panose="020B0604020202020204" pitchFamily="34" charset="0"/>
                          <a:cs typeface="Arial" panose="020B0604020202020204" pitchFamily="34" charset="0"/>
                        </a:rPr>
                        <a:t>1,8</a:t>
                      </a:r>
                      <a:endParaRPr lang="en-US" sz="1200" b="0" i="0" u="none" strike="noStrike" noProof="0" dirty="0">
                        <a:solidFill>
                          <a:srgbClr val="000000"/>
                        </a:solidFill>
                        <a:effectLst/>
                        <a:latin typeface="Arial" panose="020B0604020202020204" pitchFamily="34" charset="0"/>
                        <a:cs typeface="Arial" panose="020B0604020202020204" pitchFamily="34" charset="0"/>
                      </a:endParaRPr>
                    </a:p>
                  </a:txBody>
                  <a:tcPr marL="9525" marR="9525" marT="9525" marB="0" anchor="b"/>
                </a:tc>
                <a:extLst>
                  <a:ext uri="{0D108BD9-81ED-4DB2-BD59-A6C34878D82A}">
                    <a16:rowId xmlns:a16="http://schemas.microsoft.com/office/drawing/2014/main" val="3341437444"/>
                  </a:ext>
                </a:extLst>
              </a:tr>
              <a:tr h="163442">
                <a:tc vMerge="1">
                  <a:txBody>
                    <a:bodyPr/>
                    <a:lstStyle/>
                    <a:p>
                      <a:endParaRPr lang="de-DE"/>
                    </a:p>
                  </a:txBody>
                  <a:tcPr/>
                </a:tc>
                <a:tc>
                  <a:txBody>
                    <a:bodyPr/>
                    <a:lstStyle/>
                    <a:p>
                      <a:pPr algn="r" fontAlgn="b"/>
                      <a:r>
                        <a:rPr lang="en-US" sz="1200" b="1" u="none" strike="noStrike" noProof="0" dirty="0">
                          <a:effectLst/>
                          <a:latin typeface="Arial" panose="020B0604020202020204" pitchFamily="34" charset="0"/>
                          <a:cs typeface="Arial" panose="020B0604020202020204" pitchFamily="34" charset="0"/>
                        </a:rPr>
                        <a:t>Total:</a:t>
                      </a:r>
                      <a:endParaRPr lang="en-US" sz="1200" b="1" i="0" u="none" strike="noStrike" noProof="0" dirty="0">
                        <a:solidFill>
                          <a:srgbClr val="000000"/>
                        </a:solidFill>
                        <a:effectLst/>
                        <a:latin typeface="Arial" panose="020B0604020202020204" pitchFamily="34" charset="0"/>
                        <a:cs typeface="Arial" panose="020B0604020202020204" pitchFamily="34" charset="0"/>
                      </a:endParaRPr>
                    </a:p>
                  </a:txBody>
                  <a:tcPr marL="9525" marR="9525" marT="9525" marB="0" anchor="b"/>
                </a:tc>
                <a:tc>
                  <a:txBody>
                    <a:bodyPr/>
                    <a:lstStyle/>
                    <a:p>
                      <a:pPr algn="r" fontAlgn="b"/>
                      <a:r>
                        <a:rPr lang="en-US" sz="1200" b="1" u="none" strike="noStrike" noProof="0" dirty="0">
                          <a:effectLst/>
                          <a:latin typeface="Arial" panose="020B0604020202020204" pitchFamily="34" charset="0"/>
                          <a:cs typeface="Arial" panose="020B0604020202020204" pitchFamily="34" charset="0"/>
                        </a:rPr>
                        <a:t>78,8</a:t>
                      </a:r>
                      <a:endParaRPr lang="en-US" sz="1200" b="1" i="0" u="none" strike="noStrike" noProof="0" dirty="0">
                        <a:solidFill>
                          <a:srgbClr val="000000"/>
                        </a:solidFill>
                        <a:effectLst/>
                        <a:latin typeface="Arial" panose="020B0604020202020204" pitchFamily="34" charset="0"/>
                        <a:cs typeface="Arial" panose="020B0604020202020204" pitchFamily="34" charset="0"/>
                      </a:endParaRPr>
                    </a:p>
                  </a:txBody>
                  <a:tcPr marL="9525" marR="9525" marT="9525" marB="0" anchor="b"/>
                </a:tc>
                <a:extLst>
                  <a:ext uri="{0D108BD9-81ED-4DB2-BD59-A6C34878D82A}">
                    <a16:rowId xmlns:a16="http://schemas.microsoft.com/office/drawing/2014/main" val="4010720624"/>
                  </a:ext>
                </a:extLst>
              </a:tr>
              <a:tr h="163442">
                <a:tc gridSpan="3">
                  <a:txBody>
                    <a:bodyPr/>
                    <a:lstStyle/>
                    <a:p>
                      <a:pPr algn="l" fontAlgn="b"/>
                      <a:r>
                        <a:rPr lang="en-US" sz="600" u="none" strike="noStrike" noProof="0" dirty="0">
                          <a:effectLst/>
                          <a:latin typeface="Arial" panose="020B0604020202020204" pitchFamily="34" charset="0"/>
                          <a:cs typeface="Arial" panose="020B0604020202020204" pitchFamily="34" charset="0"/>
                        </a:rPr>
                        <a:t>*CIADM = A BARDA center for Innovation in Advanced Development and Manufacturing</a:t>
                      </a:r>
                      <a:endParaRPr lang="en-US" sz="600" b="0" i="0" u="none" strike="noStrike" noProof="0" dirty="0">
                        <a:solidFill>
                          <a:srgbClr val="000000"/>
                        </a:solidFill>
                        <a:effectLst/>
                        <a:latin typeface="Arial" panose="020B0604020202020204" pitchFamily="34" charset="0"/>
                        <a:cs typeface="Arial" panose="020B0604020202020204" pitchFamily="34" charset="0"/>
                      </a:endParaRPr>
                    </a:p>
                  </a:txBody>
                  <a:tcPr marL="9525" marR="9525" marT="9525" marB="0" anchor="ctr"/>
                </a:tc>
                <a:tc hMerge="1">
                  <a:txBody>
                    <a:bodyPr/>
                    <a:lstStyle/>
                    <a:p>
                      <a:endParaRPr lang="de-DE"/>
                    </a:p>
                  </a:txBody>
                  <a:tcPr/>
                </a:tc>
                <a:tc hMerge="1">
                  <a:txBody>
                    <a:bodyPr/>
                    <a:lstStyle/>
                    <a:p>
                      <a:pPr algn="l" fontAlgn="b"/>
                      <a:endParaRPr lang="de-DE" sz="12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tc>
                <a:extLst>
                  <a:ext uri="{0D108BD9-81ED-4DB2-BD59-A6C34878D82A}">
                    <a16:rowId xmlns:a16="http://schemas.microsoft.com/office/drawing/2014/main" val="3711929311"/>
                  </a:ext>
                </a:extLst>
              </a:tr>
              <a:tr h="163442">
                <a:tc>
                  <a:txBody>
                    <a:bodyPr/>
                    <a:lstStyle/>
                    <a:p>
                      <a:pPr algn="l" fontAlgn="b"/>
                      <a:endParaRPr lang="en-US" sz="1200" b="0" i="0" u="none" strike="noStrike" noProof="0" dirty="0">
                        <a:solidFill>
                          <a:srgbClr val="000000"/>
                        </a:solidFill>
                        <a:effectLst/>
                        <a:latin typeface="Arial" panose="020B0604020202020204" pitchFamily="34" charset="0"/>
                        <a:cs typeface="Arial" panose="020B0604020202020204" pitchFamily="34" charset="0"/>
                      </a:endParaRPr>
                    </a:p>
                  </a:txBody>
                  <a:tcPr marL="9525" marR="9525" marT="9525" marB="0" anchor="b"/>
                </a:tc>
                <a:tc>
                  <a:txBody>
                    <a:bodyPr/>
                    <a:lstStyle/>
                    <a:p>
                      <a:pPr algn="l" fontAlgn="b"/>
                      <a:endParaRPr lang="en-US" sz="1200" b="0" i="0" u="none" strike="noStrike" noProof="0" dirty="0">
                        <a:solidFill>
                          <a:srgbClr val="000000"/>
                        </a:solidFill>
                        <a:effectLst/>
                        <a:latin typeface="Arial" panose="020B0604020202020204" pitchFamily="34" charset="0"/>
                        <a:cs typeface="Arial" panose="020B0604020202020204" pitchFamily="34" charset="0"/>
                      </a:endParaRPr>
                    </a:p>
                  </a:txBody>
                  <a:tcPr marL="9525" marR="9525" marT="9525" marB="0" anchor="b"/>
                </a:tc>
                <a:tc>
                  <a:txBody>
                    <a:bodyPr/>
                    <a:lstStyle/>
                    <a:p>
                      <a:pPr algn="r" fontAlgn="b"/>
                      <a:r>
                        <a:rPr lang="en-US" sz="1200" b="1" u="none" strike="noStrike" noProof="0" dirty="0">
                          <a:effectLst/>
                          <a:latin typeface="Arial" panose="020B0604020202020204" pitchFamily="34" charset="0"/>
                          <a:cs typeface="Arial" panose="020B0604020202020204" pitchFamily="34" charset="0"/>
                        </a:rPr>
                        <a:t>176,08</a:t>
                      </a:r>
                      <a:endParaRPr lang="en-US" sz="1200" b="1" i="0" u="none" strike="noStrike" noProof="0" dirty="0">
                        <a:solidFill>
                          <a:srgbClr val="000000"/>
                        </a:solidFill>
                        <a:effectLst/>
                        <a:latin typeface="Arial" panose="020B0604020202020204" pitchFamily="34" charset="0"/>
                        <a:cs typeface="Arial" panose="020B0604020202020204" pitchFamily="34" charset="0"/>
                      </a:endParaRPr>
                    </a:p>
                  </a:txBody>
                  <a:tcPr marL="9525" marR="9525" marT="9525" marB="0" anchor="b"/>
                </a:tc>
                <a:extLst>
                  <a:ext uri="{0D108BD9-81ED-4DB2-BD59-A6C34878D82A}">
                    <a16:rowId xmlns:a16="http://schemas.microsoft.com/office/drawing/2014/main" val="2495553827"/>
                  </a:ext>
                </a:extLst>
              </a:tr>
            </a:tbl>
          </a:graphicData>
        </a:graphic>
      </p:graphicFrame>
      <p:graphicFrame>
        <p:nvGraphicFramePr>
          <p:cNvPr id="12" name="Tabelle 11"/>
          <p:cNvGraphicFramePr>
            <a:graphicFrameLocks noGrp="1"/>
          </p:cNvGraphicFramePr>
          <p:nvPr>
            <p:extLst>
              <p:ext uri="{D42A27DB-BD31-4B8C-83A1-F6EECF244321}">
                <p14:modId xmlns:p14="http://schemas.microsoft.com/office/powerpoint/2010/main" val="2662457120"/>
              </p:ext>
            </p:extLst>
          </p:nvPr>
        </p:nvGraphicFramePr>
        <p:xfrm>
          <a:off x="3497908" y="1292983"/>
          <a:ext cx="5328592" cy="222885"/>
        </p:xfrm>
        <a:graphic>
          <a:graphicData uri="http://schemas.openxmlformats.org/drawingml/2006/table">
            <a:tbl>
              <a:tblPr/>
              <a:tblGrid>
                <a:gridCol w="5328592">
                  <a:extLst>
                    <a:ext uri="{9D8B030D-6E8A-4147-A177-3AD203B41FA5}">
                      <a16:colId xmlns:a16="http://schemas.microsoft.com/office/drawing/2014/main" val="790795959"/>
                    </a:ext>
                  </a:extLst>
                </a:gridCol>
              </a:tblGrid>
              <a:tr h="190500">
                <a:tc>
                  <a:txBody>
                    <a:bodyPr/>
                    <a:lstStyle/>
                    <a:p>
                      <a:pPr algn="ctr" fontAlgn="b"/>
                      <a:r>
                        <a:rPr lang="en-US" sz="1400" b="1" i="0" u="none" strike="noStrike" noProof="0" dirty="0">
                          <a:solidFill>
                            <a:schemeClr val="accent1">
                              <a:lumMod val="75000"/>
                            </a:schemeClr>
                          </a:solidFill>
                          <a:effectLst/>
                          <a:latin typeface="Arial" panose="020B0604020202020204" pitchFamily="34" charset="0"/>
                          <a:cs typeface="Arial" panose="020B0604020202020204" pitchFamily="34" charset="0"/>
                        </a:rPr>
                        <a:t>Total Accumulated Investment as</a:t>
                      </a:r>
                      <a:r>
                        <a:rPr lang="en-US" sz="1400" b="1" i="0" u="none" strike="noStrike" baseline="0" noProof="0" dirty="0">
                          <a:solidFill>
                            <a:schemeClr val="accent1">
                              <a:lumMod val="75000"/>
                            </a:schemeClr>
                          </a:solidFill>
                          <a:effectLst/>
                          <a:latin typeface="Arial" panose="020B0604020202020204" pitchFamily="34" charset="0"/>
                          <a:cs typeface="Arial" panose="020B0604020202020204" pitchFamily="34" charset="0"/>
                        </a:rPr>
                        <a:t> of Oct 2015 </a:t>
                      </a:r>
                      <a:r>
                        <a:rPr lang="en-US" sz="1400" b="1" i="0" u="none" strike="noStrike" noProof="0" dirty="0">
                          <a:solidFill>
                            <a:schemeClr val="accent1">
                              <a:lumMod val="75000"/>
                            </a:schemeClr>
                          </a:solidFill>
                          <a:effectLst/>
                          <a:latin typeface="Arial" panose="020B0604020202020204" pitchFamily="34" charset="0"/>
                          <a:cs typeface="Arial" panose="020B0604020202020204" pitchFamily="34" charset="0"/>
                        </a:rPr>
                        <a:t>(in USD millions)</a:t>
                      </a:r>
                    </a:p>
                  </a:txBody>
                  <a:tcPr marL="9525" marR="9525" marT="9525" marB="0" anchor="b">
                    <a:lnL>
                      <a:noFill/>
                    </a:lnL>
                    <a:lnR>
                      <a:noFill/>
                    </a:lnR>
                    <a:lnT>
                      <a:noFill/>
                    </a:lnT>
                    <a:lnB>
                      <a:noFill/>
                    </a:lnB>
                  </a:tcPr>
                </a:tc>
                <a:extLst>
                  <a:ext uri="{0D108BD9-81ED-4DB2-BD59-A6C34878D82A}">
                    <a16:rowId xmlns:a16="http://schemas.microsoft.com/office/drawing/2014/main" val="150577622"/>
                  </a:ext>
                </a:extLst>
              </a:tr>
            </a:tbl>
          </a:graphicData>
        </a:graphic>
      </p:graphicFrame>
      <p:sp>
        <p:nvSpPr>
          <p:cNvPr id="7" name="Rechteck 6"/>
          <p:cNvSpPr/>
          <p:nvPr/>
        </p:nvSpPr>
        <p:spPr>
          <a:xfrm>
            <a:off x="7708837" y="4945181"/>
            <a:ext cx="779381" cy="200055"/>
          </a:xfrm>
          <a:prstGeom prst="rect">
            <a:avLst/>
          </a:prstGeom>
        </p:spPr>
        <p:txBody>
          <a:bodyPr wrap="none">
            <a:spAutoFit/>
          </a:bodyPr>
          <a:lstStyle/>
          <a:p>
            <a:r>
              <a:rPr lang="en-US" sz="700" dirty="0">
                <a:latin typeface="Times New Roman" panose="02020603050405020304" pitchFamily="18" charset="0"/>
                <a:cs typeface="Times New Roman" panose="02020603050405020304" pitchFamily="18" charset="0"/>
              </a:rPr>
              <a:t>(</a:t>
            </a:r>
            <a:r>
              <a:rPr lang="en-US" sz="700" dirty="0" err="1">
                <a:latin typeface="Times New Roman" panose="02020603050405020304" pitchFamily="18" charset="0"/>
                <a:cs typeface="Times New Roman" panose="02020603050405020304" pitchFamily="18" charset="0"/>
              </a:rPr>
              <a:t>Disbrow</a:t>
            </a:r>
            <a:r>
              <a:rPr lang="en-US" sz="700" dirty="0">
                <a:latin typeface="Times New Roman" panose="02020603050405020304" pitchFamily="18" charset="0"/>
                <a:cs typeface="Times New Roman" panose="02020603050405020304" pitchFamily="18" charset="0"/>
              </a:rPr>
              <a:t>, 2015)</a:t>
            </a:r>
            <a:endParaRPr lang="de-DE" sz="7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8449411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275856" y="260647"/>
            <a:ext cx="5328592" cy="936105"/>
          </a:xfrm>
        </p:spPr>
        <p:txBody>
          <a:bodyPr/>
          <a:lstStyle/>
          <a:p>
            <a:r>
              <a:rPr lang="en-US" dirty="0"/>
              <a:t>Economic Forces driving Vaccine Readiness:  Do Nothing vs. Reason to Act</a:t>
            </a:r>
          </a:p>
        </p:txBody>
      </p:sp>
      <p:sp>
        <p:nvSpPr>
          <p:cNvPr id="4" name="Foliennummernplatzhalter 3"/>
          <p:cNvSpPr>
            <a:spLocks noGrp="1"/>
          </p:cNvSpPr>
          <p:nvPr>
            <p:ph type="sldNum" sz="quarter" idx="4"/>
          </p:nvPr>
        </p:nvSpPr>
        <p:spPr/>
        <p:txBody>
          <a:bodyPr/>
          <a:lstStyle/>
          <a:p>
            <a:fld id="{367B8622-E532-43A0-87D4-434EB8218BEF}" type="slidenum">
              <a:rPr lang="en-US" smtClean="0"/>
              <a:pPr/>
              <a:t>21</a:t>
            </a:fld>
            <a:endParaRPr lang="en-US"/>
          </a:p>
        </p:txBody>
      </p:sp>
      <p:sp>
        <p:nvSpPr>
          <p:cNvPr id="10" name="Rechteck 9"/>
          <p:cNvSpPr/>
          <p:nvPr/>
        </p:nvSpPr>
        <p:spPr>
          <a:xfrm>
            <a:off x="1606870" y="2276872"/>
            <a:ext cx="6853562" cy="2062103"/>
          </a:xfrm>
          <a:prstGeom prst="rect">
            <a:avLst/>
          </a:prstGeom>
        </p:spPr>
        <p:txBody>
          <a:bodyPr wrap="square">
            <a:spAutoFit/>
          </a:bodyPr>
          <a:lstStyle/>
          <a:p>
            <a:r>
              <a:rPr lang="en-US" sz="1600" b="1" dirty="0">
                <a:latin typeface="Arial" panose="020B0604020202020204" pitchFamily="34" charset="0"/>
                <a:cs typeface="Arial" panose="020B0604020202020204" pitchFamily="34" charset="0"/>
              </a:rPr>
              <a:t>Questions to Address:</a:t>
            </a:r>
          </a:p>
          <a:p>
            <a:pPr marL="342900" indent="-342900">
              <a:buFont typeface="+mj-lt"/>
              <a:buAutoNum type="arabicPeriod"/>
            </a:pPr>
            <a:endParaRPr lang="en-US" sz="1600" b="1" dirty="0">
              <a:solidFill>
                <a:schemeClr val="accent1">
                  <a:lumMod val="75000"/>
                </a:schemeClr>
              </a:solidFill>
              <a:latin typeface="Arial" panose="020B0604020202020204" pitchFamily="34" charset="0"/>
              <a:cs typeface="Arial" panose="020B0604020202020204" pitchFamily="34" charset="0"/>
            </a:endParaRPr>
          </a:p>
          <a:p>
            <a:pPr marL="342900" indent="-342900">
              <a:buFont typeface="+mj-lt"/>
              <a:buAutoNum type="arabicPeriod"/>
            </a:pPr>
            <a:r>
              <a:rPr lang="en-US" sz="1600" b="1" dirty="0">
                <a:solidFill>
                  <a:schemeClr val="accent1">
                    <a:lumMod val="75000"/>
                  </a:schemeClr>
                </a:solidFill>
                <a:latin typeface="Arial" panose="020B0604020202020204" pitchFamily="34" charset="0"/>
                <a:cs typeface="Arial" panose="020B0604020202020204" pitchFamily="34" charset="0"/>
              </a:rPr>
              <a:t>DO NOTHING:</a:t>
            </a:r>
            <a:r>
              <a:rPr lang="en-US" sz="1600" dirty="0">
                <a:solidFill>
                  <a:schemeClr val="accent1">
                    <a:lumMod val="75000"/>
                  </a:schemeClr>
                </a:solidFill>
                <a:latin typeface="Arial" panose="020B0604020202020204" pitchFamily="34" charset="0"/>
                <a:cs typeface="Arial" panose="020B0604020202020204" pitchFamily="34" charset="0"/>
              </a:rPr>
              <a:t> </a:t>
            </a:r>
            <a:r>
              <a:rPr lang="en-US" sz="1600" dirty="0">
                <a:latin typeface="Arial" panose="020B0604020202020204" pitchFamily="34" charset="0"/>
                <a:cs typeface="Arial" panose="020B0604020202020204" pitchFamily="34" charset="0"/>
              </a:rPr>
              <a:t>While free market demand did not justify independent industry initiative to develop MCM, why was funding not appropriated well before the latest outbreak (e.g. by government)?</a:t>
            </a:r>
          </a:p>
          <a:p>
            <a:pPr marL="342900" indent="-342900">
              <a:buFont typeface="+mj-lt"/>
              <a:buAutoNum type="arabicPeriod"/>
            </a:pPr>
            <a:endParaRPr lang="en-US" sz="1600" dirty="0">
              <a:latin typeface="Arial" panose="020B0604020202020204" pitchFamily="34" charset="0"/>
              <a:cs typeface="Arial" panose="020B0604020202020204" pitchFamily="34" charset="0"/>
            </a:endParaRPr>
          </a:p>
          <a:p>
            <a:pPr marL="342900" indent="-342900">
              <a:buFont typeface="+mj-lt"/>
              <a:buAutoNum type="arabicPeriod"/>
            </a:pPr>
            <a:r>
              <a:rPr lang="en-US" sz="1600" b="1" dirty="0">
                <a:solidFill>
                  <a:schemeClr val="accent1">
                    <a:lumMod val="75000"/>
                  </a:schemeClr>
                </a:solidFill>
                <a:latin typeface="Arial" panose="020B0604020202020204" pitchFamily="34" charset="0"/>
                <a:cs typeface="Arial" panose="020B0604020202020204" pitchFamily="34" charset="0"/>
              </a:rPr>
              <a:t>REASON TO ACT:  </a:t>
            </a:r>
            <a:r>
              <a:rPr lang="en-US" sz="1600" dirty="0">
                <a:latin typeface="Arial" panose="020B0604020202020204" pitchFamily="34" charset="0"/>
                <a:cs typeface="Arial" panose="020B0604020202020204" pitchFamily="34" charset="0"/>
              </a:rPr>
              <a:t>What changed in 2014 to trigger government’s high demand for a MCM (e.g. vaccine and therapeutics)?</a:t>
            </a:r>
          </a:p>
        </p:txBody>
      </p:sp>
      <p:sp>
        <p:nvSpPr>
          <p:cNvPr id="9" name="Textplatzhalter 5"/>
          <p:cNvSpPr>
            <a:spLocks noGrp="1"/>
          </p:cNvSpPr>
          <p:nvPr>
            <p:ph type="body" sz="quarter" idx="11"/>
          </p:nvPr>
        </p:nvSpPr>
        <p:spPr>
          <a:xfrm>
            <a:off x="611560" y="4797152"/>
            <a:ext cx="8136904" cy="792088"/>
          </a:xfrm>
        </p:spPr>
        <p:txBody>
          <a:bodyPr anchor="ctr" anchorCtr="0">
            <a:noAutofit/>
          </a:bodyPr>
          <a:lstStyle/>
          <a:p>
            <a:r>
              <a:rPr lang="en-US" dirty="0"/>
              <a:t>Given that the brutal Ebola killer virus was discovered in 1976 and periodically re-emerged multiple times since then, why did the international community not initiate earlier preparation of a MCM program and what exactly drove the decision to do so now? </a:t>
            </a:r>
          </a:p>
        </p:txBody>
      </p:sp>
      <p:sp>
        <p:nvSpPr>
          <p:cNvPr id="8" name="Textplatzhalter 4"/>
          <p:cNvSpPr>
            <a:spLocks noGrp="1"/>
          </p:cNvSpPr>
          <p:nvPr>
            <p:ph type="body" sz="quarter" idx="10"/>
          </p:nvPr>
        </p:nvSpPr>
        <p:spPr>
          <a:xfrm>
            <a:off x="395288" y="260350"/>
            <a:ext cx="2736552" cy="1368425"/>
          </a:xfrm>
        </p:spPr>
        <p:txBody>
          <a:bodyPr/>
          <a:lstStyle/>
          <a:p>
            <a:r>
              <a:rPr lang="en-US" dirty="0"/>
              <a:t>Ebola Outbreak 2014:</a:t>
            </a:r>
          </a:p>
          <a:p>
            <a:r>
              <a:rPr lang="en-US" dirty="0"/>
              <a:t>Response</a:t>
            </a:r>
          </a:p>
        </p:txBody>
      </p:sp>
      <p:pic>
        <p:nvPicPr>
          <p:cNvPr id="5" name="Grafik 4"/>
          <p:cNvPicPr>
            <a:picLocks noChangeAspect="1"/>
          </p:cNvPicPr>
          <p:nvPr/>
        </p:nvPicPr>
        <p:blipFill rotWithShape="1">
          <a:blip r:embed="rId2">
            <a:extLst>
              <a:ext uri="{28A0092B-C50C-407E-A947-70E740481C1C}">
                <a14:useLocalDpi xmlns:a14="http://schemas.microsoft.com/office/drawing/2010/main" val="0"/>
              </a:ext>
            </a:extLst>
          </a:blip>
          <a:srcRect l="49612"/>
          <a:stretch/>
        </p:blipFill>
        <p:spPr>
          <a:xfrm>
            <a:off x="683568" y="2592487"/>
            <a:ext cx="767915" cy="747712"/>
          </a:xfrm>
          <a:prstGeom prst="rect">
            <a:avLst/>
          </a:prstGeom>
        </p:spPr>
      </p:pic>
      <p:pic>
        <p:nvPicPr>
          <p:cNvPr id="11" name="Grafik 10"/>
          <p:cNvPicPr>
            <a:picLocks noChangeAspect="1"/>
          </p:cNvPicPr>
          <p:nvPr/>
        </p:nvPicPr>
        <p:blipFill rotWithShape="1">
          <a:blip r:embed="rId2">
            <a:extLst>
              <a:ext uri="{28A0092B-C50C-407E-A947-70E740481C1C}">
                <a14:useLocalDpi xmlns:a14="http://schemas.microsoft.com/office/drawing/2010/main" val="0"/>
              </a:ext>
            </a:extLst>
          </a:blip>
          <a:srcRect r="50387"/>
          <a:stretch/>
        </p:blipFill>
        <p:spPr>
          <a:xfrm>
            <a:off x="695400" y="3505225"/>
            <a:ext cx="756083" cy="747712"/>
          </a:xfrm>
          <a:prstGeom prst="rect">
            <a:avLst/>
          </a:prstGeom>
        </p:spPr>
      </p:pic>
    </p:spTree>
    <p:extLst>
      <p:ext uri="{BB962C8B-B14F-4D97-AF65-F5344CB8AC3E}">
        <p14:creationId xmlns:p14="http://schemas.microsoft.com/office/powerpoint/2010/main" val="307980572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a:t>Even in Terms of Regional Disease Burden (measured in DALYs), the Ebola Virus has been Historically Insignificant</a:t>
            </a:r>
          </a:p>
        </p:txBody>
      </p:sp>
      <p:sp>
        <p:nvSpPr>
          <p:cNvPr id="4" name="Foliennummernplatzhalter 3"/>
          <p:cNvSpPr>
            <a:spLocks noGrp="1"/>
          </p:cNvSpPr>
          <p:nvPr>
            <p:ph type="sldNum" sz="quarter" idx="4"/>
          </p:nvPr>
        </p:nvSpPr>
        <p:spPr/>
        <p:txBody>
          <a:bodyPr/>
          <a:lstStyle/>
          <a:p>
            <a:fld id="{367B8622-E532-43A0-87D4-434EB8218BEF}" type="slidenum">
              <a:rPr lang="en-US" smtClean="0"/>
              <a:pPr/>
              <a:t>22</a:t>
            </a:fld>
            <a:endParaRPr lang="en-US"/>
          </a:p>
        </p:txBody>
      </p:sp>
      <p:sp>
        <p:nvSpPr>
          <p:cNvPr id="5" name="Textplatzhalter 4"/>
          <p:cNvSpPr>
            <a:spLocks noGrp="1"/>
          </p:cNvSpPr>
          <p:nvPr>
            <p:ph type="body" sz="quarter" idx="10"/>
          </p:nvPr>
        </p:nvSpPr>
        <p:spPr>
          <a:xfrm>
            <a:off x="395288" y="260350"/>
            <a:ext cx="2736552" cy="1368425"/>
          </a:xfrm>
        </p:spPr>
        <p:txBody>
          <a:bodyPr/>
          <a:lstStyle/>
          <a:p>
            <a:r>
              <a:rPr lang="en-US" dirty="0"/>
              <a:t>Ebola Outbreak 2014:</a:t>
            </a:r>
          </a:p>
          <a:p>
            <a:r>
              <a:rPr lang="en-US" dirty="0"/>
              <a:t> Do Nothing</a:t>
            </a:r>
          </a:p>
        </p:txBody>
      </p:sp>
      <p:sp>
        <p:nvSpPr>
          <p:cNvPr id="6" name="Textplatzhalter 5"/>
          <p:cNvSpPr>
            <a:spLocks noGrp="1"/>
          </p:cNvSpPr>
          <p:nvPr>
            <p:ph type="body" sz="quarter" idx="11"/>
          </p:nvPr>
        </p:nvSpPr>
        <p:spPr>
          <a:xfrm>
            <a:off x="971599" y="5726484"/>
            <a:ext cx="8098993" cy="691719"/>
          </a:xfrm>
        </p:spPr>
        <p:txBody>
          <a:bodyPr anchor="ctr" anchorCtr="0">
            <a:noAutofit/>
          </a:bodyPr>
          <a:lstStyle/>
          <a:p>
            <a:r>
              <a:rPr lang="en-US" dirty="0"/>
              <a:t>When combining the DALYs of the top 4 leading causes of disease burden in Africa (a 24% share of DALYs for developing nations), these diseases represent less than 5% of DALYs for developed nations</a:t>
            </a:r>
            <a:r>
              <a:rPr lang="en-US" baseline="30000" dirty="0"/>
              <a:t>3</a:t>
            </a:r>
            <a:endParaRPr lang="en-US" dirty="0"/>
          </a:p>
        </p:txBody>
      </p:sp>
      <p:sp>
        <p:nvSpPr>
          <p:cNvPr id="10" name="Rechteck 9"/>
          <p:cNvSpPr/>
          <p:nvPr/>
        </p:nvSpPr>
        <p:spPr>
          <a:xfrm>
            <a:off x="166710" y="1916832"/>
            <a:ext cx="8509745" cy="307777"/>
          </a:xfrm>
          <a:prstGeom prst="rect">
            <a:avLst/>
          </a:prstGeom>
        </p:spPr>
        <p:txBody>
          <a:bodyPr wrap="square">
            <a:spAutoFit/>
          </a:bodyPr>
          <a:lstStyle/>
          <a:p>
            <a:pPr marL="180975" indent="-180975">
              <a:buFont typeface="Arial" panose="020B0604020202020204" pitchFamily="34" charset="0"/>
              <a:buChar char="•"/>
            </a:pPr>
            <a:endParaRPr lang="en-US" sz="1400" dirty="0">
              <a:latin typeface="Arial" panose="020B0604020202020204" pitchFamily="34" charset="0"/>
              <a:cs typeface="Arial" panose="020B0604020202020204" pitchFamily="34" charset="0"/>
            </a:endParaRPr>
          </a:p>
        </p:txBody>
      </p:sp>
      <p:sp>
        <p:nvSpPr>
          <p:cNvPr id="11" name="Rechteck 10"/>
          <p:cNvSpPr/>
          <p:nvPr/>
        </p:nvSpPr>
        <p:spPr>
          <a:xfrm>
            <a:off x="971600" y="6418203"/>
            <a:ext cx="7416824" cy="400110"/>
          </a:xfrm>
          <a:prstGeom prst="rect">
            <a:avLst/>
          </a:prstGeom>
        </p:spPr>
        <p:txBody>
          <a:bodyPr wrap="square">
            <a:spAutoFit/>
          </a:bodyPr>
          <a:lstStyle/>
          <a:p>
            <a:pPr marL="304800" indent="-304800">
              <a:spcAft>
                <a:spcPts val="0"/>
              </a:spcAft>
            </a:pPr>
            <a:r>
              <a:rPr lang="en-US" sz="500" spc="30" dirty="0">
                <a:latin typeface="Times New Roman" panose="02020603050405020304" pitchFamily="18" charset="0"/>
                <a:ea typeface="Times New Roman" panose="02020603050405020304" pitchFamily="18" charset="0"/>
              </a:rPr>
              <a:t>1. WHO. (2014b). The Health of the People: What Works – the African Regional Health Report 2014. Brazzaville, Republic of Congo.</a:t>
            </a:r>
          </a:p>
          <a:p>
            <a:pPr marL="304800" indent="-304800"/>
            <a:r>
              <a:rPr lang="en-US" sz="500" spc="30" dirty="0">
                <a:latin typeface="Times New Roman" panose="02020603050405020304" pitchFamily="18" charset="0"/>
                <a:ea typeface="Times New Roman" panose="02020603050405020304" pitchFamily="18" charset="0"/>
              </a:rPr>
              <a:t>2. WHO. (2015). World Malaria Report 2015. Geneva, Switzerland.</a:t>
            </a:r>
          </a:p>
          <a:p>
            <a:pPr marL="304800" indent="-304800"/>
            <a:r>
              <a:rPr lang="en-US" sz="500" spc="30" dirty="0">
                <a:latin typeface="Times New Roman" panose="02020603050405020304" pitchFamily="18" charset="0"/>
                <a:ea typeface="Times New Roman" panose="02020603050405020304" pitchFamily="18" charset="0"/>
              </a:rPr>
              <a:t>3. Bloom, D. E. (2014). The Shape of Global Health -- Finance &amp; Development December 2014. Finance and Development, (December).</a:t>
            </a:r>
          </a:p>
          <a:p>
            <a:pPr marL="304800" indent="-304800">
              <a:spcAft>
                <a:spcPts val="0"/>
              </a:spcAft>
            </a:pPr>
            <a:endParaRPr lang="en-US" sz="500" spc="30" dirty="0">
              <a:latin typeface="Times New Roman" panose="02020603050405020304" pitchFamily="18" charset="0"/>
              <a:ea typeface="Times New Roman" panose="02020603050405020304" pitchFamily="18" charset="0"/>
            </a:endParaRPr>
          </a:p>
        </p:txBody>
      </p:sp>
      <p:sp>
        <p:nvSpPr>
          <p:cNvPr id="12" name="Rechteck 11"/>
          <p:cNvSpPr/>
          <p:nvPr/>
        </p:nvSpPr>
        <p:spPr>
          <a:xfrm>
            <a:off x="166711" y="1916832"/>
            <a:ext cx="3317696" cy="2554545"/>
          </a:xfrm>
          <a:prstGeom prst="rect">
            <a:avLst/>
          </a:prstGeom>
        </p:spPr>
        <p:txBody>
          <a:bodyPr wrap="square">
            <a:spAutoFit/>
          </a:bodyPr>
          <a:lstStyle/>
          <a:p>
            <a:pPr marL="177800" indent="-177800">
              <a:buFont typeface="Arial" panose="020B0604020202020204" pitchFamily="34" charset="0"/>
              <a:buChar char="•"/>
            </a:pPr>
            <a:r>
              <a:rPr lang="en-US" sz="1200" b="1" dirty="0">
                <a:solidFill>
                  <a:schemeClr val="accent1">
                    <a:lumMod val="75000"/>
                  </a:schemeClr>
                </a:solidFill>
                <a:latin typeface="Arial" panose="020B0604020202020204" pitchFamily="34" charset="0"/>
                <a:cs typeface="Arial" panose="020B0604020202020204" pitchFamily="34" charset="0"/>
              </a:rPr>
              <a:t>LOW RANKING THREAT LEVEL </a:t>
            </a:r>
            <a:r>
              <a:rPr lang="en-US" sz="1200" dirty="0">
                <a:latin typeface="Arial" panose="020B0604020202020204" pitchFamily="34" charset="0"/>
                <a:cs typeface="Arial" panose="020B0604020202020204" pitchFamily="34" charset="0"/>
              </a:rPr>
              <a:t>- on a global scale (or even for the African region), there are several widespread diseases which cause far higher fatality rates*</a:t>
            </a:r>
          </a:p>
          <a:p>
            <a:pPr marL="177800" indent="-177800">
              <a:buFont typeface="Arial" panose="020B0604020202020204" pitchFamily="34" charset="0"/>
              <a:buChar char="•"/>
            </a:pPr>
            <a:endParaRPr lang="en-US" sz="1200" dirty="0">
              <a:latin typeface="Arial" panose="020B0604020202020204" pitchFamily="34" charset="0"/>
              <a:cs typeface="Arial" panose="020B0604020202020204" pitchFamily="34" charset="0"/>
            </a:endParaRPr>
          </a:p>
          <a:p>
            <a:pPr marL="177800" indent="-177800">
              <a:buFont typeface="Arial" panose="020B0604020202020204" pitchFamily="34" charset="0"/>
              <a:buChar char="•"/>
            </a:pPr>
            <a:endParaRPr lang="en-US" sz="1200" i="1" dirty="0">
              <a:latin typeface="Arial" panose="020B0604020202020204" pitchFamily="34" charset="0"/>
              <a:cs typeface="Arial" panose="020B0604020202020204" pitchFamily="34" charset="0"/>
            </a:endParaRPr>
          </a:p>
          <a:p>
            <a:pPr marL="177800" indent="-177800">
              <a:buFont typeface="Arial" panose="020B0604020202020204" pitchFamily="34" charset="0"/>
              <a:buChar char="•"/>
            </a:pPr>
            <a:endParaRPr lang="en-US" sz="1200" b="1" dirty="0">
              <a:solidFill>
                <a:schemeClr val="accent1">
                  <a:lumMod val="75000"/>
                </a:schemeClr>
              </a:solidFill>
              <a:latin typeface="Arial" panose="020B0604020202020204" pitchFamily="34" charset="0"/>
              <a:cs typeface="Arial" panose="020B0604020202020204" pitchFamily="34" charset="0"/>
            </a:endParaRPr>
          </a:p>
          <a:p>
            <a:pPr marL="177800" indent="-177800">
              <a:buFont typeface="Arial" panose="020B0604020202020204" pitchFamily="34" charset="0"/>
              <a:buChar char="•"/>
            </a:pPr>
            <a:r>
              <a:rPr lang="en-US" sz="1200" b="1" dirty="0">
                <a:solidFill>
                  <a:schemeClr val="accent1">
                    <a:lumMod val="75000"/>
                  </a:schemeClr>
                </a:solidFill>
                <a:latin typeface="Arial" panose="020B0604020202020204" pitchFamily="34" charset="0"/>
                <a:cs typeface="Arial" panose="020B0604020202020204" pitchFamily="34" charset="0"/>
              </a:rPr>
              <a:t>DISABILITY-ADJUSTED LIFE YEARS (DALYs): </a:t>
            </a:r>
          </a:p>
          <a:p>
            <a:pPr marL="177800" indent="-177800">
              <a:buFont typeface="Arial" panose="020B0604020202020204" pitchFamily="34" charset="0"/>
              <a:buChar char="•"/>
            </a:pPr>
            <a:endParaRPr lang="en-US" sz="1200" b="1" u="sng" dirty="0">
              <a:solidFill>
                <a:schemeClr val="accent1">
                  <a:lumMod val="75000"/>
                </a:schemeClr>
              </a:solidFill>
              <a:latin typeface="Arial" panose="020B0604020202020204" pitchFamily="34" charset="0"/>
              <a:cs typeface="Arial" panose="020B0604020202020204" pitchFamily="34" charset="0"/>
            </a:endParaRPr>
          </a:p>
          <a:p>
            <a:pPr algn="ctr"/>
            <a:r>
              <a:rPr lang="en-US" sz="1400" b="1" u="sng" dirty="0">
                <a:latin typeface="Arial" panose="020B0604020202020204" pitchFamily="34" charset="0"/>
                <a:cs typeface="Arial" panose="020B0604020202020204" pitchFamily="34" charset="0"/>
              </a:rPr>
              <a:t>Number of Years of Life Lost </a:t>
            </a:r>
            <a:r>
              <a:rPr lang="en-US" sz="1400" b="1" dirty="0">
                <a:latin typeface="Arial" panose="020B0604020202020204" pitchFamily="34" charset="0"/>
                <a:cs typeface="Arial" panose="020B0604020202020204" pitchFamily="34" charset="0"/>
              </a:rPr>
              <a:t>+</a:t>
            </a:r>
          </a:p>
          <a:p>
            <a:pPr algn="ctr"/>
            <a:r>
              <a:rPr lang="en-US" sz="1200" b="1" u="sng" dirty="0">
                <a:latin typeface="Arial" panose="020B0604020202020204" pitchFamily="34" charset="0"/>
                <a:cs typeface="Arial" panose="020B0604020202020204" pitchFamily="34" charset="0"/>
              </a:rPr>
              <a:t>Y</a:t>
            </a:r>
            <a:r>
              <a:rPr lang="en-US" sz="1400" b="1" u="sng" dirty="0">
                <a:latin typeface="Arial" panose="020B0604020202020204" pitchFamily="34" charset="0"/>
                <a:cs typeface="Arial" panose="020B0604020202020204" pitchFamily="34" charset="0"/>
              </a:rPr>
              <a:t>ears of life lived with disability</a:t>
            </a:r>
          </a:p>
          <a:p>
            <a:pPr marL="177800" indent="-177800">
              <a:buFont typeface="Arial" panose="020B0604020202020204" pitchFamily="34" charset="0"/>
              <a:buChar char="•"/>
            </a:pPr>
            <a:endParaRPr lang="en-US" sz="1200" dirty="0">
              <a:latin typeface="Arial" panose="020B0604020202020204" pitchFamily="34" charset="0"/>
              <a:cs typeface="Arial" panose="020B0604020202020204" pitchFamily="34" charset="0"/>
            </a:endParaRPr>
          </a:p>
        </p:txBody>
      </p:sp>
      <p:sp>
        <p:nvSpPr>
          <p:cNvPr id="3" name="Rechteck 2"/>
          <p:cNvSpPr/>
          <p:nvPr/>
        </p:nvSpPr>
        <p:spPr>
          <a:xfrm>
            <a:off x="3491880" y="1560441"/>
            <a:ext cx="5192048" cy="461665"/>
          </a:xfrm>
          <a:prstGeom prst="rect">
            <a:avLst/>
          </a:prstGeom>
        </p:spPr>
        <p:txBody>
          <a:bodyPr wrap="square">
            <a:spAutoFit/>
          </a:bodyPr>
          <a:lstStyle/>
          <a:p>
            <a:pPr algn="ctr"/>
            <a:r>
              <a:rPr lang="en-US" sz="1200" b="1" spc="30" dirty="0">
                <a:latin typeface="Arial" panose="020B0604020202020204" pitchFamily="34" charset="0"/>
                <a:ea typeface="Times New Roman" panose="02020603050405020304" pitchFamily="18" charset="0"/>
                <a:cs typeface="Arial" panose="020B0604020202020204" pitchFamily="34" charset="0"/>
              </a:rPr>
              <a:t>Regional Ranking of Leading Causes of Disease Burden</a:t>
            </a:r>
          </a:p>
          <a:p>
            <a:pPr algn="ctr"/>
            <a:r>
              <a:rPr lang="en-US" sz="1200" b="1" spc="30" dirty="0">
                <a:latin typeface="Arial" panose="020B0604020202020204" pitchFamily="34" charset="0"/>
                <a:ea typeface="Times New Roman" panose="02020603050405020304" pitchFamily="18" charset="0"/>
                <a:cs typeface="Arial" panose="020B0604020202020204" pitchFamily="34" charset="0"/>
              </a:rPr>
              <a:t>(measured in DALYs) – 2011</a:t>
            </a:r>
            <a:endParaRPr lang="de-DE" sz="1200" b="1" dirty="0">
              <a:latin typeface="Arial" panose="020B0604020202020204" pitchFamily="34" charset="0"/>
              <a:cs typeface="Arial" panose="020B0604020202020204" pitchFamily="34" charset="0"/>
            </a:endParaRPr>
          </a:p>
        </p:txBody>
      </p:sp>
      <p:sp>
        <p:nvSpPr>
          <p:cNvPr id="8" name="Rechteck 7"/>
          <p:cNvSpPr/>
          <p:nvPr/>
        </p:nvSpPr>
        <p:spPr>
          <a:xfrm>
            <a:off x="166710" y="2743902"/>
            <a:ext cx="3109146" cy="276999"/>
          </a:xfrm>
          <a:prstGeom prst="rect">
            <a:avLst/>
          </a:prstGeom>
        </p:spPr>
        <p:txBody>
          <a:bodyPr wrap="square">
            <a:spAutoFit/>
          </a:bodyPr>
          <a:lstStyle/>
          <a:p>
            <a:r>
              <a:rPr lang="en-US" sz="600" dirty="0">
                <a:latin typeface="Arial" panose="020B0604020202020204" pitchFamily="34" charset="0"/>
                <a:cs typeface="Arial" panose="020B0604020202020204" pitchFamily="34" charset="0"/>
              </a:rPr>
              <a:t>* e.g. pneumonia, HIV, malaria, diarrhea, tuberculosis, measles, whooping cough, tetanus, meningitis, syphilis</a:t>
            </a:r>
          </a:p>
        </p:txBody>
      </p:sp>
      <p:pic>
        <p:nvPicPr>
          <p:cNvPr id="9" name="Grafik 8"/>
          <p:cNvPicPr>
            <a:picLocks noChangeAspect="1"/>
          </p:cNvPicPr>
          <p:nvPr/>
        </p:nvPicPr>
        <p:blipFill>
          <a:blip r:embed="rId2"/>
          <a:stretch>
            <a:fillRect/>
          </a:stretch>
        </p:blipFill>
        <p:spPr>
          <a:xfrm>
            <a:off x="3491880" y="2056400"/>
            <a:ext cx="5578712" cy="3048075"/>
          </a:xfrm>
          <a:prstGeom prst="rect">
            <a:avLst/>
          </a:prstGeom>
        </p:spPr>
      </p:pic>
      <p:sp>
        <p:nvSpPr>
          <p:cNvPr id="13" name="Rechteck 12"/>
          <p:cNvSpPr/>
          <p:nvPr/>
        </p:nvSpPr>
        <p:spPr>
          <a:xfrm>
            <a:off x="7964269" y="5194423"/>
            <a:ext cx="728084" cy="200055"/>
          </a:xfrm>
          <a:prstGeom prst="rect">
            <a:avLst/>
          </a:prstGeom>
        </p:spPr>
        <p:txBody>
          <a:bodyPr wrap="none">
            <a:spAutoFit/>
          </a:bodyPr>
          <a:lstStyle/>
          <a:p>
            <a:r>
              <a:rPr lang="de-DE" sz="700" dirty="0">
                <a:latin typeface="Times New Roman" panose="02020603050405020304" pitchFamily="18" charset="0"/>
                <a:cs typeface="Times New Roman" panose="02020603050405020304" pitchFamily="18" charset="0"/>
              </a:rPr>
              <a:t>WHO. (2014b)</a:t>
            </a:r>
          </a:p>
        </p:txBody>
      </p:sp>
      <p:sp>
        <p:nvSpPr>
          <p:cNvPr id="14" name="Rechteckige Legende 13"/>
          <p:cNvSpPr/>
          <p:nvPr/>
        </p:nvSpPr>
        <p:spPr>
          <a:xfrm>
            <a:off x="395288" y="4425997"/>
            <a:ext cx="2664544" cy="1163243"/>
          </a:xfrm>
          <a:prstGeom prst="wedgeRectCallout">
            <a:avLst>
              <a:gd name="adj1" fmla="val 63075"/>
              <a:gd name="adj2" fmla="val -46415"/>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latin typeface="Arial" panose="020B0604020202020204" pitchFamily="34" charset="0"/>
                <a:cs typeface="Arial" panose="020B0604020202020204" pitchFamily="34" charset="0"/>
              </a:rPr>
              <a:t>Alone for Malaria in 2015, an estimated 214 million new cases were reported to have resulted in 438,000 deaths (~80% of malaria deaths are concentrated in just 15 countries, mainly in Africa</a:t>
            </a:r>
            <a:r>
              <a:rPr lang="en-US" sz="1200" b="1" baseline="30000" dirty="0">
                <a:latin typeface="Arial" panose="020B0604020202020204" pitchFamily="34" charset="0"/>
                <a:cs typeface="Arial" panose="020B0604020202020204" pitchFamily="34" charset="0"/>
              </a:rPr>
              <a:t>2</a:t>
            </a:r>
            <a:endParaRPr lang="en-US" sz="1200" b="1" dirty="0">
              <a:latin typeface="Arial" panose="020B0604020202020204" pitchFamily="34" charset="0"/>
              <a:cs typeface="Arial" panose="020B0604020202020204" pitchFamily="34" charset="0"/>
            </a:endParaRPr>
          </a:p>
        </p:txBody>
      </p:sp>
      <p:pic>
        <p:nvPicPr>
          <p:cNvPr id="7" name="Grafik 6"/>
          <p:cNvPicPr>
            <a:picLocks noChangeAspect="1"/>
          </p:cNvPicPr>
          <p:nvPr/>
        </p:nvPicPr>
        <p:blipFill>
          <a:blip r:embed="rId3"/>
          <a:stretch>
            <a:fillRect/>
          </a:stretch>
        </p:blipFill>
        <p:spPr>
          <a:xfrm>
            <a:off x="8278216" y="583786"/>
            <a:ext cx="768163" cy="749873"/>
          </a:xfrm>
          <a:prstGeom prst="rect">
            <a:avLst/>
          </a:prstGeom>
        </p:spPr>
      </p:pic>
    </p:spTree>
    <p:extLst>
      <p:ext uri="{BB962C8B-B14F-4D97-AF65-F5344CB8AC3E}">
        <p14:creationId xmlns:p14="http://schemas.microsoft.com/office/powerpoint/2010/main" val="299249097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Gleichschenkliges Dreieck 10"/>
          <p:cNvSpPr/>
          <p:nvPr/>
        </p:nvSpPr>
        <p:spPr>
          <a:xfrm rot="10800000">
            <a:off x="8028384" y="4581128"/>
            <a:ext cx="360040" cy="1155514"/>
          </a:xfrm>
          <a:prstGeom prst="triangl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itel 1"/>
          <p:cNvSpPr>
            <a:spLocks noGrp="1"/>
          </p:cNvSpPr>
          <p:nvPr>
            <p:ph type="title"/>
          </p:nvPr>
        </p:nvSpPr>
        <p:spPr>
          <a:xfrm>
            <a:off x="3275856" y="260647"/>
            <a:ext cx="4752527" cy="1368127"/>
          </a:xfrm>
        </p:spPr>
        <p:txBody>
          <a:bodyPr/>
          <a:lstStyle/>
          <a:p>
            <a:r>
              <a:rPr lang="en-US" dirty="0"/>
              <a:t>DALYs Share and GDP influence the Amount of Money Donors are Willing to Invest in Medical Intervention</a:t>
            </a:r>
          </a:p>
        </p:txBody>
      </p:sp>
      <p:sp>
        <p:nvSpPr>
          <p:cNvPr id="4" name="Foliennummernplatzhalter 3"/>
          <p:cNvSpPr>
            <a:spLocks noGrp="1"/>
          </p:cNvSpPr>
          <p:nvPr>
            <p:ph type="sldNum" sz="quarter" idx="4"/>
          </p:nvPr>
        </p:nvSpPr>
        <p:spPr/>
        <p:txBody>
          <a:bodyPr/>
          <a:lstStyle/>
          <a:p>
            <a:fld id="{367B8622-E532-43A0-87D4-434EB8218BEF}" type="slidenum">
              <a:rPr lang="en-US" smtClean="0"/>
              <a:pPr/>
              <a:t>23</a:t>
            </a:fld>
            <a:endParaRPr lang="en-US"/>
          </a:p>
        </p:txBody>
      </p:sp>
      <p:sp>
        <p:nvSpPr>
          <p:cNvPr id="5" name="Textplatzhalter 4"/>
          <p:cNvSpPr>
            <a:spLocks noGrp="1"/>
          </p:cNvSpPr>
          <p:nvPr>
            <p:ph type="body" sz="quarter" idx="10"/>
          </p:nvPr>
        </p:nvSpPr>
        <p:spPr>
          <a:xfrm>
            <a:off x="395288" y="260350"/>
            <a:ext cx="2736552" cy="1368425"/>
          </a:xfrm>
        </p:spPr>
        <p:txBody>
          <a:bodyPr/>
          <a:lstStyle/>
          <a:p>
            <a:r>
              <a:rPr lang="en-US" dirty="0"/>
              <a:t>Ebola Outbreak 2014:</a:t>
            </a:r>
          </a:p>
          <a:p>
            <a:r>
              <a:rPr lang="en-US" dirty="0"/>
              <a:t> Do Nothing</a:t>
            </a:r>
          </a:p>
        </p:txBody>
      </p:sp>
      <p:sp>
        <p:nvSpPr>
          <p:cNvPr id="10" name="Rechteck 9"/>
          <p:cNvSpPr/>
          <p:nvPr/>
        </p:nvSpPr>
        <p:spPr>
          <a:xfrm>
            <a:off x="166710" y="1916832"/>
            <a:ext cx="8509745" cy="307777"/>
          </a:xfrm>
          <a:prstGeom prst="rect">
            <a:avLst/>
          </a:prstGeom>
        </p:spPr>
        <p:txBody>
          <a:bodyPr wrap="square">
            <a:spAutoFit/>
          </a:bodyPr>
          <a:lstStyle/>
          <a:p>
            <a:pPr marL="180975" indent="-180975">
              <a:buFont typeface="Arial" panose="020B0604020202020204" pitchFamily="34" charset="0"/>
              <a:buChar char="•"/>
            </a:pPr>
            <a:endParaRPr lang="en-US" sz="1400" dirty="0">
              <a:latin typeface="Arial" panose="020B0604020202020204" pitchFamily="34" charset="0"/>
              <a:cs typeface="Arial" panose="020B0604020202020204" pitchFamily="34" charset="0"/>
            </a:endParaRPr>
          </a:p>
        </p:txBody>
      </p:sp>
      <p:pic>
        <p:nvPicPr>
          <p:cNvPr id="3" name="Grafik 2"/>
          <p:cNvPicPr>
            <a:picLocks noChangeAspect="1"/>
          </p:cNvPicPr>
          <p:nvPr/>
        </p:nvPicPr>
        <p:blipFill>
          <a:blip r:embed="rId2"/>
          <a:stretch>
            <a:fillRect/>
          </a:stretch>
        </p:blipFill>
        <p:spPr>
          <a:xfrm>
            <a:off x="1238819" y="1836055"/>
            <a:ext cx="6365526" cy="3826088"/>
          </a:xfrm>
          <a:prstGeom prst="rect">
            <a:avLst/>
          </a:prstGeom>
        </p:spPr>
      </p:pic>
      <p:sp>
        <p:nvSpPr>
          <p:cNvPr id="12" name="Textplatzhalter 5"/>
          <p:cNvSpPr>
            <a:spLocks noGrp="1"/>
          </p:cNvSpPr>
          <p:nvPr>
            <p:ph type="body" sz="quarter" idx="11"/>
          </p:nvPr>
        </p:nvSpPr>
        <p:spPr>
          <a:xfrm>
            <a:off x="971599" y="5726484"/>
            <a:ext cx="8098993" cy="630615"/>
          </a:xfrm>
        </p:spPr>
        <p:txBody>
          <a:bodyPr anchor="ctr" anchorCtr="0">
            <a:noAutofit/>
          </a:bodyPr>
          <a:lstStyle/>
          <a:p>
            <a:r>
              <a:rPr lang="en-US" dirty="0"/>
              <a:t>DETERMINING COST EFFECTIVENESS: WHO threshold values consider medical intervention as very cost-effective if the cost per DALY averted is less than the gross domestic product (GDP) per capita – no longer cost-effective once three times the GDP per capita is exceeded</a:t>
            </a:r>
            <a:r>
              <a:rPr lang="en-US" baseline="30000" dirty="0"/>
              <a:t>2</a:t>
            </a:r>
            <a:endParaRPr lang="en-US" dirty="0"/>
          </a:p>
        </p:txBody>
      </p:sp>
      <p:sp>
        <p:nvSpPr>
          <p:cNvPr id="13" name="Rechteck 12"/>
          <p:cNvSpPr/>
          <p:nvPr/>
        </p:nvSpPr>
        <p:spPr>
          <a:xfrm>
            <a:off x="971600" y="6418203"/>
            <a:ext cx="7416824" cy="246221"/>
          </a:xfrm>
          <a:prstGeom prst="rect">
            <a:avLst/>
          </a:prstGeom>
        </p:spPr>
        <p:txBody>
          <a:bodyPr wrap="square">
            <a:spAutoFit/>
          </a:bodyPr>
          <a:lstStyle/>
          <a:p>
            <a:pPr marL="304800" indent="-304800">
              <a:spcAft>
                <a:spcPts val="0"/>
              </a:spcAft>
            </a:pPr>
            <a:r>
              <a:rPr lang="en-US" sz="500" spc="30" dirty="0">
                <a:latin typeface="Times New Roman" panose="02020603050405020304" pitchFamily="18" charset="0"/>
                <a:ea typeface="Times New Roman" panose="02020603050405020304" pitchFamily="18" charset="0"/>
              </a:rPr>
              <a:t>1. The World Bank. (2014b). GDP per capita (current US$). Retrieved March 14, 2016, from http://data.worldbank.org/indicator/NY.GDP.PCAP.CD</a:t>
            </a:r>
          </a:p>
          <a:p>
            <a:pPr marL="304800" indent="-304800">
              <a:spcAft>
                <a:spcPts val="0"/>
              </a:spcAft>
            </a:pPr>
            <a:r>
              <a:rPr lang="en-US" sz="500" spc="30" dirty="0">
                <a:latin typeface="Times New Roman" panose="02020603050405020304" pitchFamily="18" charset="0"/>
                <a:ea typeface="Times New Roman" panose="02020603050405020304" pitchFamily="18" charset="0"/>
              </a:rPr>
              <a:t>2. WHO. (2016a). Cost effectiveness and strategic planning (WHO-CHOICE). Retrieved February 13, 2016, from http://www.who.int/choice/costs/CER_levels/en/</a:t>
            </a:r>
          </a:p>
        </p:txBody>
      </p:sp>
      <p:sp>
        <p:nvSpPr>
          <p:cNvPr id="7" name="Rechteckige Legende 6"/>
          <p:cNvSpPr/>
          <p:nvPr/>
        </p:nvSpPr>
        <p:spPr>
          <a:xfrm>
            <a:off x="6444208" y="3501008"/>
            <a:ext cx="2463256" cy="1152128"/>
          </a:xfrm>
          <a:prstGeom prst="wedgeRectCallout">
            <a:avLst>
              <a:gd name="adj1" fmla="val -179843"/>
              <a:gd name="adj2" fmla="val -44436"/>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latin typeface="Arial" panose="020B0604020202020204" pitchFamily="34" charset="0"/>
                <a:cs typeface="Arial" panose="020B0604020202020204" pitchFamily="34" charset="0"/>
              </a:rPr>
              <a:t>In addition to low DALY share, funding for Ebola was limited because countries most impacted by Ebola have particularly low GDP per Capita</a:t>
            </a:r>
          </a:p>
        </p:txBody>
      </p:sp>
      <p:sp>
        <p:nvSpPr>
          <p:cNvPr id="8" name="Ellipse 7"/>
          <p:cNvSpPr/>
          <p:nvPr/>
        </p:nvSpPr>
        <p:spPr>
          <a:xfrm>
            <a:off x="1763688" y="2636912"/>
            <a:ext cx="648072" cy="36004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6" name="Ellipse 15"/>
          <p:cNvSpPr/>
          <p:nvPr/>
        </p:nvSpPr>
        <p:spPr>
          <a:xfrm>
            <a:off x="1691680" y="4293096"/>
            <a:ext cx="719956" cy="36004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7" name="Ellipse 16"/>
          <p:cNvSpPr/>
          <p:nvPr/>
        </p:nvSpPr>
        <p:spPr>
          <a:xfrm>
            <a:off x="1763564" y="4649750"/>
            <a:ext cx="648072" cy="36004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8" name="Ellipse 17"/>
          <p:cNvSpPr/>
          <p:nvPr/>
        </p:nvSpPr>
        <p:spPr>
          <a:xfrm>
            <a:off x="1763564" y="3615506"/>
            <a:ext cx="648072" cy="36004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9" name="Ellipse 18"/>
          <p:cNvSpPr/>
          <p:nvPr/>
        </p:nvSpPr>
        <p:spPr>
          <a:xfrm>
            <a:off x="1268762" y="3331846"/>
            <a:ext cx="1142874" cy="308897"/>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4" name="Rechteck 13"/>
          <p:cNvSpPr/>
          <p:nvPr/>
        </p:nvSpPr>
        <p:spPr>
          <a:xfrm>
            <a:off x="8100392" y="4634089"/>
            <a:ext cx="216024" cy="80151"/>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6" name="Rechteck 5"/>
          <p:cNvSpPr/>
          <p:nvPr/>
        </p:nvSpPr>
        <p:spPr>
          <a:xfrm>
            <a:off x="6256769" y="5384012"/>
            <a:ext cx="1119217" cy="200055"/>
          </a:xfrm>
          <a:prstGeom prst="rect">
            <a:avLst/>
          </a:prstGeom>
        </p:spPr>
        <p:txBody>
          <a:bodyPr wrap="none">
            <a:spAutoFit/>
          </a:bodyPr>
          <a:lstStyle/>
          <a:p>
            <a:r>
              <a:rPr lang="de-DE" sz="700" dirty="0">
                <a:latin typeface="Times New Roman" panose="02020603050405020304" pitchFamily="18" charset="0"/>
                <a:cs typeface="Times New Roman" panose="02020603050405020304" pitchFamily="18" charset="0"/>
              </a:rPr>
              <a:t>(The World Bank, 2014b)</a:t>
            </a:r>
          </a:p>
        </p:txBody>
      </p:sp>
      <p:pic>
        <p:nvPicPr>
          <p:cNvPr id="9" name="Grafik 8"/>
          <p:cNvPicPr>
            <a:picLocks noChangeAspect="1"/>
          </p:cNvPicPr>
          <p:nvPr/>
        </p:nvPicPr>
        <p:blipFill>
          <a:blip r:embed="rId3"/>
          <a:stretch>
            <a:fillRect/>
          </a:stretch>
        </p:blipFill>
        <p:spPr>
          <a:xfrm>
            <a:off x="8268333" y="590895"/>
            <a:ext cx="768163" cy="749873"/>
          </a:xfrm>
          <a:prstGeom prst="rect">
            <a:avLst/>
          </a:prstGeom>
        </p:spPr>
      </p:pic>
    </p:spTree>
    <p:extLst>
      <p:ext uri="{BB962C8B-B14F-4D97-AF65-F5344CB8AC3E}">
        <p14:creationId xmlns:p14="http://schemas.microsoft.com/office/powerpoint/2010/main" val="30617814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a:t>Political Implications</a:t>
            </a:r>
          </a:p>
        </p:txBody>
      </p:sp>
      <p:sp>
        <p:nvSpPr>
          <p:cNvPr id="4" name="Foliennummernplatzhalter 3"/>
          <p:cNvSpPr>
            <a:spLocks noGrp="1"/>
          </p:cNvSpPr>
          <p:nvPr>
            <p:ph type="sldNum" sz="quarter" idx="4"/>
          </p:nvPr>
        </p:nvSpPr>
        <p:spPr/>
        <p:txBody>
          <a:bodyPr/>
          <a:lstStyle/>
          <a:p>
            <a:fld id="{367B8622-E532-43A0-87D4-434EB8218BEF}" type="slidenum">
              <a:rPr lang="en-US" smtClean="0"/>
              <a:pPr/>
              <a:t>24</a:t>
            </a:fld>
            <a:endParaRPr lang="en-US"/>
          </a:p>
        </p:txBody>
      </p:sp>
      <p:sp>
        <p:nvSpPr>
          <p:cNvPr id="5" name="Textplatzhalter 4"/>
          <p:cNvSpPr>
            <a:spLocks noGrp="1"/>
          </p:cNvSpPr>
          <p:nvPr>
            <p:ph type="body" sz="quarter" idx="10"/>
          </p:nvPr>
        </p:nvSpPr>
        <p:spPr>
          <a:xfrm>
            <a:off x="395288" y="260350"/>
            <a:ext cx="2736552" cy="1368425"/>
          </a:xfrm>
        </p:spPr>
        <p:txBody>
          <a:bodyPr/>
          <a:lstStyle/>
          <a:p>
            <a:r>
              <a:rPr lang="en-US" dirty="0"/>
              <a:t>Ebola Outbreak 2014:</a:t>
            </a:r>
          </a:p>
          <a:p>
            <a:r>
              <a:rPr lang="en-US" dirty="0"/>
              <a:t>Reason to Act</a:t>
            </a:r>
          </a:p>
        </p:txBody>
      </p:sp>
      <p:sp>
        <p:nvSpPr>
          <p:cNvPr id="6" name="Textplatzhalter 5"/>
          <p:cNvSpPr>
            <a:spLocks noGrp="1"/>
          </p:cNvSpPr>
          <p:nvPr>
            <p:ph type="body" sz="quarter" idx="11"/>
          </p:nvPr>
        </p:nvSpPr>
        <p:spPr>
          <a:xfrm>
            <a:off x="864095" y="5406238"/>
            <a:ext cx="8172401" cy="562903"/>
          </a:xfrm>
        </p:spPr>
        <p:txBody>
          <a:bodyPr anchor="ctr" anchorCtr="0">
            <a:noAutofit/>
          </a:bodyPr>
          <a:lstStyle/>
          <a:p>
            <a:r>
              <a:rPr lang="en-US" dirty="0"/>
              <a:t>Ebola could render political instability in countries impacted; thus, valuable natural resources in some countries within the African region could attract rise of terrorist presence</a:t>
            </a:r>
            <a:r>
              <a:rPr lang="en-US" baseline="30000" dirty="0"/>
              <a:t>1</a:t>
            </a:r>
            <a:endParaRPr lang="en-US" dirty="0"/>
          </a:p>
        </p:txBody>
      </p:sp>
      <p:sp>
        <p:nvSpPr>
          <p:cNvPr id="10" name="Rechteck 9"/>
          <p:cNvSpPr/>
          <p:nvPr/>
        </p:nvSpPr>
        <p:spPr>
          <a:xfrm>
            <a:off x="247242" y="1905563"/>
            <a:ext cx="8579258" cy="3467616"/>
          </a:xfrm>
          <a:prstGeom prst="rect">
            <a:avLst/>
          </a:prstGeom>
        </p:spPr>
        <p:txBody>
          <a:bodyPr wrap="square">
            <a:spAutoFit/>
          </a:bodyPr>
          <a:lstStyle/>
          <a:p>
            <a:pPr marL="180975" indent="-180975">
              <a:buFont typeface="Arial" panose="020B0604020202020204" pitchFamily="34" charset="0"/>
              <a:buChar char="•"/>
            </a:pPr>
            <a:r>
              <a:rPr lang="en-US" sz="1400" b="1" dirty="0">
                <a:solidFill>
                  <a:schemeClr val="accent1">
                    <a:lumMod val="75000"/>
                  </a:schemeClr>
                </a:solidFill>
                <a:latin typeface="Arial" panose="020B0604020202020204" pitchFamily="34" charset="0"/>
                <a:cs typeface="Arial" panose="020B0604020202020204" pitchFamily="34" charset="0"/>
              </a:rPr>
              <a:t>GUINEA ONE OF WEST AFRICA’s MOST MINERAL RICH COUNTRIES:</a:t>
            </a:r>
            <a:r>
              <a:rPr lang="en-US" sz="1400" dirty="0">
                <a:latin typeface="Arial" panose="020B0604020202020204" pitchFamily="34" charset="0"/>
                <a:cs typeface="Arial" panose="020B0604020202020204" pitchFamily="34" charset="0"/>
              </a:rPr>
              <a:t> Although the economy is in ruins after decades of corruption, dictatorship, and misrule, Guinea has the world’s largest reserves of bauxite and some of the highest grade iron ore deposits.</a:t>
            </a:r>
            <a:r>
              <a:rPr lang="en-US" sz="1400" baseline="30000" dirty="0">
                <a:latin typeface="Arial" panose="020B0604020202020204" pitchFamily="34" charset="0"/>
                <a:cs typeface="Arial" panose="020B0604020202020204" pitchFamily="34" charset="0"/>
              </a:rPr>
              <a:t>2</a:t>
            </a:r>
          </a:p>
          <a:p>
            <a:pPr marL="180975" indent="-180975">
              <a:buFont typeface="Arial" panose="020B0604020202020204" pitchFamily="34" charset="0"/>
              <a:buChar char="•"/>
            </a:pPr>
            <a:endParaRPr lang="en-US" sz="1400" baseline="30000" dirty="0">
              <a:latin typeface="Arial" panose="020B0604020202020204" pitchFamily="34" charset="0"/>
              <a:cs typeface="Arial" panose="020B0604020202020204" pitchFamily="34" charset="0"/>
            </a:endParaRPr>
          </a:p>
          <a:p>
            <a:pPr marL="180975" indent="-180975">
              <a:buFont typeface="Arial" panose="020B0604020202020204" pitchFamily="34" charset="0"/>
              <a:buChar char="•"/>
            </a:pPr>
            <a:r>
              <a:rPr lang="en-US" sz="1400" b="1" dirty="0">
                <a:solidFill>
                  <a:schemeClr val="accent1">
                    <a:lumMod val="75000"/>
                  </a:schemeClr>
                </a:solidFill>
                <a:latin typeface="Arial" panose="020B0604020202020204" pitchFamily="34" charset="0"/>
                <a:cs typeface="Arial" panose="020B0604020202020204" pitchFamily="34" charset="0"/>
              </a:rPr>
              <a:t>NIGERIA HAS OIL:</a:t>
            </a:r>
            <a:r>
              <a:rPr lang="en-US" sz="1400" dirty="0">
                <a:latin typeface="Arial" panose="020B0604020202020204" pitchFamily="34" charset="0"/>
                <a:cs typeface="Arial" panose="020B0604020202020204" pitchFamily="34" charset="0"/>
              </a:rPr>
              <a:t> Nigeria experienced at least 20 cases of Ebola during the 2014 outbreak.</a:t>
            </a:r>
            <a:r>
              <a:rPr lang="en-US" sz="1400" baseline="30000" dirty="0">
                <a:latin typeface="Arial" panose="020B0604020202020204" pitchFamily="34" charset="0"/>
                <a:cs typeface="Arial" panose="020B0604020202020204" pitchFamily="34" charset="0"/>
              </a:rPr>
              <a:t>3</a:t>
            </a:r>
            <a:r>
              <a:rPr lang="en-US" sz="1400" dirty="0">
                <a:latin typeface="Arial" panose="020B0604020202020204" pitchFamily="34" charset="0"/>
                <a:cs typeface="Arial" panose="020B0604020202020204" pitchFamily="34" charset="0"/>
              </a:rPr>
              <a:t>  With crude oil production of ~1,000 barrels per day, the oil and gas sector accounts for about 35 per cent of their gross domestic product, and petroleum exports revenue represents over 90 per cent of total exports revenue.</a:t>
            </a:r>
            <a:r>
              <a:rPr lang="en-US" sz="1400" baseline="30000" dirty="0">
                <a:latin typeface="Arial" panose="020B0604020202020204" pitchFamily="34" charset="0"/>
                <a:cs typeface="Arial" panose="020B0604020202020204" pitchFamily="34" charset="0"/>
              </a:rPr>
              <a:t>4</a:t>
            </a:r>
            <a:r>
              <a:rPr lang="en-US" sz="1400" dirty="0">
                <a:latin typeface="Arial" panose="020B0604020202020204" pitchFamily="34" charset="0"/>
                <a:cs typeface="Arial" panose="020B0604020202020204" pitchFamily="34" charset="0"/>
              </a:rPr>
              <a:t> </a:t>
            </a:r>
          </a:p>
          <a:p>
            <a:pPr marL="180975" indent="-180975">
              <a:buFont typeface="Arial" panose="020B0604020202020204" pitchFamily="34" charset="0"/>
              <a:buChar char="•"/>
            </a:pPr>
            <a:endParaRPr lang="en-US" sz="1400" dirty="0">
              <a:latin typeface="Arial" panose="020B0604020202020204" pitchFamily="34" charset="0"/>
              <a:cs typeface="Arial" panose="020B0604020202020204" pitchFamily="34" charset="0"/>
            </a:endParaRPr>
          </a:p>
          <a:p>
            <a:pPr marL="180975" indent="-180975">
              <a:buFont typeface="Arial" panose="020B0604020202020204" pitchFamily="34" charset="0"/>
              <a:buChar char="•"/>
            </a:pPr>
            <a:r>
              <a:rPr lang="en-US" sz="1400" b="1" dirty="0">
                <a:solidFill>
                  <a:schemeClr val="accent1">
                    <a:lumMod val="75000"/>
                  </a:schemeClr>
                </a:solidFill>
                <a:latin typeface="Arial" panose="020B0604020202020204" pitchFamily="34" charset="0"/>
                <a:cs typeface="Arial" panose="020B0604020202020204" pitchFamily="34" charset="0"/>
              </a:rPr>
              <a:t>TERRORIST ACTIVITY: </a:t>
            </a:r>
            <a:r>
              <a:rPr lang="en-US" sz="1400" dirty="0">
                <a:latin typeface="Arial" panose="020B0604020202020204" pitchFamily="34" charset="0"/>
                <a:cs typeface="Arial" panose="020B0604020202020204" pitchFamily="34" charset="0"/>
              </a:rPr>
              <a:t>There are already several terrorist groups throughout the West African region (e.g. Nigerian-based Boko Haram).  Additionally, there is Al Qaeda in the Islamic Maghreb (AQIM) who has several operational bases in West Africa, Movement for Oneness and Jihad in West Africa (MUJAO) and the National Movement for the Liberation of Azawad (MNLA)</a:t>
            </a:r>
            <a:r>
              <a:rPr lang="en-US" sz="1400" baseline="30000" dirty="0">
                <a:latin typeface="Arial" panose="020B0604020202020204" pitchFamily="34" charset="0"/>
                <a:cs typeface="Arial" panose="020B0604020202020204" pitchFamily="34" charset="0"/>
              </a:rPr>
              <a:t>5</a:t>
            </a:r>
          </a:p>
          <a:p>
            <a:pPr marL="180975" indent="-180975">
              <a:buFont typeface="Arial" panose="020B0604020202020204" pitchFamily="34" charset="0"/>
              <a:buChar char="•"/>
            </a:pPr>
            <a:endParaRPr lang="en-US" sz="1400" dirty="0">
              <a:latin typeface="Arial" panose="020B0604020202020204" pitchFamily="34" charset="0"/>
              <a:cs typeface="Arial" panose="020B0604020202020204" pitchFamily="34" charset="0"/>
            </a:endParaRPr>
          </a:p>
          <a:p>
            <a:pPr marL="180975" indent="-180975">
              <a:buFont typeface="Arial" panose="020B0604020202020204" pitchFamily="34" charset="0"/>
              <a:buChar char="•"/>
            </a:pPr>
            <a:r>
              <a:rPr lang="en-US" sz="1400" b="1" dirty="0">
                <a:solidFill>
                  <a:schemeClr val="accent1">
                    <a:lumMod val="75000"/>
                  </a:schemeClr>
                </a:solidFill>
                <a:latin typeface="Arial" panose="020B0604020202020204" pitchFamily="34" charset="0"/>
                <a:cs typeface="Arial" panose="020B0604020202020204" pitchFamily="34" charset="0"/>
              </a:rPr>
              <a:t>POTENTIAL ISIS ALLIANCE:</a:t>
            </a:r>
            <a:r>
              <a:rPr lang="en-US" sz="1400" dirty="0">
                <a:latin typeface="Arial" panose="020B0604020202020204" pitchFamily="34" charset="0"/>
                <a:cs typeface="Arial" panose="020B0604020202020204" pitchFamily="34" charset="0"/>
              </a:rPr>
              <a:t> More recently there was a report that Boko Haram appears to at least show interest to gravitate towards ISIS.</a:t>
            </a:r>
            <a:r>
              <a:rPr lang="en-US" sz="1400" baseline="30000" dirty="0">
                <a:latin typeface="Arial" panose="020B0604020202020204" pitchFamily="34" charset="0"/>
                <a:cs typeface="Arial" panose="020B0604020202020204" pitchFamily="34" charset="0"/>
              </a:rPr>
              <a:t>6</a:t>
            </a:r>
            <a:endParaRPr lang="en-US" sz="1400" dirty="0">
              <a:latin typeface="Arial" panose="020B0604020202020204" pitchFamily="34" charset="0"/>
              <a:cs typeface="Arial" panose="020B0604020202020204" pitchFamily="34" charset="0"/>
            </a:endParaRPr>
          </a:p>
        </p:txBody>
      </p:sp>
      <p:sp>
        <p:nvSpPr>
          <p:cNvPr id="11" name="Rechteck 10"/>
          <p:cNvSpPr/>
          <p:nvPr/>
        </p:nvSpPr>
        <p:spPr>
          <a:xfrm>
            <a:off x="971599" y="6093296"/>
            <a:ext cx="7632848" cy="707886"/>
          </a:xfrm>
          <a:prstGeom prst="rect">
            <a:avLst/>
          </a:prstGeom>
        </p:spPr>
        <p:txBody>
          <a:bodyPr wrap="square">
            <a:spAutoFit/>
          </a:bodyPr>
          <a:lstStyle/>
          <a:p>
            <a:pPr marL="304800" indent="-304800">
              <a:spcAft>
                <a:spcPts val="0"/>
              </a:spcAft>
            </a:pPr>
            <a:r>
              <a:rPr lang="en-US" sz="500" spc="30" dirty="0">
                <a:latin typeface="Times New Roman" panose="02020603050405020304" pitchFamily="18" charset="0"/>
                <a:ea typeface="Times New Roman" panose="02020603050405020304" pitchFamily="18" charset="0"/>
              </a:rPr>
              <a:t>1. Sorensen, C. H. (2015, May 6). Director-General of the European Commission, Humanitarian Aid and Civil Protection (ECHO). (M. L. Johnson, Interviewer)</a:t>
            </a:r>
          </a:p>
          <a:p>
            <a:pPr marL="304800" indent="-304800">
              <a:spcAft>
                <a:spcPts val="0"/>
              </a:spcAft>
            </a:pPr>
            <a:r>
              <a:rPr lang="en-US" sz="500" spc="30" dirty="0">
                <a:latin typeface="Times New Roman" panose="02020603050405020304" pitchFamily="18" charset="0"/>
                <a:ea typeface="Times New Roman" panose="02020603050405020304" pitchFamily="18" charset="0"/>
              </a:rPr>
              <a:t>2. Condé, A. (2013). In Guinea we want our resource wealth to work for all the people. The Guardian. London, UK. Retrieved from </a:t>
            </a:r>
            <a:r>
              <a:rPr lang="en-US" sz="500" spc="30" dirty="0">
                <a:latin typeface="Times New Roman" panose="02020603050405020304" pitchFamily="18" charset="0"/>
                <a:ea typeface="Times New Roman" panose="02020603050405020304" pitchFamily="18" charset="0"/>
                <a:hlinkClick r:id="rId2"/>
              </a:rPr>
              <a:t>http://www.theguardian.com/global-development/poverty-matters/2013/jun/14/guinea-resource-wealth-work-people</a:t>
            </a:r>
            <a:endParaRPr lang="en-US" sz="500" spc="30" dirty="0">
              <a:latin typeface="Times New Roman" panose="02020603050405020304" pitchFamily="18" charset="0"/>
              <a:ea typeface="Times New Roman" panose="02020603050405020304" pitchFamily="18" charset="0"/>
            </a:endParaRPr>
          </a:p>
          <a:p>
            <a:pPr marL="304800" indent="-304800">
              <a:spcAft>
                <a:spcPts val="0"/>
              </a:spcAft>
            </a:pPr>
            <a:r>
              <a:rPr lang="en-US" sz="500" spc="30" dirty="0">
                <a:latin typeface="Times New Roman" panose="02020603050405020304" pitchFamily="18" charset="0"/>
                <a:ea typeface="Times New Roman" panose="02020603050405020304" pitchFamily="18" charset="0"/>
              </a:rPr>
              <a:t>3. WHO. (2016). Ebola Situation Reports. Retrieved March 6, 2016, from http://apps.who.int/ebola/ebola-situation-reports</a:t>
            </a:r>
          </a:p>
          <a:p>
            <a:pPr marL="304800" indent="-304800">
              <a:spcAft>
                <a:spcPts val="0"/>
              </a:spcAft>
            </a:pPr>
            <a:r>
              <a:rPr lang="en-US" sz="500" spc="30" dirty="0">
                <a:latin typeface="Times New Roman" panose="02020603050405020304" pitchFamily="18" charset="0"/>
                <a:ea typeface="Times New Roman" panose="02020603050405020304" pitchFamily="18" charset="0"/>
              </a:rPr>
              <a:t>4. OPEC. (2015). Nigeria Facts and Figures. Retrieved March 8, 2016, from http://www.opec.org/opec_web/en/about_us/167.htm</a:t>
            </a:r>
          </a:p>
          <a:p>
            <a:pPr marL="304800" indent="-304800">
              <a:spcAft>
                <a:spcPts val="0"/>
              </a:spcAft>
            </a:pPr>
            <a:r>
              <a:rPr lang="en-US" sz="500" spc="30" dirty="0">
                <a:latin typeface="Times New Roman" panose="02020603050405020304" pitchFamily="18" charset="0"/>
                <a:ea typeface="Times New Roman" panose="02020603050405020304" pitchFamily="18" charset="0"/>
              </a:rPr>
              <a:t>5. FATF. (2013). Terror Financing in West Africa. Paris, France. Retrieved from </a:t>
            </a:r>
            <a:r>
              <a:rPr lang="en-US" sz="500" spc="30" dirty="0">
                <a:latin typeface="Times New Roman" panose="02020603050405020304" pitchFamily="18" charset="0"/>
                <a:ea typeface="Times New Roman" panose="02020603050405020304" pitchFamily="18" charset="0"/>
                <a:hlinkClick r:id="rId3"/>
              </a:rPr>
              <a:t>http://www.fatf-gafi.org/media/fatf/documents/reports/tf-in-west-africa.pdf</a:t>
            </a:r>
            <a:endParaRPr lang="en-US" sz="500" spc="30" dirty="0">
              <a:latin typeface="Times New Roman" panose="02020603050405020304" pitchFamily="18" charset="0"/>
              <a:ea typeface="Times New Roman" panose="02020603050405020304" pitchFamily="18" charset="0"/>
            </a:endParaRPr>
          </a:p>
          <a:p>
            <a:pPr marL="304800" indent="-304800">
              <a:spcAft>
                <a:spcPts val="0"/>
              </a:spcAft>
            </a:pPr>
            <a:r>
              <a:rPr lang="en-US" sz="500" spc="30" dirty="0">
                <a:latin typeface="Times New Roman" panose="02020603050405020304" pitchFamily="18" charset="0"/>
                <a:ea typeface="Times New Roman" panose="02020603050405020304" pitchFamily="18" charset="0"/>
              </a:rPr>
              <a:t>6. Rosen, A. (2015). Africa’s deadliest terror group wants to team up with ISIS but don't expect much of an alliance. Business Insider. New York, USA. Retrieved from </a:t>
            </a:r>
            <a:r>
              <a:rPr lang="en-US" sz="500" spc="30" dirty="0">
                <a:latin typeface="Times New Roman" panose="02020603050405020304" pitchFamily="18" charset="0"/>
                <a:ea typeface="Times New Roman" panose="02020603050405020304" pitchFamily="18" charset="0"/>
                <a:hlinkClick r:id="rId4"/>
              </a:rPr>
              <a:t>http://uk.businessinsider.com/africas-deadliest-terror-group-wants-to-team-up-with-isis-2015-3?r=US</a:t>
            </a:r>
            <a:endParaRPr lang="en-US" sz="500" spc="30" dirty="0">
              <a:latin typeface="Times New Roman" panose="02020603050405020304" pitchFamily="18" charset="0"/>
              <a:ea typeface="Times New Roman" panose="02020603050405020304" pitchFamily="18" charset="0"/>
            </a:endParaRPr>
          </a:p>
          <a:p>
            <a:pPr marL="304800" indent="-304800">
              <a:spcAft>
                <a:spcPts val="0"/>
              </a:spcAft>
            </a:pPr>
            <a:endParaRPr lang="en-US" sz="500" spc="30" dirty="0">
              <a:latin typeface="Times New Roman" panose="02020603050405020304" pitchFamily="18" charset="0"/>
              <a:ea typeface="Times New Roman" panose="02020603050405020304" pitchFamily="18" charset="0"/>
            </a:endParaRPr>
          </a:p>
        </p:txBody>
      </p:sp>
      <p:pic>
        <p:nvPicPr>
          <p:cNvPr id="3" name="Grafik 2"/>
          <p:cNvPicPr>
            <a:picLocks noChangeAspect="1"/>
          </p:cNvPicPr>
          <p:nvPr/>
        </p:nvPicPr>
        <p:blipFill>
          <a:blip r:embed="rId5"/>
          <a:stretch>
            <a:fillRect/>
          </a:stretch>
        </p:blipFill>
        <p:spPr>
          <a:xfrm>
            <a:off x="8280526" y="590895"/>
            <a:ext cx="755970" cy="749873"/>
          </a:xfrm>
          <a:prstGeom prst="rect">
            <a:avLst/>
          </a:prstGeom>
        </p:spPr>
      </p:pic>
    </p:spTree>
    <p:extLst>
      <p:ext uri="{BB962C8B-B14F-4D97-AF65-F5344CB8AC3E}">
        <p14:creationId xmlns:p14="http://schemas.microsoft.com/office/powerpoint/2010/main" val="239742529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275856" y="260647"/>
            <a:ext cx="4896544" cy="1368127"/>
          </a:xfrm>
        </p:spPr>
        <p:txBody>
          <a:bodyPr/>
          <a:lstStyle/>
          <a:p>
            <a:r>
              <a:rPr lang="en-US" dirty="0"/>
              <a:t>Economic Implications: Avoiding Public Panic/Social Disruption</a:t>
            </a:r>
            <a:br>
              <a:rPr lang="en-US" dirty="0"/>
            </a:br>
            <a:br>
              <a:rPr lang="en-US" dirty="0"/>
            </a:br>
            <a:r>
              <a:rPr lang="en-US" sz="1400" dirty="0"/>
              <a:t>- Impact on Gross Domestic Product (GDP) -</a:t>
            </a:r>
          </a:p>
        </p:txBody>
      </p:sp>
      <p:sp>
        <p:nvSpPr>
          <p:cNvPr id="4" name="Foliennummernplatzhalter 3"/>
          <p:cNvSpPr>
            <a:spLocks noGrp="1"/>
          </p:cNvSpPr>
          <p:nvPr>
            <p:ph type="sldNum" sz="quarter" idx="4"/>
          </p:nvPr>
        </p:nvSpPr>
        <p:spPr/>
        <p:txBody>
          <a:bodyPr/>
          <a:lstStyle/>
          <a:p>
            <a:fld id="{367B8622-E532-43A0-87D4-434EB8218BEF}" type="slidenum">
              <a:rPr lang="en-US" smtClean="0"/>
              <a:pPr/>
              <a:t>25</a:t>
            </a:fld>
            <a:endParaRPr lang="en-US"/>
          </a:p>
        </p:txBody>
      </p:sp>
      <p:sp>
        <p:nvSpPr>
          <p:cNvPr id="5" name="Textplatzhalter 4"/>
          <p:cNvSpPr>
            <a:spLocks noGrp="1"/>
          </p:cNvSpPr>
          <p:nvPr>
            <p:ph type="body" sz="quarter" idx="10"/>
          </p:nvPr>
        </p:nvSpPr>
        <p:spPr>
          <a:xfrm>
            <a:off x="395288" y="260350"/>
            <a:ext cx="2736552" cy="1368425"/>
          </a:xfrm>
        </p:spPr>
        <p:txBody>
          <a:bodyPr/>
          <a:lstStyle/>
          <a:p>
            <a:r>
              <a:rPr lang="en-US" dirty="0"/>
              <a:t>Ebola Outbreak 2014:</a:t>
            </a:r>
          </a:p>
          <a:p>
            <a:r>
              <a:rPr lang="en-US" dirty="0"/>
              <a:t>Reason to Act</a:t>
            </a:r>
          </a:p>
        </p:txBody>
      </p:sp>
      <p:sp>
        <p:nvSpPr>
          <p:cNvPr id="6" name="Textplatzhalter 5"/>
          <p:cNvSpPr>
            <a:spLocks noGrp="1"/>
          </p:cNvSpPr>
          <p:nvPr>
            <p:ph type="body" sz="quarter" idx="11"/>
          </p:nvPr>
        </p:nvSpPr>
        <p:spPr>
          <a:xfrm>
            <a:off x="971599" y="5445225"/>
            <a:ext cx="7416825" cy="648072"/>
          </a:xfrm>
        </p:spPr>
        <p:txBody>
          <a:bodyPr anchor="ctr" anchorCtr="0">
            <a:noAutofit/>
          </a:bodyPr>
          <a:lstStyle/>
          <a:p>
            <a:r>
              <a:rPr lang="en-US" dirty="0"/>
              <a:t>The Ebola Outbreak demonstrated that pubic panic and social disruption can have a significant negative impact on a country’s GDP</a:t>
            </a:r>
          </a:p>
        </p:txBody>
      </p:sp>
      <p:sp>
        <p:nvSpPr>
          <p:cNvPr id="10" name="Rechteck 9"/>
          <p:cNvSpPr/>
          <p:nvPr/>
        </p:nvSpPr>
        <p:spPr>
          <a:xfrm>
            <a:off x="107505" y="1976447"/>
            <a:ext cx="8398320" cy="3108543"/>
          </a:xfrm>
          <a:prstGeom prst="rect">
            <a:avLst/>
          </a:prstGeom>
        </p:spPr>
        <p:txBody>
          <a:bodyPr wrap="square">
            <a:spAutoFit/>
          </a:bodyPr>
          <a:lstStyle/>
          <a:p>
            <a:r>
              <a:rPr lang="en-US" sz="1400" b="1" u="sng" dirty="0">
                <a:solidFill>
                  <a:schemeClr val="accent1">
                    <a:lumMod val="75000"/>
                  </a:schemeClr>
                </a:solidFill>
                <a:latin typeface="Arial" panose="020B0604020202020204" pitchFamily="34" charset="0"/>
                <a:cs typeface="Arial" panose="020B0604020202020204" pitchFamily="34" charset="0"/>
              </a:rPr>
              <a:t>DAMAGE TO WEST AFRICAN ECONOMY</a:t>
            </a:r>
          </a:p>
          <a:p>
            <a:pPr marL="180975" indent="-180975">
              <a:buFont typeface="Arial" panose="020B0604020202020204" pitchFamily="34" charset="0"/>
              <a:buChar char="•"/>
            </a:pPr>
            <a:endParaRPr lang="en-US" sz="1400" dirty="0">
              <a:solidFill>
                <a:schemeClr val="accent1">
                  <a:lumMod val="75000"/>
                </a:schemeClr>
              </a:solidFill>
              <a:latin typeface="Arial" panose="020B0604020202020204" pitchFamily="34" charset="0"/>
              <a:cs typeface="Arial" panose="020B0604020202020204" pitchFamily="34" charset="0"/>
            </a:endParaRPr>
          </a:p>
          <a:p>
            <a:pPr marL="180975" indent="-180975">
              <a:buFont typeface="Arial" panose="020B0604020202020204" pitchFamily="34" charset="0"/>
              <a:buChar char="•"/>
            </a:pPr>
            <a:r>
              <a:rPr lang="en-US" sz="1400" b="1" dirty="0">
                <a:solidFill>
                  <a:schemeClr val="accent1">
                    <a:lumMod val="75000"/>
                  </a:schemeClr>
                </a:solidFill>
                <a:latin typeface="Arial" panose="020B0604020202020204" pitchFamily="34" charset="0"/>
                <a:cs typeface="Arial" panose="020B0604020202020204" pitchFamily="34" charset="0"/>
              </a:rPr>
              <a:t>INITIAL ESTIMATES: </a:t>
            </a:r>
            <a:r>
              <a:rPr lang="en-US" sz="1400" dirty="0">
                <a:latin typeface="Arial" panose="020B0604020202020204" pitchFamily="34" charset="0"/>
                <a:cs typeface="Arial" panose="020B0604020202020204" pitchFamily="34" charset="0"/>
              </a:rPr>
              <a:t>In October 2014, the World Bank publically warned that Ebola could cause up to 33 billion USD in losses for West Africa’s economy.</a:t>
            </a:r>
            <a:r>
              <a:rPr lang="en-US" sz="1400" baseline="30000" dirty="0">
                <a:latin typeface="Arial" panose="020B0604020202020204" pitchFamily="34" charset="0"/>
                <a:cs typeface="Arial" panose="020B0604020202020204" pitchFamily="34" charset="0"/>
              </a:rPr>
              <a:t>1</a:t>
            </a:r>
            <a:endParaRPr lang="en-US" sz="1400" dirty="0">
              <a:latin typeface="Arial" panose="020B0604020202020204" pitchFamily="34" charset="0"/>
              <a:cs typeface="Arial" panose="020B0604020202020204" pitchFamily="34" charset="0"/>
            </a:endParaRPr>
          </a:p>
          <a:p>
            <a:pPr marL="180975" indent="-180975">
              <a:buFont typeface="Arial" panose="020B0604020202020204" pitchFamily="34" charset="0"/>
              <a:buChar char="•"/>
            </a:pPr>
            <a:endParaRPr lang="en-US" sz="1400" dirty="0">
              <a:latin typeface="Arial" panose="020B0604020202020204" pitchFamily="34" charset="0"/>
              <a:cs typeface="Arial" panose="020B0604020202020204" pitchFamily="34" charset="0"/>
            </a:endParaRPr>
          </a:p>
          <a:p>
            <a:pPr marL="180975" indent="-180975">
              <a:buFont typeface="Arial" panose="020B0604020202020204" pitchFamily="34" charset="0"/>
              <a:buChar char="•"/>
            </a:pPr>
            <a:r>
              <a:rPr lang="en-US" sz="1400" b="1" dirty="0">
                <a:solidFill>
                  <a:schemeClr val="accent1">
                    <a:lumMod val="75000"/>
                  </a:schemeClr>
                </a:solidFill>
                <a:latin typeface="Arial" panose="020B0604020202020204" pitchFamily="34" charset="0"/>
                <a:cs typeface="Arial" panose="020B0604020202020204" pitchFamily="34" charset="0"/>
              </a:rPr>
              <a:t>WORKFORCE PRODUCTIVITY LOSS: </a:t>
            </a:r>
            <a:r>
              <a:rPr lang="en-US" sz="1400" dirty="0">
                <a:latin typeface="Arial" panose="020B0604020202020204" pitchFamily="34" charset="0"/>
                <a:cs typeface="Arial" panose="020B0604020202020204" pitchFamily="34" charset="0"/>
              </a:rPr>
              <a:t>Reduced output which is inflicted by changed behavior in various economic sectors (e.g. workers/farmers not showing up for work, shop owners closing their stores, reduced tourism).</a:t>
            </a:r>
            <a:r>
              <a:rPr lang="en-US" sz="1400" baseline="30000" dirty="0">
                <a:latin typeface="Arial" panose="020B0604020202020204" pitchFamily="34" charset="0"/>
                <a:cs typeface="Arial" panose="020B0604020202020204" pitchFamily="34" charset="0"/>
              </a:rPr>
              <a:t>2</a:t>
            </a:r>
            <a:r>
              <a:rPr lang="en-US" sz="1400" dirty="0">
                <a:latin typeface="Arial" panose="020B0604020202020204" pitchFamily="34" charset="0"/>
                <a:cs typeface="Arial" panose="020B0604020202020204" pitchFamily="34" charset="0"/>
              </a:rPr>
              <a:t> </a:t>
            </a:r>
          </a:p>
          <a:p>
            <a:pPr marL="180975" indent="-180975">
              <a:buFont typeface="Arial" panose="020B0604020202020204" pitchFamily="34" charset="0"/>
              <a:buChar char="•"/>
            </a:pPr>
            <a:endParaRPr lang="en-US" sz="1400" dirty="0">
              <a:latin typeface="Arial" panose="020B0604020202020204" pitchFamily="34" charset="0"/>
              <a:cs typeface="Arial" panose="020B0604020202020204" pitchFamily="34" charset="0"/>
            </a:endParaRPr>
          </a:p>
          <a:p>
            <a:pPr marL="180975" indent="-180975">
              <a:buFont typeface="Arial" panose="020B0604020202020204" pitchFamily="34" charset="0"/>
              <a:buChar char="•"/>
            </a:pPr>
            <a:r>
              <a:rPr lang="en-US" sz="1400" b="1" dirty="0">
                <a:solidFill>
                  <a:schemeClr val="accent1">
                    <a:lumMod val="75000"/>
                  </a:schemeClr>
                </a:solidFill>
                <a:latin typeface="Arial" panose="020B0604020202020204" pitchFamily="34" charset="0"/>
                <a:cs typeface="Arial" panose="020B0604020202020204" pitchFamily="34" charset="0"/>
              </a:rPr>
              <a:t>ADJUSTED ESTIMATES: </a:t>
            </a:r>
            <a:r>
              <a:rPr lang="en-US" sz="1400" dirty="0">
                <a:latin typeface="Arial" panose="020B0604020202020204" pitchFamily="34" charset="0"/>
                <a:cs typeface="Arial" panose="020B0604020202020204" pitchFamily="34" charset="0"/>
              </a:rPr>
              <a:t>Given international efforts and treatment capabilities; Economic damage for the 3 countries most heavily hit was more recently estimated at 1.6 billion USD  (~12% of their combined GDP).  An additional financial loss of 0.5 billion USD will accumulate for surrounding countries such as the Gambia through Kenya to South Africa due to reduced tourism there.</a:t>
            </a:r>
            <a:r>
              <a:rPr lang="en-US" sz="1400" baseline="30000" dirty="0">
                <a:latin typeface="Arial" panose="020B0604020202020204" pitchFamily="34" charset="0"/>
                <a:cs typeface="Arial" panose="020B0604020202020204" pitchFamily="34" charset="0"/>
              </a:rPr>
              <a:t>2</a:t>
            </a:r>
          </a:p>
          <a:p>
            <a:pPr marL="180975" indent="-180975">
              <a:buFont typeface="Arial" panose="020B0604020202020204" pitchFamily="34" charset="0"/>
              <a:buChar char="•"/>
            </a:pPr>
            <a:endParaRPr lang="en-US" sz="1400" dirty="0">
              <a:latin typeface="Arial" panose="020B0604020202020204" pitchFamily="34" charset="0"/>
              <a:cs typeface="Arial" panose="020B0604020202020204" pitchFamily="34" charset="0"/>
            </a:endParaRPr>
          </a:p>
        </p:txBody>
      </p:sp>
      <p:sp>
        <p:nvSpPr>
          <p:cNvPr id="11" name="Rechteck 10"/>
          <p:cNvSpPr/>
          <p:nvPr/>
        </p:nvSpPr>
        <p:spPr>
          <a:xfrm>
            <a:off x="971600" y="6381328"/>
            <a:ext cx="7416824" cy="323165"/>
          </a:xfrm>
          <a:prstGeom prst="rect">
            <a:avLst/>
          </a:prstGeom>
        </p:spPr>
        <p:txBody>
          <a:bodyPr wrap="square">
            <a:spAutoFit/>
          </a:bodyPr>
          <a:lstStyle/>
          <a:p>
            <a:pPr marL="304800" indent="-304800">
              <a:spcAft>
                <a:spcPts val="0"/>
              </a:spcAft>
            </a:pPr>
            <a:r>
              <a:rPr lang="en-US" sz="500" spc="30" dirty="0">
                <a:latin typeface="Times New Roman" panose="02020603050405020304" pitchFamily="18" charset="0"/>
                <a:ea typeface="Times New Roman" panose="02020603050405020304" pitchFamily="18" charset="0"/>
              </a:rPr>
              <a:t>1. The World Bank. (2014). World Bank Warns of Economic Threat to West Africa from Ebola Crisis. Retrieved February 14, 2016, from </a:t>
            </a:r>
            <a:r>
              <a:rPr lang="en-US" sz="500" spc="30" dirty="0">
                <a:latin typeface="Times New Roman" panose="02020603050405020304" pitchFamily="18" charset="0"/>
                <a:ea typeface="Times New Roman" panose="02020603050405020304" pitchFamily="18" charset="0"/>
                <a:hlinkClick r:id="rId2"/>
              </a:rPr>
              <a:t>http://www.worldbank.org/en/news/press-release/2014/10/08/ebola-new-world-bank-group-study-forecasts-billions-in-economic-loss-if-epidemic-lasts-longer-spreads-in-west-africa</a:t>
            </a:r>
            <a:endParaRPr lang="en-US" sz="500" spc="30" dirty="0">
              <a:latin typeface="Times New Roman" panose="02020603050405020304" pitchFamily="18" charset="0"/>
              <a:ea typeface="Times New Roman" panose="02020603050405020304" pitchFamily="18" charset="0"/>
            </a:endParaRPr>
          </a:p>
          <a:p>
            <a:pPr marL="304800" indent="-304800">
              <a:spcAft>
                <a:spcPts val="0"/>
              </a:spcAft>
            </a:pPr>
            <a:r>
              <a:rPr lang="en-US" sz="500" spc="30" dirty="0">
                <a:latin typeface="Times New Roman" panose="02020603050405020304" pitchFamily="18" charset="0"/>
                <a:ea typeface="Times New Roman" panose="02020603050405020304" pitchFamily="18" charset="0"/>
              </a:rPr>
              <a:t>2. Thomas, M. R. (2015). Estimating the Economic Cost of Ebola. Retrieved from </a:t>
            </a:r>
            <a:r>
              <a:rPr lang="en-US" sz="500" spc="30" dirty="0">
                <a:latin typeface="Times New Roman" panose="02020603050405020304" pitchFamily="18" charset="0"/>
                <a:ea typeface="Times New Roman" panose="02020603050405020304" pitchFamily="18" charset="0"/>
                <a:hlinkClick r:id="rId3"/>
              </a:rPr>
              <a:t>http://blogs.worldbank.org/developmenttalk/estimating-economic-cost-ebola</a:t>
            </a:r>
            <a:endParaRPr lang="en-US" sz="500" spc="30" dirty="0">
              <a:latin typeface="Times New Roman" panose="02020603050405020304" pitchFamily="18" charset="0"/>
              <a:ea typeface="Times New Roman" panose="02020603050405020304" pitchFamily="18" charset="0"/>
            </a:endParaRPr>
          </a:p>
        </p:txBody>
      </p:sp>
      <p:pic>
        <p:nvPicPr>
          <p:cNvPr id="3" name="Grafik 2"/>
          <p:cNvPicPr>
            <a:picLocks noChangeAspect="1"/>
          </p:cNvPicPr>
          <p:nvPr/>
        </p:nvPicPr>
        <p:blipFill>
          <a:blip r:embed="rId4"/>
          <a:stretch>
            <a:fillRect/>
          </a:stretch>
        </p:blipFill>
        <p:spPr>
          <a:xfrm>
            <a:off x="8280526" y="590895"/>
            <a:ext cx="755970" cy="749873"/>
          </a:xfrm>
          <a:prstGeom prst="rect">
            <a:avLst/>
          </a:prstGeom>
        </p:spPr>
      </p:pic>
    </p:spTree>
    <p:extLst>
      <p:ext uri="{BB962C8B-B14F-4D97-AF65-F5344CB8AC3E}">
        <p14:creationId xmlns:p14="http://schemas.microsoft.com/office/powerpoint/2010/main" val="92353975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275856" y="260647"/>
            <a:ext cx="4680520" cy="1368127"/>
          </a:xfrm>
        </p:spPr>
        <p:txBody>
          <a:bodyPr/>
          <a:lstStyle/>
          <a:p>
            <a:r>
              <a:rPr lang="en-US" dirty="0"/>
              <a:t>Economic Implications: Avoiding Public Panic/Social Disruption</a:t>
            </a:r>
            <a:br>
              <a:rPr lang="en-US" dirty="0"/>
            </a:br>
            <a:br>
              <a:rPr lang="en-US" dirty="0"/>
            </a:br>
            <a:r>
              <a:rPr lang="en-US" sz="1400" dirty="0"/>
              <a:t>- Impact on Gross Domestic Product (GDP) -</a:t>
            </a:r>
          </a:p>
        </p:txBody>
      </p:sp>
      <p:sp>
        <p:nvSpPr>
          <p:cNvPr id="4" name="Foliennummernplatzhalter 3"/>
          <p:cNvSpPr>
            <a:spLocks noGrp="1"/>
          </p:cNvSpPr>
          <p:nvPr>
            <p:ph type="sldNum" sz="quarter" idx="4"/>
          </p:nvPr>
        </p:nvSpPr>
        <p:spPr/>
        <p:txBody>
          <a:bodyPr/>
          <a:lstStyle/>
          <a:p>
            <a:fld id="{367B8622-E532-43A0-87D4-434EB8218BEF}" type="slidenum">
              <a:rPr lang="en-US" smtClean="0"/>
              <a:pPr/>
              <a:t>26</a:t>
            </a:fld>
            <a:endParaRPr lang="en-US"/>
          </a:p>
        </p:txBody>
      </p:sp>
      <p:sp>
        <p:nvSpPr>
          <p:cNvPr id="5" name="Textplatzhalter 4"/>
          <p:cNvSpPr>
            <a:spLocks noGrp="1"/>
          </p:cNvSpPr>
          <p:nvPr>
            <p:ph type="body" sz="quarter" idx="10"/>
          </p:nvPr>
        </p:nvSpPr>
        <p:spPr>
          <a:xfrm>
            <a:off x="395288" y="260350"/>
            <a:ext cx="2736552" cy="1368425"/>
          </a:xfrm>
        </p:spPr>
        <p:txBody>
          <a:bodyPr/>
          <a:lstStyle/>
          <a:p>
            <a:r>
              <a:rPr lang="en-US" dirty="0"/>
              <a:t>Ebola Outbreak 2014:</a:t>
            </a:r>
          </a:p>
          <a:p>
            <a:r>
              <a:rPr lang="en-US" dirty="0"/>
              <a:t>Reason to Act</a:t>
            </a:r>
          </a:p>
        </p:txBody>
      </p:sp>
      <p:sp>
        <p:nvSpPr>
          <p:cNvPr id="6" name="Textplatzhalter 5"/>
          <p:cNvSpPr>
            <a:spLocks noGrp="1"/>
          </p:cNvSpPr>
          <p:nvPr>
            <p:ph type="body" sz="quarter" idx="11"/>
          </p:nvPr>
        </p:nvSpPr>
        <p:spPr>
          <a:xfrm>
            <a:off x="971599" y="5671706"/>
            <a:ext cx="7854901" cy="685393"/>
          </a:xfrm>
        </p:spPr>
        <p:txBody>
          <a:bodyPr anchor="ctr" anchorCtr="0">
            <a:noAutofit/>
          </a:bodyPr>
          <a:lstStyle/>
          <a:p>
            <a:r>
              <a:rPr lang="en-US" dirty="0"/>
              <a:t>Even if only a fraction of the Ebola fear would have spread to those western economies that experienced an Ebola case, a negative impact of just 1% to the total combined GDP would calculate to an overall economic loss of over 200 billion USD</a:t>
            </a:r>
          </a:p>
        </p:txBody>
      </p:sp>
      <p:sp>
        <p:nvSpPr>
          <p:cNvPr id="11" name="Rechteck 10"/>
          <p:cNvSpPr/>
          <p:nvPr/>
        </p:nvSpPr>
        <p:spPr>
          <a:xfrm>
            <a:off x="971600" y="6381328"/>
            <a:ext cx="7416824" cy="169277"/>
          </a:xfrm>
          <a:prstGeom prst="rect">
            <a:avLst/>
          </a:prstGeom>
        </p:spPr>
        <p:txBody>
          <a:bodyPr wrap="square">
            <a:spAutoFit/>
          </a:bodyPr>
          <a:lstStyle/>
          <a:p>
            <a:pPr marL="304800" indent="-304800">
              <a:spcAft>
                <a:spcPts val="0"/>
              </a:spcAft>
            </a:pPr>
            <a:r>
              <a:rPr lang="en-US" sz="500" spc="30" dirty="0">
                <a:latin typeface="Times New Roman" panose="02020603050405020304" pitchFamily="18" charset="0"/>
                <a:ea typeface="Times New Roman" panose="02020603050405020304" pitchFamily="18" charset="0"/>
              </a:rPr>
              <a:t>1. The World Bank. (2015a). Gross Domestic Product 2014. Retrieved March 8, 2016, from http://databank.worldbank.org/data/download/GDP.pdf</a:t>
            </a:r>
          </a:p>
        </p:txBody>
      </p:sp>
      <p:pic>
        <p:nvPicPr>
          <p:cNvPr id="3" name="Grafik 2"/>
          <p:cNvPicPr>
            <a:picLocks noChangeAspect="1"/>
          </p:cNvPicPr>
          <p:nvPr/>
        </p:nvPicPr>
        <p:blipFill>
          <a:blip r:embed="rId2"/>
          <a:stretch>
            <a:fillRect/>
          </a:stretch>
        </p:blipFill>
        <p:spPr>
          <a:xfrm>
            <a:off x="922038" y="1988840"/>
            <a:ext cx="5510840" cy="3312368"/>
          </a:xfrm>
          <a:prstGeom prst="rect">
            <a:avLst/>
          </a:prstGeom>
        </p:spPr>
      </p:pic>
      <p:sp>
        <p:nvSpPr>
          <p:cNvPr id="9" name="Rechteckige Legende 8"/>
          <p:cNvSpPr/>
          <p:nvPr/>
        </p:nvSpPr>
        <p:spPr>
          <a:xfrm>
            <a:off x="6608049" y="1856511"/>
            <a:ext cx="2376264" cy="1440159"/>
          </a:xfrm>
          <a:prstGeom prst="wedgeRectCallout">
            <a:avLst>
              <a:gd name="adj1" fmla="val -123523"/>
              <a:gd name="adj2" fmla="val 49986"/>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latin typeface="Arial" panose="020B0604020202020204" pitchFamily="34" charset="0"/>
                <a:cs typeface="Arial" panose="020B0604020202020204" pitchFamily="34" charset="0"/>
              </a:rPr>
              <a:t>WESTERN INTERESTS: The combined total GDP of those Western countries that experienced an Ebola case; namely the US, UK, Italy, and Spain, reaches almost 24 trillion USD</a:t>
            </a:r>
            <a:r>
              <a:rPr lang="en-US" sz="1200" b="1" baseline="30000" dirty="0">
                <a:latin typeface="Arial" panose="020B0604020202020204" pitchFamily="34" charset="0"/>
                <a:cs typeface="Arial" panose="020B0604020202020204" pitchFamily="34" charset="0"/>
              </a:rPr>
              <a:t>1</a:t>
            </a:r>
            <a:r>
              <a:rPr lang="en-US" sz="1200" b="1" dirty="0">
                <a:latin typeface="Arial" panose="020B0604020202020204" pitchFamily="34" charset="0"/>
                <a:cs typeface="Arial" panose="020B0604020202020204" pitchFamily="34" charset="0"/>
              </a:rPr>
              <a:t> </a:t>
            </a:r>
          </a:p>
        </p:txBody>
      </p:sp>
      <p:sp>
        <p:nvSpPr>
          <p:cNvPr id="8" name="Textfeld 7"/>
          <p:cNvSpPr txBox="1"/>
          <p:nvPr/>
        </p:nvSpPr>
        <p:spPr>
          <a:xfrm rot="19966095">
            <a:off x="3311945" y="2830988"/>
            <a:ext cx="856004" cy="307777"/>
          </a:xfrm>
          <a:prstGeom prst="rect">
            <a:avLst/>
          </a:prstGeom>
          <a:noFill/>
        </p:spPr>
        <p:txBody>
          <a:bodyPr wrap="none" rtlCol="0">
            <a:spAutoFit/>
          </a:bodyPr>
          <a:lstStyle/>
          <a:p>
            <a:r>
              <a:rPr lang="en-US" sz="1400" i="1" dirty="0">
                <a:solidFill>
                  <a:schemeClr val="accent1">
                    <a:lumMod val="75000"/>
                  </a:schemeClr>
                </a:solidFill>
                <a:latin typeface="Arial" panose="020B0604020202020204" pitchFamily="34" charset="0"/>
                <a:cs typeface="Arial" panose="020B0604020202020204" pitchFamily="34" charset="0"/>
              </a:rPr>
              <a:t>&gt; Trillion</a:t>
            </a:r>
          </a:p>
        </p:txBody>
      </p:sp>
      <p:pic>
        <p:nvPicPr>
          <p:cNvPr id="7" name="Grafik 6"/>
          <p:cNvPicPr>
            <a:picLocks noChangeAspect="1"/>
          </p:cNvPicPr>
          <p:nvPr/>
        </p:nvPicPr>
        <p:blipFill>
          <a:blip r:embed="rId3"/>
          <a:stretch>
            <a:fillRect/>
          </a:stretch>
        </p:blipFill>
        <p:spPr>
          <a:xfrm>
            <a:off x="8288177" y="590895"/>
            <a:ext cx="755970" cy="749873"/>
          </a:xfrm>
          <a:prstGeom prst="rect">
            <a:avLst/>
          </a:prstGeom>
        </p:spPr>
      </p:pic>
      <p:pic>
        <p:nvPicPr>
          <p:cNvPr id="10" name="Grafik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667500" y="3868648"/>
            <a:ext cx="2159000" cy="1432560"/>
          </a:xfrm>
          <a:prstGeom prst="rect">
            <a:avLst/>
          </a:prstGeom>
          <a:effectLst>
            <a:softEdge rad="63500"/>
          </a:effectLst>
        </p:spPr>
      </p:pic>
    </p:spTree>
    <p:extLst>
      <p:ext uri="{BB962C8B-B14F-4D97-AF65-F5344CB8AC3E}">
        <p14:creationId xmlns:p14="http://schemas.microsoft.com/office/powerpoint/2010/main" val="158141814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275856" y="260647"/>
            <a:ext cx="5004670" cy="1368127"/>
          </a:xfrm>
        </p:spPr>
        <p:txBody>
          <a:bodyPr/>
          <a:lstStyle/>
          <a:p>
            <a:r>
              <a:rPr lang="en-US" dirty="0"/>
              <a:t>Elimination of Costs for Treatment and International Activities</a:t>
            </a:r>
            <a:br>
              <a:rPr lang="en-US" dirty="0"/>
            </a:br>
            <a:br>
              <a:rPr lang="en-US" dirty="0"/>
            </a:br>
            <a:r>
              <a:rPr lang="en-US" sz="1400" dirty="0"/>
              <a:t>- Return on Investment (ROI) - </a:t>
            </a:r>
          </a:p>
        </p:txBody>
      </p:sp>
      <p:sp>
        <p:nvSpPr>
          <p:cNvPr id="4" name="Foliennummernplatzhalter 3"/>
          <p:cNvSpPr>
            <a:spLocks noGrp="1"/>
          </p:cNvSpPr>
          <p:nvPr>
            <p:ph type="sldNum" sz="quarter" idx="4"/>
          </p:nvPr>
        </p:nvSpPr>
        <p:spPr/>
        <p:txBody>
          <a:bodyPr/>
          <a:lstStyle/>
          <a:p>
            <a:fld id="{367B8622-E532-43A0-87D4-434EB8218BEF}" type="slidenum">
              <a:rPr lang="en-US" smtClean="0"/>
              <a:pPr/>
              <a:t>27</a:t>
            </a:fld>
            <a:endParaRPr lang="en-US"/>
          </a:p>
        </p:txBody>
      </p:sp>
      <p:sp>
        <p:nvSpPr>
          <p:cNvPr id="5" name="Textplatzhalter 4"/>
          <p:cNvSpPr>
            <a:spLocks noGrp="1"/>
          </p:cNvSpPr>
          <p:nvPr>
            <p:ph type="body" sz="quarter" idx="10"/>
          </p:nvPr>
        </p:nvSpPr>
        <p:spPr>
          <a:xfrm>
            <a:off x="395288" y="260350"/>
            <a:ext cx="2736552" cy="1368425"/>
          </a:xfrm>
        </p:spPr>
        <p:txBody>
          <a:bodyPr/>
          <a:lstStyle/>
          <a:p>
            <a:r>
              <a:rPr lang="en-US" dirty="0"/>
              <a:t>Ebola Outbreak 2014:</a:t>
            </a:r>
          </a:p>
          <a:p>
            <a:r>
              <a:rPr lang="en-US" dirty="0"/>
              <a:t>Reason to Act</a:t>
            </a:r>
          </a:p>
        </p:txBody>
      </p:sp>
      <p:sp>
        <p:nvSpPr>
          <p:cNvPr id="6" name="Textplatzhalter 5"/>
          <p:cNvSpPr>
            <a:spLocks noGrp="1"/>
          </p:cNvSpPr>
          <p:nvPr>
            <p:ph type="body" sz="quarter" idx="11"/>
          </p:nvPr>
        </p:nvSpPr>
        <p:spPr>
          <a:xfrm>
            <a:off x="611460" y="5320383"/>
            <a:ext cx="8054702" cy="340866"/>
          </a:xfrm>
        </p:spPr>
        <p:txBody>
          <a:bodyPr anchor="ctr" anchorCtr="0">
            <a:noAutofit/>
          </a:bodyPr>
          <a:lstStyle/>
          <a:p>
            <a:r>
              <a:rPr lang="en-US" dirty="0"/>
              <a:t>Developing MCM is expensive, but not doing so can in some cases be much more expensive</a:t>
            </a:r>
          </a:p>
        </p:txBody>
      </p:sp>
      <p:sp>
        <p:nvSpPr>
          <p:cNvPr id="10" name="Rechteck 9"/>
          <p:cNvSpPr/>
          <p:nvPr/>
        </p:nvSpPr>
        <p:spPr>
          <a:xfrm>
            <a:off x="166710" y="1916832"/>
            <a:ext cx="8977290" cy="3108543"/>
          </a:xfrm>
          <a:prstGeom prst="rect">
            <a:avLst/>
          </a:prstGeom>
        </p:spPr>
        <p:txBody>
          <a:bodyPr wrap="square">
            <a:spAutoFit/>
          </a:bodyPr>
          <a:lstStyle/>
          <a:p>
            <a:r>
              <a:rPr lang="en-US" sz="1400" b="1" u="sng" dirty="0">
                <a:solidFill>
                  <a:schemeClr val="accent1">
                    <a:lumMod val="75000"/>
                  </a:schemeClr>
                </a:solidFill>
                <a:latin typeface="Arial" panose="020B0604020202020204" pitchFamily="34" charset="0"/>
                <a:cs typeface="Arial" panose="020B0604020202020204" pitchFamily="34" charset="0"/>
              </a:rPr>
              <a:t>LEARNING FROM THE SMALLPOX EDRADICATION</a:t>
            </a:r>
          </a:p>
          <a:p>
            <a:endParaRPr lang="en-US" sz="1400" dirty="0">
              <a:latin typeface="Arial" panose="020B0604020202020204" pitchFamily="34" charset="0"/>
              <a:cs typeface="Arial" panose="020B0604020202020204" pitchFamily="34" charset="0"/>
            </a:endParaRPr>
          </a:p>
          <a:p>
            <a:r>
              <a:rPr lang="en-US" sz="1400" dirty="0">
                <a:latin typeface="Arial" panose="020B0604020202020204" pitchFamily="34" charset="0"/>
                <a:cs typeface="Arial" panose="020B0604020202020204" pitchFamily="34" charset="0"/>
              </a:rPr>
              <a:t>As a result of the WHO’s enormous Smallpox eradication program over the period from 1967 to 1979, costs totaled ~300 million USD.  However, savings are estimated to be more than 2 billion USD each year</a:t>
            </a:r>
            <a:r>
              <a:rPr lang="en-US" sz="1400" baseline="30000" dirty="0">
                <a:latin typeface="Arial" panose="020B0604020202020204" pitchFamily="34" charset="0"/>
                <a:cs typeface="Arial" panose="020B0604020202020204" pitchFamily="34" charset="0"/>
              </a:rPr>
              <a:t>1</a:t>
            </a:r>
            <a:r>
              <a:rPr lang="en-US" sz="1400" dirty="0">
                <a:latin typeface="Arial" panose="020B0604020202020204" pitchFamily="34" charset="0"/>
                <a:cs typeface="Arial" panose="020B0604020202020204" pitchFamily="34" charset="0"/>
              </a:rPr>
              <a:t>, the US has recouped nearly 500-fold the value of its contribution to that effort.</a:t>
            </a:r>
            <a:r>
              <a:rPr lang="en-US" sz="1400" baseline="30000" dirty="0">
                <a:latin typeface="Arial" panose="020B0604020202020204" pitchFamily="34" charset="0"/>
                <a:cs typeface="Arial" panose="020B0604020202020204" pitchFamily="34" charset="0"/>
              </a:rPr>
              <a:t>2</a:t>
            </a:r>
          </a:p>
          <a:p>
            <a:pPr marL="180975" indent="-180975">
              <a:buFont typeface="Arial" panose="020B0604020202020204" pitchFamily="34" charset="0"/>
              <a:buChar char="•"/>
            </a:pPr>
            <a:endParaRPr lang="en-US" sz="1400" baseline="30000" dirty="0">
              <a:latin typeface="Arial" panose="020B0604020202020204" pitchFamily="34" charset="0"/>
              <a:cs typeface="Arial" panose="020B0604020202020204" pitchFamily="34" charset="0"/>
            </a:endParaRPr>
          </a:p>
          <a:p>
            <a:pPr marL="180975" indent="-180975">
              <a:buFont typeface="Arial" panose="020B0604020202020204" pitchFamily="34" charset="0"/>
              <a:buChar char="•"/>
            </a:pPr>
            <a:endParaRPr lang="en-US" sz="1400" baseline="30000" dirty="0">
              <a:latin typeface="Arial" panose="020B0604020202020204" pitchFamily="34" charset="0"/>
              <a:cs typeface="Arial" panose="020B0604020202020204" pitchFamily="34" charset="0"/>
            </a:endParaRPr>
          </a:p>
          <a:p>
            <a:r>
              <a:rPr lang="en-US" sz="1400" b="1" u="sng" dirty="0">
                <a:solidFill>
                  <a:schemeClr val="accent1">
                    <a:lumMod val="75000"/>
                  </a:schemeClr>
                </a:solidFill>
                <a:latin typeface="Arial" panose="020B0604020202020204" pitchFamily="34" charset="0"/>
                <a:cs typeface="Arial" panose="020B0604020202020204" pitchFamily="34" charset="0"/>
              </a:rPr>
              <a:t>A FEW COST EXAMPLES FOR EBOLA</a:t>
            </a:r>
          </a:p>
          <a:p>
            <a:pPr marL="180975" indent="-180975">
              <a:buFont typeface="Arial" panose="020B0604020202020204" pitchFamily="34" charset="0"/>
              <a:buChar char="•"/>
            </a:pPr>
            <a:endParaRPr lang="en-US" sz="1400" dirty="0">
              <a:latin typeface="Arial" panose="020B0604020202020204" pitchFamily="34" charset="0"/>
              <a:cs typeface="Arial" panose="020B0604020202020204" pitchFamily="34" charset="0"/>
            </a:endParaRPr>
          </a:p>
          <a:p>
            <a:pPr marL="180975" indent="-180975">
              <a:buFont typeface="Arial" panose="020B0604020202020204" pitchFamily="34" charset="0"/>
              <a:buChar char="•"/>
            </a:pPr>
            <a:r>
              <a:rPr lang="en-US" sz="1400" b="1" dirty="0">
                <a:solidFill>
                  <a:schemeClr val="accent1">
                    <a:lumMod val="75000"/>
                  </a:schemeClr>
                </a:solidFill>
                <a:latin typeface="Arial" panose="020B0604020202020204" pitchFamily="34" charset="0"/>
                <a:cs typeface="Arial" panose="020B0604020202020204" pitchFamily="34" charset="0"/>
              </a:rPr>
              <a:t>THE WORLD BANK: </a:t>
            </a:r>
            <a:r>
              <a:rPr lang="en-US" sz="1400" dirty="0">
                <a:latin typeface="Arial" panose="020B0604020202020204" pitchFamily="34" charset="0"/>
                <a:cs typeface="Arial" panose="020B0604020202020204" pitchFamily="34" charset="0"/>
              </a:rPr>
              <a:t>As of December 1st, 2015, the World Bank Group announced it had mobilized US$1.62 billion in financing for Ebola response and recovery efforts to support the countries hardest hit by Ebola.</a:t>
            </a:r>
            <a:r>
              <a:rPr lang="en-US" sz="1400" baseline="30000" dirty="0">
                <a:latin typeface="Arial" panose="020B0604020202020204" pitchFamily="34" charset="0"/>
                <a:cs typeface="Arial" panose="020B0604020202020204" pitchFamily="34" charset="0"/>
              </a:rPr>
              <a:t>3</a:t>
            </a:r>
          </a:p>
          <a:p>
            <a:pPr marL="180975" indent="-180975">
              <a:buFont typeface="Arial" panose="020B0604020202020204" pitchFamily="34" charset="0"/>
              <a:buChar char="•"/>
            </a:pPr>
            <a:endParaRPr lang="en-US" sz="1400" baseline="30000" dirty="0">
              <a:latin typeface="Arial" panose="020B0604020202020204" pitchFamily="34" charset="0"/>
              <a:cs typeface="Arial" panose="020B0604020202020204" pitchFamily="34" charset="0"/>
            </a:endParaRPr>
          </a:p>
          <a:p>
            <a:pPr marL="180975" indent="-180975">
              <a:buFont typeface="Arial" panose="020B0604020202020204" pitchFamily="34" charset="0"/>
              <a:buChar char="•"/>
            </a:pPr>
            <a:r>
              <a:rPr lang="en-US" sz="1400" b="1" dirty="0">
                <a:solidFill>
                  <a:schemeClr val="accent1">
                    <a:lumMod val="75000"/>
                  </a:schemeClr>
                </a:solidFill>
                <a:latin typeface="Arial" panose="020B0604020202020204" pitchFamily="34" charset="0"/>
                <a:cs typeface="Arial" panose="020B0604020202020204" pitchFamily="34" charset="0"/>
              </a:rPr>
              <a:t>THE USA: </a:t>
            </a:r>
            <a:r>
              <a:rPr lang="en-US" sz="1400" dirty="0">
                <a:latin typeface="Arial" panose="020B0604020202020204" pitchFamily="34" charset="0"/>
                <a:cs typeface="Arial" panose="020B0604020202020204" pitchFamily="34" charset="0"/>
              </a:rPr>
              <a:t>In its attempt to end the Ebola epidemic in West Africa as well as advance its own domestic preparedness against Ebola, the United States announced on February 11, 2015 that it had signed legislation that included 5.4 billion USD in emergency funding.</a:t>
            </a:r>
            <a:r>
              <a:rPr lang="en-US" sz="1400" baseline="30000" dirty="0">
                <a:latin typeface="Arial" panose="020B0604020202020204" pitchFamily="34" charset="0"/>
                <a:cs typeface="Arial" panose="020B0604020202020204" pitchFamily="34" charset="0"/>
              </a:rPr>
              <a:t>4</a:t>
            </a:r>
            <a:r>
              <a:rPr lang="en-US" sz="1400" dirty="0">
                <a:latin typeface="Arial" panose="020B0604020202020204" pitchFamily="34" charset="0"/>
                <a:cs typeface="Arial" panose="020B0604020202020204" pitchFamily="34" charset="0"/>
              </a:rPr>
              <a:t> </a:t>
            </a:r>
          </a:p>
        </p:txBody>
      </p:sp>
      <p:sp>
        <p:nvSpPr>
          <p:cNvPr id="11" name="Rechteck 10"/>
          <p:cNvSpPr/>
          <p:nvPr/>
        </p:nvSpPr>
        <p:spPr>
          <a:xfrm>
            <a:off x="946943" y="6253383"/>
            <a:ext cx="7416824" cy="400110"/>
          </a:xfrm>
          <a:prstGeom prst="rect">
            <a:avLst/>
          </a:prstGeom>
        </p:spPr>
        <p:txBody>
          <a:bodyPr wrap="square">
            <a:spAutoFit/>
          </a:bodyPr>
          <a:lstStyle/>
          <a:p>
            <a:pPr marL="304800" indent="-304800">
              <a:spcAft>
                <a:spcPts val="0"/>
              </a:spcAft>
            </a:pPr>
            <a:r>
              <a:rPr lang="en-US" sz="500" spc="30" dirty="0">
                <a:latin typeface="Times New Roman" panose="02020603050405020304" pitchFamily="18" charset="0"/>
                <a:ea typeface="Times New Roman" panose="02020603050405020304" pitchFamily="18" charset="0"/>
              </a:rPr>
              <a:t>1. </a:t>
            </a:r>
            <a:r>
              <a:rPr lang="en-US" sz="500" spc="30" dirty="0" err="1">
                <a:latin typeface="Times New Roman" panose="02020603050405020304" pitchFamily="18" charset="0"/>
                <a:ea typeface="Times New Roman" panose="02020603050405020304" pitchFamily="18" charset="0"/>
              </a:rPr>
              <a:t>Ehreth</a:t>
            </a:r>
            <a:r>
              <a:rPr lang="en-US" sz="500" spc="30" dirty="0">
                <a:latin typeface="Times New Roman" panose="02020603050405020304" pitchFamily="18" charset="0"/>
                <a:ea typeface="Times New Roman" panose="02020603050405020304" pitchFamily="18" charset="0"/>
              </a:rPr>
              <a:t>, J. (2003). The global value of vaccination. Vaccine, 21(7-8), 596–600. </a:t>
            </a:r>
            <a:r>
              <a:rPr lang="en-US" sz="500" spc="30" dirty="0">
                <a:latin typeface="Times New Roman" panose="02020603050405020304" pitchFamily="18" charset="0"/>
                <a:ea typeface="Times New Roman" panose="02020603050405020304" pitchFamily="18" charset="0"/>
                <a:hlinkClick r:id="rId2"/>
              </a:rPr>
              <a:t>http://doi.org/10.1016/S0264-410X(02)00623-0</a:t>
            </a:r>
            <a:endParaRPr lang="en-US" sz="500" spc="30" dirty="0">
              <a:latin typeface="Times New Roman" panose="02020603050405020304" pitchFamily="18" charset="0"/>
              <a:ea typeface="Times New Roman" panose="02020603050405020304" pitchFamily="18" charset="0"/>
            </a:endParaRPr>
          </a:p>
          <a:p>
            <a:pPr marL="304800" indent="-304800">
              <a:spcAft>
                <a:spcPts val="0"/>
              </a:spcAft>
            </a:pPr>
            <a:r>
              <a:rPr lang="en-US" sz="500" spc="30" dirty="0">
                <a:latin typeface="Times New Roman" panose="02020603050405020304" pitchFamily="18" charset="0"/>
                <a:ea typeface="Times New Roman" panose="02020603050405020304" pitchFamily="18" charset="0"/>
              </a:rPr>
              <a:t>2. Kenny, C. (2014). The Economic Case for Wiping Out Ebola. Bloomberg. Retrieved from </a:t>
            </a:r>
            <a:r>
              <a:rPr lang="en-US" sz="500" spc="30" dirty="0">
                <a:latin typeface="Times New Roman" panose="02020603050405020304" pitchFamily="18" charset="0"/>
                <a:ea typeface="Times New Roman" panose="02020603050405020304" pitchFamily="18" charset="0"/>
                <a:hlinkClick r:id="rId3"/>
              </a:rPr>
              <a:t>http://www.bloomberg.com/bw/articles/2014-08-25/the-economic-case-for-wiping-out-ebola</a:t>
            </a:r>
            <a:endParaRPr lang="en-US" sz="500" spc="30" dirty="0">
              <a:latin typeface="Times New Roman" panose="02020603050405020304" pitchFamily="18" charset="0"/>
              <a:ea typeface="Times New Roman" panose="02020603050405020304" pitchFamily="18" charset="0"/>
            </a:endParaRPr>
          </a:p>
          <a:p>
            <a:pPr marL="304800" indent="-304800">
              <a:spcAft>
                <a:spcPts val="0"/>
              </a:spcAft>
            </a:pPr>
            <a:r>
              <a:rPr lang="en-US" sz="500" spc="30" dirty="0">
                <a:latin typeface="Times New Roman" panose="02020603050405020304" pitchFamily="18" charset="0"/>
                <a:ea typeface="Times New Roman" panose="02020603050405020304" pitchFamily="18" charset="0"/>
              </a:rPr>
              <a:t>3. The World Bank. (2016). World Bank Group Ebola Response Fact Sheet. Retrieved February 14, 2016, from </a:t>
            </a:r>
            <a:r>
              <a:rPr lang="en-US" sz="500" spc="30" dirty="0">
                <a:latin typeface="Times New Roman" panose="02020603050405020304" pitchFamily="18" charset="0"/>
                <a:ea typeface="Times New Roman" panose="02020603050405020304" pitchFamily="18" charset="0"/>
                <a:hlinkClick r:id="rId4"/>
              </a:rPr>
              <a:t>http://www.worldbank.org/en/topic/health/brief/world-bank-group-ebola-fact-sheet</a:t>
            </a:r>
            <a:endParaRPr lang="en-US" sz="500" spc="30" dirty="0">
              <a:latin typeface="Times New Roman" panose="02020603050405020304" pitchFamily="18" charset="0"/>
              <a:ea typeface="Times New Roman" panose="02020603050405020304" pitchFamily="18" charset="0"/>
            </a:endParaRPr>
          </a:p>
          <a:p>
            <a:pPr marL="304800" indent="-304800">
              <a:spcAft>
                <a:spcPts val="0"/>
              </a:spcAft>
            </a:pPr>
            <a:r>
              <a:rPr lang="en-US" sz="500" spc="30" dirty="0">
                <a:latin typeface="Times New Roman" panose="02020603050405020304" pitchFamily="18" charset="0"/>
                <a:ea typeface="Times New Roman" panose="02020603050405020304" pitchFamily="18" charset="0"/>
              </a:rPr>
              <a:t>4. US White House. (2015). Fact Sheet: Progress in Our Ebola Response at Home and Abroad. Retrieved February 14, 2016, from https://www.whitehouse.gov/the-press-office/2015/02/11/fact-sheet-progress-our-ebola-response-home-and-abroad</a:t>
            </a:r>
          </a:p>
        </p:txBody>
      </p:sp>
      <p:pic>
        <p:nvPicPr>
          <p:cNvPr id="3" name="Grafik 2"/>
          <p:cNvPicPr>
            <a:picLocks noChangeAspect="1"/>
          </p:cNvPicPr>
          <p:nvPr/>
        </p:nvPicPr>
        <p:blipFill>
          <a:blip r:embed="rId5"/>
          <a:stretch>
            <a:fillRect/>
          </a:stretch>
        </p:blipFill>
        <p:spPr>
          <a:xfrm>
            <a:off x="8280526" y="590895"/>
            <a:ext cx="755970" cy="749873"/>
          </a:xfrm>
          <a:prstGeom prst="rect">
            <a:avLst/>
          </a:prstGeom>
        </p:spPr>
      </p:pic>
    </p:spTree>
    <p:extLst>
      <p:ext uri="{BB962C8B-B14F-4D97-AF65-F5344CB8AC3E}">
        <p14:creationId xmlns:p14="http://schemas.microsoft.com/office/powerpoint/2010/main" val="404596878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4"/>
          </p:nvPr>
        </p:nvSpPr>
        <p:spPr/>
        <p:txBody>
          <a:bodyPr/>
          <a:lstStyle/>
          <a:p>
            <a:fld id="{367B8622-E532-43A0-87D4-434EB8218BEF}" type="slidenum">
              <a:rPr lang="en-US" smtClean="0"/>
              <a:pPr/>
              <a:t>28</a:t>
            </a:fld>
            <a:endParaRPr lang="en-US"/>
          </a:p>
        </p:txBody>
      </p:sp>
      <p:sp>
        <p:nvSpPr>
          <p:cNvPr id="8" name="Textfeld 7"/>
          <p:cNvSpPr txBox="1"/>
          <p:nvPr/>
        </p:nvSpPr>
        <p:spPr>
          <a:xfrm>
            <a:off x="323528" y="445314"/>
            <a:ext cx="2808312" cy="369332"/>
          </a:xfrm>
          <a:prstGeom prst="rect">
            <a:avLst/>
          </a:prstGeom>
          <a:noFill/>
        </p:spPr>
        <p:txBody>
          <a:bodyPr wrap="square" rtlCol="0">
            <a:spAutoFit/>
          </a:bodyPr>
          <a:lstStyle/>
          <a:p>
            <a:pPr algn="ctr"/>
            <a:r>
              <a:rPr lang="en-US" b="1" dirty="0">
                <a:solidFill>
                  <a:schemeClr val="bg1"/>
                </a:solidFill>
                <a:latin typeface="Verdana" panose="020B0604030504040204" pitchFamily="34" charset="0"/>
                <a:ea typeface="Verdana" panose="020B0604030504040204" pitchFamily="34" charset="0"/>
                <a:cs typeface="Verdana" panose="020B0604030504040204" pitchFamily="34" charset="0"/>
              </a:rPr>
              <a:t>Agenda</a:t>
            </a:r>
          </a:p>
        </p:txBody>
      </p:sp>
      <p:sp>
        <p:nvSpPr>
          <p:cNvPr id="2" name="Textfeld 1"/>
          <p:cNvSpPr txBox="1"/>
          <p:nvPr/>
        </p:nvSpPr>
        <p:spPr>
          <a:xfrm>
            <a:off x="1403648" y="2276872"/>
            <a:ext cx="5832648" cy="2862322"/>
          </a:xfrm>
          <a:prstGeom prst="rect">
            <a:avLst/>
          </a:prstGeom>
          <a:noFill/>
        </p:spPr>
        <p:txBody>
          <a:bodyPr wrap="square" rtlCol="0">
            <a:spAutoFit/>
          </a:bodyPr>
          <a:lstStyle/>
          <a:p>
            <a:pPr marL="342900" indent="-342900">
              <a:buFont typeface="+mj-lt"/>
              <a:buAutoNum type="arabicPeriod"/>
            </a:pPr>
            <a:r>
              <a:rPr lang="en-US" dirty="0">
                <a:latin typeface="Arial" panose="020B0604020202020204" pitchFamily="34" charset="0"/>
                <a:cs typeface="Arial" panose="020B0604020202020204" pitchFamily="34" charset="0"/>
              </a:rPr>
              <a:t>The R&amp;D Process of Drugs and Vaccines</a:t>
            </a:r>
          </a:p>
          <a:p>
            <a:pPr marL="342900" indent="-342900">
              <a:buFont typeface="+mj-lt"/>
              <a:buAutoNum type="arabicPeriod"/>
            </a:pPr>
            <a:endParaRPr lang="en-US" b="1" dirty="0">
              <a:latin typeface="Arial" panose="020B0604020202020204" pitchFamily="34" charset="0"/>
              <a:cs typeface="Arial" panose="020B0604020202020204" pitchFamily="34" charset="0"/>
            </a:endParaRPr>
          </a:p>
          <a:p>
            <a:pPr marL="342900" indent="-342900">
              <a:buFont typeface="+mj-lt"/>
              <a:buAutoNum type="arabicPeriod"/>
            </a:pPr>
            <a:r>
              <a:rPr lang="en-US" dirty="0">
                <a:latin typeface="Arial" panose="020B0604020202020204" pitchFamily="34" charset="0"/>
                <a:cs typeface="Arial" panose="020B0604020202020204" pitchFamily="34" charset="0"/>
              </a:rPr>
              <a:t>CBRN Market Characteristics</a:t>
            </a:r>
          </a:p>
          <a:p>
            <a:pPr marL="342900" indent="-342900">
              <a:buFont typeface="+mj-lt"/>
              <a:buAutoNum type="arabicPeriod"/>
            </a:pPr>
            <a:endParaRPr lang="en-US" dirty="0">
              <a:latin typeface="Arial" panose="020B0604020202020204" pitchFamily="34" charset="0"/>
              <a:cs typeface="Arial" panose="020B0604020202020204" pitchFamily="34" charset="0"/>
            </a:endParaRPr>
          </a:p>
          <a:p>
            <a:pPr marL="342900" indent="-342900">
              <a:buFont typeface="+mj-lt"/>
              <a:buAutoNum type="arabicPeriod"/>
            </a:pPr>
            <a:r>
              <a:rPr lang="en-US" dirty="0">
                <a:latin typeface="Arial" panose="020B0604020202020204" pitchFamily="34" charset="0"/>
                <a:cs typeface="Arial" panose="020B0604020202020204" pitchFamily="34" charset="0"/>
              </a:rPr>
              <a:t>Ebola Outbreak 2014</a:t>
            </a:r>
          </a:p>
          <a:p>
            <a:pPr marL="800100" lvl="1" indent="-342900">
              <a:buFont typeface="+mj-lt"/>
              <a:buAutoNum type="alphaLcPeriod"/>
            </a:pPr>
            <a:r>
              <a:rPr lang="en-US" dirty="0">
                <a:latin typeface="Arial" panose="020B0604020202020204" pitchFamily="34" charset="0"/>
                <a:cs typeface="Arial" panose="020B0604020202020204" pitchFamily="34" charset="0"/>
              </a:rPr>
              <a:t>Factors Inhibiting MCM Readiness</a:t>
            </a:r>
          </a:p>
          <a:p>
            <a:pPr marL="800100" lvl="1" indent="-342900">
              <a:buFont typeface="+mj-lt"/>
              <a:buAutoNum type="alphaLcPeriod"/>
            </a:pPr>
            <a:r>
              <a:rPr lang="en-US" dirty="0">
                <a:latin typeface="Arial" panose="020B0604020202020204" pitchFamily="34" charset="0"/>
                <a:cs typeface="Arial" panose="020B0604020202020204" pitchFamily="34" charset="0"/>
              </a:rPr>
              <a:t>Reasons to Act</a:t>
            </a:r>
          </a:p>
          <a:p>
            <a:pPr marL="800100" lvl="1" indent="-342900">
              <a:buFont typeface="+mj-lt"/>
              <a:buAutoNum type="alphaLcPeriod"/>
            </a:pPr>
            <a:r>
              <a:rPr lang="en-US" dirty="0">
                <a:latin typeface="Arial" panose="020B0604020202020204" pitchFamily="34" charset="0"/>
                <a:cs typeface="Arial" panose="020B0604020202020204" pitchFamily="34" charset="0"/>
              </a:rPr>
              <a:t>Learnings</a:t>
            </a:r>
          </a:p>
          <a:p>
            <a:pPr marL="800100" lvl="1" indent="-342900">
              <a:buFont typeface="+mj-lt"/>
              <a:buAutoNum type="alphaLcPeriod"/>
            </a:pPr>
            <a:endParaRPr lang="de-DE" dirty="0">
              <a:latin typeface="Arial" panose="020B0604020202020204" pitchFamily="34" charset="0"/>
              <a:cs typeface="Arial" panose="020B0604020202020204" pitchFamily="34" charset="0"/>
            </a:endParaRPr>
          </a:p>
          <a:p>
            <a:pPr marL="342900" indent="-342900">
              <a:buFont typeface="+mj-lt"/>
              <a:buAutoNum type="arabicPeriod"/>
            </a:pPr>
            <a:r>
              <a:rPr lang="en-US" b="1" dirty="0">
                <a:solidFill>
                  <a:schemeClr val="accent1">
                    <a:lumMod val="75000"/>
                  </a:schemeClr>
                </a:solidFill>
                <a:latin typeface="Arial" panose="020B0604020202020204" pitchFamily="34" charset="0"/>
                <a:cs typeface="Arial" panose="020B0604020202020204" pitchFamily="34" charset="0"/>
              </a:rPr>
              <a:t>Discussion</a:t>
            </a:r>
          </a:p>
        </p:txBody>
      </p:sp>
    </p:spTree>
    <p:extLst>
      <p:ext uri="{BB962C8B-B14F-4D97-AF65-F5344CB8AC3E}">
        <p14:creationId xmlns:p14="http://schemas.microsoft.com/office/powerpoint/2010/main" val="402252010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4"/>
          </p:nvPr>
        </p:nvSpPr>
        <p:spPr/>
        <p:txBody>
          <a:bodyPr/>
          <a:lstStyle/>
          <a:p>
            <a:fld id="{367B8622-E532-43A0-87D4-434EB8218BEF}" type="slidenum">
              <a:rPr lang="en-US" smtClean="0"/>
              <a:pPr/>
              <a:t>29</a:t>
            </a:fld>
            <a:endParaRPr lang="en-US"/>
          </a:p>
        </p:txBody>
      </p:sp>
      <p:sp>
        <p:nvSpPr>
          <p:cNvPr id="5" name="Textplatzhalter 4"/>
          <p:cNvSpPr>
            <a:spLocks noGrp="1"/>
          </p:cNvSpPr>
          <p:nvPr>
            <p:ph type="body" sz="quarter" idx="10"/>
          </p:nvPr>
        </p:nvSpPr>
        <p:spPr/>
        <p:txBody>
          <a:bodyPr/>
          <a:lstStyle/>
          <a:p>
            <a:r>
              <a:rPr lang="en-US" dirty="0"/>
              <a:t>Discussion</a:t>
            </a:r>
          </a:p>
        </p:txBody>
      </p:sp>
      <p:sp>
        <p:nvSpPr>
          <p:cNvPr id="10" name="Rechteck 9"/>
          <p:cNvSpPr/>
          <p:nvPr/>
        </p:nvSpPr>
        <p:spPr>
          <a:xfrm>
            <a:off x="166710" y="1916832"/>
            <a:ext cx="8740753" cy="4031873"/>
          </a:xfrm>
          <a:prstGeom prst="rect">
            <a:avLst/>
          </a:prstGeom>
        </p:spPr>
        <p:txBody>
          <a:bodyPr wrap="square">
            <a:spAutoFit/>
          </a:bodyPr>
          <a:lstStyle/>
          <a:p>
            <a:pPr marL="342900" indent="-342900">
              <a:buFont typeface="+mj-lt"/>
              <a:buAutoNum type="arabicPeriod"/>
            </a:pPr>
            <a:r>
              <a:rPr lang="en-US" sz="1600" dirty="0">
                <a:latin typeface="Arial" panose="020B0604020202020204" pitchFamily="34" charset="0"/>
                <a:cs typeface="Arial" panose="020B0604020202020204" pitchFamily="34" charset="0"/>
              </a:rPr>
              <a:t>In the absence of an acute CBRN threat, free market characteristics most often do not provide sufficient market incentives for MCM developers and manufacturers; hence, only early government/donor enticement can enhance a timely availability.</a:t>
            </a:r>
          </a:p>
          <a:p>
            <a:pPr marL="342900" indent="-342900">
              <a:buFont typeface="+mj-lt"/>
              <a:buAutoNum type="arabicPeriod"/>
            </a:pPr>
            <a:endParaRPr lang="en-US" sz="1600" dirty="0">
              <a:latin typeface="Arial" panose="020B0604020202020204" pitchFamily="34" charset="0"/>
              <a:cs typeface="Arial" panose="020B0604020202020204" pitchFamily="34" charset="0"/>
            </a:endParaRPr>
          </a:p>
          <a:p>
            <a:pPr marL="342900" indent="-342900">
              <a:buFont typeface="+mj-lt"/>
              <a:buAutoNum type="arabicPeriod"/>
            </a:pPr>
            <a:r>
              <a:rPr lang="en-US" sz="1600" dirty="0">
                <a:latin typeface="Arial" panose="020B0604020202020204" pitchFamily="34" charset="0"/>
                <a:cs typeface="Arial" panose="020B0604020202020204" pitchFamily="34" charset="0"/>
              </a:rPr>
              <a:t>Although current metrics for determining cost-effective medical intervention (e.g. DALYs) can guide priorities based on historical prevalence/incidence data, it may in some cases fail to recognize a profitable business case for rare, but highly dangerous diseases (e.g. regional/local impact, international response implications).</a:t>
            </a:r>
          </a:p>
          <a:p>
            <a:pPr marL="342900" indent="-342900">
              <a:buFont typeface="+mj-lt"/>
              <a:buAutoNum type="arabicPeriod"/>
            </a:pPr>
            <a:endParaRPr lang="en-US" sz="1600" dirty="0">
              <a:latin typeface="Arial" panose="020B0604020202020204" pitchFamily="34" charset="0"/>
              <a:cs typeface="Arial" panose="020B0604020202020204" pitchFamily="34" charset="0"/>
            </a:endParaRPr>
          </a:p>
          <a:p>
            <a:pPr marL="342900" indent="-342900">
              <a:buFont typeface="+mj-lt"/>
              <a:buAutoNum type="arabicPeriod"/>
            </a:pPr>
            <a:r>
              <a:rPr lang="en-US" sz="1600" dirty="0">
                <a:latin typeface="Arial" panose="020B0604020202020204" pitchFamily="34" charset="0"/>
                <a:cs typeface="Arial" panose="020B0604020202020204" pitchFamily="34" charset="0"/>
              </a:rPr>
              <a:t>Determining spending volume and its sustainability could be enhanced via cost-effective business case analysis (e.g. consideration of political implications, ROI, vulnerability presented to GDP).</a:t>
            </a:r>
          </a:p>
          <a:p>
            <a:pPr marL="342900" indent="-342900">
              <a:buFont typeface="+mj-lt"/>
              <a:buAutoNum type="arabicPeriod"/>
            </a:pPr>
            <a:endParaRPr lang="en-US" sz="1600" dirty="0">
              <a:latin typeface="Arial" panose="020B0604020202020204" pitchFamily="34" charset="0"/>
              <a:cs typeface="Arial" panose="020B0604020202020204" pitchFamily="34" charset="0"/>
            </a:endParaRPr>
          </a:p>
          <a:p>
            <a:pPr marL="342900" indent="-342900">
              <a:buFont typeface="+mj-lt"/>
              <a:buAutoNum type="arabicPeriod"/>
            </a:pPr>
            <a:r>
              <a:rPr lang="en-US" sz="1600" dirty="0">
                <a:latin typeface="Arial" panose="020B0604020202020204" pitchFamily="34" charset="0"/>
                <a:cs typeface="Arial" panose="020B0604020202020204" pitchFamily="34" charset="0"/>
              </a:rPr>
              <a:t>Because economic parameters and the nature of specific CBRN threats are unique by country and/or regional basis, business case analysis should be based on the particular threat within the geographical area which is to be budgeted.</a:t>
            </a:r>
          </a:p>
        </p:txBody>
      </p:sp>
      <p:sp>
        <p:nvSpPr>
          <p:cNvPr id="6" name="Titel 1"/>
          <p:cNvSpPr>
            <a:spLocks noGrp="1"/>
          </p:cNvSpPr>
          <p:nvPr>
            <p:ph type="title"/>
          </p:nvPr>
        </p:nvSpPr>
        <p:spPr>
          <a:xfrm>
            <a:off x="3275856" y="260647"/>
            <a:ext cx="5631608" cy="720081"/>
          </a:xfrm>
        </p:spPr>
        <p:txBody>
          <a:bodyPr/>
          <a:lstStyle/>
          <a:p>
            <a:r>
              <a:rPr lang="en-US" dirty="0"/>
              <a:t>Take Messages concerning the Availability of CBRN MCM</a:t>
            </a:r>
            <a:br>
              <a:rPr lang="en-US" dirty="0"/>
            </a:br>
            <a:endParaRPr lang="en-US" dirty="0"/>
          </a:p>
        </p:txBody>
      </p:sp>
    </p:spTree>
    <p:extLst>
      <p:ext uri="{BB962C8B-B14F-4D97-AF65-F5344CB8AC3E}">
        <p14:creationId xmlns:p14="http://schemas.microsoft.com/office/powerpoint/2010/main" val="314667600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uppieren 8"/>
          <p:cNvGrpSpPr/>
          <p:nvPr/>
        </p:nvGrpSpPr>
        <p:grpSpPr>
          <a:xfrm>
            <a:off x="3635896" y="2132856"/>
            <a:ext cx="3456384" cy="2429247"/>
            <a:chOff x="1475656" y="1647825"/>
            <a:chExt cx="5622072" cy="4877519"/>
          </a:xfrm>
        </p:grpSpPr>
        <p:pic>
          <p:nvPicPr>
            <p:cNvPr id="10" name="Picture 2" descr="C:\Users\Johnson\Pictures\frog_boiling.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475656" y="1772816"/>
              <a:ext cx="5400600" cy="4752528"/>
            </a:xfrm>
            <a:prstGeom prst="rect">
              <a:avLst/>
            </a:prstGeom>
            <a:noFill/>
            <a:extLst>
              <a:ext uri="{909E8E84-426E-40DD-AFC4-6F175D3DCCD1}">
                <a14:hiddenFill xmlns:a14="http://schemas.microsoft.com/office/drawing/2010/main">
                  <a:solidFill>
                    <a:srgbClr val="FFFFFF"/>
                  </a:solidFill>
                </a14:hiddenFill>
              </a:ext>
            </a:extLst>
          </p:spPr>
        </p:pic>
        <p:sp>
          <p:nvSpPr>
            <p:cNvPr id="11" name="Freihandform 10"/>
            <p:cNvSpPr/>
            <p:nvPr/>
          </p:nvSpPr>
          <p:spPr bwMode="auto">
            <a:xfrm>
              <a:off x="4743450" y="1647825"/>
              <a:ext cx="2354278" cy="723900"/>
            </a:xfrm>
            <a:custGeom>
              <a:avLst/>
              <a:gdLst>
                <a:gd name="connsiteX0" fmla="*/ 0 w 2354278"/>
                <a:gd name="connsiteY0" fmla="*/ 161925 h 723900"/>
                <a:gd name="connsiteX1" fmla="*/ 0 w 2354278"/>
                <a:gd name="connsiteY1" fmla="*/ 161925 h 723900"/>
                <a:gd name="connsiteX2" fmla="*/ 66675 w 2354278"/>
                <a:gd name="connsiteY2" fmla="*/ 228600 h 723900"/>
                <a:gd name="connsiteX3" fmla="*/ 104775 w 2354278"/>
                <a:gd name="connsiteY3" fmla="*/ 285750 h 723900"/>
                <a:gd name="connsiteX4" fmla="*/ 114300 w 2354278"/>
                <a:gd name="connsiteY4" fmla="*/ 314325 h 723900"/>
                <a:gd name="connsiteX5" fmla="*/ 152400 w 2354278"/>
                <a:gd name="connsiteY5" fmla="*/ 323850 h 723900"/>
                <a:gd name="connsiteX6" fmla="*/ 314325 w 2354278"/>
                <a:gd name="connsiteY6" fmla="*/ 352425 h 723900"/>
                <a:gd name="connsiteX7" fmla="*/ 371475 w 2354278"/>
                <a:gd name="connsiteY7" fmla="*/ 371475 h 723900"/>
                <a:gd name="connsiteX8" fmla="*/ 419100 w 2354278"/>
                <a:gd name="connsiteY8" fmla="*/ 438150 h 723900"/>
                <a:gd name="connsiteX9" fmla="*/ 438150 w 2354278"/>
                <a:gd name="connsiteY9" fmla="*/ 466725 h 723900"/>
                <a:gd name="connsiteX10" fmla="*/ 542925 w 2354278"/>
                <a:gd name="connsiteY10" fmla="*/ 504825 h 723900"/>
                <a:gd name="connsiteX11" fmla="*/ 600075 w 2354278"/>
                <a:gd name="connsiteY11" fmla="*/ 542925 h 723900"/>
                <a:gd name="connsiteX12" fmla="*/ 714375 w 2354278"/>
                <a:gd name="connsiteY12" fmla="*/ 571500 h 723900"/>
                <a:gd name="connsiteX13" fmla="*/ 752475 w 2354278"/>
                <a:gd name="connsiteY13" fmla="*/ 581025 h 723900"/>
                <a:gd name="connsiteX14" fmla="*/ 809625 w 2354278"/>
                <a:gd name="connsiteY14" fmla="*/ 600075 h 723900"/>
                <a:gd name="connsiteX15" fmla="*/ 876300 w 2354278"/>
                <a:gd name="connsiteY15" fmla="*/ 609600 h 723900"/>
                <a:gd name="connsiteX16" fmla="*/ 1019175 w 2354278"/>
                <a:gd name="connsiteY16" fmla="*/ 638175 h 723900"/>
                <a:gd name="connsiteX17" fmla="*/ 1057275 w 2354278"/>
                <a:gd name="connsiteY17" fmla="*/ 647700 h 723900"/>
                <a:gd name="connsiteX18" fmla="*/ 1133475 w 2354278"/>
                <a:gd name="connsiteY18" fmla="*/ 657225 h 723900"/>
                <a:gd name="connsiteX19" fmla="*/ 1190625 w 2354278"/>
                <a:gd name="connsiteY19" fmla="*/ 676275 h 723900"/>
                <a:gd name="connsiteX20" fmla="*/ 1257300 w 2354278"/>
                <a:gd name="connsiteY20" fmla="*/ 695325 h 723900"/>
                <a:gd name="connsiteX21" fmla="*/ 1381125 w 2354278"/>
                <a:gd name="connsiteY21" fmla="*/ 714375 h 723900"/>
                <a:gd name="connsiteX22" fmla="*/ 1447800 w 2354278"/>
                <a:gd name="connsiteY22" fmla="*/ 723900 h 723900"/>
                <a:gd name="connsiteX23" fmla="*/ 1514475 w 2354278"/>
                <a:gd name="connsiteY23" fmla="*/ 714375 h 723900"/>
                <a:gd name="connsiteX24" fmla="*/ 1571625 w 2354278"/>
                <a:gd name="connsiteY24" fmla="*/ 695325 h 723900"/>
                <a:gd name="connsiteX25" fmla="*/ 1685925 w 2354278"/>
                <a:gd name="connsiteY25" fmla="*/ 685800 h 723900"/>
                <a:gd name="connsiteX26" fmla="*/ 1809750 w 2354278"/>
                <a:gd name="connsiteY26" fmla="*/ 666750 h 723900"/>
                <a:gd name="connsiteX27" fmla="*/ 1990725 w 2354278"/>
                <a:gd name="connsiteY27" fmla="*/ 657225 h 723900"/>
                <a:gd name="connsiteX28" fmla="*/ 2057400 w 2354278"/>
                <a:gd name="connsiteY28" fmla="*/ 647700 h 723900"/>
                <a:gd name="connsiteX29" fmla="*/ 2181225 w 2354278"/>
                <a:gd name="connsiteY29" fmla="*/ 619125 h 723900"/>
                <a:gd name="connsiteX30" fmla="*/ 2247900 w 2354278"/>
                <a:gd name="connsiteY30" fmla="*/ 600075 h 723900"/>
                <a:gd name="connsiteX31" fmla="*/ 2276475 w 2354278"/>
                <a:gd name="connsiteY31" fmla="*/ 561975 h 723900"/>
                <a:gd name="connsiteX32" fmla="*/ 2305050 w 2354278"/>
                <a:gd name="connsiteY32" fmla="*/ 542925 h 723900"/>
                <a:gd name="connsiteX33" fmla="*/ 2333625 w 2354278"/>
                <a:gd name="connsiteY33" fmla="*/ 504825 h 723900"/>
                <a:gd name="connsiteX34" fmla="*/ 2352675 w 2354278"/>
                <a:gd name="connsiteY34" fmla="*/ 447675 h 723900"/>
                <a:gd name="connsiteX35" fmla="*/ 2324100 w 2354278"/>
                <a:gd name="connsiteY35" fmla="*/ 257175 h 723900"/>
                <a:gd name="connsiteX36" fmla="*/ 2295525 w 2354278"/>
                <a:gd name="connsiteY36" fmla="*/ 228600 h 723900"/>
                <a:gd name="connsiteX37" fmla="*/ 2257425 w 2354278"/>
                <a:gd name="connsiteY37" fmla="*/ 219075 h 723900"/>
                <a:gd name="connsiteX38" fmla="*/ 2162175 w 2354278"/>
                <a:gd name="connsiteY38" fmla="*/ 152400 h 723900"/>
                <a:gd name="connsiteX39" fmla="*/ 2085975 w 2354278"/>
                <a:gd name="connsiteY39" fmla="*/ 123825 h 723900"/>
                <a:gd name="connsiteX40" fmla="*/ 2009775 w 2354278"/>
                <a:gd name="connsiteY40" fmla="*/ 66675 h 723900"/>
                <a:gd name="connsiteX41" fmla="*/ 1981200 w 2354278"/>
                <a:gd name="connsiteY41" fmla="*/ 57150 h 723900"/>
                <a:gd name="connsiteX42" fmla="*/ 1933575 w 2354278"/>
                <a:gd name="connsiteY42" fmla="*/ 38100 h 723900"/>
                <a:gd name="connsiteX43" fmla="*/ 1885950 w 2354278"/>
                <a:gd name="connsiteY43" fmla="*/ 28575 h 723900"/>
                <a:gd name="connsiteX44" fmla="*/ 1628775 w 2354278"/>
                <a:gd name="connsiteY44" fmla="*/ 38100 h 723900"/>
                <a:gd name="connsiteX45" fmla="*/ 1552575 w 2354278"/>
                <a:gd name="connsiteY45" fmla="*/ 47625 h 723900"/>
                <a:gd name="connsiteX46" fmla="*/ 1323975 w 2354278"/>
                <a:gd name="connsiteY46" fmla="*/ 66675 h 723900"/>
                <a:gd name="connsiteX47" fmla="*/ 1085850 w 2354278"/>
                <a:gd name="connsiteY47" fmla="*/ 66675 h 723900"/>
                <a:gd name="connsiteX48" fmla="*/ 1047750 w 2354278"/>
                <a:gd name="connsiteY48" fmla="*/ 57150 h 723900"/>
                <a:gd name="connsiteX49" fmla="*/ 857250 w 2354278"/>
                <a:gd name="connsiteY49" fmla="*/ 38100 h 723900"/>
                <a:gd name="connsiteX50" fmla="*/ 752475 w 2354278"/>
                <a:gd name="connsiteY50" fmla="*/ 19050 h 723900"/>
                <a:gd name="connsiteX51" fmla="*/ 657225 w 2354278"/>
                <a:gd name="connsiteY51" fmla="*/ 0 h 723900"/>
                <a:gd name="connsiteX52" fmla="*/ 495300 w 2354278"/>
                <a:gd name="connsiteY52" fmla="*/ 9525 h 723900"/>
                <a:gd name="connsiteX53" fmla="*/ 342900 w 2354278"/>
                <a:gd name="connsiteY53" fmla="*/ 47625 h 723900"/>
                <a:gd name="connsiteX54" fmla="*/ 295275 w 2354278"/>
                <a:gd name="connsiteY54" fmla="*/ 57150 h 723900"/>
                <a:gd name="connsiteX55" fmla="*/ 266700 w 2354278"/>
                <a:gd name="connsiteY55" fmla="*/ 76200 h 723900"/>
                <a:gd name="connsiteX56" fmla="*/ 152400 w 2354278"/>
                <a:gd name="connsiteY56" fmla="*/ 104775 h 723900"/>
                <a:gd name="connsiteX57" fmla="*/ 95250 w 2354278"/>
                <a:gd name="connsiteY57" fmla="*/ 133350 h 723900"/>
                <a:gd name="connsiteX58" fmla="*/ 66675 w 2354278"/>
                <a:gd name="connsiteY58" fmla="*/ 152400 h 723900"/>
                <a:gd name="connsiteX59" fmla="*/ 0 w 2354278"/>
                <a:gd name="connsiteY59" fmla="*/ 161925 h 723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2354278" h="723900">
                  <a:moveTo>
                    <a:pt x="0" y="161925"/>
                  </a:moveTo>
                  <a:lnTo>
                    <a:pt x="0" y="161925"/>
                  </a:lnTo>
                  <a:cubicBezTo>
                    <a:pt x="22225" y="184150"/>
                    <a:pt x="46372" y="204606"/>
                    <a:pt x="66675" y="228600"/>
                  </a:cubicBezTo>
                  <a:cubicBezTo>
                    <a:pt x="81464" y="246078"/>
                    <a:pt x="97535" y="264030"/>
                    <a:pt x="104775" y="285750"/>
                  </a:cubicBezTo>
                  <a:cubicBezTo>
                    <a:pt x="107950" y="295275"/>
                    <a:pt x="106460" y="308053"/>
                    <a:pt x="114300" y="314325"/>
                  </a:cubicBezTo>
                  <a:cubicBezTo>
                    <a:pt x="124522" y="322503"/>
                    <a:pt x="139813" y="320254"/>
                    <a:pt x="152400" y="323850"/>
                  </a:cubicBezTo>
                  <a:cubicBezTo>
                    <a:pt x="247296" y="350963"/>
                    <a:pt x="64939" y="316798"/>
                    <a:pt x="314325" y="352425"/>
                  </a:cubicBezTo>
                  <a:cubicBezTo>
                    <a:pt x="333375" y="358775"/>
                    <a:pt x="362495" y="353514"/>
                    <a:pt x="371475" y="371475"/>
                  </a:cubicBezTo>
                  <a:cubicBezTo>
                    <a:pt x="406725" y="441975"/>
                    <a:pt x="370831" y="380227"/>
                    <a:pt x="419100" y="438150"/>
                  </a:cubicBezTo>
                  <a:cubicBezTo>
                    <a:pt x="426429" y="446944"/>
                    <a:pt x="430055" y="458630"/>
                    <a:pt x="438150" y="466725"/>
                  </a:cubicBezTo>
                  <a:cubicBezTo>
                    <a:pt x="465203" y="493778"/>
                    <a:pt x="507975" y="497835"/>
                    <a:pt x="542925" y="504825"/>
                  </a:cubicBezTo>
                  <a:cubicBezTo>
                    <a:pt x="561975" y="517525"/>
                    <a:pt x="578355" y="535685"/>
                    <a:pt x="600075" y="542925"/>
                  </a:cubicBezTo>
                  <a:cubicBezTo>
                    <a:pt x="695551" y="574750"/>
                    <a:pt x="618178" y="552261"/>
                    <a:pt x="714375" y="571500"/>
                  </a:cubicBezTo>
                  <a:cubicBezTo>
                    <a:pt x="727212" y="574067"/>
                    <a:pt x="739936" y="577263"/>
                    <a:pt x="752475" y="581025"/>
                  </a:cubicBezTo>
                  <a:cubicBezTo>
                    <a:pt x="771709" y="586795"/>
                    <a:pt x="789746" y="597235"/>
                    <a:pt x="809625" y="600075"/>
                  </a:cubicBezTo>
                  <a:lnTo>
                    <a:pt x="876300" y="609600"/>
                  </a:lnTo>
                  <a:cubicBezTo>
                    <a:pt x="960725" y="637742"/>
                    <a:pt x="913492" y="626432"/>
                    <a:pt x="1019175" y="638175"/>
                  </a:cubicBezTo>
                  <a:cubicBezTo>
                    <a:pt x="1031875" y="641350"/>
                    <a:pt x="1044362" y="645548"/>
                    <a:pt x="1057275" y="647700"/>
                  </a:cubicBezTo>
                  <a:cubicBezTo>
                    <a:pt x="1082524" y="651908"/>
                    <a:pt x="1108446" y="651862"/>
                    <a:pt x="1133475" y="657225"/>
                  </a:cubicBezTo>
                  <a:cubicBezTo>
                    <a:pt x="1153110" y="661432"/>
                    <a:pt x="1171575" y="669925"/>
                    <a:pt x="1190625" y="676275"/>
                  </a:cubicBezTo>
                  <a:cubicBezTo>
                    <a:pt x="1222446" y="686882"/>
                    <a:pt x="1221420" y="687352"/>
                    <a:pt x="1257300" y="695325"/>
                  </a:cubicBezTo>
                  <a:cubicBezTo>
                    <a:pt x="1317315" y="708662"/>
                    <a:pt x="1308958" y="704753"/>
                    <a:pt x="1381125" y="714375"/>
                  </a:cubicBezTo>
                  <a:lnTo>
                    <a:pt x="1447800" y="723900"/>
                  </a:lnTo>
                  <a:cubicBezTo>
                    <a:pt x="1470025" y="720725"/>
                    <a:pt x="1492599" y="719423"/>
                    <a:pt x="1514475" y="714375"/>
                  </a:cubicBezTo>
                  <a:cubicBezTo>
                    <a:pt x="1534041" y="709860"/>
                    <a:pt x="1551614" y="696993"/>
                    <a:pt x="1571625" y="695325"/>
                  </a:cubicBezTo>
                  <a:cubicBezTo>
                    <a:pt x="1609725" y="692150"/>
                    <a:pt x="1647927" y="690022"/>
                    <a:pt x="1685925" y="685800"/>
                  </a:cubicBezTo>
                  <a:cubicBezTo>
                    <a:pt x="1751741" y="678487"/>
                    <a:pt x="1739625" y="672144"/>
                    <a:pt x="1809750" y="666750"/>
                  </a:cubicBezTo>
                  <a:cubicBezTo>
                    <a:pt x="1869981" y="662117"/>
                    <a:pt x="1930400" y="660400"/>
                    <a:pt x="1990725" y="657225"/>
                  </a:cubicBezTo>
                  <a:cubicBezTo>
                    <a:pt x="2012950" y="654050"/>
                    <a:pt x="2035255" y="651391"/>
                    <a:pt x="2057400" y="647700"/>
                  </a:cubicBezTo>
                  <a:cubicBezTo>
                    <a:pt x="2101379" y="640370"/>
                    <a:pt x="2136735" y="630248"/>
                    <a:pt x="2181225" y="619125"/>
                  </a:cubicBezTo>
                  <a:cubicBezTo>
                    <a:pt x="2229065" y="607165"/>
                    <a:pt x="2206906" y="613740"/>
                    <a:pt x="2247900" y="600075"/>
                  </a:cubicBezTo>
                  <a:cubicBezTo>
                    <a:pt x="2257425" y="587375"/>
                    <a:pt x="2265250" y="573200"/>
                    <a:pt x="2276475" y="561975"/>
                  </a:cubicBezTo>
                  <a:cubicBezTo>
                    <a:pt x="2284570" y="553880"/>
                    <a:pt x="2296955" y="551020"/>
                    <a:pt x="2305050" y="542925"/>
                  </a:cubicBezTo>
                  <a:cubicBezTo>
                    <a:pt x="2316275" y="531700"/>
                    <a:pt x="2324100" y="517525"/>
                    <a:pt x="2333625" y="504825"/>
                  </a:cubicBezTo>
                  <a:cubicBezTo>
                    <a:pt x="2339975" y="485775"/>
                    <a:pt x="2353854" y="467721"/>
                    <a:pt x="2352675" y="447675"/>
                  </a:cubicBezTo>
                  <a:cubicBezTo>
                    <a:pt x="2346876" y="349088"/>
                    <a:pt x="2372211" y="314908"/>
                    <a:pt x="2324100" y="257175"/>
                  </a:cubicBezTo>
                  <a:cubicBezTo>
                    <a:pt x="2315476" y="246827"/>
                    <a:pt x="2307221" y="235283"/>
                    <a:pt x="2295525" y="228600"/>
                  </a:cubicBezTo>
                  <a:cubicBezTo>
                    <a:pt x="2284159" y="222105"/>
                    <a:pt x="2270125" y="222250"/>
                    <a:pt x="2257425" y="219075"/>
                  </a:cubicBezTo>
                  <a:cubicBezTo>
                    <a:pt x="2238178" y="204640"/>
                    <a:pt x="2178927" y="159101"/>
                    <a:pt x="2162175" y="152400"/>
                  </a:cubicBezTo>
                  <a:cubicBezTo>
                    <a:pt x="2105228" y="129621"/>
                    <a:pt x="2130770" y="138757"/>
                    <a:pt x="2085975" y="123825"/>
                  </a:cubicBezTo>
                  <a:cubicBezTo>
                    <a:pt x="2060575" y="104775"/>
                    <a:pt x="2039896" y="76715"/>
                    <a:pt x="2009775" y="66675"/>
                  </a:cubicBezTo>
                  <a:cubicBezTo>
                    <a:pt x="2000250" y="63500"/>
                    <a:pt x="1990601" y="60675"/>
                    <a:pt x="1981200" y="57150"/>
                  </a:cubicBezTo>
                  <a:cubicBezTo>
                    <a:pt x="1965191" y="51147"/>
                    <a:pt x="1949952" y="43013"/>
                    <a:pt x="1933575" y="38100"/>
                  </a:cubicBezTo>
                  <a:cubicBezTo>
                    <a:pt x="1918068" y="33448"/>
                    <a:pt x="1901825" y="31750"/>
                    <a:pt x="1885950" y="28575"/>
                  </a:cubicBezTo>
                  <a:cubicBezTo>
                    <a:pt x="1800225" y="31750"/>
                    <a:pt x="1714419" y="33206"/>
                    <a:pt x="1628775" y="38100"/>
                  </a:cubicBezTo>
                  <a:cubicBezTo>
                    <a:pt x="1603219" y="39560"/>
                    <a:pt x="1578061" y="45236"/>
                    <a:pt x="1552575" y="47625"/>
                  </a:cubicBezTo>
                  <a:cubicBezTo>
                    <a:pt x="1476445" y="54762"/>
                    <a:pt x="1400175" y="60325"/>
                    <a:pt x="1323975" y="66675"/>
                  </a:cubicBezTo>
                  <a:cubicBezTo>
                    <a:pt x="1225218" y="91364"/>
                    <a:pt x="1278041" y="82050"/>
                    <a:pt x="1085850" y="66675"/>
                  </a:cubicBezTo>
                  <a:cubicBezTo>
                    <a:pt x="1072801" y="65631"/>
                    <a:pt x="1060740" y="58774"/>
                    <a:pt x="1047750" y="57150"/>
                  </a:cubicBezTo>
                  <a:cubicBezTo>
                    <a:pt x="984426" y="49235"/>
                    <a:pt x="920676" y="45147"/>
                    <a:pt x="857250" y="38100"/>
                  </a:cubicBezTo>
                  <a:cubicBezTo>
                    <a:pt x="748291" y="25993"/>
                    <a:pt x="829454" y="34446"/>
                    <a:pt x="752475" y="19050"/>
                  </a:cubicBezTo>
                  <a:cubicBezTo>
                    <a:pt x="635704" y="-4304"/>
                    <a:pt x="745722" y="22124"/>
                    <a:pt x="657225" y="0"/>
                  </a:cubicBezTo>
                  <a:cubicBezTo>
                    <a:pt x="603250" y="3175"/>
                    <a:pt x="549038" y="3554"/>
                    <a:pt x="495300" y="9525"/>
                  </a:cubicBezTo>
                  <a:cubicBezTo>
                    <a:pt x="282778" y="33139"/>
                    <a:pt x="491285" y="17948"/>
                    <a:pt x="342900" y="47625"/>
                  </a:cubicBezTo>
                  <a:lnTo>
                    <a:pt x="295275" y="57150"/>
                  </a:lnTo>
                  <a:cubicBezTo>
                    <a:pt x="285750" y="63500"/>
                    <a:pt x="277329" y="71948"/>
                    <a:pt x="266700" y="76200"/>
                  </a:cubicBezTo>
                  <a:cubicBezTo>
                    <a:pt x="231454" y="90299"/>
                    <a:pt x="189775" y="97300"/>
                    <a:pt x="152400" y="104775"/>
                  </a:cubicBezTo>
                  <a:cubicBezTo>
                    <a:pt x="70508" y="159370"/>
                    <a:pt x="174120" y="93915"/>
                    <a:pt x="95250" y="133350"/>
                  </a:cubicBezTo>
                  <a:cubicBezTo>
                    <a:pt x="85011" y="138470"/>
                    <a:pt x="76914" y="147280"/>
                    <a:pt x="66675" y="152400"/>
                  </a:cubicBezTo>
                  <a:cubicBezTo>
                    <a:pt x="43609" y="163933"/>
                    <a:pt x="11112" y="160338"/>
                    <a:pt x="0" y="161925"/>
                  </a:cubicBezTo>
                  <a:close/>
                </a:path>
              </a:pathLst>
            </a:cu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de-DE" sz="2400" b="0" i="1" u="none" strike="noStrike" cap="none" normalizeH="0" baseline="0">
                <a:ln>
                  <a:noFill/>
                </a:ln>
                <a:solidFill>
                  <a:schemeClr val="tx1"/>
                </a:solidFill>
                <a:effectLst/>
                <a:latin typeface="Arial Black" pitchFamily="34" charset="0"/>
              </a:endParaRPr>
            </a:p>
          </p:txBody>
        </p:sp>
      </p:grpSp>
      <p:sp>
        <p:nvSpPr>
          <p:cNvPr id="12" name="Rechteck 11"/>
          <p:cNvSpPr/>
          <p:nvPr/>
        </p:nvSpPr>
        <p:spPr>
          <a:xfrm>
            <a:off x="3635896" y="4624355"/>
            <a:ext cx="3456384" cy="830997"/>
          </a:xfrm>
          <a:prstGeom prst="rect">
            <a:avLst/>
          </a:prstGeom>
          <a:noFill/>
          <a:ln>
            <a:solidFill>
              <a:schemeClr val="accent1"/>
            </a:solidFill>
          </a:ln>
        </p:spPr>
        <p:txBody>
          <a:bodyPr wrap="square">
            <a:spAutoFit/>
          </a:bodyPr>
          <a:lstStyle/>
          <a:p>
            <a:r>
              <a:rPr lang="en-US" sz="800" b="1" dirty="0">
                <a:latin typeface="Verdana" pitchFamily="34" charset="0"/>
                <a:ea typeface="Verdana" pitchFamily="34" charset="0"/>
                <a:cs typeface="Verdana" pitchFamily="34" charset="0"/>
              </a:rPr>
              <a:t>Premise of Frog in the Pot Metaphor:</a:t>
            </a:r>
          </a:p>
          <a:p>
            <a:endParaRPr lang="en-US" sz="800" dirty="0">
              <a:latin typeface="Verdana" pitchFamily="34" charset="0"/>
              <a:ea typeface="Verdana" pitchFamily="34" charset="0"/>
              <a:cs typeface="Verdana" pitchFamily="34" charset="0"/>
            </a:endParaRPr>
          </a:p>
          <a:p>
            <a:pPr marL="180975" indent="-180975">
              <a:buFont typeface="Arial" pitchFamily="34" charset="0"/>
              <a:buChar char="•"/>
            </a:pPr>
            <a:r>
              <a:rPr lang="en-US" sz="800" dirty="0">
                <a:latin typeface="Verdana" pitchFamily="34" charset="0"/>
                <a:ea typeface="Verdana" pitchFamily="34" charset="0"/>
                <a:cs typeface="Verdana" pitchFamily="34" charset="0"/>
              </a:rPr>
              <a:t>A frog placed in boiling water will jump out</a:t>
            </a:r>
          </a:p>
          <a:p>
            <a:pPr marL="180975" indent="-180975">
              <a:buFont typeface="Arial" pitchFamily="34" charset="0"/>
              <a:buChar char="•"/>
            </a:pPr>
            <a:endParaRPr lang="en-US" sz="800" dirty="0">
              <a:latin typeface="Verdana" pitchFamily="34" charset="0"/>
              <a:ea typeface="Verdana" pitchFamily="34" charset="0"/>
              <a:cs typeface="Verdana" pitchFamily="34" charset="0"/>
            </a:endParaRPr>
          </a:p>
          <a:p>
            <a:pPr marL="180975" indent="-180975">
              <a:buFont typeface="Arial" pitchFamily="34" charset="0"/>
              <a:buChar char="•"/>
            </a:pPr>
            <a:r>
              <a:rPr lang="en-US" sz="800" dirty="0">
                <a:latin typeface="Verdana" pitchFamily="34" charset="0"/>
                <a:ea typeface="Verdana" pitchFamily="34" charset="0"/>
                <a:cs typeface="Verdana" pitchFamily="34" charset="0"/>
              </a:rPr>
              <a:t>If placed in cold water that is slowly heated, it will not perceive the danger and will be cooked to death. </a:t>
            </a:r>
            <a:endParaRPr lang="de-DE" sz="800" dirty="0">
              <a:latin typeface="Verdana" pitchFamily="34" charset="0"/>
              <a:ea typeface="Verdana" pitchFamily="34" charset="0"/>
              <a:cs typeface="Verdana" pitchFamily="34" charset="0"/>
            </a:endParaRPr>
          </a:p>
        </p:txBody>
      </p:sp>
      <p:sp>
        <p:nvSpPr>
          <p:cNvPr id="14" name="Textplatzhalter 4"/>
          <p:cNvSpPr txBox="1">
            <a:spLocks/>
          </p:cNvSpPr>
          <p:nvPr/>
        </p:nvSpPr>
        <p:spPr>
          <a:xfrm>
            <a:off x="395288" y="260350"/>
            <a:ext cx="2663825" cy="1368425"/>
          </a:xfrm>
          <a:prstGeom prst="rect">
            <a:avLst/>
          </a:prstGeom>
        </p:spPr>
        <p:txBody>
          <a:bodyPr vert="horz" lIns="91440" tIns="45720" rIns="91440" bIns="45720" rtlCol="0" anchor="ctr"/>
          <a:lstStyle>
            <a:defPPr>
              <a:defRPr lang="de-DE"/>
            </a:defPPr>
            <a:lvl1pPr marL="0" algn="l" defTabSz="914400" rtl="0" eaLnBrk="1" latinLnBrk="0" hangingPunct="1">
              <a:defRPr sz="9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600" b="1" dirty="0">
                <a:solidFill>
                  <a:schemeClr val="bg1"/>
                </a:solidFill>
                <a:latin typeface="Verdana" panose="020B0604030504040204" pitchFamily="34" charset="0"/>
                <a:ea typeface="Verdana" panose="020B0604030504040204" pitchFamily="34" charset="0"/>
                <a:cs typeface="Verdana" panose="020B0604030504040204" pitchFamily="34" charset="0"/>
              </a:rPr>
              <a:t>Questions?</a:t>
            </a:r>
          </a:p>
        </p:txBody>
      </p:sp>
      <p:sp>
        <p:nvSpPr>
          <p:cNvPr id="16" name="Untertitel 2"/>
          <p:cNvSpPr txBox="1">
            <a:spLocks/>
          </p:cNvSpPr>
          <p:nvPr/>
        </p:nvSpPr>
        <p:spPr>
          <a:xfrm>
            <a:off x="1043608" y="5287044"/>
            <a:ext cx="2520280" cy="1368152"/>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buFont typeface="Arial" pitchFamily="34" charset="0"/>
              <a:buNone/>
            </a:pPr>
            <a:r>
              <a:rPr lang="en-US" sz="1000" dirty="0">
                <a:latin typeface="Verdana" pitchFamily="34" charset="0"/>
                <a:ea typeface="Verdana" pitchFamily="34" charset="0"/>
                <a:cs typeface="Verdana" pitchFamily="34" charset="0"/>
              </a:rPr>
              <a:t>Mark Johnson, MBA</a:t>
            </a:r>
          </a:p>
          <a:p>
            <a:pPr>
              <a:buFont typeface="Arial" pitchFamily="34" charset="0"/>
              <a:buNone/>
            </a:pPr>
            <a:r>
              <a:rPr lang="en-US" sz="1000" dirty="0">
                <a:latin typeface="Verdana" pitchFamily="34" charset="0"/>
                <a:ea typeface="Verdana" pitchFamily="34" charset="0"/>
                <a:cs typeface="Verdana" pitchFamily="34" charset="0"/>
              </a:rPr>
              <a:t>Managing Director</a:t>
            </a:r>
          </a:p>
          <a:p>
            <a:pPr>
              <a:buFont typeface="Arial" pitchFamily="34" charset="0"/>
              <a:buNone/>
            </a:pPr>
            <a:r>
              <a:rPr lang="en-US" sz="1000" dirty="0">
                <a:latin typeface="Verdana" pitchFamily="34" charset="0"/>
                <a:ea typeface="Verdana" pitchFamily="34" charset="0"/>
                <a:cs typeface="Verdana" pitchFamily="34" charset="0"/>
              </a:rPr>
              <a:t>Munich, Germany</a:t>
            </a:r>
          </a:p>
          <a:p>
            <a:pPr>
              <a:buFont typeface="Arial" pitchFamily="34" charset="0"/>
              <a:buNone/>
            </a:pPr>
            <a:endParaRPr lang="en-US" sz="800" dirty="0">
              <a:latin typeface="Verdana" pitchFamily="34" charset="0"/>
              <a:ea typeface="Verdana" pitchFamily="34" charset="0"/>
              <a:cs typeface="Verdana" pitchFamily="34" charset="0"/>
            </a:endParaRPr>
          </a:p>
          <a:p>
            <a:pPr>
              <a:buFont typeface="Arial" pitchFamily="34" charset="0"/>
              <a:buNone/>
            </a:pPr>
            <a:r>
              <a:rPr lang="en-US" sz="1000" dirty="0">
                <a:latin typeface="Verdana" pitchFamily="34" charset="0"/>
                <a:ea typeface="Verdana" pitchFamily="34" charset="0"/>
                <a:cs typeface="Verdana" pitchFamily="34" charset="0"/>
              </a:rPr>
              <a:t>Mobile: +49 (0)162 446 8922</a:t>
            </a:r>
          </a:p>
          <a:p>
            <a:pPr>
              <a:buFont typeface="Arial" pitchFamily="34" charset="0"/>
              <a:buNone/>
            </a:pPr>
            <a:r>
              <a:rPr lang="en-US" sz="1000" dirty="0">
                <a:latin typeface="Verdana" pitchFamily="34" charset="0"/>
                <a:ea typeface="Verdana" pitchFamily="34" charset="0"/>
                <a:cs typeface="Verdana" pitchFamily="34" charset="0"/>
              </a:rPr>
              <a:t>Email: </a:t>
            </a:r>
            <a:r>
              <a:rPr lang="en-US" sz="1000" dirty="0">
                <a:latin typeface="Verdana" pitchFamily="34" charset="0"/>
                <a:ea typeface="Verdana" pitchFamily="34" charset="0"/>
                <a:cs typeface="Verdana" pitchFamily="34" charset="0"/>
                <a:hlinkClick r:id="rId3"/>
              </a:rPr>
              <a:t>johnson@mjlconsulting.eu</a:t>
            </a:r>
            <a:endParaRPr lang="en-US" sz="1000" dirty="0">
              <a:latin typeface="Verdana" pitchFamily="34" charset="0"/>
              <a:ea typeface="Verdana" pitchFamily="34" charset="0"/>
              <a:cs typeface="Verdana" pitchFamily="34" charset="0"/>
            </a:endParaRPr>
          </a:p>
          <a:p>
            <a:pPr>
              <a:buFont typeface="Arial" pitchFamily="34" charset="0"/>
              <a:buNone/>
            </a:pPr>
            <a:r>
              <a:rPr lang="en-US" sz="1000" dirty="0">
                <a:latin typeface="Verdana" pitchFamily="34" charset="0"/>
                <a:ea typeface="Verdana" pitchFamily="34" charset="0"/>
                <a:cs typeface="Verdana" pitchFamily="34" charset="0"/>
              </a:rPr>
              <a:t>Internet: </a:t>
            </a:r>
            <a:r>
              <a:rPr lang="en-US" sz="1000" dirty="0">
                <a:latin typeface="Verdana" pitchFamily="34" charset="0"/>
                <a:ea typeface="Verdana" pitchFamily="34" charset="0"/>
                <a:cs typeface="Verdana" pitchFamily="34" charset="0"/>
                <a:hlinkClick r:id="rId4"/>
              </a:rPr>
              <a:t>www.mjlconsulting.eu</a:t>
            </a:r>
            <a:endParaRPr lang="en-US" sz="1000" dirty="0">
              <a:latin typeface="Verdana" pitchFamily="34" charset="0"/>
              <a:ea typeface="Verdana" pitchFamily="34" charset="0"/>
              <a:cs typeface="Verdana" pitchFamily="34" charset="0"/>
            </a:endParaRPr>
          </a:p>
        </p:txBody>
      </p:sp>
    </p:spTree>
  </p:cSld>
  <p:clrMapOvr>
    <a:masterClrMapping/>
  </p:clrMapOvr>
</p:sld>
</file>

<file path=ppt/theme/theme1.xml><?xml version="1.0" encoding="utf-8"?>
<a:theme xmlns:a="http://schemas.openxmlformats.org/drawingml/2006/main" name="Larissa-Design">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Larissa-Design">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Benutzerdefiniertes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Larissa-Design">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Larissa-Design">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5279</Words>
  <Application>Microsoft Office PowerPoint</Application>
  <PresentationFormat>Bildschirmpräsentation (4:3)</PresentationFormat>
  <Paragraphs>555</Paragraphs>
  <Slides>30</Slides>
  <Notes>1</Notes>
  <HiddenSlides>6</HiddenSlides>
  <MMClips>0</MMClips>
  <ScaleCrop>false</ScaleCrop>
  <HeadingPairs>
    <vt:vector size="6" baseType="variant">
      <vt:variant>
        <vt:lpstr>Verwendete Schriftarten</vt:lpstr>
      </vt:variant>
      <vt:variant>
        <vt:i4>7</vt:i4>
      </vt:variant>
      <vt:variant>
        <vt:lpstr>Design</vt:lpstr>
      </vt:variant>
      <vt:variant>
        <vt:i4>4</vt:i4>
      </vt:variant>
      <vt:variant>
        <vt:lpstr>Folientitel</vt:lpstr>
      </vt:variant>
      <vt:variant>
        <vt:i4>30</vt:i4>
      </vt:variant>
    </vt:vector>
  </HeadingPairs>
  <TitlesOfParts>
    <vt:vector size="41" baseType="lpstr">
      <vt:lpstr>Arial</vt:lpstr>
      <vt:lpstr>Arial Black</vt:lpstr>
      <vt:lpstr>Calibri</vt:lpstr>
      <vt:lpstr>Calibri Light</vt:lpstr>
      <vt:lpstr>Times New Roman</vt:lpstr>
      <vt:lpstr>Verdana</vt:lpstr>
      <vt:lpstr>Wingdings</vt:lpstr>
      <vt:lpstr>Larissa-Design</vt:lpstr>
      <vt:lpstr>1_Larissa-Design</vt:lpstr>
      <vt:lpstr>Benutzerdefiniertes Design</vt:lpstr>
      <vt:lpstr>Office</vt:lpstr>
      <vt:lpstr>PowerPoint-Präsentation</vt:lpstr>
      <vt:lpstr>When Investment for Medical Countermeasures Against Rare, but Dangerous Agents Becomes Cost-Effective – The Ebola Case</vt:lpstr>
      <vt:lpstr>PowerPoint-Präsentation</vt:lpstr>
      <vt:lpstr>PowerPoint-Präsentation</vt:lpstr>
      <vt:lpstr>PowerPoint-Präsentation</vt:lpstr>
      <vt:lpstr>Examples of Medical Countermeasures (MCM)</vt:lpstr>
      <vt:lpstr>Agents as Classified by the US CDC*</vt:lpstr>
      <vt:lpstr>Trial Phases of Vaccines</vt:lpstr>
      <vt:lpstr>Phase Development for MCM against CBRN Agents</vt:lpstr>
      <vt:lpstr>Characteristics that can inhibit R&amp;D initiatives for CBRN MCM</vt:lpstr>
      <vt:lpstr>Comparison of R&amp;D Effort to Achieve Drugs and vaccines (CBRN Agents vs. Conventional Diseases) </vt:lpstr>
      <vt:lpstr>PowerPoint-Präsentation</vt:lpstr>
      <vt:lpstr>Project BioShield Procurement Activity (2004-14) by CBRN Therapy Group</vt:lpstr>
      <vt:lpstr>Project BioShield Procurement Activity (2004-14) by Company</vt:lpstr>
      <vt:lpstr>Putting the Global Market Sales Volume into Perspective</vt:lpstr>
      <vt:lpstr>Lack of Market Demand for MCM against CBRN Agents</vt:lpstr>
      <vt:lpstr>Government Policy and Budgeting Alignment </vt:lpstr>
      <vt:lpstr>PowerPoint-Präsentation</vt:lpstr>
      <vt:lpstr>The Unprecedented Magnitude of Ebola in 2014</vt:lpstr>
      <vt:lpstr>The Unprecedented Response to Achieve Vaccines and Therapeutics</vt:lpstr>
      <vt:lpstr>Economic Forces driving Vaccine Readiness:  Do Nothing vs. Reason to Act</vt:lpstr>
      <vt:lpstr>Even in Terms of Regional Disease Burden (measured in DALYs), the Ebola Virus has been Historically Insignificant</vt:lpstr>
      <vt:lpstr>DALYs Share and GDP influence the Amount of Money Donors are Willing to Invest in Medical Intervention</vt:lpstr>
      <vt:lpstr>Political Implications</vt:lpstr>
      <vt:lpstr>Economic Implications: Avoiding Public Panic/Social Disruption  - Impact on Gross Domestic Product (GDP) -</vt:lpstr>
      <vt:lpstr>Economic Implications: Avoiding Public Panic/Social Disruption  - Impact on Gross Domestic Product (GDP) -</vt:lpstr>
      <vt:lpstr>Elimination of Costs for Treatment and International Activities  - Return on Investment (ROI) - </vt:lpstr>
      <vt:lpstr>PowerPoint-Präsentation</vt:lpstr>
      <vt:lpstr>Take Messages concerning the Availability of CBRN MCM </vt:lpstr>
      <vt:lpstr>PowerPoint-Präsentation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Click to edit Master title style</dc:title>
  <dc:creator>MJLConsulting</dc:creator>
  <cp:lastModifiedBy>Mark</cp:lastModifiedBy>
  <cp:revision>754</cp:revision>
  <cp:lastPrinted>2016-03-21T08:51:09Z</cp:lastPrinted>
  <dcterms:created xsi:type="dcterms:W3CDTF">2011-04-20T09:21:09Z</dcterms:created>
  <dcterms:modified xsi:type="dcterms:W3CDTF">2017-02-11T10:59:33Z</dcterms:modified>
</cp:coreProperties>
</file>