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73" r:id="rId3"/>
    <p:sldId id="274" r:id="rId4"/>
    <p:sldId id="275" r:id="rId5"/>
    <p:sldId id="258" r:id="rId6"/>
    <p:sldId id="284" r:id="rId7"/>
    <p:sldId id="285" r:id="rId8"/>
    <p:sldId id="287" r:id="rId9"/>
    <p:sldId id="259" r:id="rId10"/>
    <p:sldId id="283" r:id="rId11"/>
    <p:sldId id="288" r:id="rId12"/>
    <p:sldId id="289" r:id="rId13"/>
    <p:sldId id="290" r:id="rId14"/>
    <p:sldId id="293" r:id="rId15"/>
    <p:sldId id="294" r:id="rId16"/>
    <p:sldId id="295" r:id="rId17"/>
    <p:sldId id="296" r:id="rId18"/>
    <p:sldId id="260" r:id="rId19"/>
    <p:sldId id="317" r:id="rId20"/>
    <p:sldId id="309" r:id="rId21"/>
    <p:sldId id="308" r:id="rId22"/>
    <p:sldId id="305" r:id="rId23"/>
    <p:sldId id="314" r:id="rId24"/>
    <p:sldId id="312" r:id="rId25"/>
    <p:sldId id="313" r:id="rId26"/>
    <p:sldId id="31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956" y="-4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58845C-896C-46A7-B79C-272F9C951F18}" type="datetimeFigureOut">
              <a:rPr lang="en-US" smtClean="0"/>
              <a:t>9/17/2017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63EB24-5D2A-4A4A-878B-DE6C1893BE32}" type="slidenum">
              <a:rPr lang="en-US" smtClean="0"/>
              <a:t>‹#›</a:t>
            </a:fld>
            <a:endParaRPr lang="en-US"/>
          </a:p>
        </p:txBody>
      </p:sp>
    </p:spTree>
    <p:extLst>
      <p:ext uri="{BB962C8B-B14F-4D97-AF65-F5344CB8AC3E}">
        <p14:creationId xmlns:p14="http://schemas.microsoft.com/office/powerpoint/2010/main" val="1837363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p:spPr>
      </p:sp>
      <p:sp>
        <p:nvSpPr>
          <p:cNvPr id="75778" name="Notes Placeholder 2"/>
          <p:cNvSpPr>
            <a:spLocks noGrp="1"/>
          </p:cNvSpPr>
          <p:nvPr>
            <p:ph type="body" idx="1"/>
          </p:nvPr>
        </p:nvSpPr>
        <p:spPr>
          <a:xfrm>
            <a:off x="914712" y="4344025"/>
            <a:ext cx="5028579" cy="4114488"/>
          </a:xfrm>
          <a:noFill/>
          <a:ln/>
        </p:spPr>
        <p:txBody>
          <a:bodyPr lIns="89577" tIns="44788" rIns="89577" bIns="44788"/>
          <a:lstStyle/>
          <a:p>
            <a:pPr marL="336452" indent="-336452">
              <a:spcBef>
                <a:spcPct val="20000"/>
              </a:spcBef>
              <a:buFontTx/>
              <a:buChar char="•"/>
            </a:pPr>
            <a:endParaRPr lang="en-US" dirty="0">
              <a:latin typeface="Arial" charset="0"/>
              <a:cs typeface="Arial" charset="0"/>
            </a:endParaRPr>
          </a:p>
          <a:p>
            <a:pPr marL="336452" indent="-336452">
              <a:spcBef>
                <a:spcPct val="20000"/>
              </a:spcBef>
              <a:buFontTx/>
              <a:buChar char="•"/>
            </a:pPr>
            <a:r>
              <a:rPr lang="en-US" dirty="0">
                <a:latin typeface="Arial" charset="0"/>
                <a:cs typeface="Arial" charset="0"/>
              </a:rPr>
              <a:t>Tumors are known to have leaky blood vessels.  We knew from the literature that folks were hoping that liposomes containing their drug would </a:t>
            </a:r>
            <a:r>
              <a:rPr lang="en-US" dirty="0" err="1">
                <a:latin typeface="Arial" charset="0"/>
                <a:cs typeface="Arial" charset="0"/>
              </a:rPr>
              <a:t>extravasate</a:t>
            </a:r>
            <a:r>
              <a:rPr lang="en-US" dirty="0">
                <a:latin typeface="Arial" charset="0"/>
                <a:cs typeface="Arial" charset="0"/>
              </a:rPr>
              <a:t> into the tumor tissue through small holes in the blood vessel lining, but this is not the case for all tumors in animals, and is turning out to have limited applicability to human tumors.</a:t>
            </a:r>
          </a:p>
          <a:p>
            <a:pPr marL="336452" indent="-336452">
              <a:spcBef>
                <a:spcPct val="20000"/>
              </a:spcBef>
              <a:buFontTx/>
              <a:buChar char="•"/>
            </a:pPr>
            <a:endParaRPr lang="en-US" dirty="0">
              <a:latin typeface="Arial" charset="0"/>
              <a:cs typeface="Arial" charset="0"/>
            </a:endParaRPr>
          </a:p>
          <a:p>
            <a:pPr marL="336452" indent="-336452">
              <a:spcBef>
                <a:spcPct val="20000"/>
              </a:spcBef>
              <a:buFontTx/>
              <a:buChar char="•"/>
            </a:pPr>
            <a:r>
              <a:rPr lang="en-US" dirty="0">
                <a:latin typeface="Arial" charset="0"/>
                <a:cs typeface="Arial" charset="0"/>
              </a:rPr>
              <a:t>The reason we turned to Hyperthermia was because </a:t>
            </a:r>
            <a:r>
              <a:rPr lang="en-US" dirty="0" err="1">
                <a:latin typeface="Arial" charset="0"/>
                <a:cs typeface="Arial" charset="0"/>
              </a:rPr>
              <a:t>Dr</a:t>
            </a:r>
            <a:r>
              <a:rPr lang="en-US" dirty="0">
                <a:latin typeface="Arial" charset="0"/>
                <a:cs typeface="Arial" charset="0"/>
              </a:rPr>
              <a:t> Dewhirst knew that Hyperthermia has some effects alone, with drug, and in enhancing this leakiness of tumor blood vessels for liposomes</a:t>
            </a:r>
          </a:p>
          <a:p>
            <a:pPr marL="336452" indent="-336452">
              <a:spcBef>
                <a:spcPct val="20000"/>
              </a:spcBef>
            </a:pPr>
            <a:endParaRPr lang="en-US" dirty="0">
              <a:latin typeface="Arial" charset="0"/>
              <a:cs typeface="Arial" charset="0"/>
            </a:endParaRPr>
          </a:p>
          <a:p>
            <a:pPr marL="336452" indent="-336452">
              <a:spcBef>
                <a:spcPct val="20000"/>
              </a:spcBef>
              <a:buFontTx/>
              <a:buChar char="•"/>
            </a:pPr>
            <a:r>
              <a:rPr lang="en-US" dirty="0">
                <a:latin typeface="Arial" charset="0"/>
                <a:cs typeface="Arial" charset="0"/>
              </a:rPr>
              <a:t>And so our New concept was not to rely on such extravasation but to trigger a </a:t>
            </a:r>
            <a:r>
              <a:rPr lang="en-US" u="sng" dirty="0">
                <a:latin typeface="Arial" charset="0"/>
                <a:cs typeface="Arial" charset="0"/>
              </a:rPr>
              <a:t>rapid</a:t>
            </a:r>
            <a:r>
              <a:rPr lang="en-US" dirty="0">
                <a:latin typeface="Arial" charset="0"/>
                <a:cs typeface="Arial" charset="0"/>
              </a:rPr>
              <a:t> release of drug using hyperthermia leading to an increased therapeutic effect</a:t>
            </a:r>
          </a:p>
        </p:txBody>
      </p:sp>
      <p:sp>
        <p:nvSpPr>
          <p:cNvPr id="75779" name="Slide Number Placeholder 3"/>
          <p:cNvSpPr txBox="1">
            <a:spLocks noGrp="1"/>
          </p:cNvSpPr>
          <p:nvPr/>
        </p:nvSpPr>
        <p:spPr bwMode="auto">
          <a:xfrm>
            <a:off x="3884027" y="8686490"/>
            <a:ext cx="2973974" cy="457512"/>
          </a:xfrm>
          <a:prstGeom prst="rect">
            <a:avLst/>
          </a:prstGeom>
          <a:noFill/>
          <a:ln w="9525">
            <a:noFill/>
            <a:miter lim="800000"/>
            <a:headEnd/>
            <a:tailEnd/>
          </a:ln>
        </p:spPr>
        <p:txBody>
          <a:bodyPr lIns="89577" tIns="44788" rIns="89577" bIns="44788" anchor="b"/>
          <a:lstStyle/>
          <a:p>
            <a:pPr algn="r" defTabSz="895648"/>
            <a:fld id="{72E90066-89F6-4160-83B2-529999BC9BD5}" type="slidenum">
              <a:rPr lang="en-US" altLang="en-US" sz="1200">
                <a:latin typeface="Times New Roman" pitchFamily="18" charset="0"/>
                <a:ea typeface="ＭＳ Ｐゴシック" pitchFamily="34" charset="-128"/>
              </a:rPr>
              <a:pPr algn="r" defTabSz="895648"/>
              <a:t>6</a:t>
            </a:fld>
            <a:endParaRPr lang="en-US" altLang="en-US" sz="120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ChangeArrowheads="1" noTextEdit="1"/>
          </p:cNvSpPr>
          <p:nvPr>
            <p:ph type="sldImg"/>
          </p:nvPr>
        </p:nvSpPr>
        <p:spPr>
          <a:xfrm>
            <a:off x="1144588" y="687388"/>
            <a:ext cx="4572000" cy="3429000"/>
          </a:xfrm>
          <a:ln/>
        </p:spPr>
      </p:sp>
      <p:sp>
        <p:nvSpPr>
          <p:cNvPr id="17410" name="Rectangle 3"/>
          <p:cNvSpPr>
            <a:spLocks noGrp="1" noChangeArrowheads="1"/>
          </p:cNvSpPr>
          <p:nvPr>
            <p:ph type="body" idx="1"/>
          </p:nvPr>
        </p:nvSpPr>
        <p:spPr>
          <a:xfrm>
            <a:off x="685800" y="4344026"/>
            <a:ext cx="5486400" cy="4112926"/>
          </a:xfrm>
          <a:noFill/>
          <a:ln/>
        </p:spPr>
        <p:txBody>
          <a:bodyPr lIns="90866" tIns="45429" rIns="90866" bIns="45429"/>
          <a:lstStyle/>
          <a:p>
            <a:pPr defTabSz="914350">
              <a:defRPr/>
            </a:pPr>
            <a:endParaRPr lang="en-US" dirty="0"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a:noFill/>
          <a:ln/>
        </p:spPr>
        <p:txBody>
          <a:bodyPr/>
          <a:lstStyle/>
          <a:p>
            <a:endParaRPr lang="en-US" dirty="0">
              <a:latin typeface="Arial" charset="0"/>
              <a:cs typeface="Arial" charset="0"/>
            </a:endParaRPr>
          </a:p>
        </p:txBody>
      </p:sp>
      <p:sp>
        <p:nvSpPr>
          <p:cNvPr id="30723" name="Slide Number Placeholder 3"/>
          <p:cNvSpPr>
            <a:spLocks noGrp="1"/>
          </p:cNvSpPr>
          <p:nvPr>
            <p:ph type="sldNum" sz="quarter" idx="5"/>
          </p:nvPr>
        </p:nvSpPr>
        <p:spPr>
          <a:noFill/>
        </p:spPr>
        <p:txBody>
          <a:bodyPr/>
          <a:lstStyle/>
          <a:p>
            <a:fld id="{FEBC77C9-D5C8-4E14-9083-E801EEC1E6A1}" type="slidenum">
              <a:rPr lang="en-US" smtClean="0"/>
              <a:pPr/>
              <a:t>11</a:t>
            </a:fld>
            <a:endParaRPr lang="en-US" dirty="0"/>
          </a:p>
        </p:txBody>
      </p:sp>
    </p:spTree>
    <p:extLst>
      <p:ext uri="{BB962C8B-B14F-4D97-AF65-F5344CB8AC3E}">
        <p14:creationId xmlns:p14="http://schemas.microsoft.com/office/powerpoint/2010/main" val="1693669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CD031D-C981-4869-9E93-45D443990AD5}" type="slidenum">
              <a:rPr lang="en-GB" smtClean="0"/>
              <a:pPr/>
              <a:t>13</a:t>
            </a:fld>
            <a:endParaRPr lang="en-GB" dirty="0"/>
          </a:p>
        </p:txBody>
      </p:sp>
    </p:spTree>
    <p:extLst>
      <p:ext uri="{BB962C8B-B14F-4D97-AF65-F5344CB8AC3E}">
        <p14:creationId xmlns:p14="http://schemas.microsoft.com/office/powerpoint/2010/main" val="2375572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D643A-8E71-4AF2-B196-0CE8E8530615}" type="slidenum">
              <a:rPr lang="en-US" smtClean="0"/>
              <a:t>15</a:t>
            </a:fld>
            <a:endParaRPr lang="en-US" dirty="0"/>
          </a:p>
        </p:txBody>
      </p:sp>
    </p:spTree>
    <p:extLst>
      <p:ext uri="{BB962C8B-B14F-4D97-AF65-F5344CB8AC3E}">
        <p14:creationId xmlns:p14="http://schemas.microsoft.com/office/powerpoint/2010/main" val="1847727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a:noFill/>
          <a:ln/>
        </p:spPr>
        <p:txBody>
          <a:bodyPr/>
          <a:lstStyle/>
          <a:p>
            <a:endParaRPr lang="en-US" dirty="0">
              <a:latin typeface="Arial" charset="0"/>
              <a:cs typeface="Arial" charset="0"/>
            </a:endParaRPr>
          </a:p>
        </p:txBody>
      </p:sp>
      <p:sp>
        <p:nvSpPr>
          <p:cNvPr id="22531" name="Slide Number Placeholder 3"/>
          <p:cNvSpPr>
            <a:spLocks noGrp="1"/>
          </p:cNvSpPr>
          <p:nvPr>
            <p:ph type="sldNum" sz="quarter" idx="5"/>
          </p:nvPr>
        </p:nvSpPr>
        <p:spPr>
          <a:noFill/>
        </p:spPr>
        <p:txBody>
          <a:bodyPr/>
          <a:lstStyle/>
          <a:p>
            <a:fld id="{3FC258D5-4DAA-4F41-B447-EA098D803780}" type="slidenum">
              <a:rPr lang="en-US" smtClean="0"/>
              <a:pPr/>
              <a:t>16</a:t>
            </a:fld>
            <a:endParaRPr lang="en-US" dirty="0"/>
          </a:p>
        </p:txBody>
      </p:sp>
    </p:spTree>
    <p:extLst>
      <p:ext uri="{BB962C8B-B14F-4D97-AF65-F5344CB8AC3E}">
        <p14:creationId xmlns:p14="http://schemas.microsoft.com/office/powerpoint/2010/main" val="189739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3884615" y="8684926"/>
            <a:ext cx="2971800" cy="4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45706" rIns="91410" bIns="45706" anchor="b"/>
          <a:lstStyle>
            <a:lvl1pPr defTabSz="931863">
              <a:defRPr sz="2400">
                <a:solidFill>
                  <a:schemeClr val="tx1"/>
                </a:solidFill>
                <a:latin typeface="Arial" pitchFamily="34" charset="0"/>
                <a:ea typeface="ＭＳ Ｐゴシック" pitchFamily="34" charset="-128"/>
              </a:defRPr>
            </a:lvl1pPr>
            <a:lvl2pPr marL="37931725" indent="-37474525" defTabSz="931863">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a:fld id="{B9292F67-7C9C-409F-AE68-01917FE53EC3}" type="slidenum">
              <a:rPr lang="en-US" altLang="en-US" sz="1200"/>
              <a:pPr algn="r"/>
              <a:t>17</a:t>
            </a:fld>
            <a:endParaRPr lang="en-US" altLang="en-US" sz="1200" dirty="0"/>
          </a:p>
        </p:txBody>
      </p:sp>
      <p:sp>
        <p:nvSpPr>
          <p:cNvPr id="99331" name="Rectangle 2"/>
          <p:cNvSpPr>
            <a:spLocks noGrp="1" noRot="1" noChangeAspect="1" noChangeArrowheads="1" noTextEdit="1"/>
          </p:cNvSpPr>
          <p:nvPr>
            <p:ph type="sldImg"/>
          </p:nvPr>
        </p:nvSpPr>
        <p:spPr>
          <a:xfrm>
            <a:off x="1149350" y="687388"/>
            <a:ext cx="4570413" cy="3429000"/>
          </a:xfrm>
          <a:solidFill>
            <a:srgbClr val="FFFFFF"/>
          </a:solidFill>
          <a:ln/>
        </p:spPr>
      </p:sp>
      <p:sp>
        <p:nvSpPr>
          <p:cNvPr id="99332" name="Rectangle 3"/>
          <p:cNvSpPr>
            <a:spLocks noGrp="1" noChangeArrowheads="1"/>
          </p:cNvSpPr>
          <p:nvPr>
            <p:ph type="body" idx="1"/>
          </p:nvPr>
        </p:nvSpPr>
        <p:spPr>
          <a:xfrm>
            <a:off x="685800" y="4344028"/>
            <a:ext cx="5486400" cy="4112926"/>
          </a:xfrm>
          <a:noFill/>
          <a:ln>
            <a:solidFill>
              <a:srgbClr val="000000"/>
            </a:solidFill>
          </a:ln>
          <a:extLst>
            <a:ext uri="{909E8E84-426E-40DD-AFC4-6F175D3DCCD1}">
              <a14:hiddenFill xmlns:a14="http://schemas.microsoft.com/office/drawing/2010/main">
                <a:solidFill>
                  <a:srgbClr val="FFFFFF"/>
                </a:solidFill>
              </a14:hiddenFill>
            </a:ext>
          </a:extLst>
        </p:spPr>
        <p:txBody>
          <a:bodyPr lIns="91881" tIns="45937" rIns="91881" bIns="45937"/>
          <a:lstStyle/>
          <a:p>
            <a:pPr eaLnBrk="1" hangingPunct="1"/>
            <a:endParaRPr lang="en-US" altLang="en-US" dirty="0"/>
          </a:p>
        </p:txBody>
      </p:sp>
    </p:spTree>
    <p:extLst>
      <p:ext uri="{BB962C8B-B14F-4D97-AF65-F5344CB8AC3E}">
        <p14:creationId xmlns:p14="http://schemas.microsoft.com/office/powerpoint/2010/main" val="2689400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latin typeface="Arial" pitchFamily="34" charset="0"/>
              <a:cs typeface="Arial" pitchFamily="34" charset="0"/>
            </a:endParaRPr>
          </a:p>
        </p:txBody>
      </p:sp>
      <p:sp>
        <p:nvSpPr>
          <p:cNvPr id="22531" name="Slide Number Placeholder 3"/>
          <p:cNvSpPr>
            <a:spLocks noGrp="1"/>
          </p:cNvSpPr>
          <p:nvPr>
            <p:ph type="sldNum" sz="quarter" idx="5"/>
          </p:nvPr>
        </p:nvSpPr>
        <p:spPr/>
        <p:txBody>
          <a:bodyPr/>
          <a:lstStyle/>
          <a:p>
            <a:pPr>
              <a:defRPr/>
            </a:pPr>
            <a:fld id="{F15D7A7E-EB39-4E38-ADF7-172AEAE37DEE}" type="slidenum">
              <a:rPr lang="en-US" smtClean="0"/>
              <a:pPr>
                <a:defRPr/>
              </a:pPr>
              <a:t>18</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EB1208-6BC8-4783-9CF2-787A8CADD1FE}" type="datetimeFigureOut">
              <a:rPr lang="en-US" smtClean="0"/>
              <a:t>9/17/2017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3316974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B1208-6BC8-4783-9CF2-787A8CADD1FE}" type="datetimeFigureOut">
              <a:rPr lang="en-US" smtClean="0"/>
              <a:t>9/17/2017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3201723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EB1208-6BC8-4783-9CF2-787A8CADD1FE}" type="datetimeFigureOut">
              <a:rPr lang="en-US" smtClean="0"/>
              <a:t>9/17/2017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2408237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EB1208-6BC8-4783-9CF2-787A8CADD1FE}" type="datetimeFigureOut">
              <a:rPr lang="en-US" smtClean="0"/>
              <a:t>9/17/2017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1304945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EB1208-6BC8-4783-9CF2-787A8CADD1FE}" type="datetimeFigureOut">
              <a:rPr lang="en-US" smtClean="0"/>
              <a:t>9/17/2017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1602504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EB1208-6BC8-4783-9CF2-787A8CADD1FE}" type="datetimeFigureOut">
              <a:rPr lang="en-US" smtClean="0"/>
              <a:t>9/17/2017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2809516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B1208-6BC8-4783-9CF2-787A8CADD1FE}" type="datetimeFigureOut">
              <a:rPr lang="en-US" smtClean="0"/>
              <a:t>9/17/2017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4028582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EB1208-6BC8-4783-9CF2-787A8CADD1FE}" type="datetimeFigureOut">
              <a:rPr lang="en-US" smtClean="0"/>
              <a:t>9/17/2017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2986209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EB1208-6BC8-4783-9CF2-787A8CADD1FE}" type="datetimeFigureOut">
              <a:rPr lang="en-US" smtClean="0"/>
              <a:t>9/17/2017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557200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B1208-6BC8-4783-9CF2-787A8CADD1FE}" type="datetimeFigureOut">
              <a:rPr lang="en-US" smtClean="0"/>
              <a:t>9/17/2017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3329877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EB1208-6BC8-4783-9CF2-787A8CADD1FE}" type="datetimeFigureOut">
              <a:rPr lang="en-US" smtClean="0"/>
              <a:t>9/17/2017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FBB14-6C5D-464A-BB20-A01EA88AECB5}" type="slidenum">
              <a:rPr lang="en-US" smtClean="0"/>
              <a:t>‹#›</a:t>
            </a:fld>
            <a:endParaRPr lang="en-US"/>
          </a:p>
        </p:txBody>
      </p:sp>
    </p:spTree>
    <p:extLst>
      <p:ext uri="{BB962C8B-B14F-4D97-AF65-F5344CB8AC3E}">
        <p14:creationId xmlns:p14="http://schemas.microsoft.com/office/powerpoint/2010/main" val="2849864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with Title + Sub">
    <p:spTree>
      <p:nvGrpSpPr>
        <p:cNvPr id="1" name=""/>
        <p:cNvGrpSpPr/>
        <p:nvPr/>
      </p:nvGrpSpPr>
      <p:grpSpPr>
        <a:xfrm>
          <a:off x="0" y="0"/>
          <a:ext cx="0" cy="0"/>
          <a:chOff x="0" y="0"/>
          <a:chExt cx="0" cy="0"/>
        </a:xfrm>
      </p:grpSpPr>
      <p:sp>
        <p:nvSpPr>
          <p:cNvPr id="2" name="Title 1"/>
          <p:cNvSpPr>
            <a:spLocks noGrp="1"/>
          </p:cNvSpPr>
          <p:nvPr>
            <p:ph type="title"/>
          </p:nvPr>
        </p:nvSpPr>
        <p:spPr>
          <a:xfrm>
            <a:off x="187325" y="157163"/>
            <a:ext cx="8702675" cy="452437"/>
          </a:xfrm>
        </p:spPr>
        <p:txBody>
          <a:bodyPr/>
          <a:lstStyle/>
          <a:p>
            <a:r>
              <a:rPr lang="en-US" dirty="0" smtClean="0"/>
              <a:t>Click to edit Master title style</a:t>
            </a:r>
            <a:endParaRPr lang="en-US" dirty="0"/>
          </a:p>
        </p:txBody>
      </p:sp>
      <p:sp>
        <p:nvSpPr>
          <p:cNvPr id="5" name="Content Placeholder 4"/>
          <p:cNvSpPr>
            <a:spLocks noGrp="1"/>
          </p:cNvSpPr>
          <p:nvPr>
            <p:ph sz="quarter" idx="10"/>
          </p:nvPr>
        </p:nvSpPr>
        <p:spPr>
          <a:xfrm>
            <a:off x="441439" y="1347788"/>
            <a:ext cx="8245361" cy="452738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5"/>
          <p:cNvSpPr>
            <a:spLocks noGrp="1"/>
          </p:cNvSpPr>
          <p:nvPr>
            <p:ph type="body" sz="quarter" idx="11"/>
          </p:nvPr>
        </p:nvSpPr>
        <p:spPr>
          <a:xfrm>
            <a:off x="186550" y="609600"/>
            <a:ext cx="8728850" cy="457200"/>
          </a:xfrm>
        </p:spPr>
        <p:txBody>
          <a:bodyPr/>
          <a:lstStyle>
            <a:lvl1pPr>
              <a:defRPr sz="1800" b="0">
                <a:solidFill>
                  <a:srgbClr val="FFFFFF"/>
                </a:solidFill>
              </a:defRPr>
            </a:lvl1pPr>
          </a:lstStyle>
          <a:p>
            <a:pPr lvl="0"/>
            <a:r>
              <a:rPr lang="en-US" dirty="0" smtClean="0"/>
              <a:t>Click to edit Master text styles</a:t>
            </a:r>
          </a:p>
        </p:txBody>
      </p:sp>
    </p:spTree>
    <p:extLst>
      <p:ext uri="{BB962C8B-B14F-4D97-AF65-F5344CB8AC3E}">
        <p14:creationId xmlns:p14="http://schemas.microsoft.com/office/powerpoint/2010/main" val="65305032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ph/Content/Diagram">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441439" y="1347788"/>
            <a:ext cx="8169161" cy="452738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620078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EB1208-6BC8-4783-9CF2-787A8CADD1FE}" type="datetimeFigureOut">
              <a:rPr lang="en-US" smtClean="0"/>
              <a:t>9/17/2017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FBB14-6C5D-464A-BB20-A01EA88AECB5}" type="slidenum">
              <a:rPr lang="en-US" smtClean="0"/>
              <a:t>‹#›</a:t>
            </a:fld>
            <a:endParaRPr lang="en-US"/>
          </a:p>
        </p:txBody>
      </p:sp>
    </p:spTree>
    <p:extLst>
      <p:ext uri="{BB962C8B-B14F-4D97-AF65-F5344CB8AC3E}">
        <p14:creationId xmlns:p14="http://schemas.microsoft.com/office/powerpoint/2010/main" val="141643331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7.tiff"/><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lstStyle/>
          <a:p>
            <a:r>
              <a:rPr lang="en-US" dirty="0" smtClean="0"/>
              <a:t>Thermally Targeted Drug Delivery</a:t>
            </a:r>
            <a:endParaRPr lang="en-US" dirty="0"/>
          </a:p>
        </p:txBody>
      </p:sp>
      <p:sp>
        <p:nvSpPr>
          <p:cNvPr id="3" name="Subtitle 2"/>
          <p:cNvSpPr>
            <a:spLocks noGrp="1"/>
          </p:cNvSpPr>
          <p:nvPr>
            <p:ph type="subTitle" idx="1"/>
          </p:nvPr>
        </p:nvSpPr>
        <p:spPr>
          <a:xfrm>
            <a:off x="914400" y="3505200"/>
            <a:ext cx="7391400" cy="2514600"/>
          </a:xfrm>
        </p:spPr>
        <p:txBody>
          <a:bodyPr>
            <a:normAutofit fontScale="70000" lnSpcReduction="20000"/>
          </a:bodyPr>
          <a:lstStyle/>
          <a:p>
            <a:r>
              <a:rPr lang="en-US" dirty="0" smtClean="0"/>
              <a:t>Mark Hurwitz, M.D.</a:t>
            </a:r>
          </a:p>
          <a:p>
            <a:r>
              <a:rPr lang="en-US" dirty="0" smtClean="0"/>
              <a:t>Professor and Vice-Chair for Quality, </a:t>
            </a:r>
          </a:p>
          <a:p>
            <a:r>
              <a:rPr lang="en-US" dirty="0" smtClean="0"/>
              <a:t>Safety and Performance Excellence</a:t>
            </a:r>
          </a:p>
          <a:p>
            <a:r>
              <a:rPr lang="en-US" dirty="0" smtClean="0"/>
              <a:t>Director of Thermal Oncology</a:t>
            </a:r>
          </a:p>
          <a:p>
            <a:r>
              <a:rPr lang="en-US" dirty="0" smtClean="0"/>
              <a:t>Department of Radiation Oncology</a:t>
            </a:r>
          </a:p>
          <a:p>
            <a:r>
              <a:rPr lang="en-US" dirty="0" smtClean="0"/>
              <a:t>Sidney Kimmel Medical College at Thomas Jefferson University</a:t>
            </a:r>
          </a:p>
          <a:p>
            <a:r>
              <a:rPr lang="en-US" dirty="0" smtClean="0"/>
              <a:t>Philadelphia, PA </a:t>
            </a:r>
            <a:endParaRPr lang="en-US" dirty="0" smtClean="0"/>
          </a:p>
          <a:p>
            <a:endParaRPr lang="en-US" dirty="0"/>
          </a:p>
        </p:txBody>
      </p:sp>
    </p:spTree>
    <p:extLst>
      <p:ext uri="{BB962C8B-B14F-4D97-AF65-F5344CB8AC3E}">
        <p14:creationId xmlns:p14="http://schemas.microsoft.com/office/powerpoint/2010/main" val="27706380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b="1" dirty="0" smtClean="0"/>
              <a:t>Hyperthermia Makes Other Cancer Treatments More Effective</a:t>
            </a:r>
          </a:p>
        </p:txBody>
      </p:sp>
      <p:pic>
        <p:nvPicPr>
          <p:cNvPr id="4099"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62000" y="1524000"/>
            <a:ext cx="7543800" cy="5257800"/>
          </a:xfrm>
        </p:spPr>
      </p:pic>
    </p:spTree>
    <p:extLst>
      <p:ext uri="{BB962C8B-B14F-4D97-AF65-F5344CB8AC3E}">
        <p14:creationId xmlns:p14="http://schemas.microsoft.com/office/powerpoint/2010/main" val="1071422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52400" y="274638"/>
            <a:ext cx="8763000" cy="1143000"/>
          </a:xfrm>
        </p:spPr>
        <p:txBody>
          <a:bodyPr/>
          <a:lstStyle/>
          <a:p>
            <a:r>
              <a:rPr lang="en-US" altLang="en-US" sz="3600" dirty="0" smtClean="0"/>
              <a:t>Hyperthermia Has Meaningful Clinical Impact</a:t>
            </a:r>
          </a:p>
        </p:txBody>
      </p:sp>
      <p:pic>
        <p:nvPicPr>
          <p:cNvPr id="512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1752600"/>
            <a:ext cx="4572000" cy="301783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 name="Content Placeholder 3"/>
          <p:cNvGraphicFramePr>
            <a:graphicFrameLocks noChangeAspect="1"/>
          </p:cNvGraphicFramePr>
          <p:nvPr/>
        </p:nvGraphicFramePr>
        <p:xfrm>
          <a:off x="304800" y="1295400"/>
          <a:ext cx="8458199" cy="5259398"/>
        </p:xfrm>
        <a:graphic>
          <a:graphicData uri="http://schemas.openxmlformats.org/drawingml/2006/table">
            <a:tbl>
              <a:tblPr firstRow="1" firstCol="1" bandRow="1" bandCol="1">
                <a:tableStyleId>{7DF18680-E054-41AD-8BC1-D1AEF772440D}</a:tableStyleId>
              </a:tblPr>
              <a:tblGrid>
                <a:gridCol w="1522151"/>
                <a:gridCol w="1044425"/>
                <a:gridCol w="1924150"/>
                <a:gridCol w="1075222"/>
                <a:gridCol w="950694"/>
                <a:gridCol w="977474"/>
                <a:gridCol w="964083"/>
              </a:tblGrid>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Reference</a:t>
                      </a:r>
                      <a:endParaRPr lang="en-US" sz="900" b="1" kern="1200" dirty="0">
                        <a:solidFill>
                          <a:schemeClr val="bg1"/>
                        </a:solidFill>
                        <a:effectLst/>
                        <a:latin typeface="+mn-lt"/>
                        <a:ea typeface="+mn-ea"/>
                        <a:cs typeface="+mn-cs"/>
                      </a:endParaRPr>
                    </a:p>
                  </a:txBody>
                  <a:tcPr marL="41140" marR="41140" marT="0" marB="0"/>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Treatment</a:t>
                      </a:r>
                      <a:endParaRPr lang="en-US" sz="900" b="1" kern="1200" dirty="0">
                        <a:solidFill>
                          <a:schemeClr val="bg1"/>
                        </a:solidFill>
                        <a:effectLst/>
                        <a:latin typeface="+mn-lt"/>
                        <a:ea typeface="+mn-ea"/>
                        <a:cs typeface="+mn-cs"/>
                      </a:endParaRPr>
                    </a:p>
                  </a:txBody>
                  <a:tcPr marL="41140" marR="41140" marT="0" marB="0"/>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Tumor</a:t>
                      </a:r>
                      <a:endParaRPr lang="en-US" sz="900" b="1" kern="1200" dirty="0">
                        <a:solidFill>
                          <a:schemeClr val="bg1"/>
                        </a:solidFill>
                        <a:effectLst/>
                        <a:latin typeface="+mn-lt"/>
                        <a:ea typeface="+mn-ea"/>
                        <a:cs typeface="+mn-cs"/>
                      </a:endParaRPr>
                    </a:p>
                  </a:txBody>
                  <a:tcPr marL="41140" marR="41140" marT="0" marB="0"/>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Endpoint</a:t>
                      </a:r>
                      <a:endParaRPr lang="en-US" sz="900" b="1" kern="1200" dirty="0">
                        <a:solidFill>
                          <a:schemeClr val="bg1"/>
                        </a:solidFill>
                        <a:effectLst/>
                        <a:latin typeface="+mn-lt"/>
                        <a:ea typeface="+mn-ea"/>
                        <a:cs typeface="+mn-cs"/>
                      </a:endParaRPr>
                    </a:p>
                  </a:txBody>
                  <a:tcPr marL="41140" marR="41140" marT="0" marB="0"/>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Lesions</a:t>
                      </a:r>
                      <a:endParaRPr lang="en-US" sz="900" b="1" kern="1200" dirty="0">
                        <a:solidFill>
                          <a:schemeClr val="bg1"/>
                        </a:solidFill>
                        <a:effectLst/>
                        <a:latin typeface="+mn-lt"/>
                        <a:ea typeface="+mn-ea"/>
                        <a:cs typeface="+mn-cs"/>
                      </a:endParaRPr>
                    </a:p>
                  </a:txBody>
                  <a:tcPr marL="41140" marR="41140" marT="0" marB="0"/>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HT</a:t>
                      </a:r>
                      <a:endParaRPr lang="en-US" sz="900" b="1" kern="1200" dirty="0">
                        <a:solidFill>
                          <a:schemeClr val="bg1"/>
                        </a:solidFill>
                        <a:effectLst/>
                        <a:latin typeface="+mn-lt"/>
                        <a:ea typeface="+mn-ea"/>
                        <a:cs typeface="+mn-cs"/>
                      </a:endParaRPr>
                    </a:p>
                  </a:txBody>
                  <a:tcPr marL="41140" marR="41140" marT="0" marB="0"/>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HT</a:t>
                      </a:r>
                      <a:endParaRPr lang="en-US" sz="900" b="1" kern="1200" dirty="0">
                        <a:solidFill>
                          <a:schemeClr val="bg1"/>
                        </a:solidFill>
                        <a:effectLst/>
                        <a:latin typeface="+mn-lt"/>
                        <a:ea typeface="+mn-ea"/>
                        <a:cs typeface="+mn-cs"/>
                      </a:endParaRPr>
                    </a:p>
                  </a:txBody>
                  <a:tcPr marL="41140" marR="41140" marT="0" marB="0"/>
                </a:tc>
              </a:tr>
              <a:tr h="218145">
                <a:tc>
                  <a:txBody>
                    <a:bodyPr/>
                    <a:lstStyle/>
                    <a:p>
                      <a:pPr marL="0" marR="0" indent="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Hua                    2011</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RT+CT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Nasopharynx</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5yr  PFS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180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63% </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73%</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Huilgol</a:t>
                      </a:r>
                      <a:r>
                        <a:rPr lang="en-US" sz="900" kern="1200" dirty="0" smtClean="0">
                          <a:effectLst/>
                        </a:rPr>
                        <a:t>               2010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Head and Neck</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CR</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54</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42%</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79% </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Issels</a:t>
                      </a:r>
                      <a:r>
                        <a:rPr lang="en-US" sz="900" kern="1200" dirty="0" smtClean="0">
                          <a:effectLst/>
                        </a:rPr>
                        <a:t>                   2010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Soft tissue sarcoma</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DFS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340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18 m</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32 m</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Jones                   2005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Breast, CW, superficial</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CR</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109</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42%</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64%</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Colombo             2003</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Bladder</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2yr </a:t>
                      </a:r>
                      <a:r>
                        <a:rPr lang="en-US" sz="900" kern="1200" dirty="0" err="1" smtClean="0">
                          <a:effectLst/>
                        </a:rPr>
                        <a:t>pfs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75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40%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83%</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Verwaal</a:t>
                      </a:r>
                      <a:r>
                        <a:rPr lang="en-US" sz="900" kern="1200" dirty="0" smtClean="0">
                          <a:effectLst/>
                        </a:rPr>
                        <a:t>               2003</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CT (</a:t>
                      </a:r>
                      <a:r>
                        <a:rPr lang="en-US" sz="900" kern="1200" dirty="0" err="1">
                          <a:effectLst/>
                        </a:rPr>
                        <a:t>hipec</a:t>
                      </a:r>
                      <a:r>
                        <a:rPr lang="en-US" sz="900" kern="1200" dirty="0">
                          <a:effectLst/>
                        </a:rPr>
                        <a:t>)  </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Colorectal</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med. </a:t>
                      </a:r>
                      <a:r>
                        <a:rPr lang="en-US" sz="900" kern="1200" dirty="0" err="1">
                          <a:effectLst/>
                        </a:rPr>
                        <a:t>Surv</a:t>
                      </a:r>
                      <a:r>
                        <a:rPr lang="en-US" sz="900" kern="1200" dirty="0">
                          <a:effectLst/>
                        </a:rPr>
                        <a:t>.  </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105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126 m</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223 m</a:t>
                      </a:r>
                      <a:endParaRPr lang="en-US" sz="900" b="1" kern="1200" dirty="0">
                        <a:solidFill>
                          <a:schemeClr val="bg1"/>
                        </a:solidFill>
                        <a:effectLst/>
                        <a:latin typeface="+mn-lt"/>
                        <a:ea typeface="+mn-ea"/>
                        <a:cs typeface="+mn-cs"/>
                      </a:endParaRPr>
                    </a:p>
                  </a:txBody>
                  <a:tcPr marL="41140" marR="41140" marT="0" marB="0" anchor="ctr"/>
                </a:tc>
              </a:tr>
              <a:tr h="251434">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Harima                2001</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Cervix</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CR</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40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50%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85%</a:t>
                      </a:r>
                      <a:endParaRPr lang="en-US" sz="900" b="1" kern="1200">
                        <a:solidFill>
                          <a:schemeClr val="bg1"/>
                        </a:solidFill>
                        <a:effectLst/>
                        <a:latin typeface="+mn-lt"/>
                        <a:ea typeface="+mn-ea"/>
                        <a:cs typeface="+mn-cs"/>
                      </a:endParaRPr>
                    </a:p>
                  </a:txBody>
                  <a:tcPr marL="41140" marR="41140" marT="0" marB="0" anchor="ctr"/>
                </a:tc>
              </a:tr>
              <a:tr h="208774">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   Van </a:t>
                      </a:r>
                      <a:r>
                        <a:rPr lang="nl-NL" sz="900" kern="1200" dirty="0">
                          <a:effectLst/>
                        </a:rPr>
                        <a:t>der </a:t>
                      </a:r>
                      <a:r>
                        <a:rPr lang="nl-NL" sz="900" kern="1200" dirty="0" smtClean="0">
                          <a:effectLst/>
                        </a:rPr>
                        <a:t>Zee        2000 </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Bladder, Cervix, Rectum</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3yr OS Cervix</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358</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27%</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51%</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Sneed                  1998</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Glioblastoma</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2yr OS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112</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31%</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Vernon                1996</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Breast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CR</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308</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41%</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59%</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   Wang                   1996</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Esophagus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3yr 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125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24%</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42%</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   Overgaard          1995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Melanoma</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2yr NED</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134</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a:effectLst/>
                        </a:rPr>
                        <a:t>28%</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nl-NL" sz="900" kern="1200" dirty="0" smtClean="0">
                          <a:effectLst/>
                        </a:rPr>
                        <a:t>46%</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Kitamura             1995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RT,CT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Esophagus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CR</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66</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25%</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Valdagni</a:t>
                      </a:r>
                      <a:r>
                        <a:rPr lang="en-US" sz="900" kern="1200" dirty="0" smtClean="0">
                          <a:effectLst/>
                        </a:rPr>
                        <a:t>             1994</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Neck Nodes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5yr OS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44</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55%</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You                      1993</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 surg. </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Rectum</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err="1">
                          <a:effectLst/>
                        </a:rPr>
                        <a:t>pCR</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122</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23%</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Sugimachi</a:t>
                      </a:r>
                      <a:r>
                        <a:rPr lang="en-US" sz="900" kern="1200" dirty="0" smtClean="0">
                          <a:effectLst/>
                        </a:rPr>
                        <a:t>          1992</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RT, CT, surg.</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Esophagus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Palliation</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53</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8%</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70%</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Strotsky</a:t>
                      </a:r>
                      <a:r>
                        <a:rPr lang="en-US" sz="900" kern="1200" dirty="0" smtClean="0">
                          <a:effectLst/>
                        </a:rPr>
                        <a:t>              1991</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RT, surg. </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Bladder</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3yr 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102</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67%</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94%</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Berdov</a:t>
                      </a:r>
                      <a:r>
                        <a:rPr lang="en-US" sz="900" kern="1200" dirty="0" smtClean="0">
                          <a:effectLst/>
                        </a:rPr>
                        <a:t>                1990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RT, surg. </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Rectum</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5yr 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115</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7%</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36%</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Kakehi</a:t>
                      </a:r>
                      <a:r>
                        <a:rPr lang="en-US" sz="900" kern="1200" dirty="0" smtClean="0">
                          <a:effectLst/>
                        </a:rPr>
                        <a:t>                1990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Rectum</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Response</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14</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20%</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100%</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Engelhardt</a:t>
                      </a:r>
                      <a:r>
                        <a:rPr lang="en-US" sz="900" kern="1200" dirty="0" smtClean="0">
                          <a:effectLst/>
                        </a:rPr>
                        <a:t>         1989</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Lung</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Response</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44</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36%</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60%</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Egawa</a:t>
                      </a:r>
                      <a:r>
                        <a:rPr lang="en-US" sz="900" kern="1200" dirty="0" smtClean="0">
                          <a:effectLst/>
                        </a:rPr>
                        <a:t>                 1989</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RT</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Various</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Response</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92</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63%</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82%</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a:t>
                      </a:r>
                      <a:r>
                        <a:rPr lang="en-US" sz="900" kern="1200" dirty="0" err="1" smtClean="0">
                          <a:effectLst/>
                        </a:rPr>
                        <a:t>Datta</a:t>
                      </a:r>
                      <a:r>
                        <a:rPr lang="en-US" sz="900" kern="1200" dirty="0" smtClean="0">
                          <a:effectLst/>
                        </a:rPr>
                        <a:t>                   1987</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a:effectLst/>
                        </a:rPr>
                        <a:t>RT</a:t>
                      </a:r>
                      <a:endParaRPr lang="en-US" sz="900" b="1" kern="120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Cervix</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CR</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64</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31%</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55%</a:t>
                      </a:r>
                      <a:endParaRPr lang="en-US" sz="900" b="1" kern="1200" dirty="0">
                        <a:solidFill>
                          <a:schemeClr val="bg1"/>
                        </a:solidFill>
                        <a:effectLst/>
                        <a:latin typeface="+mn-lt"/>
                        <a:ea typeface="+mn-ea"/>
                        <a:cs typeface="+mn-cs"/>
                      </a:endParaRPr>
                    </a:p>
                  </a:txBody>
                  <a:tcPr marL="41140" marR="41140" marT="0" marB="0" anchor="ctr"/>
                </a:tc>
              </a:tr>
              <a:tr h="218145">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smtClean="0">
                          <a:effectLst/>
                        </a:rPr>
                        <a:t>   Kohno                1984</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CT</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Vulva/vagina</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Response</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65</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19%</a:t>
                      </a:r>
                      <a:endParaRPr lang="en-US" sz="900" b="1" kern="1200" dirty="0">
                        <a:solidFill>
                          <a:schemeClr val="bg1"/>
                        </a:solidFill>
                        <a:effectLst/>
                        <a:latin typeface="+mn-lt"/>
                        <a:ea typeface="+mn-ea"/>
                        <a:cs typeface="+mn-cs"/>
                      </a:endParaRPr>
                    </a:p>
                  </a:txBody>
                  <a:tcPr marL="41140" marR="41140" marT="0" marB="0" anchor="ctr"/>
                </a:tc>
                <a:tc>
                  <a:txBody>
                    <a:bodyPr/>
                    <a:lstStyle/>
                    <a:p>
                      <a:pPr marL="0" marR="0" algn="ctr" defTabSz="914400" rtl="0" eaLnBrk="1" latinLnBrk="0" hangingPunct="1">
                        <a:lnSpc>
                          <a:spcPct val="150000"/>
                        </a:lnSpc>
                        <a:spcBef>
                          <a:spcPts val="0"/>
                        </a:spcBef>
                        <a:spcAft>
                          <a:spcPts val="0"/>
                        </a:spcAft>
                        <a:tabLst>
                          <a:tab pos="213360" algn="dec"/>
                          <a:tab pos="311150" algn="dec"/>
                        </a:tabLst>
                      </a:pPr>
                      <a:r>
                        <a:rPr lang="en-US" sz="900" kern="1200" dirty="0">
                          <a:effectLst/>
                        </a:rPr>
                        <a:t>59%</a:t>
                      </a:r>
                      <a:endParaRPr lang="en-US" sz="900" b="1" kern="1200" dirty="0">
                        <a:solidFill>
                          <a:schemeClr val="bg1"/>
                        </a:solidFill>
                        <a:effectLst/>
                        <a:latin typeface="+mn-lt"/>
                        <a:ea typeface="+mn-ea"/>
                        <a:cs typeface="+mn-cs"/>
                      </a:endParaRPr>
                    </a:p>
                  </a:txBody>
                  <a:tcPr marL="41140" marR="41140" marT="0" marB="0" anchor="ctr"/>
                </a:tc>
              </a:tr>
            </a:tbl>
          </a:graphicData>
        </a:graphic>
      </p:graphicFrame>
    </p:spTree>
    <p:extLst>
      <p:ext uri="{BB962C8B-B14F-4D97-AF65-F5344CB8AC3E}">
        <p14:creationId xmlns:p14="http://schemas.microsoft.com/office/powerpoint/2010/main" val="37103768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7924800" cy="1162050"/>
          </a:xfrm>
        </p:spPr>
        <p:txBody>
          <a:bodyPr rtlCol="0">
            <a:normAutofit fontScale="90000"/>
          </a:bodyPr>
          <a:lstStyle/>
          <a:p>
            <a:pPr algn="ctr" eaLnBrk="1" fontAlgn="auto" hangingPunct="1">
              <a:spcAft>
                <a:spcPts val="0"/>
              </a:spcAft>
              <a:defRPr/>
            </a:pPr>
            <a:r>
              <a:rPr lang="en-US" sz="4800" dirty="0" smtClean="0"/>
              <a:t>The Future of Thermal Therapy</a:t>
            </a:r>
          </a:p>
        </p:txBody>
      </p:sp>
      <p:pic>
        <p:nvPicPr>
          <p:cNvPr id="7171"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971800" y="2819400"/>
            <a:ext cx="3200400" cy="2286000"/>
          </a:xfrm>
        </p:spPr>
      </p:pic>
      <p:sp>
        <p:nvSpPr>
          <p:cNvPr id="6" name="Text Placeholder 5"/>
          <p:cNvSpPr>
            <a:spLocks noGrp="1"/>
          </p:cNvSpPr>
          <p:nvPr>
            <p:ph type="body" sz="half" idx="2"/>
          </p:nvPr>
        </p:nvSpPr>
        <p:spPr>
          <a:xfrm>
            <a:off x="457200" y="1435100"/>
            <a:ext cx="8305800" cy="5041900"/>
          </a:xfrm>
        </p:spPr>
        <p:txBody>
          <a:bodyPr rtlCol="0">
            <a:normAutofit fontScale="85000" lnSpcReduction="20000"/>
          </a:bodyPr>
          <a:lstStyle/>
          <a:p>
            <a:pPr eaLnBrk="1" fontAlgn="auto" hangingPunct="1">
              <a:spcAft>
                <a:spcPts val="0"/>
              </a:spcAft>
              <a:defRPr/>
            </a:pPr>
            <a:r>
              <a:rPr lang="en-US" sz="2400" b="1" dirty="0" smtClean="0"/>
              <a:t>Radiation Sensitization	                                           Enhanced Thermal Ablation</a:t>
            </a:r>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r>
              <a:rPr lang="en-US" sz="2400" b="1" dirty="0" smtClean="0"/>
              <a:t>							</a:t>
            </a:r>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endParaRPr lang="en-US" sz="2400" b="1" dirty="0" smtClean="0"/>
          </a:p>
          <a:p>
            <a:pPr eaLnBrk="1" fontAlgn="auto" hangingPunct="1">
              <a:spcAft>
                <a:spcPts val="0"/>
              </a:spcAft>
              <a:defRPr/>
            </a:pPr>
            <a:r>
              <a:rPr lang="en-US" sz="2400" b="1" dirty="0" smtClean="0"/>
              <a:t>Targeted Drug Delivery			           Augmented </a:t>
            </a:r>
            <a:r>
              <a:rPr lang="en-US" sz="2400" b="1" dirty="0" err="1" smtClean="0"/>
              <a:t>Immunotherpy</a:t>
            </a:r>
            <a:endParaRPr lang="en-US" sz="2400" b="1" dirty="0" smtClean="0"/>
          </a:p>
        </p:txBody>
      </p:sp>
      <p:pic>
        <p:nvPicPr>
          <p:cNvPr id="7173"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752600"/>
            <a:ext cx="2362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0800" y="1752600"/>
            <a:ext cx="2133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6675" y="4191000"/>
            <a:ext cx="21177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5800" y="4191000"/>
            <a:ext cx="20193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20213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p:txBody>
          <a:bodyPr/>
          <a:lstStyle/>
          <a:p>
            <a:pPr eaLnBrk="1" fontAlgn="auto" hangingPunct="1">
              <a:spcAft>
                <a:spcPts val="0"/>
              </a:spcAft>
              <a:defRPr/>
            </a:pPr>
            <a:r>
              <a:rPr lang="en-US" altLang="en-US" dirty="0" smtClean="0">
                <a:solidFill>
                  <a:schemeClr val="tx1"/>
                </a:solidFill>
              </a:rPr>
              <a:t>Targeted Drug Delivery</a:t>
            </a:r>
          </a:p>
        </p:txBody>
      </p:sp>
      <p:sp>
        <p:nvSpPr>
          <p:cNvPr id="18435" name="Content Placeholder 4"/>
          <p:cNvSpPr>
            <a:spLocks noGrp="1"/>
          </p:cNvSpPr>
          <p:nvPr>
            <p:ph sz="half" idx="1"/>
          </p:nvPr>
        </p:nvSpPr>
        <p:spPr>
          <a:xfrm>
            <a:off x="304800" y="1600200"/>
            <a:ext cx="4303713" cy="4724400"/>
          </a:xfrm>
        </p:spPr>
        <p:txBody>
          <a:bodyPr/>
          <a:lstStyle/>
          <a:p>
            <a:pPr eaLnBrk="1" hangingPunct="1">
              <a:buFont typeface="Wingdings" pitchFamily="2" charset="2"/>
              <a:buChar char="§"/>
            </a:pPr>
            <a:r>
              <a:rPr lang="en-US" altLang="en-US" sz="2400" dirty="0" smtClean="0">
                <a:latin typeface="Calibri" pitchFamily="34" charset="0"/>
              </a:rPr>
              <a:t>Deliver drugs in high concentrations</a:t>
            </a:r>
          </a:p>
          <a:p>
            <a:pPr lvl="1" eaLnBrk="1" hangingPunct="1">
              <a:buFont typeface="Wingdings" pitchFamily="2" charset="2"/>
              <a:buChar char="§"/>
            </a:pPr>
            <a:r>
              <a:rPr lang="en-US" altLang="en-US" sz="1800" dirty="0" smtClean="0">
                <a:latin typeface="Calibri" pitchFamily="34" charset="0"/>
              </a:rPr>
              <a:t> Precisely where needed</a:t>
            </a:r>
          </a:p>
          <a:p>
            <a:pPr lvl="1" eaLnBrk="1" hangingPunct="1">
              <a:buFont typeface="Wingdings" pitchFamily="2" charset="2"/>
              <a:buChar char="§"/>
            </a:pPr>
            <a:r>
              <a:rPr lang="en-US" altLang="en-US" sz="1800" dirty="0" smtClean="0">
                <a:latin typeface="Calibri" pitchFamily="34" charset="0"/>
              </a:rPr>
              <a:t> Minimizing systemic toxicity</a:t>
            </a:r>
          </a:p>
          <a:p>
            <a:pPr lvl="1" eaLnBrk="1" hangingPunct="1">
              <a:buFont typeface="Wingdings" pitchFamily="2" charset="2"/>
              <a:buChar char="§"/>
            </a:pPr>
            <a:r>
              <a:rPr lang="en-US" altLang="en-US" sz="1800" dirty="0" smtClean="0">
                <a:latin typeface="Calibri" pitchFamily="34" charset="0"/>
              </a:rPr>
              <a:t> Maximizing therapeutic effect </a:t>
            </a:r>
          </a:p>
          <a:p>
            <a:pPr lvl="1" eaLnBrk="1" hangingPunct="1">
              <a:buFont typeface="Wingdings" pitchFamily="2" charset="2"/>
              <a:buChar char="§"/>
            </a:pPr>
            <a:endParaRPr lang="en-US" altLang="en-US" sz="1800" dirty="0" smtClean="0">
              <a:solidFill>
                <a:srgbClr val="FFFF00"/>
              </a:solidFill>
              <a:latin typeface="Calibri" pitchFamily="34" charset="0"/>
            </a:endParaRPr>
          </a:p>
          <a:p>
            <a:pPr lvl="1" eaLnBrk="1" hangingPunct="1">
              <a:buFont typeface="Wingdings" pitchFamily="2" charset="2"/>
              <a:buChar char="§"/>
            </a:pPr>
            <a:endParaRPr lang="en-US" altLang="en-US" sz="1800" dirty="0" smtClean="0">
              <a:solidFill>
                <a:srgbClr val="FFFF00"/>
              </a:solidFill>
              <a:latin typeface="Calibri" pitchFamily="34" charset="0"/>
            </a:endParaRPr>
          </a:p>
          <a:p>
            <a:pPr eaLnBrk="1" hangingPunct="1">
              <a:buFont typeface="Wingdings" pitchFamily="2" charset="2"/>
              <a:buChar char="§"/>
            </a:pPr>
            <a:r>
              <a:rPr lang="en-US" altLang="en-US" sz="2400" dirty="0" smtClean="0">
                <a:latin typeface="Calibri" pitchFamily="34" charset="0"/>
              </a:rPr>
              <a:t>Delivery vehicles</a:t>
            </a:r>
          </a:p>
          <a:p>
            <a:pPr lvl="1" eaLnBrk="1" hangingPunct="1">
              <a:buFont typeface="Wingdings" pitchFamily="2" charset="2"/>
              <a:buChar char="§"/>
            </a:pPr>
            <a:r>
              <a:rPr lang="en-US" altLang="en-US" sz="1800" dirty="0" smtClean="0">
                <a:latin typeface="Calibri" pitchFamily="34" charset="0"/>
              </a:rPr>
              <a:t> Sonically activated:   </a:t>
            </a:r>
          </a:p>
          <a:p>
            <a:pPr marL="457200" lvl="1" indent="0" eaLnBrk="1" hangingPunct="1">
              <a:buNone/>
            </a:pPr>
            <a:r>
              <a:rPr lang="en-US" altLang="en-US" sz="1800" dirty="0" smtClean="0">
                <a:latin typeface="Calibri" pitchFamily="34" charset="0"/>
              </a:rPr>
              <a:t>	  Microbubbles</a:t>
            </a:r>
          </a:p>
          <a:p>
            <a:pPr lvl="1" eaLnBrk="1" hangingPunct="1">
              <a:buFont typeface="Wingdings" pitchFamily="2" charset="2"/>
              <a:buChar char="§"/>
            </a:pPr>
            <a:r>
              <a:rPr lang="en-US" altLang="en-US" sz="1800" dirty="0" smtClean="0">
                <a:latin typeface="Calibri" pitchFamily="34" charset="0"/>
              </a:rPr>
              <a:t> Thermally activated: </a:t>
            </a:r>
          </a:p>
          <a:p>
            <a:pPr marL="457200" lvl="1" indent="0" eaLnBrk="1" hangingPunct="1">
              <a:buNone/>
            </a:pPr>
            <a:r>
              <a:rPr lang="en-US" altLang="en-US" sz="1800" dirty="0" smtClean="0">
                <a:latin typeface="Calibri" pitchFamily="34" charset="0"/>
              </a:rPr>
              <a:t>           Liposomes</a:t>
            </a:r>
            <a:endParaRPr lang="en-US" altLang="en-US" sz="1800" dirty="0">
              <a:latin typeface="Calibri" pitchFamily="34" charset="0"/>
            </a:endParaRPr>
          </a:p>
          <a:p>
            <a:pPr marL="457200" lvl="1" indent="0" eaLnBrk="1" hangingPunct="1">
              <a:buNone/>
            </a:pPr>
            <a:r>
              <a:rPr lang="en-US" altLang="en-US" sz="1800" dirty="0" smtClean="0">
                <a:latin typeface="Calibri" pitchFamily="34" charset="0"/>
              </a:rPr>
              <a:t>           Nanoparticles </a:t>
            </a:r>
          </a:p>
          <a:p>
            <a:pPr eaLnBrk="1" hangingPunct="1"/>
            <a:endParaRPr lang="en-US" altLang="en-US" dirty="0" smtClean="0"/>
          </a:p>
        </p:txBody>
      </p:sp>
      <p:sp>
        <p:nvSpPr>
          <p:cNvPr id="18436" name="Content Placeholder 5"/>
          <p:cNvSpPr>
            <a:spLocks noGrp="1"/>
          </p:cNvSpPr>
          <p:nvPr>
            <p:ph sz="half" idx="2"/>
          </p:nvPr>
        </p:nvSpPr>
        <p:spPr/>
        <p:txBody>
          <a:bodyPr/>
          <a:lstStyle/>
          <a:p>
            <a:pPr marL="0" indent="0" eaLnBrk="1" hangingPunct="1">
              <a:buFont typeface="Arial" pitchFamily="34" charset="0"/>
              <a:buNone/>
            </a:pPr>
            <a:endParaRPr lang="en-US" altLang="en-US" smtClean="0"/>
          </a:p>
        </p:txBody>
      </p:sp>
      <p:grpSp>
        <p:nvGrpSpPr>
          <p:cNvPr id="7" name="Group 1027"/>
          <p:cNvGrpSpPr>
            <a:grpSpLocks/>
          </p:cNvGrpSpPr>
          <p:nvPr/>
        </p:nvGrpSpPr>
        <p:grpSpPr bwMode="auto">
          <a:xfrm>
            <a:off x="4551363" y="1676400"/>
            <a:ext cx="4440237" cy="4343400"/>
            <a:chOff x="1152" y="1152"/>
            <a:chExt cx="3648" cy="2736"/>
          </a:xfrm>
        </p:grpSpPr>
        <p:pic>
          <p:nvPicPr>
            <p:cNvPr id="18438" name="Picture 1028" descr=" fig03.tif                                                      000025FDDewhirst G4                    ABA781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 y="1152"/>
              <a:ext cx="3648" cy="2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 Box 1029"/>
            <p:cNvSpPr txBox="1">
              <a:spLocks noChangeArrowheads="1"/>
            </p:cNvSpPr>
            <p:nvPr/>
          </p:nvSpPr>
          <p:spPr bwMode="auto">
            <a:xfrm>
              <a:off x="1200" y="1200"/>
              <a:ext cx="1642" cy="291"/>
            </a:xfrm>
            <a:prstGeom prst="rect">
              <a:avLst/>
            </a:prstGeom>
            <a:solidFill>
              <a:srgbClr val="CCECFF"/>
            </a:solidFill>
            <a:ln w="9525">
              <a:solidFill>
                <a:srgbClr val="CCECFF"/>
              </a:solidFill>
              <a:miter lim="800000"/>
              <a:headEnd/>
              <a:tailEnd/>
            </a:ln>
          </p:spPr>
          <p:txBody>
            <a:bodyPr wrap="none">
              <a:spAutoFit/>
            </a:bodyP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spcBef>
                  <a:spcPct val="0"/>
                </a:spcBef>
                <a:buClrTx/>
                <a:buSzTx/>
                <a:buFontTx/>
                <a:buNone/>
              </a:pPr>
              <a:r>
                <a:rPr lang="en-US" altLang="en-US" sz="2400" b="1">
                  <a:solidFill>
                    <a:schemeClr val="bg1"/>
                  </a:solidFill>
                  <a:latin typeface="Times" pitchFamily="18" charset="0"/>
                  <a:cs typeface="Times New Roman" pitchFamily="18" charset="0"/>
                </a:rPr>
                <a:t>39 &lt; T &lt;42°C</a:t>
              </a:r>
            </a:p>
          </p:txBody>
        </p:sp>
      </p:grpSp>
    </p:spTree>
    <p:extLst>
      <p:ext uri="{BB962C8B-B14F-4D97-AF65-F5344CB8AC3E}">
        <p14:creationId xmlns:p14="http://schemas.microsoft.com/office/powerpoint/2010/main" val="39513131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5"/>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endParaRPr lang="en-US" sz="1400" dirty="0">
              <a:solidFill>
                <a:schemeClr val="bg1"/>
              </a:solidFill>
              <a:ea typeface="ＭＳ Ｐゴシック" pitchFamily="34" charset="-128"/>
            </a:endParaRPr>
          </a:p>
        </p:txBody>
      </p:sp>
      <p:sp>
        <p:nvSpPr>
          <p:cNvPr id="74754" name="Rectangle 2"/>
          <p:cNvSpPr>
            <a:spLocks noGrp="1" noChangeArrowheads="1"/>
          </p:cNvSpPr>
          <p:nvPr>
            <p:ph type="title" idx="4294967295"/>
          </p:nvPr>
        </p:nvSpPr>
        <p:spPr>
          <a:xfrm>
            <a:off x="228600" y="255896"/>
            <a:ext cx="8305800" cy="533400"/>
          </a:xfrm>
        </p:spPr>
        <p:txBody>
          <a:bodyPr lIns="0" tIns="0" rIns="0" bIns="0" anchor="t">
            <a:normAutofit fontScale="90000"/>
          </a:bodyPr>
          <a:lstStyle/>
          <a:p>
            <a:r>
              <a:rPr lang="en-US" sz="3600" b="1" dirty="0">
                <a:latin typeface="Tw Cen MT" panose="020B0602020104020603" pitchFamily="34" charset="0"/>
              </a:rPr>
              <a:t>Hyperthermia and Liposomes </a:t>
            </a:r>
            <a:r>
              <a:rPr lang="en-US" sz="2400" dirty="0">
                <a:latin typeface="Tw Cen MT" panose="020B0602020104020603" pitchFamily="34" charset="0"/>
              </a:rPr>
              <a:t/>
            </a:r>
            <a:br>
              <a:rPr lang="en-US" sz="2400" dirty="0">
                <a:latin typeface="Tw Cen MT" panose="020B0602020104020603" pitchFamily="34" charset="0"/>
              </a:rPr>
            </a:br>
            <a:r>
              <a:rPr lang="en-US" sz="2700" dirty="0">
                <a:latin typeface="Tw Cen MT" panose="020B0602020104020603" pitchFamily="34" charset="0"/>
              </a:rPr>
              <a:t>Several mechanisms enhance therapeutic effect</a:t>
            </a:r>
          </a:p>
        </p:txBody>
      </p:sp>
      <p:sp>
        <p:nvSpPr>
          <p:cNvPr id="74755" name="Rectangle 3"/>
          <p:cNvSpPr>
            <a:spLocks noGrp="1" noChangeArrowheads="1"/>
          </p:cNvSpPr>
          <p:nvPr>
            <p:ph type="body" idx="4294967295"/>
          </p:nvPr>
        </p:nvSpPr>
        <p:spPr>
          <a:xfrm>
            <a:off x="3962400" y="6521450"/>
            <a:ext cx="5943600" cy="304800"/>
          </a:xfrm>
        </p:spPr>
        <p:txBody>
          <a:bodyPr>
            <a:normAutofit/>
          </a:bodyPr>
          <a:lstStyle/>
          <a:p>
            <a:pPr marL="0" indent="0">
              <a:buNone/>
            </a:pPr>
            <a:r>
              <a:rPr lang="en-US" sz="1200" dirty="0">
                <a:solidFill>
                  <a:schemeClr val="tx1">
                    <a:lumMod val="95000"/>
                    <a:lumOff val="5000"/>
                  </a:schemeClr>
                </a:solidFill>
                <a:latin typeface="Tw Cen MT" panose="020B0602020104020603" pitchFamily="34" charset="0"/>
              </a:rPr>
              <a:t>G. Kong ; M. W. Dewhirst. 1999, Int. J. Hyperthermia, 15, 345-370</a:t>
            </a:r>
          </a:p>
        </p:txBody>
      </p:sp>
      <p:pic>
        <p:nvPicPr>
          <p:cNvPr id="14340" name="Picture 4"/>
          <p:cNvPicPr>
            <a:picLocks noChangeAspect="1" noChangeArrowheads="1"/>
          </p:cNvPicPr>
          <p:nvPr/>
        </p:nvPicPr>
        <p:blipFill>
          <a:blip r:embed="rId3"/>
          <a:srcRect/>
          <a:stretch>
            <a:fillRect/>
          </a:stretch>
        </p:blipFill>
        <p:spPr bwMode="auto">
          <a:xfrm>
            <a:off x="457200" y="1219200"/>
            <a:ext cx="5105400" cy="4222750"/>
          </a:xfrm>
          <a:prstGeom prst="rect">
            <a:avLst/>
          </a:prstGeom>
          <a:noFill/>
          <a:ln w="9525">
            <a:noFill/>
            <a:miter lim="800000"/>
            <a:headEnd/>
            <a:tailEnd/>
          </a:ln>
        </p:spPr>
      </p:pic>
      <p:sp>
        <p:nvSpPr>
          <p:cNvPr id="14341" name="Rectangle 5"/>
          <p:cNvSpPr>
            <a:spLocks noChangeArrowheads="1"/>
          </p:cNvSpPr>
          <p:nvPr/>
        </p:nvSpPr>
        <p:spPr bwMode="auto">
          <a:xfrm>
            <a:off x="150128" y="5441950"/>
            <a:ext cx="9144000" cy="944563"/>
          </a:xfrm>
          <a:prstGeom prst="rect">
            <a:avLst/>
          </a:prstGeom>
          <a:noFill/>
          <a:ln w="9525" algn="ctr">
            <a:noFill/>
            <a:miter lim="800000"/>
            <a:headEnd/>
            <a:tailEnd/>
          </a:ln>
        </p:spPr>
        <p:txBody>
          <a:bodyPr/>
          <a:lstStyle/>
          <a:p>
            <a:pPr marL="228600" indent="-228600" eaLnBrk="0" hangingPunct="0">
              <a:spcBef>
                <a:spcPts val="600"/>
              </a:spcBef>
              <a:buClr>
                <a:srgbClr val="FCAF17"/>
              </a:buClr>
              <a:buFont typeface="Arial" charset="0"/>
              <a:buChar char="•"/>
            </a:pPr>
            <a:r>
              <a:rPr lang="en-US" sz="1800" dirty="0">
                <a:solidFill>
                  <a:schemeClr val="tx1">
                    <a:lumMod val="95000"/>
                    <a:lumOff val="5000"/>
                  </a:schemeClr>
                </a:solidFill>
                <a:latin typeface="Tw Cen MT" panose="020B0602020104020603" pitchFamily="34" charset="0"/>
                <a:ea typeface="ＭＳ Ｐゴシック" pitchFamily="34" charset="-128"/>
              </a:rPr>
              <a:t>Hyperthermia has some effects alone, with drug, and in enhancing liposome extravasation</a:t>
            </a:r>
          </a:p>
          <a:p>
            <a:pPr marL="228600" indent="-228600" eaLnBrk="0" hangingPunct="0">
              <a:spcBef>
                <a:spcPts val="600"/>
              </a:spcBef>
              <a:buClr>
                <a:srgbClr val="FCAF17"/>
              </a:buClr>
              <a:buFont typeface="Arial" charset="0"/>
              <a:buChar char="•"/>
            </a:pPr>
            <a:r>
              <a:rPr lang="en-US" sz="1800" dirty="0">
                <a:solidFill>
                  <a:schemeClr val="tx1">
                    <a:lumMod val="95000"/>
                    <a:lumOff val="5000"/>
                  </a:schemeClr>
                </a:solidFill>
                <a:latin typeface="Tw Cen MT" panose="020B0602020104020603" pitchFamily="34" charset="0"/>
                <a:ea typeface="ＭＳ Ｐゴシック" pitchFamily="34" charset="-128"/>
              </a:rPr>
              <a:t>New concept of rapid triggered release leads to an increased therapeutic </a:t>
            </a:r>
            <a:r>
              <a:rPr lang="en-US" sz="1800" dirty="0" smtClean="0">
                <a:solidFill>
                  <a:schemeClr val="tx1">
                    <a:lumMod val="95000"/>
                    <a:lumOff val="5000"/>
                  </a:schemeClr>
                </a:solidFill>
                <a:latin typeface="Tw Cen MT" panose="020B0602020104020603" pitchFamily="34" charset="0"/>
                <a:ea typeface="ＭＳ Ｐゴシック" pitchFamily="34" charset="-128"/>
              </a:rPr>
              <a:t>effect   </a:t>
            </a:r>
            <a:endParaRPr lang="en-US" sz="1800" dirty="0">
              <a:solidFill>
                <a:schemeClr val="tx1">
                  <a:lumMod val="95000"/>
                  <a:lumOff val="5000"/>
                </a:schemeClr>
              </a:solidFill>
              <a:latin typeface="Tw Cen MT" panose="020B0602020104020603" pitchFamily="34" charset="0"/>
              <a:ea typeface="ＭＳ Ｐゴシック" pitchFamily="34" charset="-128"/>
            </a:endParaRPr>
          </a:p>
        </p:txBody>
      </p:sp>
      <p:grpSp>
        <p:nvGrpSpPr>
          <p:cNvPr id="2" name="Group 26"/>
          <p:cNvGrpSpPr>
            <a:grpSpLocks/>
          </p:cNvGrpSpPr>
          <p:nvPr/>
        </p:nvGrpSpPr>
        <p:grpSpPr bwMode="auto">
          <a:xfrm>
            <a:off x="6019800" y="1184275"/>
            <a:ext cx="2743200" cy="1787525"/>
            <a:chOff x="6019800" y="1143000"/>
            <a:chExt cx="2743200" cy="2169042"/>
          </a:xfrm>
        </p:grpSpPr>
        <p:pic>
          <p:nvPicPr>
            <p:cNvPr id="74778" name="Picture 24"/>
            <p:cNvPicPr>
              <a:picLocks noChangeAspect="1" noChangeArrowheads="1"/>
            </p:cNvPicPr>
            <p:nvPr/>
          </p:nvPicPr>
          <p:blipFill>
            <a:blip r:embed="rId4"/>
            <a:srcRect/>
            <a:stretch>
              <a:fillRect/>
            </a:stretch>
          </p:blipFill>
          <p:spPr bwMode="auto">
            <a:xfrm>
              <a:off x="6019800" y="1143000"/>
              <a:ext cx="2743200" cy="2169042"/>
            </a:xfrm>
            <a:prstGeom prst="rect">
              <a:avLst/>
            </a:prstGeom>
            <a:noFill/>
            <a:ln w="9525">
              <a:noFill/>
              <a:miter lim="800000"/>
              <a:headEnd/>
              <a:tailEnd/>
            </a:ln>
          </p:spPr>
        </p:pic>
        <p:sp>
          <p:nvSpPr>
            <p:cNvPr id="74779" name="Text Box 25"/>
            <p:cNvSpPr txBox="1">
              <a:spLocks noChangeArrowheads="1"/>
            </p:cNvSpPr>
            <p:nvPr/>
          </p:nvSpPr>
          <p:spPr bwMode="auto">
            <a:xfrm>
              <a:off x="7138936" y="1143000"/>
              <a:ext cx="510076" cy="276999"/>
            </a:xfrm>
            <a:prstGeom prst="rect">
              <a:avLst/>
            </a:prstGeom>
            <a:solidFill>
              <a:schemeClr val="accent2"/>
            </a:solidFill>
            <a:ln w="9525">
              <a:solidFill>
                <a:schemeClr val="bg1"/>
              </a:solidFill>
              <a:miter lim="800000"/>
              <a:headEnd/>
              <a:tailEnd/>
            </a:ln>
          </p:spPr>
          <p:txBody>
            <a:bodyPr wrap="none">
              <a:spAutoFit/>
            </a:bodyPr>
            <a:lstStyle/>
            <a:p>
              <a:r>
                <a:rPr lang="en-US" altLang="en-US" sz="1200" b="1" dirty="0">
                  <a:solidFill>
                    <a:schemeClr val="bg1"/>
                  </a:solidFill>
                  <a:latin typeface="Times" pitchFamily="18" charset="0"/>
                  <a:ea typeface="ＭＳ Ｐゴシック" pitchFamily="34" charset="-128"/>
                </a:rPr>
                <a:t>37°C</a:t>
              </a:r>
            </a:p>
          </p:txBody>
        </p:sp>
      </p:grpSp>
      <p:grpSp>
        <p:nvGrpSpPr>
          <p:cNvPr id="5" name="Group 25"/>
          <p:cNvGrpSpPr>
            <a:grpSpLocks/>
          </p:cNvGrpSpPr>
          <p:nvPr/>
        </p:nvGrpSpPr>
        <p:grpSpPr bwMode="auto">
          <a:xfrm>
            <a:off x="6007100" y="2971800"/>
            <a:ext cx="2743200" cy="2190750"/>
            <a:chOff x="6019800" y="2209800"/>
            <a:chExt cx="2743200" cy="2563406"/>
          </a:xfrm>
        </p:grpSpPr>
        <p:pic>
          <p:nvPicPr>
            <p:cNvPr id="74771" name="Picture 7"/>
            <p:cNvPicPr>
              <a:picLocks noChangeAspect="1" noChangeArrowheads="1"/>
            </p:cNvPicPr>
            <p:nvPr/>
          </p:nvPicPr>
          <p:blipFill>
            <a:blip r:embed="rId5"/>
            <a:srcRect/>
            <a:stretch>
              <a:fillRect/>
            </a:stretch>
          </p:blipFill>
          <p:spPr bwMode="auto">
            <a:xfrm>
              <a:off x="6019800" y="2209800"/>
              <a:ext cx="2743200" cy="2203206"/>
            </a:xfrm>
            <a:prstGeom prst="rect">
              <a:avLst/>
            </a:prstGeom>
            <a:solidFill>
              <a:schemeClr val="accent2"/>
            </a:solidFill>
            <a:ln w="9525" algn="ctr">
              <a:solidFill>
                <a:srgbClr val="CCECFF"/>
              </a:solidFill>
              <a:miter lim="800000"/>
              <a:headEnd/>
              <a:tailEnd/>
            </a:ln>
          </p:spPr>
        </p:pic>
        <p:sp>
          <p:nvSpPr>
            <p:cNvPr id="74772" name="Text Box 18"/>
            <p:cNvSpPr txBox="1">
              <a:spLocks noChangeArrowheads="1"/>
            </p:cNvSpPr>
            <p:nvPr/>
          </p:nvSpPr>
          <p:spPr bwMode="auto">
            <a:xfrm>
              <a:off x="6797728" y="2209800"/>
              <a:ext cx="1192171" cy="284208"/>
            </a:xfrm>
            <a:prstGeom prst="rect">
              <a:avLst/>
            </a:prstGeom>
            <a:solidFill>
              <a:schemeClr val="accent2"/>
            </a:solidFill>
            <a:ln w="9525" algn="ctr">
              <a:solidFill>
                <a:srgbClr val="CCECFF"/>
              </a:solidFill>
              <a:miter lim="800000"/>
              <a:headEnd/>
              <a:tailEnd/>
            </a:ln>
          </p:spPr>
          <p:txBody>
            <a:bodyPr wrap="none">
              <a:spAutoFit/>
            </a:bodyPr>
            <a:lstStyle/>
            <a:p>
              <a:pPr eaLnBrk="0" hangingPunct="0"/>
              <a:r>
                <a:rPr lang="en-US" altLang="en-US" sz="1200" b="1" dirty="0">
                  <a:solidFill>
                    <a:schemeClr val="bg1"/>
                  </a:solidFill>
                  <a:latin typeface="Times" pitchFamily="18" charset="0"/>
                  <a:ea typeface="ＭＳ Ｐゴシック" pitchFamily="34" charset="-128"/>
                </a:rPr>
                <a:t>39 &lt; T &lt;42°C</a:t>
              </a:r>
            </a:p>
          </p:txBody>
        </p:sp>
        <p:sp>
          <p:nvSpPr>
            <p:cNvPr id="74773" name="Rectangle 22"/>
            <p:cNvSpPr>
              <a:spLocks noChangeArrowheads="1"/>
            </p:cNvSpPr>
            <p:nvPr/>
          </p:nvSpPr>
          <p:spPr bwMode="auto">
            <a:xfrm>
              <a:off x="6199692" y="4496163"/>
              <a:ext cx="2387064" cy="277043"/>
            </a:xfrm>
            <a:prstGeom prst="rect">
              <a:avLst/>
            </a:prstGeom>
            <a:solidFill>
              <a:schemeClr val="accent2"/>
            </a:solidFill>
            <a:ln w="9525" algn="ctr">
              <a:solidFill>
                <a:srgbClr val="CCECFF"/>
              </a:solidFill>
              <a:miter lim="800000"/>
              <a:headEnd/>
              <a:tailEnd/>
            </a:ln>
          </p:spPr>
          <p:txBody>
            <a:bodyPr wrap="none">
              <a:spAutoFit/>
            </a:bodyPr>
            <a:lstStyle/>
            <a:p>
              <a:pPr eaLnBrk="0" hangingPunct="0"/>
              <a:r>
                <a:rPr lang="en-US" sz="1200" b="1" dirty="0">
                  <a:solidFill>
                    <a:schemeClr val="bg1"/>
                  </a:solidFill>
                  <a:latin typeface="Times" pitchFamily="18" charset="0"/>
                  <a:ea typeface="ＭＳ Ｐゴシック" pitchFamily="34" charset="-128"/>
                </a:rPr>
                <a:t>Add </a:t>
              </a:r>
              <a:r>
                <a:rPr lang="en-US" sz="1200" b="1" dirty="0">
                  <a:solidFill>
                    <a:schemeClr val="bg1"/>
                  </a:solidFill>
                  <a:latin typeface="+mn-lt"/>
                  <a:ea typeface="ＭＳ Ｐゴシック" pitchFamily="34" charset="-128"/>
                </a:rPr>
                <a:t>Thermal</a:t>
              </a:r>
              <a:r>
                <a:rPr lang="en-US" sz="1200" b="1" dirty="0">
                  <a:solidFill>
                    <a:schemeClr val="bg1"/>
                  </a:solidFill>
                  <a:latin typeface="Times" pitchFamily="18" charset="0"/>
                  <a:ea typeface="ＭＳ Ｐゴシック" pitchFamily="34" charset="-128"/>
                </a:rPr>
                <a:t> Sensitive Liposomes</a:t>
              </a:r>
            </a:p>
          </p:txBody>
        </p:sp>
      </p:grpSp>
      <p:sp>
        <p:nvSpPr>
          <p:cNvPr id="3" name="Slide Number Placeholder 2"/>
          <p:cNvSpPr>
            <a:spLocks noGrp="1"/>
          </p:cNvSpPr>
          <p:nvPr>
            <p:ph type="sldNum" sz="quarter" idx="10"/>
          </p:nvPr>
        </p:nvSpPr>
        <p:spPr/>
        <p:txBody>
          <a:bodyPr/>
          <a:lstStyle/>
          <a:p>
            <a:pPr>
              <a:defRPr/>
            </a:pPr>
            <a:fld id="{3C877396-B885-4E52-91C2-FD5E92A5033B}" type="slidenum">
              <a:rPr lang="en-US" smtClean="0"/>
              <a:pPr>
                <a:defRPr/>
              </a:pPr>
              <a:t>6</a:t>
            </a:fld>
            <a:endParaRPr lang="en-US" dirty="0"/>
          </a:p>
        </p:txBody>
      </p:sp>
    </p:spTree>
    <p:extLst>
      <p:ext uri="{BB962C8B-B14F-4D97-AF65-F5344CB8AC3E}">
        <p14:creationId xmlns:p14="http://schemas.microsoft.com/office/powerpoint/2010/main" val="30863333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34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14341">
                                            <p:txEl>
                                              <p:pRg st="0" end="0"/>
                                            </p:txEl>
                                          </p:spTgt>
                                        </p:tgtEl>
                                        <p:attrNameLst>
                                          <p:attrName>style.visibility</p:attrName>
                                        </p:attrNameLst>
                                      </p:cBhvr>
                                      <p:to>
                                        <p:strVal val="visible"/>
                                      </p:to>
                                    </p:set>
                                    <p:anim calcmode="lin" valueType="num">
                                      <p:cBhvr additive="base">
                                        <p:cTn id="16" dur="500" fill="hold"/>
                                        <p:tgtEl>
                                          <p:spTgt spid="14341">
                                            <p:txEl>
                                              <p:pRg st="0" end="0"/>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4341">
                                            <p:txEl>
                                              <p:pRg st="0" end="0"/>
                                            </p:txEl>
                                          </p:spTgt>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341">
                                            <p:txEl>
                                              <p:pRg st="1" end="1"/>
                                            </p:txEl>
                                          </p:spTgt>
                                        </p:tgtEl>
                                        <p:attrNameLst>
                                          <p:attrName>style.visibility</p:attrName>
                                        </p:attrNameLst>
                                      </p:cBhvr>
                                      <p:to>
                                        <p:strVal val="visible"/>
                                      </p:to>
                                    </p:set>
                                    <p:anim calcmode="lin" valueType="num">
                                      <p:cBhvr additive="base">
                                        <p:cTn id="20" dur="500" fill="hold"/>
                                        <p:tgtEl>
                                          <p:spTgt spid="14341">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4341">
                                            <p:txEl>
                                              <p:pRg st="1" end="1"/>
                                            </p:txEl>
                                          </p:spTgt>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022" name="Group 18"/>
          <p:cNvGrpSpPr>
            <a:grpSpLocks/>
          </p:cNvGrpSpPr>
          <p:nvPr/>
        </p:nvGrpSpPr>
        <p:grpSpPr bwMode="auto">
          <a:xfrm>
            <a:off x="3505200" y="1876425"/>
            <a:ext cx="2924175" cy="2895600"/>
            <a:chOff x="1632" y="720"/>
            <a:chExt cx="2257" cy="2226"/>
          </a:xfrm>
        </p:grpSpPr>
        <p:sp>
          <p:nvSpPr>
            <p:cNvPr id="72033" name="Rectangle 19"/>
            <p:cNvSpPr>
              <a:spLocks noChangeArrowheads="1"/>
            </p:cNvSpPr>
            <p:nvPr/>
          </p:nvSpPr>
          <p:spPr bwMode="auto">
            <a:xfrm>
              <a:off x="1632" y="720"/>
              <a:ext cx="2257" cy="2134"/>
            </a:xfrm>
            <a:prstGeom prst="rect">
              <a:avLst/>
            </a:prstGeom>
            <a:solidFill>
              <a:schemeClr val="bg1"/>
            </a:solidFill>
            <a:ln w="9525">
              <a:noFill/>
              <a:miter lim="800000"/>
              <a:headEnd/>
              <a:tailEnd/>
            </a:ln>
          </p:spPr>
          <p:txBody>
            <a:bodyPr wrap="none" anchor="ctr"/>
            <a:lstStyle/>
            <a:p>
              <a:endParaRPr lang="en-US" sz="1800" dirty="0">
                <a:ea typeface="ＭＳ Ｐゴシック" pitchFamily="34" charset="-128"/>
              </a:endParaRPr>
            </a:p>
          </p:txBody>
        </p:sp>
        <p:sp>
          <p:nvSpPr>
            <p:cNvPr id="72034" name="Freeform 20"/>
            <p:cNvSpPr>
              <a:spLocks/>
            </p:cNvSpPr>
            <p:nvPr/>
          </p:nvSpPr>
          <p:spPr bwMode="auto">
            <a:xfrm rot="-3584273">
              <a:off x="1953" y="1023"/>
              <a:ext cx="202" cy="268"/>
            </a:xfrm>
            <a:custGeom>
              <a:avLst/>
              <a:gdLst>
                <a:gd name="T0" fmla="*/ 102 w 127"/>
                <a:gd name="T1" fmla="*/ 268 h 192"/>
                <a:gd name="T2" fmla="*/ 102 w 127"/>
                <a:gd name="T3" fmla="*/ 201 h 192"/>
                <a:gd name="T4" fmla="*/ 178 w 127"/>
                <a:gd name="T5" fmla="*/ 201 h 192"/>
                <a:gd name="T6" fmla="*/ 178 w 127"/>
                <a:gd name="T7" fmla="*/ 134 h 192"/>
                <a:gd name="T8" fmla="*/ 25 w 127"/>
                <a:gd name="T9" fmla="*/ 134 h 192"/>
                <a:gd name="T10" fmla="*/ 25 w 127"/>
                <a:gd name="T11" fmla="*/ 67 h 192"/>
                <a:gd name="T12" fmla="*/ 102 w 127"/>
                <a:gd name="T13" fmla="*/ 67 h 192"/>
                <a:gd name="T14" fmla="*/ 102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vert="eaVert" wrap="none" anchor="ctr"/>
            <a:lstStyle/>
            <a:p>
              <a:endParaRPr lang="en-US" dirty="0"/>
            </a:p>
          </p:txBody>
        </p:sp>
        <p:sp>
          <p:nvSpPr>
            <p:cNvPr id="72035" name="Freeform 21"/>
            <p:cNvSpPr>
              <a:spLocks/>
            </p:cNvSpPr>
            <p:nvPr/>
          </p:nvSpPr>
          <p:spPr bwMode="auto">
            <a:xfrm>
              <a:off x="2264" y="2286"/>
              <a:ext cx="50" cy="126"/>
            </a:xfrm>
            <a:custGeom>
              <a:avLst/>
              <a:gdLst>
                <a:gd name="T0" fmla="*/ 0 w 31"/>
                <a:gd name="T1" fmla="*/ 124 h 71"/>
                <a:gd name="T2" fmla="*/ 16 w 31"/>
                <a:gd name="T3" fmla="*/ 117 h 71"/>
                <a:gd name="T4" fmla="*/ 0 w 31"/>
                <a:gd name="T5" fmla="*/ 82 h 71"/>
                <a:gd name="T6" fmla="*/ 32 w 31"/>
                <a:gd name="T7" fmla="*/ 62 h 71"/>
                <a:gd name="T8" fmla="*/ 16 w 31"/>
                <a:gd name="T9" fmla="*/ 28 h 71"/>
                <a:gd name="T10" fmla="*/ 48 w 31"/>
                <a:gd name="T11" fmla="*/ 14 h 71"/>
                <a:gd name="T12" fmla="*/ 45 w 31"/>
                <a:gd name="T13" fmla="*/ 0 h 71"/>
                <a:gd name="T14" fmla="*/ 0 60000 65536"/>
                <a:gd name="T15" fmla="*/ 0 60000 65536"/>
                <a:gd name="T16" fmla="*/ 0 60000 65536"/>
                <a:gd name="T17" fmla="*/ 0 60000 65536"/>
                <a:gd name="T18" fmla="*/ 0 60000 65536"/>
                <a:gd name="T19" fmla="*/ 0 60000 65536"/>
                <a:gd name="T20" fmla="*/ 0 60000 65536"/>
                <a:gd name="T21" fmla="*/ 0 w 31"/>
                <a:gd name="T22" fmla="*/ 0 h 71"/>
                <a:gd name="T23" fmla="*/ 31 w 31"/>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71">
                  <a:moveTo>
                    <a:pt x="0" y="70"/>
                  </a:moveTo>
                  <a:lnTo>
                    <a:pt x="10" y="66"/>
                  </a:lnTo>
                  <a:lnTo>
                    <a:pt x="0" y="46"/>
                  </a:lnTo>
                  <a:lnTo>
                    <a:pt x="20" y="35"/>
                  </a:lnTo>
                  <a:lnTo>
                    <a:pt x="10" y="16"/>
                  </a:lnTo>
                  <a:lnTo>
                    <a:pt x="30" y="8"/>
                  </a:lnTo>
                  <a:lnTo>
                    <a:pt x="28" y="0"/>
                  </a:lnTo>
                </a:path>
              </a:pathLst>
            </a:custGeom>
            <a:solidFill>
              <a:srgbClr val="FF0000"/>
            </a:solidFill>
            <a:ln w="12700" cap="rnd">
              <a:solidFill>
                <a:schemeClr val="tx1"/>
              </a:solidFill>
              <a:round/>
              <a:headEnd/>
              <a:tailEnd/>
            </a:ln>
          </p:spPr>
          <p:txBody>
            <a:bodyPr/>
            <a:lstStyle/>
            <a:p>
              <a:endParaRPr lang="en-US" dirty="0"/>
            </a:p>
          </p:txBody>
        </p:sp>
        <p:sp>
          <p:nvSpPr>
            <p:cNvPr id="72036" name="Oval 22"/>
            <p:cNvSpPr>
              <a:spLocks noChangeArrowheads="1"/>
            </p:cNvSpPr>
            <p:nvPr/>
          </p:nvSpPr>
          <p:spPr bwMode="auto">
            <a:xfrm>
              <a:off x="2214" y="2402"/>
              <a:ext cx="40"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37" name="Freeform 23"/>
            <p:cNvSpPr>
              <a:spLocks/>
            </p:cNvSpPr>
            <p:nvPr/>
          </p:nvSpPr>
          <p:spPr bwMode="auto">
            <a:xfrm>
              <a:off x="2220" y="2276"/>
              <a:ext cx="50" cy="137"/>
            </a:xfrm>
            <a:custGeom>
              <a:avLst/>
              <a:gdLst>
                <a:gd name="T0" fmla="*/ 0 w 30"/>
                <a:gd name="T1" fmla="*/ 135 h 80"/>
                <a:gd name="T2" fmla="*/ 17 w 30"/>
                <a:gd name="T3" fmla="*/ 130 h 80"/>
                <a:gd name="T4" fmla="*/ 0 w 30"/>
                <a:gd name="T5" fmla="*/ 96 h 80"/>
                <a:gd name="T6" fmla="*/ 37 w 30"/>
                <a:gd name="T7" fmla="*/ 77 h 80"/>
                <a:gd name="T8" fmla="*/ 17 w 30"/>
                <a:gd name="T9" fmla="*/ 46 h 80"/>
                <a:gd name="T10" fmla="*/ 48 w 30"/>
                <a:gd name="T11" fmla="*/ 33 h 80"/>
                <a:gd name="T12" fmla="*/ 37 w 30"/>
                <a:gd name="T13" fmla="*/ 0 h 80"/>
                <a:gd name="T14" fmla="*/ 48 w 30"/>
                <a:gd name="T15" fmla="*/ 0 h 80"/>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80"/>
                <a:gd name="T26" fmla="*/ 30 w 30"/>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80">
                  <a:moveTo>
                    <a:pt x="0" y="79"/>
                  </a:moveTo>
                  <a:lnTo>
                    <a:pt x="10" y="76"/>
                  </a:lnTo>
                  <a:lnTo>
                    <a:pt x="0" y="56"/>
                  </a:lnTo>
                  <a:lnTo>
                    <a:pt x="22" y="45"/>
                  </a:lnTo>
                  <a:lnTo>
                    <a:pt x="10" y="27"/>
                  </a:lnTo>
                  <a:lnTo>
                    <a:pt x="29" y="19"/>
                  </a:lnTo>
                  <a:lnTo>
                    <a:pt x="22" y="0"/>
                  </a:lnTo>
                  <a:lnTo>
                    <a:pt x="29" y="0"/>
                  </a:lnTo>
                </a:path>
              </a:pathLst>
            </a:custGeom>
            <a:solidFill>
              <a:srgbClr val="FF0000"/>
            </a:solidFill>
            <a:ln w="12700" cap="rnd">
              <a:solidFill>
                <a:schemeClr val="tx1"/>
              </a:solidFill>
              <a:round/>
              <a:headEnd/>
              <a:tailEnd/>
            </a:ln>
          </p:spPr>
          <p:txBody>
            <a:bodyPr/>
            <a:lstStyle/>
            <a:p>
              <a:endParaRPr lang="en-US" dirty="0"/>
            </a:p>
          </p:txBody>
        </p:sp>
        <p:sp>
          <p:nvSpPr>
            <p:cNvPr id="72038" name="Freeform 24"/>
            <p:cNvSpPr>
              <a:spLocks/>
            </p:cNvSpPr>
            <p:nvPr/>
          </p:nvSpPr>
          <p:spPr bwMode="auto">
            <a:xfrm>
              <a:off x="2499" y="2349"/>
              <a:ext cx="60" cy="121"/>
            </a:xfrm>
            <a:custGeom>
              <a:avLst/>
              <a:gdLst>
                <a:gd name="T0" fmla="*/ 58 w 35"/>
                <a:gd name="T1" fmla="*/ 0 h 70"/>
                <a:gd name="T2" fmla="*/ 39 w 35"/>
                <a:gd name="T3" fmla="*/ 7 h 70"/>
                <a:gd name="T4" fmla="*/ 51 w 35"/>
                <a:gd name="T5" fmla="*/ 40 h 70"/>
                <a:gd name="T6" fmla="*/ 19 w 35"/>
                <a:gd name="T7" fmla="*/ 61 h 70"/>
                <a:gd name="T8" fmla="*/ 39 w 35"/>
                <a:gd name="T9" fmla="*/ 93 h 70"/>
                <a:gd name="T10" fmla="*/ 0 w 35"/>
                <a:gd name="T11" fmla="*/ 105 h 70"/>
                <a:gd name="T12" fmla="*/ 12 w 35"/>
                <a:gd name="T13" fmla="*/ 119 h 70"/>
                <a:gd name="T14" fmla="*/ 0 60000 65536"/>
                <a:gd name="T15" fmla="*/ 0 60000 65536"/>
                <a:gd name="T16" fmla="*/ 0 60000 65536"/>
                <a:gd name="T17" fmla="*/ 0 60000 65536"/>
                <a:gd name="T18" fmla="*/ 0 60000 65536"/>
                <a:gd name="T19" fmla="*/ 0 60000 65536"/>
                <a:gd name="T20" fmla="*/ 0 60000 65536"/>
                <a:gd name="T21" fmla="*/ 0 w 35"/>
                <a:gd name="T22" fmla="*/ 0 h 70"/>
                <a:gd name="T23" fmla="*/ 35 w 35"/>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70">
                  <a:moveTo>
                    <a:pt x="34" y="0"/>
                  </a:moveTo>
                  <a:lnTo>
                    <a:pt x="23" y="4"/>
                  </a:lnTo>
                  <a:lnTo>
                    <a:pt x="30" y="23"/>
                  </a:lnTo>
                  <a:lnTo>
                    <a:pt x="11" y="35"/>
                  </a:lnTo>
                  <a:lnTo>
                    <a:pt x="23" y="54"/>
                  </a:lnTo>
                  <a:lnTo>
                    <a:pt x="0" y="61"/>
                  </a:lnTo>
                  <a:lnTo>
                    <a:pt x="7" y="69"/>
                  </a:lnTo>
                </a:path>
              </a:pathLst>
            </a:custGeom>
            <a:solidFill>
              <a:srgbClr val="FF0000"/>
            </a:solidFill>
            <a:ln w="12700" cap="rnd">
              <a:solidFill>
                <a:schemeClr val="tx1"/>
              </a:solidFill>
              <a:round/>
              <a:headEnd/>
              <a:tailEnd/>
            </a:ln>
          </p:spPr>
          <p:txBody>
            <a:bodyPr/>
            <a:lstStyle/>
            <a:p>
              <a:endParaRPr lang="en-US" dirty="0"/>
            </a:p>
          </p:txBody>
        </p:sp>
        <p:sp>
          <p:nvSpPr>
            <p:cNvPr id="72039" name="Oval 25"/>
            <p:cNvSpPr>
              <a:spLocks noChangeArrowheads="1"/>
            </p:cNvSpPr>
            <p:nvPr/>
          </p:nvSpPr>
          <p:spPr bwMode="auto">
            <a:xfrm>
              <a:off x="2546" y="2300"/>
              <a:ext cx="42" cy="41"/>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40" name="Freeform 26"/>
            <p:cNvSpPr>
              <a:spLocks/>
            </p:cNvSpPr>
            <p:nvPr/>
          </p:nvSpPr>
          <p:spPr bwMode="auto">
            <a:xfrm>
              <a:off x="2546" y="2341"/>
              <a:ext cx="55" cy="145"/>
            </a:xfrm>
            <a:custGeom>
              <a:avLst/>
              <a:gdLst>
                <a:gd name="T0" fmla="*/ 53 w 32"/>
                <a:gd name="T1" fmla="*/ 0 h 84"/>
                <a:gd name="T2" fmla="*/ 40 w 32"/>
                <a:gd name="T3" fmla="*/ 7 h 84"/>
                <a:gd name="T4" fmla="*/ 53 w 32"/>
                <a:gd name="T5" fmla="*/ 40 h 84"/>
                <a:gd name="T6" fmla="*/ 21 w 32"/>
                <a:gd name="T7" fmla="*/ 62 h 84"/>
                <a:gd name="T8" fmla="*/ 33 w 32"/>
                <a:gd name="T9" fmla="*/ 97 h 84"/>
                <a:gd name="T10" fmla="*/ 0 w 32"/>
                <a:gd name="T11" fmla="*/ 110 h 84"/>
                <a:gd name="T12" fmla="*/ 21 w 32"/>
                <a:gd name="T13" fmla="*/ 143 h 84"/>
                <a:gd name="T14" fmla="*/ 7 w 32"/>
                <a:gd name="T15" fmla="*/ 143 h 84"/>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84"/>
                <a:gd name="T26" fmla="*/ 32 w 32"/>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84">
                  <a:moveTo>
                    <a:pt x="31" y="0"/>
                  </a:moveTo>
                  <a:lnTo>
                    <a:pt x="23" y="4"/>
                  </a:lnTo>
                  <a:lnTo>
                    <a:pt x="31" y="23"/>
                  </a:lnTo>
                  <a:lnTo>
                    <a:pt x="12" y="36"/>
                  </a:lnTo>
                  <a:lnTo>
                    <a:pt x="19" y="56"/>
                  </a:lnTo>
                  <a:lnTo>
                    <a:pt x="0" y="64"/>
                  </a:lnTo>
                  <a:lnTo>
                    <a:pt x="12" y="83"/>
                  </a:lnTo>
                  <a:lnTo>
                    <a:pt x="4" y="83"/>
                  </a:lnTo>
                </a:path>
              </a:pathLst>
            </a:custGeom>
            <a:solidFill>
              <a:srgbClr val="FF0000"/>
            </a:solidFill>
            <a:ln w="12700" cap="rnd">
              <a:solidFill>
                <a:schemeClr val="tx1"/>
              </a:solidFill>
              <a:round/>
              <a:headEnd/>
              <a:tailEnd/>
            </a:ln>
          </p:spPr>
          <p:txBody>
            <a:bodyPr/>
            <a:lstStyle/>
            <a:p>
              <a:endParaRPr lang="en-US" dirty="0"/>
            </a:p>
          </p:txBody>
        </p:sp>
        <p:sp>
          <p:nvSpPr>
            <p:cNvPr id="72041" name="Freeform 27"/>
            <p:cNvSpPr>
              <a:spLocks/>
            </p:cNvSpPr>
            <p:nvPr/>
          </p:nvSpPr>
          <p:spPr bwMode="auto">
            <a:xfrm>
              <a:off x="3036" y="1186"/>
              <a:ext cx="91" cy="90"/>
            </a:xfrm>
            <a:custGeom>
              <a:avLst/>
              <a:gdLst>
                <a:gd name="T0" fmla="*/ 89 w 53"/>
                <a:gd name="T1" fmla="*/ 0 h 51"/>
                <a:gd name="T2" fmla="*/ 70 w 53"/>
                <a:gd name="T3" fmla="*/ 0 h 51"/>
                <a:gd name="T4" fmla="*/ 70 w 53"/>
                <a:gd name="T5" fmla="*/ 41 h 51"/>
                <a:gd name="T6" fmla="*/ 36 w 53"/>
                <a:gd name="T7" fmla="*/ 41 h 51"/>
                <a:gd name="T8" fmla="*/ 36 w 53"/>
                <a:gd name="T9" fmla="*/ 76 h 51"/>
                <a:gd name="T10" fmla="*/ 0 w 53"/>
                <a:gd name="T11" fmla="*/ 76 h 51"/>
                <a:gd name="T12" fmla="*/ 7 w 53"/>
                <a:gd name="T13" fmla="*/ 88 h 51"/>
                <a:gd name="T14" fmla="*/ 0 60000 65536"/>
                <a:gd name="T15" fmla="*/ 0 60000 65536"/>
                <a:gd name="T16" fmla="*/ 0 60000 65536"/>
                <a:gd name="T17" fmla="*/ 0 60000 65536"/>
                <a:gd name="T18" fmla="*/ 0 60000 65536"/>
                <a:gd name="T19" fmla="*/ 0 60000 65536"/>
                <a:gd name="T20" fmla="*/ 0 60000 65536"/>
                <a:gd name="T21" fmla="*/ 0 w 53"/>
                <a:gd name="T22" fmla="*/ 0 h 51"/>
                <a:gd name="T23" fmla="*/ 53 w 53"/>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51">
                  <a:moveTo>
                    <a:pt x="52" y="0"/>
                  </a:moveTo>
                  <a:lnTo>
                    <a:pt x="41" y="0"/>
                  </a:lnTo>
                  <a:lnTo>
                    <a:pt x="41" y="23"/>
                  </a:lnTo>
                  <a:lnTo>
                    <a:pt x="21" y="23"/>
                  </a:lnTo>
                  <a:lnTo>
                    <a:pt x="21" y="43"/>
                  </a:lnTo>
                  <a:lnTo>
                    <a:pt x="0" y="43"/>
                  </a:lnTo>
                  <a:lnTo>
                    <a:pt x="4" y="50"/>
                  </a:lnTo>
                </a:path>
              </a:pathLst>
            </a:custGeom>
            <a:solidFill>
              <a:srgbClr val="FF0000"/>
            </a:solidFill>
            <a:ln w="12700" cap="rnd">
              <a:solidFill>
                <a:schemeClr val="tx1"/>
              </a:solidFill>
              <a:round/>
              <a:headEnd/>
              <a:tailEnd/>
            </a:ln>
          </p:spPr>
          <p:txBody>
            <a:bodyPr/>
            <a:lstStyle/>
            <a:p>
              <a:endParaRPr lang="en-US" dirty="0"/>
            </a:p>
          </p:txBody>
        </p:sp>
        <p:sp>
          <p:nvSpPr>
            <p:cNvPr id="72042" name="Oval 28"/>
            <p:cNvSpPr>
              <a:spLocks noChangeArrowheads="1"/>
            </p:cNvSpPr>
            <p:nvPr/>
          </p:nvSpPr>
          <p:spPr bwMode="auto">
            <a:xfrm>
              <a:off x="3127" y="1153"/>
              <a:ext cx="41"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43" name="Freeform 29"/>
            <p:cNvSpPr>
              <a:spLocks/>
            </p:cNvSpPr>
            <p:nvPr/>
          </p:nvSpPr>
          <p:spPr bwMode="auto">
            <a:xfrm>
              <a:off x="3071" y="1200"/>
              <a:ext cx="97" cy="114"/>
            </a:xfrm>
            <a:custGeom>
              <a:avLst/>
              <a:gdLst>
                <a:gd name="T0" fmla="*/ 95 w 58"/>
                <a:gd name="T1" fmla="*/ 0 h 64"/>
                <a:gd name="T2" fmla="*/ 79 w 58"/>
                <a:gd name="T3" fmla="*/ 0 h 64"/>
                <a:gd name="T4" fmla="*/ 79 w 58"/>
                <a:gd name="T5" fmla="*/ 34 h 64"/>
                <a:gd name="T6" fmla="*/ 42 w 58"/>
                <a:gd name="T7" fmla="*/ 34 h 64"/>
                <a:gd name="T8" fmla="*/ 42 w 58"/>
                <a:gd name="T9" fmla="*/ 77 h 64"/>
                <a:gd name="T10" fmla="*/ 12 w 58"/>
                <a:gd name="T11" fmla="*/ 77 h 64"/>
                <a:gd name="T12" fmla="*/ 12 w 58"/>
                <a:gd name="T13" fmla="*/ 112 h 64"/>
                <a:gd name="T14" fmla="*/ 0 w 58"/>
                <a:gd name="T15" fmla="*/ 112 h 64"/>
                <a:gd name="T16" fmla="*/ 0 60000 65536"/>
                <a:gd name="T17" fmla="*/ 0 60000 65536"/>
                <a:gd name="T18" fmla="*/ 0 60000 65536"/>
                <a:gd name="T19" fmla="*/ 0 60000 65536"/>
                <a:gd name="T20" fmla="*/ 0 60000 65536"/>
                <a:gd name="T21" fmla="*/ 0 60000 65536"/>
                <a:gd name="T22" fmla="*/ 0 60000 65536"/>
                <a:gd name="T23" fmla="*/ 0 60000 65536"/>
                <a:gd name="T24" fmla="*/ 0 w 58"/>
                <a:gd name="T25" fmla="*/ 0 h 64"/>
                <a:gd name="T26" fmla="*/ 58 w 58"/>
                <a:gd name="T27" fmla="*/ 64 h 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8" h="64">
                  <a:moveTo>
                    <a:pt x="57" y="0"/>
                  </a:moveTo>
                  <a:lnTo>
                    <a:pt x="47" y="0"/>
                  </a:lnTo>
                  <a:lnTo>
                    <a:pt x="47" y="19"/>
                  </a:lnTo>
                  <a:lnTo>
                    <a:pt x="25" y="19"/>
                  </a:lnTo>
                  <a:lnTo>
                    <a:pt x="25" y="43"/>
                  </a:lnTo>
                  <a:lnTo>
                    <a:pt x="7" y="43"/>
                  </a:lnTo>
                  <a:lnTo>
                    <a:pt x="7" y="63"/>
                  </a:lnTo>
                  <a:lnTo>
                    <a:pt x="0" y="63"/>
                  </a:lnTo>
                </a:path>
              </a:pathLst>
            </a:custGeom>
            <a:solidFill>
              <a:srgbClr val="FF0000"/>
            </a:solidFill>
            <a:ln w="12700" cap="rnd">
              <a:solidFill>
                <a:schemeClr val="tx1"/>
              </a:solidFill>
              <a:round/>
              <a:headEnd/>
              <a:tailEnd/>
            </a:ln>
          </p:spPr>
          <p:txBody>
            <a:bodyPr/>
            <a:lstStyle/>
            <a:p>
              <a:endParaRPr lang="en-US" dirty="0"/>
            </a:p>
          </p:txBody>
        </p:sp>
        <p:sp>
          <p:nvSpPr>
            <p:cNvPr id="72044" name="Freeform 30"/>
            <p:cNvSpPr>
              <a:spLocks/>
            </p:cNvSpPr>
            <p:nvPr/>
          </p:nvSpPr>
          <p:spPr bwMode="auto">
            <a:xfrm>
              <a:off x="2761" y="1074"/>
              <a:ext cx="26" cy="130"/>
            </a:xfrm>
            <a:custGeom>
              <a:avLst/>
              <a:gdLst>
                <a:gd name="T0" fmla="*/ 13 w 16"/>
                <a:gd name="T1" fmla="*/ 0 h 74"/>
                <a:gd name="T2" fmla="*/ 0 w 16"/>
                <a:gd name="T3" fmla="*/ 14 h 74"/>
                <a:gd name="T4" fmla="*/ 24 w 16"/>
                <a:gd name="T5" fmla="*/ 40 h 74"/>
                <a:gd name="T6" fmla="*/ 0 w 16"/>
                <a:gd name="T7" fmla="*/ 69 h 74"/>
                <a:gd name="T8" fmla="*/ 24 w 16"/>
                <a:gd name="T9" fmla="*/ 95 h 74"/>
                <a:gd name="T10" fmla="*/ 0 w 16"/>
                <a:gd name="T11" fmla="*/ 121 h 74"/>
                <a:gd name="T12" fmla="*/ 13 w 16"/>
                <a:gd name="T13" fmla="*/ 128 h 74"/>
                <a:gd name="T14" fmla="*/ 0 60000 65536"/>
                <a:gd name="T15" fmla="*/ 0 60000 65536"/>
                <a:gd name="T16" fmla="*/ 0 60000 65536"/>
                <a:gd name="T17" fmla="*/ 0 60000 65536"/>
                <a:gd name="T18" fmla="*/ 0 60000 65536"/>
                <a:gd name="T19" fmla="*/ 0 60000 65536"/>
                <a:gd name="T20" fmla="*/ 0 60000 65536"/>
                <a:gd name="T21" fmla="*/ 0 w 16"/>
                <a:gd name="T22" fmla="*/ 0 h 74"/>
                <a:gd name="T23" fmla="*/ 16 w 16"/>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74">
                  <a:moveTo>
                    <a:pt x="8" y="0"/>
                  </a:moveTo>
                  <a:lnTo>
                    <a:pt x="0" y="8"/>
                  </a:lnTo>
                  <a:lnTo>
                    <a:pt x="15" y="23"/>
                  </a:lnTo>
                  <a:lnTo>
                    <a:pt x="0" y="39"/>
                  </a:lnTo>
                  <a:lnTo>
                    <a:pt x="15" y="54"/>
                  </a:lnTo>
                  <a:lnTo>
                    <a:pt x="0" y="69"/>
                  </a:lnTo>
                  <a:lnTo>
                    <a:pt x="8" y="73"/>
                  </a:lnTo>
                </a:path>
              </a:pathLst>
            </a:custGeom>
            <a:solidFill>
              <a:srgbClr val="FF0000"/>
            </a:solidFill>
            <a:ln w="12700" cap="rnd">
              <a:solidFill>
                <a:schemeClr val="tx1"/>
              </a:solidFill>
              <a:round/>
              <a:headEnd/>
              <a:tailEnd/>
            </a:ln>
          </p:spPr>
          <p:txBody>
            <a:bodyPr/>
            <a:lstStyle/>
            <a:p>
              <a:endParaRPr lang="en-US" dirty="0"/>
            </a:p>
          </p:txBody>
        </p:sp>
        <p:sp>
          <p:nvSpPr>
            <p:cNvPr id="72045" name="Oval 31"/>
            <p:cNvSpPr>
              <a:spLocks noChangeArrowheads="1"/>
            </p:cNvSpPr>
            <p:nvPr/>
          </p:nvSpPr>
          <p:spPr bwMode="auto">
            <a:xfrm>
              <a:off x="2755" y="1018"/>
              <a:ext cx="41" cy="42"/>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46" name="Freeform 32"/>
            <p:cNvSpPr>
              <a:spLocks/>
            </p:cNvSpPr>
            <p:nvPr/>
          </p:nvSpPr>
          <p:spPr bwMode="auto">
            <a:xfrm>
              <a:off x="2798" y="1049"/>
              <a:ext cx="25" cy="155"/>
            </a:xfrm>
            <a:custGeom>
              <a:avLst/>
              <a:gdLst>
                <a:gd name="T0" fmla="*/ 12 w 15"/>
                <a:gd name="T1" fmla="*/ 0 h 88"/>
                <a:gd name="T2" fmla="*/ 0 w 15"/>
                <a:gd name="T3" fmla="*/ 12 h 88"/>
                <a:gd name="T4" fmla="*/ 23 w 15"/>
                <a:gd name="T5" fmla="*/ 41 h 88"/>
                <a:gd name="T6" fmla="*/ 0 w 15"/>
                <a:gd name="T7" fmla="*/ 67 h 88"/>
                <a:gd name="T8" fmla="*/ 23 w 15"/>
                <a:gd name="T9" fmla="*/ 93 h 88"/>
                <a:gd name="T10" fmla="*/ 0 w 15"/>
                <a:gd name="T11" fmla="*/ 120 h 88"/>
                <a:gd name="T12" fmla="*/ 23 w 15"/>
                <a:gd name="T13" fmla="*/ 146 h 88"/>
                <a:gd name="T14" fmla="*/ 12 w 15"/>
                <a:gd name="T15" fmla="*/ 153 h 88"/>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88"/>
                <a:gd name="T26" fmla="*/ 15 w 15"/>
                <a:gd name="T27" fmla="*/ 88 h 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88">
                  <a:moveTo>
                    <a:pt x="7" y="0"/>
                  </a:moveTo>
                  <a:lnTo>
                    <a:pt x="0" y="7"/>
                  </a:lnTo>
                  <a:lnTo>
                    <a:pt x="14" y="23"/>
                  </a:lnTo>
                  <a:lnTo>
                    <a:pt x="0" y="38"/>
                  </a:lnTo>
                  <a:lnTo>
                    <a:pt x="14" y="53"/>
                  </a:lnTo>
                  <a:lnTo>
                    <a:pt x="0" y="68"/>
                  </a:lnTo>
                  <a:lnTo>
                    <a:pt x="14" y="83"/>
                  </a:lnTo>
                  <a:lnTo>
                    <a:pt x="7" y="87"/>
                  </a:lnTo>
                </a:path>
              </a:pathLst>
            </a:custGeom>
            <a:solidFill>
              <a:srgbClr val="FF0000"/>
            </a:solidFill>
            <a:ln w="12700" cap="rnd">
              <a:solidFill>
                <a:schemeClr val="tx1"/>
              </a:solidFill>
              <a:round/>
              <a:headEnd/>
              <a:tailEnd/>
            </a:ln>
          </p:spPr>
          <p:txBody>
            <a:bodyPr/>
            <a:lstStyle/>
            <a:p>
              <a:endParaRPr lang="en-US" dirty="0"/>
            </a:p>
          </p:txBody>
        </p:sp>
        <p:sp>
          <p:nvSpPr>
            <p:cNvPr id="72047" name="Freeform 33"/>
            <p:cNvSpPr>
              <a:spLocks/>
            </p:cNvSpPr>
            <p:nvPr/>
          </p:nvSpPr>
          <p:spPr bwMode="auto">
            <a:xfrm>
              <a:off x="3144" y="2286"/>
              <a:ext cx="87" cy="104"/>
            </a:xfrm>
            <a:custGeom>
              <a:avLst/>
              <a:gdLst>
                <a:gd name="T0" fmla="*/ 78 w 50"/>
                <a:gd name="T1" fmla="*/ 102 h 58"/>
                <a:gd name="T2" fmla="*/ 85 w 50"/>
                <a:gd name="T3" fmla="*/ 81 h 58"/>
                <a:gd name="T4" fmla="*/ 47 w 50"/>
                <a:gd name="T5" fmla="*/ 81 h 58"/>
                <a:gd name="T6" fmla="*/ 47 w 50"/>
                <a:gd name="T7" fmla="*/ 41 h 58"/>
                <a:gd name="T8" fmla="*/ 12 w 50"/>
                <a:gd name="T9" fmla="*/ 36 h 58"/>
                <a:gd name="T10" fmla="*/ 12 w 50"/>
                <a:gd name="T11" fmla="*/ 0 h 58"/>
                <a:gd name="T12" fmla="*/ 0 w 50"/>
                <a:gd name="T13" fmla="*/ 0 h 58"/>
                <a:gd name="T14" fmla="*/ 0 60000 65536"/>
                <a:gd name="T15" fmla="*/ 0 60000 65536"/>
                <a:gd name="T16" fmla="*/ 0 60000 65536"/>
                <a:gd name="T17" fmla="*/ 0 60000 65536"/>
                <a:gd name="T18" fmla="*/ 0 60000 65536"/>
                <a:gd name="T19" fmla="*/ 0 60000 65536"/>
                <a:gd name="T20" fmla="*/ 0 60000 65536"/>
                <a:gd name="T21" fmla="*/ 0 w 50"/>
                <a:gd name="T22" fmla="*/ 0 h 58"/>
                <a:gd name="T23" fmla="*/ 50 w 50"/>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8">
                  <a:moveTo>
                    <a:pt x="45" y="57"/>
                  </a:moveTo>
                  <a:lnTo>
                    <a:pt x="49" y="45"/>
                  </a:lnTo>
                  <a:lnTo>
                    <a:pt x="27" y="45"/>
                  </a:lnTo>
                  <a:lnTo>
                    <a:pt x="27" y="23"/>
                  </a:lnTo>
                  <a:lnTo>
                    <a:pt x="7" y="20"/>
                  </a:lnTo>
                  <a:lnTo>
                    <a:pt x="7" y="0"/>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048" name="Oval 34"/>
            <p:cNvSpPr>
              <a:spLocks noChangeArrowheads="1"/>
            </p:cNvSpPr>
            <p:nvPr/>
          </p:nvSpPr>
          <p:spPr bwMode="auto">
            <a:xfrm>
              <a:off x="3198" y="2390"/>
              <a:ext cx="48"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49" name="Freeform 35"/>
            <p:cNvSpPr>
              <a:spLocks/>
            </p:cNvSpPr>
            <p:nvPr/>
          </p:nvSpPr>
          <p:spPr bwMode="auto">
            <a:xfrm>
              <a:off x="3107" y="2314"/>
              <a:ext cx="103" cy="117"/>
            </a:xfrm>
            <a:custGeom>
              <a:avLst/>
              <a:gdLst>
                <a:gd name="T0" fmla="*/ 101 w 61"/>
                <a:gd name="T1" fmla="*/ 115 h 65"/>
                <a:gd name="T2" fmla="*/ 101 w 61"/>
                <a:gd name="T3" fmla="*/ 101 h 65"/>
                <a:gd name="T4" fmla="*/ 71 w 61"/>
                <a:gd name="T5" fmla="*/ 95 h 65"/>
                <a:gd name="T6" fmla="*/ 71 w 61"/>
                <a:gd name="T7" fmla="*/ 54 h 65"/>
                <a:gd name="T8" fmla="*/ 30 w 61"/>
                <a:gd name="T9" fmla="*/ 54 h 65"/>
                <a:gd name="T10" fmla="*/ 37 w 61"/>
                <a:gd name="T11" fmla="*/ 13 h 65"/>
                <a:gd name="T12" fmla="*/ 0 w 61"/>
                <a:gd name="T13" fmla="*/ 13 h 65"/>
                <a:gd name="T14" fmla="*/ 14 w 61"/>
                <a:gd name="T15" fmla="*/ 0 h 65"/>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5"/>
                <a:gd name="T26" fmla="*/ 61 w 61"/>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5">
                  <a:moveTo>
                    <a:pt x="60" y="64"/>
                  </a:moveTo>
                  <a:lnTo>
                    <a:pt x="60" y="56"/>
                  </a:lnTo>
                  <a:lnTo>
                    <a:pt x="42" y="53"/>
                  </a:lnTo>
                  <a:lnTo>
                    <a:pt x="42" y="30"/>
                  </a:lnTo>
                  <a:lnTo>
                    <a:pt x="18" y="30"/>
                  </a:lnTo>
                  <a:lnTo>
                    <a:pt x="22" y="7"/>
                  </a:lnTo>
                  <a:lnTo>
                    <a:pt x="0" y="7"/>
                  </a:lnTo>
                  <a:lnTo>
                    <a:pt x="8" y="0"/>
                  </a:lnTo>
                </a:path>
              </a:pathLst>
            </a:custGeom>
            <a:solidFill>
              <a:srgbClr val="FF0000"/>
            </a:solidFill>
            <a:ln w="12700" cap="rnd">
              <a:solidFill>
                <a:schemeClr val="tx1"/>
              </a:solidFill>
              <a:round/>
              <a:headEnd/>
              <a:tailEnd/>
            </a:ln>
          </p:spPr>
          <p:txBody>
            <a:bodyPr/>
            <a:lstStyle/>
            <a:p>
              <a:endParaRPr lang="en-US" dirty="0"/>
            </a:p>
          </p:txBody>
        </p:sp>
        <p:sp>
          <p:nvSpPr>
            <p:cNvPr id="72050" name="Freeform 36"/>
            <p:cNvSpPr>
              <a:spLocks/>
            </p:cNvSpPr>
            <p:nvPr/>
          </p:nvSpPr>
          <p:spPr bwMode="auto">
            <a:xfrm>
              <a:off x="2836" y="1068"/>
              <a:ext cx="50" cy="121"/>
            </a:xfrm>
            <a:custGeom>
              <a:avLst/>
              <a:gdLst>
                <a:gd name="T0" fmla="*/ 48 w 30"/>
                <a:gd name="T1" fmla="*/ 0 h 70"/>
                <a:gd name="T2" fmla="*/ 37 w 30"/>
                <a:gd name="T3" fmla="*/ 14 h 70"/>
                <a:gd name="T4" fmla="*/ 48 w 30"/>
                <a:gd name="T5" fmla="*/ 47 h 70"/>
                <a:gd name="T6" fmla="*/ 20 w 30"/>
                <a:gd name="T7" fmla="*/ 61 h 70"/>
                <a:gd name="T8" fmla="*/ 32 w 30"/>
                <a:gd name="T9" fmla="*/ 93 h 70"/>
                <a:gd name="T10" fmla="*/ 0 w 30"/>
                <a:gd name="T11" fmla="*/ 114 h 70"/>
                <a:gd name="T12" fmla="*/ 12 w 30"/>
                <a:gd name="T13" fmla="*/ 119 h 70"/>
                <a:gd name="T14" fmla="*/ 0 60000 65536"/>
                <a:gd name="T15" fmla="*/ 0 60000 65536"/>
                <a:gd name="T16" fmla="*/ 0 60000 65536"/>
                <a:gd name="T17" fmla="*/ 0 60000 65536"/>
                <a:gd name="T18" fmla="*/ 0 60000 65536"/>
                <a:gd name="T19" fmla="*/ 0 60000 65536"/>
                <a:gd name="T20" fmla="*/ 0 60000 65536"/>
                <a:gd name="T21" fmla="*/ 0 w 30"/>
                <a:gd name="T22" fmla="*/ 0 h 70"/>
                <a:gd name="T23" fmla="*/ 30 w 30"/>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70">
                  <a:moveTo>
                    <a:pt x="29" y="0"/>
                  </a:moveTo>
                  <a:lnTo>
                    <a:pt x="22" y="8"/>
                  </a:lnTo>
                  <a:lnTo>
                    <a:pt x="29" y="27"/>
                  </a:lnTo>
                  <a:lnTo>
                    <a:pt x="12" y="35"/>
                  </a:lnTo>
                  <a:lnTo>
                    <a:pt x="19" y="54"/>
                  </a:lnTo>
                  <a:lnTo>
                    <a:pt x="0" y="66"/>
                  </a:lnTo>
                  <a:lnTo>
                    <a:pt x="7" y="69"/>
                  </a:lnTo>
                </a:path>
              </a:pathLst>
            </a:custGeom>
            <a:solidFill>
              <a:srgbClr val="FF0000"/>
            </a:solidFill>
            <a:ln w="12700" cap="rnd">
              <a:solidFill>
                <a:schemeClr val="tx1"/>
              </a:solidFill>
              <a:round/>
              <a:headEnd/>
              <a:tailEnd/>
            </a:ln>
          </p:spPr>
          <p:txBody>
            <a:bodyPr/>
            <a:lstStyle/>
            <a:p>
              <a:endParaRPr lang="en-US" dirty="0"/>
            </a:p>
          </p:txBody>
        </p:sp>
        <p:sp>
          <p:nvSpPr>
            <p:cNvPr id="72051" name="Oval 37"/>
            <p:cNvSpPr>
              <a:spLocks noChangeArrowheads="1"/>
            </p:cNvSpPr>
            <p:nvPr/>
          </p:nvSpPr>
          <p:spPr bwMode="auto">
            <a:xfrm>
              <a:off x="2879" y="1022"/>
              <a:ext cx="46"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52" name="Freeform 38"/>
            <p:cNvSpPr>
              <a:spLocks/>
            </p:cNvSpPr>
            <p:nvPr/>
          </p:nvSpPr>
          <p:spPr bwMode="auto">
            <a:xfrm>
              <a:off x="2877" y="1063"/>
              <a:ext cx="55" cy="147"/>
            </a:xfrm>
            <a:custGeom>
              <a:avLst/>
              <a:gdLst>
                <a:gd name="T0" fmla="*/ 53 w 32"/>
                <a:gd name="T1" fmla="*/ 0 h 84"/>
                <a:gd name="T2" fmla="*/ 40 w 32"/>
                <a:gd name="T3" fmla="*/ 7 h 84"/>
                <a:gd name="T4" fmla="*/ 53 w 32"/>
                <a:gd name="T5" fmla="*/ 45 h 84"/>
                <a:gd name="T6" fmla="*/ 21 w 32"/>
                <a:gd name="T7" fmla="*/ 60 h 84"/>
                <a:gd name="T8" fmla="*/ 33 w 32"/>
                <a:gd name="T9" fmla="*/ 93 h 84"/>
                <a:gd name="T10" fmla="*/ 0 w 32"/>
                <a:gd name="T11" fmla="*/ 112 h 84"/>
                <a:gd name="T12" fmla="*/ 14 w 32"/>
                <a:gd name="T13" fmla="*/ 145 h 84"/>
                <a:gd name="T14" fmla="*/ 0 w 32"/>
                <a:gd name="T15" fmla="*/ 138 h 84"/>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84"/>
                <a:gd name="T26" fmla="*/ 32 w 32"/>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84">
                  <a:moveTo>
                    <a:pt x="31" y="0"/>
                  </a:moveTo>
                  <a:lnTo>
                    <a:pt x="23" y="4"/>
                  </a:lnTo>
                  <a:lnTo>
                    <a:pt x="31" y="26"/>
                  </a:lnTo>
                  <a:lnTo>
                    <a:pt x="12" y="34"/>
                  </a:lnTo>
                  <a:lnTo>
                    <a:pt x="19" y="53"/>
                  </a:lnTo>
                  <a:lnTo>
                    <a:pt x="0" y="64"/>
                  </a:lnTo>
                  <a:lnTo>
                    <a:pt x="8" y="83"/>
                  </a:lnTo>
                  <a:lnTo>
                    <a:pt x="0" y="79"/>
                  </a:lnTo>
                </a:path>
              </a:pathLst>
            </a:custGeom>
            <a:solidFill>
              <a:srgbClr val="FF0000"/>
            </a:solidFill>
            <a:ln w="12700" cap="rnd">
              <a:solidFill>
                <a:schemeClr val="tx1"/>
              </a:solidFill>
              <a:round/>
              <a:headEnd/>
              <a:tailEnd/>
            </a:ln>
          </p:spPr>
          <p:txBody>
            <a:bodyPr/>
            <a:lstStyle/>
            <a:p>
              <a:endParaRPr lang="en-US" dirty="0"/>
            </a:p>
          </p:txBody>
        </p:sp>
        <p:sp>
          <p:nvSpPr>
            <p:cNvPr id="72053" name="Freeform 39"/>
            <p:cNvSpPr>
              <a:spLocks/>
            </p:cNvSpPr>
            <p:nvPr/>
          </p:nvSpPr>
          <p:spPr bwMode="auto">
            <a:xfrm>
              <a:off x="2659" y="1074"/>
              <a:ext cx="31" cy="130"/>
            </a:xfrm>
            <a:custGeom>
              <a:avLst/>
              <a:gdLst>
                <a:gd name="T0" fmla="*/ 15 w 17"/>
                <a:gd name="T1" fmla="*/ 0 h 74"/>
                <a:gd name="T2" fmla="*/ 0 w 17"/>
                <a:gd name="T3" fmla="*/ 14 h 74"/>
                <a:gd name="T4" fmla="*/ 29 w 17"/>
                <a:gd name="T5" fmla="*/ 40 h 74"/>
                <a:gd name="T6" fmla="*/ 0 w 17"/>
                <a:gd name="T7" fmla="*/ 69 h 74"/>
                <a:gd name="T8" fmla="*/ 29 w 17"/>
                <a:gd name="T9" fmla="*/ 95 h 74"/>
                <a:gd name="T10" fmla="*/ 0 w 17"/>
                <a:gd name="T11" fmla="*/ 121 h 74"/>
                <a:gd name="T12" fmla="*/ 15 w 17"/>
                <a:gd name="T13" fmla="*/ 128 h 74"/>
                <a:gd name="T14" fmla="*/ 0 60000 65536"/>
                <a:gd name="T15" fmla="*/ 0 60000 65536"/>
                <a:gd name="T16" fmla="*/ 0 60000 65536"/>
                <a:gd name="T17" fmla="*/ 0 60000 65536"/>
                <a:gd name="T18" fmla="*/ 0 60000 65536"/>
                <a:gd name="T19" fmla="*/ 0 60000 65536"/>
                <a:gd name="T20" fmla="*/ 0 60000 65536"/>
                <a:gd name="T21" fmla="*/ 0 w 17"/>
                <a:gd name="T22" fmla="*/ 0 h 74"/>
                <a:gd name="T23" fmla="*/ 17 w 17"/>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74">
                  <a:moveTo>
                    <a:pt x="8" y="0"/>
                  </a:moveTo>
                  <a:lnTo>
                    <a:pt x="0" y="8"/>
                  </a:lnTo>
                  <a:lnTo>
                    <a:pt x="16" y="23"/>
                  </a:lnTo>
                  <a:lnTo>
                    <a:pt x="0" y="39"/>
                  </a:lnTo>
                  <a:lnTo>
                    <a:pt x="16" y="54"/>
                  </a:lnTo>
                  <a:lnTo>
                    <a:pt x="0" y="69"/>
                  </a:lnTo>
                  <a:lnTo>
                    <a:pt x="8" y="73"/>
                  </a:lnTo>
                </a:path>
              </a:pathLst>
            </a:custGeom>
            <a:solidFill>
              <a:srgbClr val="FF0000"/>
            </a:solidFill>
            <a:ln w="12700" cap="rnd">
              <a:solidFill>
                <a:schemeClr val="tx1"/>
              </a:solidFill>
              <a:round/>
              <a:headEnd/>
              <a:tailEnd/>
            </a:ln>
          </p:spPr>
          <p:txBody>
            <a:bodyPr/>
            <a:lstStyle/>
            <a:p>
              <a:endParaRPr lang="en-US" dirty="0"/>
            </a:p>
          </p:txBody>
        </p:sp>
        <p:sp>
          <p:nvSpPr>
            <p:cNvPr id="72054" name="Oval 40"/>
            <p:cNvSpPr>
              <a:spLocks noChangeArrowheads="1"/>
            </p:cNvSpPr>
            <p:nvPr/>
          </p:nvSpPr>
          <p:spPr bwMode="auto">
            <a:xfrm>
              <a:off x="2659" y="1022"/>
              <a:ext cx="42"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55" name="Freeform 41"/>
            <p:cNvSpPr>
              <a:spLocks/>
            </p:cNvSpPr>
            <p:nvPr/>
          </p:nvSpPr>
          <p:spPr bwMode="auto">
            <a:xfrm>
              <a:off x="2698" y="1057"/>
              <a:ext cx="25" cy="147"/>
            </a:xfrm>
            <a:custGeom>
              <a:avLst/>
              <a:gdLst>
                <a:gd name="T0" fmla="*/ 12 w 15"/>
                <a:gd name="T1" fmla="*/ 0 h 84"/>
                <a:gd name="T2" fmla="*/ 0 w 15"/>
                <a:gd name="T3" fmla="*/ 12 h 84"/>
                <a:gd name="T4" fmla="*/ 23 w 15"/>
                <a:gd name="T5" fmla="*/ 40 h 84"/>
                <a:gd name="T6" fmla="*/ 0 w 15"/>
                <a:gd name="T7" fmla="*/ 67 h 84"/>
                <a:gd name="T8" fmla="*/ 23 w 15"/>
                <a:gd name="T9" fmla="*/ 91 h 84"/>
                <a:gd name="T10" fmla="*/ 0 w 15"/>
                <a:gd name="T11" fmla="*/ 119 h 84"/>
                <a:gd name="T12" fmla="*/ 23 w 15"/>
                <a:gd name="T13" fmla="*/ 145 h 84"/>
                <a:gd name="T14" fmla="*/ 12 w 15"/>
                <a:gd name="T15" fmla="*/ 145 h 84"/>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84"/>
                <a:gd name="T26" fmla="*/ 15 w 15"/>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84">
                  <a:moveTo>
                    <a:pt x="7" y="0"/>
                  </a:moveTo>
                  <a:lnTo>
                    <a:pt x="0" y="7"/>
                  </a:lnTo>
                  <a:lnTo>
                    <a:pt x="14" y="23"/>
                  </a:lnTo>
                  <a:lnTo>
                    <a:pt x="0" y="38"/>
                  </a:lnTo>
                  <a:lnTo>
                    <a:pt x="14" y="52"/>
                  </a:lnTo>
                  <a:lnTo>
                    <a:pt x="0" y="68"/>
                  </a:lnTo>
                  <a:lnTo>
                    <a:pt x="14" y="83"/>
                  </a:lnTo>
                  <a:lnTo>
                    <a:pt x="7" y="83"/>
                  </a:lnTo>
                </a:path>
              </a:pathLst>
            </a:custGeom>
            <a:solidFill>
              <a:srgbClr val="FF0000"/>
            </a:solidFill>
            <a:ln w="12700" cap="rnd">
              <a:solidFill>
                <a:schemeClr val="tx1"/>
              </a:solidFill>
              <a:round/>
              <a:headEnd/>
              <a:tailEnd/>
            </a:ln>
          </p:spPr>
          <p:txBody>
            <a:bodyPr/>
            <a:lstStyle/>
            <a:p>
              <a:endParaRPr lang="en-US" dirty="0"/>
            </a:p>
          </p:txBody>
        </p:sp>
        <p:sp>
          <p:nvSpPr>
            <p:cNvPr id="72056" name="Freeform 42"/>
            <p:cNvSpPr>
              <a:spLocks/>
            </p:cNvSpPr>
            <p:nvPr/>
          </p:nvSpPr>
          <p:spPr bwMode="auto">
            <a:xfrm>
              <a:off x="2698" y="1177"/>
              <a:ext cx="25" cy="129"/>
            </a:xfrm>
            <a:custGeom>
              <a:avLst/>
              <a:gdLst>
                <a:gd name="T0" fmla="*/ 12 w 15"/>
                <a:gd name="T1" fmla="*/ 127 h 75"/>
                <a:gd name="T2" fmla="*/ 23 w 15"/>
                <a:gd name="T3" fmla="*/ 114 h 75"/>
                <a:gd name="T4" fmla="*/ 0 w 15"/>
                <a:gd name="T5" fmla="*/ 88 h 75"/>
                <a:gd name="T6" fmla="*/ 23 w 15"/>
                <a:gd name="T7" fmla="*/ 58 h 75"/>
                <a:gd name="T8" fmla="*/ 0 w 15"/>
                <a:gd name="T9" fmla="*/ 33 h 75"/>
                <a:gd name="T10" fmla="*/ 23 w 15"/>
                <a:gd name="T11" fmla="*/ 7 h 75"/>
                <a:gd name="T12" fmla="*/ 12 w 15"/>
                <a:gd name="T13" fmla="*/ 0 h 75"/>
                <a:gd name="T14" fmla="*/ 0 60000 65536"/>
                <a:gd name="T15" fmla="*/ 0 60000 65536"/>
                <a:gd name="T16" fmla="*/ 0 60000 65536"/>
                <a:gd name="T17" fmla="*/ 0 60000 65536"/>
                <a:gd name="T18" fmla="*/ 0 60000 65536"/>
                <a:gd name="T19" fmla="*/ 0 60000 65536"/>
                <a:gd name="T20" fmla="*/ 0 60000 65536"/>
                <a:gd name="T21" fmla="*/ 0 w 15"/>
                <a:gd name="T22" fmla="*/ 0 h 75"/>
                <a:gd name="T23" fmla="*/ 15 w 15"/>
                <a:gd name="T24" fmla="*/ 75 h 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75">
                  <a:moveTo>
                    <a:pt x="7" y="74"/>
                  </a:moveTo>
                  <a:lnTo>
                    <a:pt x="14" y="66"/>
                  </a:lnTo>
                  <a:lnTo>
                    <a:pt x="0" y="51"/>
                  </a:lnTo>
                  <a:lnTo>
                    <a:pt x="14" y="34"/>
                  </a:lnTo>
                  <a:lnTo>
                    <a:pt x="0" y="19"/>
                  </a:lnTo>
                  <a:lnTo>
                    <a:pt x="14" y="4"/>
                  </a:lnTo>
                  <a:lnTo>
                    <a:pt x="7" y="0"/>
                  </a:lnTo>
                </a:path>
              </a:pathLst>
            </a:custGeom>
            <a:solidFill>
              <a:srgbClr val="FF0000"/>
            </a:solidFill>
            <a:ln w="12700" cap="rnd">
              <a:solidFill>
                <a:schemeClr val="tx1"/>
              </a:solidFill>
              <a:round/>
              <a:headEnd/>
              <a:tailEnd/>
            </a:ln>
          </p:spPr>
          <p:txBody>
            <a:bodyPr/>
            <a:lstStyle/>
            <a:p>
              <a:endParaRPr lang="en-US" dirty="0"/>
            </a:p>
          </p:txBody>
        </p:sp>
        <p:sp>
          <p:nvSpPr>
            <p:cNvPr id="72057" name="Oval 43"/>
            <p:cNvSpPr>
              <a:spLocks noChangeArrowheads="1"/>
            </p:cNvSpPr>
            <p:nvPr/>
          </p:nvSpPr>
          <p:spPr bwMode="auto">
            <a:xfrm>
              <a:off x="2667" y="1296"/>
              <a:ext cx="43"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58" name="Freeform 44"/>
            <p:cNvSpPr>
              <a:spLocks/>
            </p:cNvSpPr>
            <p:nvPr/>
          </p:nvSpPr>
          <p:spPr bwMode="auto">
            <a:xfrm>
              <a:off x="2659" y="1177"/>
              <a:ext cx="31" cy="149"/>
            </a:xfrm>
            <a:custGeom>
              <a:avLst/>
              <a:gdLst>
                <a:gd name="T0" fmla="*/ 15 w 17"/>
                <a:gd name="T1" fmla="*/ 147 h 86"/>
                <a:gd name="T2" fmla="*/ 29 w 17"/>
                <a:gd name="T3" fmla="*/ 135 h 86"/>
                <a:gd name="T4" fmla="*/ 0 w 17"/>
                <a:gd name="T5" fmla="*/ 107 h 86"/>
                <a:gd name="T6" fmla="*/ 29 w 17"/>
                <a:gd name="T7" fmla="*/ 81 h 86"/>
                <a:gd name="T8" fmla="*/ 0 w 17"/>
                <a:gd name="T9" fmla="*/ 52 h 86"/>
                <a:gd name="T10" fmla="*/ 29 w 17"/>
                <a:gd name="T11" fmla="*/ 26 h 86"/>
                <a:gd name="T12" fmla="*/ 0 w 17"/>
                <a:gd name="T13" fmla="*/ 0 h 86"/>
                <a:gd name="T14" fmla="*/ 15 w 17"/>
                <a:gd name="T15" fmla="*/ 0 h 86"/>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86"/>
                <a:gd name="T26" fmla="*/ 17 w 17"/>
                <a:gd name="T27" fmla="*/ 86 h 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86">
                  <a:moveTo>
                    <a:pt x="8" y="85"/>
                  </a:moveTo>
                  <a:lnTo>
                    <a:pt x="16" y="78"/>
                  </a:lnTo>
                  <a:lnTo>
                    <a:pt x="0" y="62"/>
                  </a:lnTo>
                  <a:lnTo>
                    <a:pt x="16" y="47"/>
                  </a:lnTo>
                  <a:lnTo>
                    <a:pt x="0" y="30"/>
                  </a:lnTo>
                  <a:lnTo>
                    <a:pt x="16" y="15"/>
                  </a:lnTo>
                  <a:lnTo>
                    <a:pt x="0" y="0"/>
                  </a:lnTo>
                  <a:lnTo>
                    <a:pt x="8" y="0"/>
                  </a:lnTo>
                </a:path>
              </a:pathLst>
            </a:custGeom>
            <a:solidFill>
              <a:srgbClr val="FF0000"/>
            </a:solidFill>
            <a:ln w="12700" cap="rnd">
              <a:solidFill>
                <a:schemeClr val="tx1"/>
              </a:solidFill>
              <a:round/>
              <a:headEnd/>
              <a:tailEnd/>
            </a:ln>
          </p:spPr>
          <p:txBody>
            <a:bodyPr/>
            <a:lstStyle/>
            <a:p>
              <a:endParaRPr lang="en-US" dirty="0"/>
            </a:p>
          </p:txBody>
        </p:sp>
        <p:sp>
          <p:nvSpPr>
            <p:cNvPr id="72059" name="Freeform 45"/>
            <p:cNvSpPr>
              <a:spLocks/>
            </p:cNvSpPr>
            <p:nvPr/>
          </p:nvSpPr>
          <p:spPr bwMode="auto">
            <a:xfrm>
              <a:off x="2780" y="1169"/>
              <a:ext cx="26" cy="129"/>
            </a:xfrm>
            <a:custGeom>
              <a:avLst/>
              <a:gdLst>
                <a:gd name="T0" fmla="*/ 14 w 15"/>
                <a:gd name="T1" fmla="*/ 127 h 74"/>
                <a:gd name="T2" fmla="*/ 24 w 15"/>
                <a:gd name="T3" fmla="*/ 113 h 74"/>
                <a:gd name="T4" fmla="*/ 0 w 15"/>
                <a:gd name="T5" fmla="*/ 87 h 74"/>
                <a:gd name="T6" fmla="*/ 24 w 15"/>
                <a:gd name="T7" fmla="*/ 59 h 74"/>
                <a:gd name="T8" fmla="*/ 0 w 15"/>
                <a:gd name="T9" fmla="*/ 33 h 74"/>
                <a:gd name="T10" fmla="*/ 24 w 15"/>
                <a:gd name="T11" fmla="*/ 7 h 74"/>
                <a:gd name="T12" fmla="*/ 14 w 15"/>
                <a:gd name="T13" fmla="*/ 0 h 74"/>
                <a:gd name="T14" fmla="*/ 0 60000 65536"/>
                <a:gd name="T15" fmla="*/ 0 60000 65536"/>
                <a:gd name="T16" fmla="*/ 0 60000 65536"/>
                <a:gd name="T17" fmla="*/ 0 60000 65536"/>
                <a:gd name="T18" fmla="*/ 0 60000 65536"/>
                <a:gd name="T19" fmla="*/ 0 60000 65536"/>
                <a:gd name="T20" fmla="*/ 0 60000 65536"/>
                <a:gd name="T21" fmla="*/ 0 w 15"/>
                <a:gd name="T22" fmla="*/ 0 h 74"/>
                <a:gd name="T23" fmla="*/ 15 w 15"/>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74">
                  <a:moveTo>
                    <a:pt x="8" y="73"/>
                  </a:moveTo>
                  <a:lnTo>
                    <a:pt x="14" y="65"/>
                  </a:lnTo>
                  <a:lnTo>
                    <a:pt x="0" y="50"/>
                  </a:lnTo>
                  <a:lnTo>
                    <a:pt x="14" y="34"/>
                  </a:lnTo>
                  <a:lnTo>
                    <a:pt x="0" y="19"/>
                  </a:lnTo>
                  <a:lnTo>
                    <a:pt x="14" y="4"/>
                  </a:lnTo>
                  <a:lnTo>
                    <a:pt x="8" y="0"/>
                  </a:lnTo>
                </a:path>
              </a:pathLst>
            </a:custGeom>
            <a:solidFill>
              <a:srgbClr val="FF0000"/>
            </a:solidFill>
            <a:ln w="12700" cap="rnd">
              <a:solidFill>
                <a:schemeClr val="tx1"/>
              </a:solidFill>
              <a:round/>
              <a:headEnd/>
              <a:tailEnd/>
            </a:ln>
          </p:spPr>
          <p:txBody>
            <a:bodyPr/>
            <a:lstStyle/>
            <a:p>
              <a:endParaRPr lang="en-US" dirty="0"/>
            </a:p>
          </p:txBody>
        </p:sp>
        <p:sp>
          <p:nvSpPr>
            <p:cNvPr id="72060" name="Oval 46"/>
            <p:cNvSpPr>
              <a:spLocks noChangeArrowheads="1"/>
            </p:cNvSpPr>
            <p:nvPr/>
          </p:nvSpPr>
          <p:spPr bwMode="auto">
            <a:xfrm>
              <a:off x="2747" y="1290"/>
              <a:ext cx="44"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61" name="Freeform 47"/>
            <p:cNvSpPr>
              <a:spLocks/>
            </p:cNvSpPr>
            <p:nvPr/>
          </p:nvSpPr>
          <p:spPr bwMode="auto">
            <a:xfrm>
              <a:off x="2740" y="1169"/>
              <a:ext cx="30" cy="148"/>
            </a:xfrm>
            <a:custGeom>
              <a:avLst/>
              <a:gdLst>
                <a:gd name="T0" fmla="*/ 18 w 17"/>
                <a:gd name="T1" fmla="*/ 146 h 84"/>
                <a:gd name="T2" fmla="*/ 28 w 17"/>
                <a:gd name="T3" fmla="*/ 134 h 84"/>
                <a:gd name="T4" fmla="*/ 0 w 17"/>
                <a:gd name="T5" fmla="*/ 106 h 84"/>
                <a:gd name="T6" fmla="*/ 28 w 17"/>
                <a:gd name="T7" fmla="*/ 79 h 84"/>
                <a:gd name="T8" fmla="*/ 0 w 17"/>
                <a:gd name="T9" fmla="*/ 55 h 84"/>
                <a:gd name="T10" fmla="*/ 28 w 17"/>
                <a:gd name="T11" fmla="*/ 26 h 84"/>
                <a:gd name="T12" fmla="*/ 0 w 17"/>
                <a:gd name="T13" fmla="*/ 0 h 84"/>
                <a:gd name="T14" fmla="*/ 18 w 17"/>
                <a:gd name="T15" fmla="*/ 0 h 84"/>
                <a:gd name="T16" fmla="*/ 0 60000 65536"/>
                <a:gd name="T17" fmla="*/ 0 60000 65536"/>
                <a:gd name="T18" fmla="*/ 0 60000 65536"/>
                <a:gd name="T19" fmla="*/ 0 60000 65536"/>
                <a:gd name="T20" fmla="*/ 0 60000 65536"/>
                <a:gd name="T21" fmla="*/ 0 60000 65536"/>
                <a:gd name="T22" fmla="*/ 0 60000 65536"/>
                <a:gd name="T23" fmla="*/ 0 60000 65536"/>
                <a:gd name="T24" fmla="*/ 0 w 17"/>
                <a:gd name="T25" fmla="*/ 0 h 84"/>
                <a:gd name="T26" fmla="*/ 17 w 17"/>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 h="84">
                  <a:moveTo>
                    <a:pt x="10" y="83"/>
                  </a:moveTo>
                  <a:lnTo>
                    <a:pt x="16" y="76"/>
                  </a:lnTo>
                  <a:lnTo>
                    <a:pt x="0" y="60"/>
                  </a:lnTo>
                  <a:lnTo>
                    <a:pt x="16" y="45"/>
                  </a:lnTo>
                  <a:lnTo>
                    <a:pt x="0" y="31"/>
                  </a:lnTo>
                  <a:lnTo>
                    <a:pt x="16" y="15"/>
                  </a:lnTo>
                  <a:lnTo>
                    <a:pt x="0" y="0"/>
                  </a:lnTo>
                  <a:lnTo>
                    <a:pt x="10" y="0"/>
                  </a:lnTo>
                </a:path>
              </a:pathLst>
            </a:custGeom>
            <a:solidFill>
              <a:srgbClr val="FF0000"/>
            </a:solidFill>
            <a:ln w="12700" cap="rnd">
              <a:solidFill>
                <a:schemeClr val="tx1"/>
              </a:solidFill>
              <a:round/>
              <a:headEnd/>
              <a:tailEnd/>
            </a:ln>
          </p:spPr>
          <p:txBody>
            <a:bodyPr/>
            <a:lstStyle/>
            <a:p>
              <a:endParaRPr lang="en-US" dirty="0"/>
            </a:p>
          </p:txBody>
        </p:sp>
        <p:sp>
          <p:nvSpPr>
            <p:cNvPr id="72062" name="Freeform 48"/>
            <p:cNvSpPr>
              <a:spLocks/>
            </p:cNvSpPr>
            <p:nvPr/>
          </p:nvSpPr>
          <p:spPr bwMode="auto">
            <a:xfrm>
              <a:off x="3082" y="1350"/>
              <a:ext cx="86" cy="93"/>
            </a:xfrm>
            <a:custGeom>
              <a:avLst/>
              <a:gdLst>
                <a:gd name="T0" fmla="*/ 0 w 51"/>
                <a:gd name="T1" fmla="*/ 91 h 53"/>
                <a:gd name="T2" fmla="*/ 17 w 51"/>
                <a:gd name="T3" fmla="*/ 91 h 53"/>
                <a:gd name="T4" fmla="*/ 17 w 51"/>
                <a:gd name="T5" fmla="*/ 51 h 53"/>
                <a:gd name="T6" fmla="*/ 49 w 51"/>
                <a:gd name="T7" fmla="*/ 51 h 53"/>
                <a:gd name="T8" fmla="*/ 49 w 51"/>
                <a:gd name="T9" fmla="*/ 12 h 53"/>
                <a:gd name="T10" fmla="*/ 84 w 51"/>
                <a:gd name="T11" fmla="*/ 12 h 53"/>
                <a:gd name="T12" fmla="*/ 81 w 51"/>
                <a:gd name="T13" fmla="*/ 0 h 53"/>
                <a:gd name="T14" fmla="*/ 0 60000 65536"/>
                <a:gd name="T15" fmla="*/ 0 60000 65536"/>
                <a:gd name="T16" fmla="*/ 0 60000 65536"/>
                <a:gd name="T17" fmla="*/ 0 60000 65536"/>
                <a:gd name="T18" fmla="*/ 0 60000 65536"/>
                <a:gd name="T19" fmla="*/ 0 60000 65536"/>
                <a:gd name="T20" fmla="*/ 0 60000 65536"/>
                <a:gd name="T21" fmla="*/ 0 w 51"/>
                <a:gd name="T22" fmla="*/ 0 h 53"/>
                <a:gd name="T23" fmla="*/ 51 w 51"/>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 h="53">
                  <a:moveTo>
                    <a:pt x="0" y="52"/>
                  </a:moveTo>
                  <a:lnTo>
                    <a:pt x="10" y="52"/>
                  </a:lnTo>
                  <a:lnTo>
                    <a:pt x="10" y="29"/>
                  </a:lnTo>
                  <a:lnTo>
                    <a:pt x="29" y="29"/>
                  </a:lnTo>
                  <a:lnTo>
                    <a:pt x="29" y="7"/>
                  </a:lnTo>
                  <a:lnTo>
                    <a:pt x="50" y="7"/>
                  </a:lnTo>
                  <a:lnTo>
                    <a:pt x="48" y="0"/>
                  </a:lnTo>
                </a:path>
              </a:pathLst>
            </a:custGeom>
            <a:solidFill>
              <a:srgbClr val="FF0000"/>
            </a:solidFill>
            <a:ln w="12700" cap="rnd">
              <a:solidFill>
                <a:schemeClr val="tx1"/>
              </a:solidFill>
              <a:round/>
              <a:headEnd/>
              <a:tailEnd/>
            </a:ln>
          </p:spPr>
          <p:txBody>
            <a:bodyPr/>
            <a:lstStyle/>
            <a:p>
              <a:endParaRPr lang="en-US" dirty="0"/>
            </a:p>
          </p:txBody>
        </p:sp>
        <p:sp>
          <p:nvSpPr>
            <p:cNvPr id="72063" name="Oval 49"/>
            <p:cNvSpPr>
              <a:spLocks noChangeArrowheads="1"/>
            </p:cNvSpPr>
            <p:nvPr/>
          </p:nvSpPr>
          <p:spPr bwMode="auto">
            <a:xfrm>
              <a:off x="3026" y="1426"/>
              <a:ext cx="43"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64" name="Freeform 50"/>
            <p:cNvSpPr>
              <a:spLocks/>
            </p:cNvSpPr>
            <p:nvPr/>
          </p:nvSpPr>
          <p:spPr bwMode="auto">
            <a:xfrm>
              <a:off x="3036" y="1314"/>
              <a:ext cx="105" cy="118"/>
            </a:xfrm>
            <a:custGeom>
              <a:avLst/>
              <a:gdLst>
                <a:gd name="T0" fmla="*/ 0 w 61"/>
                <a:gd name="T1" fmla="*/ 116 h 68"/>
                <a:gd name="T2" fmla="*/ 19 w 61"/>
                <a:gd name="T3" fmla="*/ 116 h 68"/>
                <a:gd name="T4" fmla="*/ 19 w 61"/>
                <a:gd name="T5" fmla="*/ 76 h 68"/>
                <a:gd name="T6" fmla="*/ 57 w 61"/>
                <a:gd name="T7" fmla="*/ 76 h 68"/>
                <a:gd name="T8" fmla="*/ 57 w 61"/>
                <a:gd name="T9" fmla="*/ 40 h 68"/>
                <a:gd name="T10" fmla="*/ 93 w 61"/>
                <a:gd name="T11" fmla="*/ 40 h 68"/>
                <a:gd name="T12" fmla="*/ 93 w 61"/>
                <a:gd name="T13" fmla="*/ 0 h 68"/>
                <a:gd name="T14" fmla="*/ 103 w 61"/>
                <a:gd name="T15" fmla="*/ 7 h 68"/>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8"/>
                <a:gd name="T26" fmla="*/ 61 w 61"/>
                <a:gd name="T27" fmla="*/ 68 h 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8">
                  <a:moveTo>
                    <a:pt x="0" y="67"/>
                  </a:moveTo>
                  <a:lnTo>
                    <a:pt x="11" y="67"/>
                  </a:lnTo>
                  <a:lnTo>
                    <a:pt x="11" y="44"/>
                  </a:lnTo>
                  <a:lnTo>
                    <a:pt x="33" y="44"/>
                  </a:lnTo>
                  <a:lnTo>
                    <a:pt x="33" y="23"/>
                  </a:lnTo>
                  <a:lnTo>
                    <a:pt x="54" y="23"/>
                  </a:lnTo>
                  <a:lnTo>
                    <a:pt x="54" y="0"/>
                  </a:lnTo>
                  <a:lnTo>
                    <a:pt x="60" y="4"/>
                  </a:lnTo>
                </a:path>
              </a:pathLst>
            </a:custGeom>
            <a:solidFill>
              <a:srgbClr val="FF0000"/>
            </a:solidFill>
            <a:ln w="12700" cap="rnd">
              <a:solidFill>
                <a:schemeClr val="tx1"/>
              </a:solidFill>
              <a:round/>
              <a:headEnd/>
              <a:tailEnd/>
            </a:ln>
          </p:spPr>
          <p:txBody>
            <a:bodyPr/>
            <a:lstStyle/>
            <a:p>
              <a:endParaRPr lang="en-US" dirty="0"/>
            </a:p>
          </p:txBody>
        </p:sp>
        <p:sp>
          <p:nvSpPr>
            <p:cNvPr id="72065" name="Freeform 51"/>
            <p:cNvSpPr>
              <a:spLocks/>
            </p:cNvSpPr>
            <p:nvPr/>
          </p:nvSpPr>
          <p:spPr bwMode="auto">
            <a:xfrm>
              <a:off x="3221" y="1920"/>
              <a:ext cx="119" cy="27"/>
            </a:xfrm>
            <a:custGeom>
              <a:avLst/>
              <a:gdLst>
                <a:gd name="T0" fmla="*/ 0 w 70"/>
                <a:gd name="T1" fmla="*/ 14 h 16"/>
                <a:gd name="T2" fmla="*/ 12 w 70"/>
                <a:gd name="T3" fmla="*/ 25 h 16"/>
                <a:gd name="T4" fmla="*/ 36 w 70"/>
                <a:gd name="T5" fmla="*/ 0 h 16"/>
                <a:gd name="T6" fmla="*/ 63 w 70"/>
                <a:gd name="T7" fmla="*/ 25 h 16"/>
                <a:gd name="T8" fmla="*/ 87 w 70"/>
                <a:gd name="T9" fmla="*/ 0 h 16"/>
                <a:gd name="T10" fmla="*/ 111 w 70"/>
                <a:gd name="T11" fmla="*/ 25 h 16"/>
                <a:gd name="T12" fmla="*/ 117 w 70"/>
                <a:gd name="T13" fmla="*/ 14 h 16"/>
                <a:gd name="T14" fmla="*/ 0 60000 65536"/>
                <a:gd name="T15" fmla="*/ 0 60000 65536"/>
                <a:gd name="T16" fmla="*/ 0 60000 65536"/>
                <a:gd name="T17" fmla="*/ 0 60000 65536"/>
                <a:gd name="T18" fmla="*/ 0 60000 65536"/>
                <a:gd name="T19" fmla="*/ 0 60000 65536"/>
                <a:gd name="T20" fmla="*/ 0 60000 65536"/>
                <a:gd name="T21" fmla="*/ 0 w 70"/>
                <a:gd name="T22" fmla="*/ 0 h 16"/>
                <a:gd name="T23" fmla="*/ 70 w 70"/>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16">
                  <a:moveTo>
                    <a:pt x="0" y="8"/>
                  </a:moveTo>
                  <a:lnTo>
                    <a:pt x="7" y="15"/>
                  </a:lnTo>
                  <a:lnTo>
                    <a:pt x="21" y="0"/>
                  </a:lnTo>
                  <a:lnTo>
                    <a:pt x="37" y="15"/>
                  </a:lnTo>
                  <a:lnTo>
                    <a:pt x="51" y="0"/>
                  </a:lnTo>
                  <a:lnTo>
                    <a:pt x="65" y="15"/>
                  </a:lnTo>
                  <a:lnTo>
                    <a:pt x="69" y="8"/>
                  </a:lnTo>
                </a:path>
              </a:pathLst>
            </a:custGeom>
            <a:solidFill>
              <a:srgbClr val="FF0000"/>
            </a:solidFill>
            <a:ln w="12700" cap="rnd">
              <a:solidFill>
                <a:schemeClr val="tx1"/>
              </a:solidFill>
              <a:round/>
              <a:headEnd/>
              <a:tailEnd/>
            </a:ln>
          </p:spPr>
          <p:txBody>
            <a:bodyPr/>
            <a:lstStyle/>
            <a:p>
              <a:endParaRPr lang="en-US" dirty="0"/>
            </a:p>
          </p:txBody>
        </p:sp>
        <p:sp>
          <p:nvSpPr>
            <p:cNvPr id="72066" name="Oval 52"/>
            <p:cNvSpPr>
              <a:spLocks noChangeArrowheads="1"/>
            </p:cNvSpPr>
            <p:nvPr/>
          </p:nvSpPr>
          <p:spPr bwMode="auto">
            <a:xfrm>
              <a:off x="3171" y="1892"/>
              <a:ext cx="43" cy="4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67" name="Freeform 53"/>
            <p:cNvSpPr>
              <a:spLocks/>
            </p:cNvSpPr>
            <p:nvPr/>
          </p:nvSpPr>
          <p:spPr bwMode="auto">
            <a:xfrm>
              <a:off x="3201" y="1881"/>
              <a:ext cx="139" cy="25"/>
            </a:xfrm>
            <a:custGeom>
              <a:avLst/>
              <a:gdLst>
                <a:gd name="T0" fmla="*/ 0 w 82"/>
                <a:gd name="T1" fmla="*/ 13 h 16"/>
                <a:gd name="T2" fmla="*/ 12 w 82"/>
                <a:gd name="T3" fmla="*/ 23 h 16"/>
                <a:gd name="T4" fmla="*/ 39 w 82"/>
                <a:gd name="T5" fmla="*/ 0 h 16"/>
                <a:gd name="T6" fmla="*/ 63 w 82"/>
                <a:gd name="T7" fmla="*/ 23 h 16"/>
                <a:gd name="T8" fmla="*/ 86 w 82"/>
                <a:gd name="T9" fmla="*/ 0 h 16"/>
                <a:gd name="T10" fmla="*/ 114 w 82"/>
                <a:gd name="T11" fmla="*/ 23 h 16"/>
                <a:gd name="T12" fmla="*/ 137 w 82"/>
                <a:gd name="T13" fmla="*/ 0 h 16"/>
                <a:gd name="T14" fmla="*/ 137 w 82"/>
                <a:gd name="T15" fmla="*/ 13 h 16"/>
                <a:gd name="T16" fmla="*/ 0 60000 65536"/>
                <a:gd name="T17" fmla="*/ 0 60000 65536"/>
                <a:gd name="T18" fmla="*/ 0 60000 65536"/>
                <a:gd name="T19" fmla="*/ 0 60000 65536"/>
                <a:gd name="T20" fmla="*/ 0 60000 65536"/>
                <a:gd name="T21" fmla="*/ 0 60000 65536"/>
                <a:gd name="T22" fmla="*/ 0 60000 65536"/>
                <a:gd name="T23" fmla="*/ 0 60000 65536"/>
                <a:gd name="T24" fmla="*/ 0 w 82"/>
                <a:gd name="T25" fmla="*/ 0 h 16"/>
                <a:gd name="T26" fmla="*/ 82 w 82"/>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2" h="16">
                  <a:moveTo>
                    <a:pt x="0" y="8"/>
                  </a:moveTo>
                  <a:lnTo>
                    <a:pt x="7" y="15"/>
                  </a:lnTo>
                  <a:lnTo>
                    <a:pt x="23" y="0"/>
                  </a:lnTo>
                  <a:lnTo>
                    <a:pt x="37" y="15"/>
                  </a:lnTo>
                  <a:lnTo>
                    <a:pt x="51" y="0"/>
                  </a:lnTo>
                  <a:lnTo>
                    <a:pt x="67" y="15"/>
                  </a:lnTo>
                  <a:lnTo>
                    <a:pt x="81" y="0"/>
                  </a:lnTo>
                  <a:lnTo>
                    <a:pt x="81" y="8"/>
                  </a:lnTo>
                </a:path>
              </a:pathLst>
            </a:custGeom>
            <a:solidFill>
              <a:srgbClr val="FF0000"/>
            </a:solidFill>
            <a:ln w="12700" cap="rnd">
              <a:solidFill>
                <a:schemeClr val="tx1"/>
              </a:solidFill>
              <a:round/>
              <a:headEnd/>
              <a:tailEnd/>
            </a:ln>
          </p:spPr>
          <p:txBody>
            <a:bodyPr/>
            <a:lstStyle/>
            <a:p>
              <a:endParaRPr lang="en-US" dirty="0"/>
            </a:p>
          </p:txBody>
        </p:sp>
        <p:sp>
          <p:nvSpPr>
            <p:cNvPr id="72068" name="Freeform 54"/>
            <p:cNvSpPr>
              <a:spLocks/>
            </p:cNvSpPr>
            <p:nvPr/>
          </p:nvSpPr>
          <p:spPr bwMode="auto">
            <a:xfrm>
              <a:off x="3119" y="1397"/>
              <a:ext cx="112" cy="115"/>
            </a:xfrm>
            <a:custGeom>
              <a:avLst/>
              <a:gdLst>
                <a:gd name="T0" fmla="*/ 0 w 65"/>
                <a:gd name="T1" fmla="*/ 113 h 66"/>
                <a:gd name="T2" fmla="*/ 19 w 65"/>
                <a:gd name="T3" fmla="*/ 113 h 66"/>
                <a:gd name="T4" fmla="*/ 19 w 65"/>
                <a:gd name="T5" fmla="*/ 73 h 66"/>
                <a:gd name="T6" fmla="*/ 59 w 65"/>
                <a:gd name="T7" fmla="*/ 73 h 66"/>
                <a:gd name="T8" fmla="*/ 59 w 65"/>
                <a:gd name="T9" fmla="*/ 35 h 66"/>
                <a:gd name="T10" fmla="*/ 91 w 65"/>
                <a:gd name="T11" fmla="*/ 35 h 66"/>
                <a:gd name="T12" fmla="*/ 91 w 65"/>
                <a:gd name="T13" fmla="*/ 0 h 66"/>
                <a:gd name="T14" fmla="*/ 110 w 65"/>
                <a:gd name="T15" fmla="*/ 0 h 66"/>
                <a:gd name="T16" fmla="*/ 0 60000 65536"/>
                <a:gd name="T17" fmla="*/ 0 60000 65536"/>
                <a:gd name="T18" fmla="*/ 0 60000 65536"/>
                <a:gd name="T19" fmla="*/ 0 60000 65536"/>
                <a:gd name="T20" fmla="*/ 0 60000 65536"/>
                <a:gd name="T21" fmla="*/ 0 60000 65536"/>
                <a:gd name="T22" fmla="*/ 0 60000 65536"/>
                <a:gd name="T23" fmla="*/ 0 60000 65536"/>
                <a:gd name="T24" fmla="*/ 0 w 65"/>
                <a:gd name="T25" fmla="*/ 0 h 66"/>
                <a:gd name="T26" fmla="*/ 65 w 65"/>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5" h="66">
                  <a:moveTo>
                    <a:pt x="0" y="65"/>
                  </a:moveTo>
                  <a:lnTo>
                    <a:pt x="11" y="65"/>
                  </a:lnTo>
                  <a:lnTo>
                    <a:pt x="11" y="42"/>
                  </a:lnTo>
                  <a:lnTo>
                    <a:pt x="34" y="42"/>
                  </a:lnTo>
                  <a:lnTo>
                    <a:pt x="34" y="20"/>
                  </a:lnTo>
                  <a:lnTo>
                    <a:pt x="53" y="20"/>
                  </a:lnTo>
                  <a:lnTo>
                    <a:pt x="53" y="0"/>
                  </a:lnTo>
                  <a:lnTo>
                    <a:pt x="64" y="0"/>
                  </a:lnTo>
                </a:path>
              </a:pathLst>
            </a:custGeom>
            <a:solidFill>
              <a:srgbClr val="FF0000"/>
            </a:solidFill>
            <a:ln w="12700" cap="rnd">
              <a:solidFill>
                <a:schemeClr val="tx1"/>
              </a:solidFill>
              <a:round/>
              <a:headEnd/>
              <a:tailEnd/>
            </a:ln>
          </p:spPr>
          <p:txBody>
            <a:bodyPr/>
            <a:lstStyle/>
            <a:p>
              <a:endParaRPr lang="en-US" dirty="0"/>
            </a:p>
          </p:txBody>
        </p:sp>
        <p:sp>
          <p:nvSpPr>
            <p:cNvPr id="72069" name="Oval 55"/>
            <p:cNvSpPr>
              <a:spLocks noChangeArrowheads="1"/>
            </p:cNvSpPr>
            <p:nvPr/>
          </p:nvSpPr>
          <p:spPr bwMode="auto">
            <a:xfrm>
              <a:off x="3069" y="1489"/>
              <a:ext cx="39" cy="4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70" name="Freeform 56"/>
            <p:cNvSpPr>
              <a:spLocks/>
            </p:cNvSpPr>
            <p:nvPr/>
          </p:nvSpPr>
          <p:spPr bwMode="auto">
            <a:xfrm>
              <a:off x="3082" y="1383"/>
              <a:ext cx="101" cy="115"/>
            </a:xfrm>
            <a:custGeom>
              <a:avLst/>
              <a:gdLst>
                <a:gd name="T0" fmla="*/ 0 w 59"/>
                <a:gd name="T1" fmla="*/ 113 h 66"/>
                <a:gd name="T2" fmla="*/ 10 w 59"/>
                <a:gd name="T3" fmla="*/ 113 h 66"/>
                <a:gd name="T4" fmla="*/ 10 w 59"/>
                <a:gd name="T5" fmla="*/ 73 h 66"/>
                <a:gd name="T6" fmla="*/ 46 w 59"/>
                <a:gd name="T7" fmla="*/ 73 h 66"/>
                <a:gd name="T8" fmla="*/ 46 w 59"/>
                <a:gd name="T9" fmla="*/ 40 h 66"/>
                <a:gd name="T10" fmla="*/ 87 w 59"/>
                <a:gd name="T11" fmla="*/ 40 h 66"/>
                <a:gd name="T12" fmla="*/ 87 w 59"/>
                <a:gd name="T13" fmla="*/ 0 h 66"/>
                <a:gd name="T14" fmla="*/ 99 w 59"/>
                <a:gd name="T15" fmla="*/ 7 h 66"/>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66"/>
                <a:gd name="T26" fmla="*/ 59 w 59"/>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66">
                  <a:moveTo>
                    <a:pt x="0" y="65"/>
                  </a:moveTo>
                  <a:lnTo>
                    <a:pt x="6" y="65"/>
                  </a:lnTo>
                  <a:lnTo>
                    <a:pt x="6" y="42"/>
                  </a:lnTo>
                  <a:lnTo>
                    <a:pt x="27" y="42"/>
                  </a:lnTo>
                  <a:lnTo>
                    <a:pt x="27" y="23"/>
                  </a:lnTo>
                  <a:lnTo>
                    <a:pt x="51" y="23"/>
                  </a:lnTo>
                  <a:lnTo>
                    <a:pt x="51" y="0"/>
                  </a:lnTo>
                  <a:lnTo>
                    <a:pt x="58" y="4"/>
                  </a:lnTo>
                </a:path>
              </a:pathLst>
            </a:custGeom>
            <a:solidFill>
              <a:srgbClr val="FF0000"/>
            </a:solidFill>
            <a:ln w="12700" cap="rnd">
              <a:solidFill>
                <a:schemeClr val="tx1"/>
              </a:solidFill>
              <a:round/>
              <a:headEnd/>
              <a:tailEnd/>
            </a:ln>
          </p:spPr>
          <p:txBody>
            <a:bodyPr/>
            <a:lstStyle/>
            <a:p>
              <a:endParaRPr lang="en-US" dirty="0"/>
            </a:p>
          </p:txBody>
        </p:sp>
        <p:sp>
          <p:nvSpPr>
            <p:cNvPr id="72071" name="Freeform 57"/>
            <p:cNvSpPr>
              <a:spLocks/>
            </p:cNvSpPr>
            <p:nvPr/>
          </p:nvSpPr>
          <p:spPr bwMode="auto">
            <a:xfrm>
              <a:off x="3174" y="1479"/>
              <a:ext cx="90" cy="99"/>
            </a:xfrm>
            <a:custGeom>
              <a:avLst/>
              <a:gdLst>
                <a:gd name="T0" fmla="*/ 0 w 53"/>
                <a:gd name="T1" fmla="*/ 97 h 56"/>
                <a:gd name="T2" fmla="*/ 20 w 53"/>
                <a:gd name="T3" fmla="*/ 97 h 56"/>
                <a:gd name="T4" fmla="*/ 20 w 53"/>
                <a:gd name="T5" fmla="*/ 57 h 56"/>
                <a:gd name="T6" fmla="*/ 53 w 53"/>
                <a:gd name="T7" fmla="*/ 57 h 56"/>
                <a:gd name="T8" fmla="*/ 53 w 53"/>
                <a:gd name="T9" fmla="*/ 14 h 56"/>
                <a:gd name="T10" fmla="*/ 88 w 53"/>
                <a:gd name="T11" fmla="*/ 14 h 56"/>
                <a:gd name="T12" fmla="*/ 82 w 53"/>
                <a:gd name="T13" fmla="*/ 0 h 56"/>
                <a:gd name="T14" fmla="*/ 0 60000 65536"/>
                <a:gd name="T15" fmla="*/ 0 60000 65536"/>
                <a:gd name="T16" fmla="*/ 0 60000 65536"/>
                <a:gd name="T17" fmla="*/ 0 60000 65536"/>
                <a:gd name="T18" fmla="*/ 0 60000 65536"/>
                <a:gd name="T19" fmla="*/ 0 60000 65536"/>
                <a:gd name="T20" fmla="*/ 0 60000 65536"/>
                <a:gd name="T21" fmla="*/ 0 w 53"/>
                <a:gd name="T22" fmla="*/ 0 h 56"/>
                <a:gd name="T23" fmla="*/ 53 w 53"/>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56">
                  <a:moveTo>
                    <a:pt x="0" y="55"/>
                  </a:moveTo>
                  <a:lnTo>
                    <a:pt x="12" y="55"/>
                  </a:lnTo>
                  <a:lnTo>
                    <a:pt x="12" y="32"/>
                  </a:lnTo>
                  <a:lnTo>
                    <a:pt x="31" y="32"/>
                  </a:lnTo>
                  <a:lnTo>
                    <a:pt x="31" y="8"/>
                  </a:lnTo>
                  <a:lnTo>
                    <a:pt x="52" y="8"/>
                  </a:lnTo>
                  <a:lnTo>
                    <a:pt x="48" y="0"/>
                  </a:lnTo>
                </a:path>
              </a:pathLst>
            </a:custGeom>
            <a:solidFill>
              <a:srgbClr val="FF0000"/>
            </a:solidFill>
            <a:ln w="12700" cap="rnd">
              <a:solidFill>
                <a:schemeClr val="tx1"/>
              </a:solidFill>
              <a:round/>
              <a:headEnd/>
              <a:tailEnd/>
            </a:ln>
          </p:spPr>
          <p:txBody>
            <a:bodyPr/>
            <a:lstStyle/>
            <a:p>
              <a:endParaRPr lang="en-US" dirty="0"/>
            </a:p>
          </p:txBody>
        </p:sp>
        <p:sp>
          <p:nvSpPr>
            <p:cNvPr id="72072" name="Oval 58"/>
            <p:cNvSpPr>
              <a:spLocks noChangeArrowheads="1"/>
            </p:cNvSpPr>
            <p:nvPr/>
          </p:nvSpPr>
          <p:spPr bwMode="auto">
            <a:xfrm>
              <a:off x="3119" y="1558"/>
              <a:ext cx="41"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73" name="Freeform 59"/>
            <p:cNvSpPr>
              <a:spLocks/>
            </p:cNvSpPr>
            <p:nvPr/>
          </p:nvSpPr>
          <p:spPr bwMode="auto">
            <a:xfrm>
              <a:off x="3130" y="1449"/>
              <a:ext cx="104" cy="118"/>
            </a:xfrm>
            <a:custGeom>
              <a:avLst/>
              <a:gdLst>
                <a:gd name="T0" fmla="*/ 0 w 62"/>
                <a:gd name="T1" fmla="*/ 116 h 67"/>
                <a:gd name="T2" fmla="*/ 20 w 62"/>
                <a:gd name="T3" fmla="*/ 116 h 67"/>
                <a:gd name="T4" fmla="*/ 20 w 62"/>
                <a:gd name="T5" fmla="*/ 74 h 67"/>
                <a:gd name="T6" fmla="*/ 59 w 62"/>
                <a:gd name="T7" fmla="*/ 74 h 67"/>
                <a:gd name="T8" fmla="*/ 59 w 62"/>
                <a:gd name="T9" fmla="*/ 41 h 67"/>
                <a:gd name="T10" fmla="*/ 91 w 62"/>
                <a:gd name="T11" fmla="*/ 41 h 67"/>
                <a:gd name="T12" fmla="*/ 91 w 62"/>
                <a:gd name="T13" fmla="*/ 0 h 67"/>
                <a:gd name="T14" fmla="*/ 102 w 62"/>
                <a:gd name="T15" fmla="*/ 7 h 67"/>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67"/>
                <a:gd name="T26" fmla="*/ 62 w 62"/>
                <a:gd name="T27" fmla="*/ 67 h 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67">
                  <a:moveTo>
                    <a:pt x="0" y="66"/>
                  </a:moveTo>
                  <a:lnTo>
                    <a:pt x="12" y="66"/>
                  </a:lnTo>
                  <a:lnTo>
                    <a:pt x="12" y="42"/>
                  </a:lnTo>
                  <a:lnTo>
                    <a:pt x="35" y="42"/>
                  </a:lnTo>
                  <a:lnTo>
                    <a:pt x="35" y="23"/>
                  </a:lnTo>
                  <a:lnTo>
                    <a:pt x="54" y="23"/>
                  </a:lnTo>
                  <a:lnTo>
                    <a:pt x="54" y="0"/>
                  </a:lnTo>
                  <a:lnTo>
                    <a:pt x="61" y="4"/>
                  </a:lnTo>
                </a:path>
              </a:pathLst>
            </a:custGeom>
            <a:solidFill>
              <a:srgbClr val="FF0000"/>
            </a:solidFill>
            <a:ln w="12700" cap="rnd">
              <a:solidFill>
                <a:schemeClr val="tx1"/>
              </a:solidFill>
              <a:round/>
              <a:headEnd/>
              <a:tailEnd/>
            </a:ln>
          </p:spPr>
          <p:txBody>
            <a:bodyPr/>
            <a:lstStyle/>
            <a:p>
              <a:endParaRPr lang="en-US" dirty="0"/>
            </a:p>
          </p:txBody>
        </p:sp>
        <p:sp>
          <p:nvSpPr>
            <p:cNvPr id="72074" name="Freeform 60"/>
            <p:cNvSpPr>
              <a:spLocks/>
            </p:cNvSpPr>
            <p:nvPr/>
          </p:nvSpPr>
          <p:spPr bwMode="auto">
            <a:xfrm>
              <a:off x="3036" y="2256"/>
              <a:ext cx="91" cy="94"/>
            </a:xfrm>
            <a:custGeom>
              <a:avLst/>
              <a:gdLst>
                <a:gd name="T0" fmla="*/ 0 w 53"/>
                <a:gd name="T1" fmla="*/ 0 h 54"/>
                <a:gd name="T2" fmla="*/ 0 w 53"/>
                <a:gd name="T3" fmla="*/ 21 h 54"/>
                <a:gd name="T4" fmla="*/ 36 w 53"/>
                <a:gd name="T5" fmla="*/ 21 h 54"/>
                <a:gd name="T6" fmla="*/ 36 w 53"/>
                <a:gd name="T7" fmla="*/ 59 h 54"/>
                <a:gd name="T8" fmla="*/ 77 w 53"/>
                <a:gd name="T9" fmla="*/ 59 h 54"/>
                <a:gd name="T10" fmla="*/ 77 w 53"/>
                <a:gd name="T11" fmla="*/ 92 h 54"/>
                <a:gd name="T12" fmla="*/ 89 w 53"/>
                <a:gd name="T13" fmla="*/ 92 h 54"/>
                <a:gd name="T14" fmla="*/ 0 60000 65536"/>
                <a:gd name="T15" fmla="*/ 0 60000 65536"/>
                <a:gd name="T16" fmla="*/ 0 60000 65536"/>
                <a:gd name="T17" fmla="*/ 0 60000 65536"/>
                <a:gd name="T18" fmla="*/ 0 60000 65536"/>
                <a:gd name="T19" fmla="*/ 0 60000 65536"/>
                <a:gd name="T20" fmla="*/ 0 60000 65536"/>
                <a:gd name="T21" fmla="*/ 0 w 53"/>
                <a:gd name="T22" fmla="*/ 0 h 54"/>
                <a:gd name="T23" fmla="*/ 53 w 53"/>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54">
                  <a:moveTo>
                    <a:pt x="0" y="0"/>
                  </a:moveTo>
                  <a:lnTo>
                    <a:pt x="0" y="12"/>
                  </a:lnTo>
                  <a:lnTo>
                    <a:pt x="21" y="12"/>
                  </a:lnTo>
                  <a:lnTo>
                    <a:pt x="21" y="34"/>
                  </a:lnTo>
                  <a:lnTo>
                    <a:pt x="45" y="34"/>
                  </a:lnTo>
                  <a:lnTo>
                    <a:pt x="45" y="53"/>
                  </a:lnTo>
                  <a:lnTo>
                    <a:pt x="52" y="53"/>
                  </a:lnTo>
                </a:path>
              </a:pathLst>
            </a:custGeom>
            <a:solidFill>
              <a:srgbClr val="FF0000"/>
            </a:solidFill>
            <a:ln w="12700" cap="rnd">
              <a:solidFill>
                <a:schemeClr val="tx1"/>
              </a:solidFill>
              <a:round/>
              <a:headEnd/>
              <a:tailEnd/>
            </a:ln>
          </p:spPr>
          <p:txBody>
            <a:bodyPr/>
            <a:lstStyle/>
            <a:p>
              <a:endParaRPr lang="en-US" dirty="0"/>
            </a:p>
          </p:txBody>
        </p:sp>
        <p:sp>
          <p:nvSpPr>
            <p:cNvPr id="72075" name="Oval 61"/>
            <p:cNvSpPr>
              <a:spLocks noChangeArrowheads="1"/>
            </p:cNvSpPr>
            <p:nvPr/>
          </p:nvSpPr>
          <p:spPr bwMode="auto">
            <a:xfrm>
              <a:off x="2990" y="2215"/>
              <a:ext cx="39" cy="52"/>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76" name="Freeform 62"/>
            <p:cNvSpPr>
              <a:spLocks/>
            </p:cNvSpPr>
            <p:nvPr/>
          </p:nvSpPr>
          <p:spPr bwMode="auto">
            <a:xfrm>
              <a:off x="2999" y="2268"/>
              <a:ext cx="103" cy="107"/>
            </a:xfrm>
            <a:custGeom>
              <a:avLst/>
              <a:gdLst>
                <a:gd name="T0" fmla="*/ 0 w 61"/>
                <a:gd name="T1" fmla="*/ 0 h 62"/>
                <a:gd name="T2" fmla="*/ 0 w 61"/>
                <a:gd name="T3" fmla="*/ 19 h 62"/>
                <a:gd name="T4" fmla="*/ 30 w 61"/>
                <a:gd name="T5" fmla="*/ 19 h 62"/>
                <a:gd name="T6" fmla="*/ 30 w 61"/>
                <a:gd name="T7" fmla="*/ 59 h 62"/>
                <a:gd name="T8" fmla="*/ 71 w 61"/>
                <a:gd name="T9" fmla="*/ 59 h 62"/>
                <a:gd name="T10" fmla="*/ 71 w 61"/>
                <a:gd name="T11" fmla="*/ 93 h 62"/>
                <a:gd name="T12" fmla="*/ 101 w 61"/>
                <a:gd name="T13" fmla="*/ 93 h 62"/>
                <a:gd name="T14" fmla="*/ 101 w 61"/>
                <a:gd name="T15" fmla="*/ 105 h 62"/>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2"/>
                <a:gd name="T26" fmla="*/ 61 w 61"/>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2">
                  <a:moveTo>
                    <a:pt x="0" y="0"/>
                  </a:moveTo>
                  <a:lnTo>
                    <a:pt x="0" y="11"/>
                  </a:lnTo>
                  <a:lnTo>
                    <a:pt x="18" y="11"/>
                  </a:lnTo>
                  <a:lnTo>
                    <a:pt x="18" y="34"/>
                  </a:lnTo>
                  <a:lnTo>
                    <a:pt x="42" y="34"/>
                  </a:lnTo>
                  <a:lnTo>
                    <a:pt x="42" y="54"/>
                  </a:lnTo>
                  <a:lnTo>
                    <a:pt x="60" y="54"/>
                  </a:lnTo>
                  <a:lnTo>
                    <a:pt x="60" y="61"/>
                  </a:lnTo>
                </a:path>
              </a:pathLst>
            </a:custGeom>
            <a:solidFill>
              <a:srgbClr val="FF0000"/>
            </a:solidFill>
            <a:ln w="12700" cap="rnd">
              <a:solidFill>
                <a:schemeClr val="tx1"/>
              </a:solidFill>
              <a:round/>
              <a:headEnd/>
              <a:tailEnd/>
            </a:ln>
          </p:spPr>
          <p:txBody>
            <a:bodyPr/>
            <a:lstStyle/>
            <a:p>
              <a:endParaRPr lang="en-US" dirty="0"/>
            </a:p>
          </p:txBody>
        </p:sp>
        <p:sp>
          <p:nvSpPr>
            <p:cNvPr id="72077" name="Freeform 63"/>
            <p:cNvSpPr>
              <a:spLocks/>
            </p:cNvSpPr>
            <p:nvPr/>
          </p:nvSpPr>
          <p:spPr bwMode="auto">
            <a:xfrm>
              <a:off x="3329" y="1886"/>
              <a:ext cx="119" cy="28"/>
            </a:xfrm>
            <a:custGeom>
              <a:avLst/>
              <a:gdLst>
                <a:gd name="T0" fmla="*/ 117 w 71"/>
                <a:gd name="T1" fmla="*/ 14 h 16"/>
                <a:gd name="T2" fmla="*/ 106 w 71"/>
                <a:gd name="T3" fmla="*/ 0 h 16"/>
                <a:gd name="T4" fmla="*/ 79 w 71"/>
                <a:gd name="T5" fmla="*/ 26 h 16"/>
                <a:gd name="T6" fmla="*/ 55 w 71"/>
                <a:gd name="T7" fmla="*/ 0 h 16"/>
                <a:gd name="T8" fmla="*/ 32 w 71"/>
                <a:gd name="T9" fmla="*/ 26 h 16"/>
                <a:gd name="T10" fmla="*/ 5 w 71"/>
                <a:gd name="T11" fmla="*/ 0 h 16"/>
                <a:gd name="T12" fmla="*/ 0 w 71"/>
                <a:gd name="T13" fmla="*/ 14 h 16"/>
                <a:gd name="T14" fmla="*/ 0 60000 65536"/>
                <a:gd name="T15" fmla="*/ 0 60000 65536"/>
                <a:gd name="T16" fmla="*/ 0 60000 65536"/>
                <a:gd name="T17" fmla="*/ 0 60000 65536"/>
                <a:gd name="T18" fmla="*/ 0 60000 65536"/>
                <a:gd name="T19" fmla="*/ 0 60000 65536"/>
                <a:gd name="T20" fmla="*/ 0 60000 65536"/>
                <a:gd name="T21" fmla="*/ 0 w 71"/>
                <a:gd name="T22" fmla="*/ 0 h 16"/>
                <a:gd name="T23" fmla="*/ 71 w 71"/>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16">
                  <a:moveTo>
                    <a:pt x="70" y="8"/>
                  </a:moveTo>
                  <a:lnTo>
                    <a:pt x="63" y="0"/>
                  </a:lnTo>
                  <a:lnTo>
                    <a:pt x="47" y="15"/>
                  </a:lnTo>
                  <a:lnTo>
                    <a:pt x="33" y="0"/>
                  </a:lnTo>
                  <a:lnTo>
                    <a:pt x="19" y="15"/>
                  </a:lnTo>
                  <a:lnTo>
                    <a:pt x="3" y="0"/>
                  </a:lnTo>
                  <a:lnTo>
                    <a:pt x="0" y="8"/>
                  </a:lnTo>
                </a:path>
              </a:pathLst>
            </a:custGeom>
            <a:solidFill>
              <a:srgbClr val="FF0000"/>
            </a:solidFill>
            <a:ln w="12700" cap="rnd">
              <a:solidFill>
                <a:schemeClr val="tx1"/>
              </a:solidFill>
              <a:round/>
              <a:headEnd/>
              <a:tailEnd/>
            </a:ln>
          </p:spPr>
          <p:txBody>
            <a:bodyPr/>
            <a:lstStyle/>
            <a:p>
              <a:endParaRPr lang="en-US" dirty="0"/>
            </a:p>
          </p:txBody>
        </p:sp>
        <p:sp>
          <p:nvSpPr>
            <p:cNvPr id="72078" name="Oval 64"/>
            <p:cNvSpPr>
              <a:spLocks noChangeArrowheads="1"/>
            </p:cNvSpPr>
            <p:nvPr/>
          </p:nvSpPr>
          <p:spPr bwMode="auto">
            <a:xfrm>
              <a:off x="3439" y="1876"/>
              <a:ext cx="42" cy="49"/>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79" name="Freeform 65"/>
            <p:cNvSpPr>
              <a:spLocks/>
            </p:cNvSpPr>
            <p:nvPr/>
          </p:nvSpPr>
          <p:spPr bwMode="auto">
            <a:xfrm>
              <a:off x="3329" y="1925"/>
              <a:ext cx="137" cy="30"/>
            </a:xfrm>
            <a:custGeom>
              <a:avLst/>
              <a:gdLst>
                <a:gd name="T0" fmla="*/ 135 w 82"/>
                <a:gd name="T1" fmla="*/ 14 h 17"/>
                <a:gd name="T2" fmla="*/ 124 w 82"/>
                <a:gd name="T3" fmla="*/ 0 h 17"/>
                <a:gd name="T4" fmla="*/ 97 w 82"/>
                <a:gd name="T5" fmla="*/ 28 h 17"/>
                <a:gd name="T6" fmla="*/ 74 w 82"/>
                <a:gd name="T7" fmla="*/ 0 h 17"/>
                <a:gd name="T8" fmla="*/ 50 w 82"/>
                <a:gd name="T9" fmla="*/ 28 h 17"/>
                <a:gd name="T10" fmla="*/ 25 w 82"/>
                <a:gd name="T11" fmla="*/ 0 h 17"/>
                <a:gd name="T12" fmla="*/ 0 w 82"/>
                <a:gd name="T13" fmla="*/ 28 h 17"/>
                <a:gd name="T14" fmla="*/ 0 w 82"/>
                <a:gd name="T15" fmla="*/ 14 h 17"/>
                <a:gd name="T16" fmla="*/ 0 60000 65536"/>
                <a:gd name="T17" fmla="*/ 0 60000 65536"/>
                <a:gd name="T18" fmla="*/ 0 60000 65536"/>
                <a:gd name="T19" fmla="*/ 0 60000 65536"/>
                <a:gd name="T20" fmla="*/ 0 60000 65536"/>
                <a:gd name="T21" fmla="*/ 0 60000 65536"/>
                <a:gd name="T22" fmla="*/ 0 60000 65536"/>
                <a:gd name="T23" fmla="*/ 0 60000 65536"/>
                <a:gd name="T24" fmla="*/ 0 w 82"/>
                <a:gd name="T25" fmla="*/ 0 h 17"/>
                <a:gd name="T26" fmla="*/ 82 w 82"/>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2" h="17">
                  <a:moveTo>
                    <a:pt x="81" y="8"/>
                  </a:moveTo>
                  <a:lnTo>
                    <a:pt x="74" y="0"/>
                  </a:lnTo>
                  <a:lnTo>
                    <a:pt x="58" y="16"/>
                  </a:lnTo>
                  <a:lnTo>
                    <a:pt x="44" y="0"/>
                  </a:lnTo>
                  <a:lnTo>
                    <a:pt x="30" y="16"/>
                  </a:lnTo>
                  <a:lnTo>
                    <a:pt x="15" y="0"/>
                  </a:lnTo>
                  <a:lnTo>
                    <a:pt x="0" y="16"/>
                  </a:lnTo>
                  <a:lnTo>
                    <a:pt x="0" y="8"/>
                  </a:lnTo>
                </a:path>
              </a:pathLst>
            </a:custGeom>
            <a:solidFill>
              <a:srgbClr val="FF0000"/>
            </a:solidFill>
            <a:ln w="12700" cap="rnd">
              <a:solidFill>
                <a:schemeClr val="tx1"/>
              </a:solidFill>
              <a:round/>
              <a:headEnd/>
              <a:tailEnd/>
            </a:ln>
          </p:spPr>
          <p:txBody>
            <a:bodyPr/>
            <a:lstStyle/>
            <a:p>
              <a:endParaRPr lang="en-US" dirty="0"/>
            </a:p>
          </p:txBody>
        </p:sp>
        <p:sp>
          <p:nvSpPr>
            <p:cNvPr id="72080" name="Freeform 66"/>
            <p:cNvSpPr>
              <a:spLocks/>
            </p:cNvSpPr>
            <p:nvPr/>
          </p:nvSpPr>
          <p:spPr bwMode="auto">
            <a:xfrm>
              <a:off x="3287" y="2071"/>
              <a:ext cx="125" cy="29"/>
            </a:xfrm>
            <a:custGeom>
              <a:avLst/>
              <a:gdLst>
                <a:gd name="T0" fmla="*/ 123 w 73"/>
                <a:gd name="T1" fmla="*/ 15 h 16"/>
                <a:gd name="T2" fmla="*/ 111 w 73"/>
                <a:gd name="T3" fmla="*/ 0 h 16"/>
                <a:gd name="T4" fmla="*/ 84 w 73"/>
                <a:gd name="T5" fmla="*/ 27 h 16"/>
                <a:gd name="T6" fmla="*/ 58 w 73"/>
                <a:gd name="T7" fmla="*/ 0 h 16"/>
                <a:gd name="T8" fmla="*/ 34 w 73"/>
                <a:gd name="T9" fmla="*/ 27 h 16"/>
                <a:gd name="T10" fmla="*/ 7 w 73"/>
                <a:gd name="T11" fmla="*/ 0 h 16"/>
                <a:gd name="T12" fmla="*/ 0 w 73"/>
                <a:gd name="T13" fmla="*/ 15 h 16"/>
                <a:gd name="T14" fmla="*/ 0 60000 65536"/>
                <a:gd name="T15" fmla="*/ 0 60000 65536"/>
                <a:gd name="T16" fmla="*/ 0 60000 65536"/>
                <a:gd name="T17" fmla="*/ 0 60000 65536"/>
                <a:gd name="T18" fmla="*/ 0 60000 65536"/>
                <a:gd name="T19" fmla="*/ 0 60000 65536"/>
                <a:gd name="T20" fmla="*/ 0 60000 65536"/>
                <a:gd name="T21" fmla="*/ 0 w 73"/>
                <a:gd name="T22" fmla="*/ 0 h 16"/>
                <a:gd name="T23" fmla="*/ 73 w 73"/>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 h="16">
                  <a:moveTo>
                    <a:pt x="72" y="8"/>
                  </a:moveTo>
                  <a:lnTo>
                    <a:pt x="65" y="0"/>
                  </a:lnTo>
                  <a:lnTo>
                    <a:pt x="49" y="15"/>
                  </a:lnTo>
                  <a:lnTo>
                    <a:pt x="34" y="0"/>
                  </a:lnTo>
                  <a:lnTo>
                    <a:pt x="20" y="15"/>
                  </a:lnTo>
                  <a:lnTo>
                    <a:pt x="4" y="0"/>
                  </a:lnTo>
                  <a:lnTo>
                    <a:pt x="0" y="8"/>
                  </a:lnTo>
                </a:path>
              </a:pathLst>
            </a:custGeom>
            <a:solidFill>
              <a:srgbClr val="FF0000"/>
            </a:solidFill>
            <a:ln w="12700" cap="rnd">
              <a:solidFill>
                <a:schemeClr val="tx1"/>
              </a:solidFill>
              <a:round/>
              <a:headEnd/>
              <a:tailEnd/>
            </a:ln>
          </p:spPr>
          <p:txBody>
            <a:bodyPr/>
            <a:lstStyle/>
            <a:p>
              <a:endParaRPr lang="en-US" dirty="0"/>
            </a:p>
          </p:txBody>
        </p:sp>
        <p:sp>
          <p:nvSpPr>
            <p:cNvPr id="72081" name="Oval 67"/>
            <p:cNvSpPr>
              <a:spLocks noChangeArrowheads="1"/>
            </p:cNvSpPr>
            <p:nvPr/>
          </p:nvSpPr>
          <p:spPr bwMode="auto">
            <a:xfrm>
              <a:off x="3402" y="2068"/>
              <a:ext cx="46"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82" name="Freeform 68"/>
            <p:cNvSpPr>
              <a:spLocks/>
            </p:cNvSpPr>
            <p:nvPr/>
          </p:nvSpPr>
          <p:spPr bwMode="auto">
            <a:xfrm>
              <a:off x="3287" y="2111"/>
              <a:ext cx="139" cy="31"/>
            </a:xfrm>
            <a:custGeom>
              <a:avLst/>
              <a:gdLst>
                <a:gd name="T0" fmla="*/ 137 w 83"/>
                <a:gd name="T1" fmla="*/ 16 h 18"/>
                <a:gd name="T2" fmla="*/ 126 w 83"/>
                <a:gd name="T3" fmla="*/ 0 h 18"/>
                <a:gd name="T4" fmla="*/ 99 w 83"/>
                <a:gd name="T5" fmla="*/ 29 h 18"/>
                <a:gd name="T6" fmla="*/ 74 w 83"/>
                <a:gd name="T7" fmla="*/ 0 h 18"/>
                <a:gd name="T8" fmla="*/ 50 w 83"/>
                <a:gd name="T9" fmla="*/ 29 h 18"/>
                <a:gd name="T10" fmla="*/ 25 w 83"/>
                <a:gd name="T11" fmla="*/ 0 h 18"/>
                <a:gd name="T12" fmla="*/ 0 w 83"/>
                <a:gd name="T13" fmla="*/ 29 h 18"/>
                <a:gd name="T14" fmla="*/ 0 w 83"/>
                <a:gd name="T15" fmla="*/ 16 h 18"/>
                <a:gd name="T16" fmla="*/ 0 60000 65536"/>
                <a:gd name="T17" fmla="*/ 0 60000 65536"/>
                <a:gd name="T18" fmla="*/ 0 60000 65536"/>
                <a:gd name="T19" fmla="*/ 0 60000 65536"/>
                <a:gd name="T20" fmla="*/ 0 60000 65536"/>
                <a:gd name="T21" fmla="*/ 0 60000 65536"/>
                <a:gd name="T22" fmla="*/ 0 60000 65536"/>
                <a:gd name="T23" fmla="*/ 0 60000 65536"/>
                <a:gd name="T24" fmla="*/ 0 w 83"/>
                <a:gd name="T25" fmla="*/ 0 h 18"/>
                <a:gd name="T26" fmla="*/ 83 w 83"/>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 h="18">
                  <a:moveTo>
                    <a:pt x="82" y="9"/>
                  </a:moveTo>
                  <a:lnTo>
                    <a:pt x="75" y="0"/>
                  </a:lnTo>
                  <a:lnTo>
                    <a:pt x="59" y="17"/>
                  </a:lnTo>
                  <a:lnTo>
                    <a:pt x="44" y="0"/>
                  </a:lnTo>
                  <a:lnTo>
                    <a:pt x="30" y="17"/>
                  </a:lnTo>
                  <a:lnTo>
                    <a:pt x="15" y="0"/>
                  </a:lnTo>
                  <a:lnTo>
                    <a:pt x="0" y="17"/>
                  </a:lnTo>
                  <a:lnTo>
                    <a:pt x="0" y="9"/>
                  </a:lnTo>
                </a:path>
              </a:pathLst>
            </a:custGeom>
            <a:solidFill>
              <a:srgbClr val="FF0000"/>
            </a:solidFill>
            <a:ln w="12700" cap="rnd">
              <a:solidFill>
                <a:schemeClr val="tx1"/>
              </a:solidFill>
              <a:round/>
              <a:headEnd/>
              <a:tailEnd/>
            </a:ln>
          </p:spPr>
          <p:txBody>
            <a:bodyPr/>
            <a:lstStyle/>
            <a:p>
              <a:endParaRPr lang="en-US" dirty="0"/>
            </a:p>
          </p:txBody>
        </p:sp>
        <p:sp>
          <p:nvSpPr>
            <p:cNvPr id="72083" name="Freeform 69"/>
            <p:cNvSpPr>
              <a:spLocks/>
            </p:cNvSpPr>
            <p:nvPr/>
          </p:nvSpPr>
          <p:spPr bwMode="auto">
            <a:xfrm>
              <a:off x="3101" y="1235"/>
              <a:ext cx="89" cy="98"/>
            </a:xfrm>
            <a:custGeom>
              <a:avLst/>
              <a:gdLst>
                <a:gd name="T0" fmla="*/ 87 w 52"/>
                <a:gd name="T1" fmla="*/ 0 h 56"/>
                <a:gd name="T2" fmla="*/ 68 w 52"/>
                <a:gd name="T3" fmla="*/ 0 h 56"/>
                <a:gd name="T4" fmla="*/ 68 w 52"/>
                <a:gd name="T5" fmla="*/ 40 h 56"/>
                <a:gd name="T6" fmla="*/ 29 w 52"/>
                <a:gd name="T7" fmla="*/ 40 h 56"/>
                <a:gd name="T8" fmla="*/ 29 w 52"/>
                <a:gd name="T9" fmla="*/ 82 h 56"/>
                <a:gd name="T10" fmla="*/ 0 w 52"/>
                <a:gd name="T11" fmla="*/ 82 h 56"/>
                <a:gd name="T12" fmla="*/ 0 w 52"/>
                <a:gd name="T13" fmla="*/ 96 h 56"/>
                <a:gd name="T14" fmla="*/ 0 60000 65536"/>
                <a:gd name="T15" fmla="*/ 0 60000 65536"/>
                <a:gd name="T16" fmla="*/ 0 60000 65536"/>
                <a:gd name="T17" fmla="*/ 0 60000 65536"/>
                <a:gd name="T18" fmla="*/ 0 60000 65536"/>
                <a:gd name="T19" fmla="*/ 0 60000 65536"/>
                <a:gd name="T20" fmla="*/ 0 60000 65536"/>
                <a:gd name="T21" fmla="*/ 0 w 52"/>
                <a:gd name="T22" fmla="*/ 0 h 56"/>
                <a:gd name="T23" fmla="*/ 52 w 52"/>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56">
                  <a:moveTo>
                    <a:pt x="51" y="0"/>
                  </a:moveTo>
                  <a:lnTo>
                    <a:pt x="40" y="0"/>
                  </a:lnTo>
                  <a:lnTo>
                    <a:pt x="40" y="23"/>
                  </a:lnTo>
                  <a:lnTo>
                    <a:pt x="17" y="23"/>
                  </a:lnTo>
                  <a:lnTo>
                    <a:pt x="17" y="47"/>
                  </a:lnTo>
                  <a:lnTo>
                    <a:pt x="0" y="47"/>
                  </a:lnTo>
                  <a:lnTo>
                    <a:pt x="0" y="55"/>
                  </a:lnTo>
                </a:path>
              </a:pathLst>
            </a:custGeom>
            <a:solidFill>
              <a:srgbClr val="FF0000"/>
            </a:solidFill>
            <a:ln w="12700" cap="rnd">
              <a:solidFill>
                <a:schemeClr val="tx1"/>
              </a:solidFill>
              <a:round/>
              <a:headEnd/>
              <a:tailEnd/>
            </a:ln>
          </p:spPr>
          <p:txBody>
            <a:bodyPr/>
            <a:lstStyle/>
            <a:p>
              <a:endParaRPr lang="en-US" dirty="0"/>
            </a:p>
          </p:txBody>
        </p:sp>
        <p:sp>
          <p:nvSpPr>
            <p:cNvPr id="72084" name="Oval 70"/>
            <p:cNvSpPr>
              <a:spLocks noChangeArrowheads="1"/>
            </p:cNvSpPr>
            <p:nvPr/>
          </p:nvSpPr>
          <p:spPr bwMode="auto">
            <a:xfrm>
              <a:off x="3183" y="1200"/>
              <a:ext cx="43" cy="41"/>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85" name="Freeform 71"/>
            <p:cNvSpPr>
              <a:spLocks/>
            </p:cNvSpPr>
            <p:nvPr/>
          </p:nvSpPr>
          <p:spPr bwMode="auto">
            <a:xfrm>
              <a:off x="3124" y="1249"/>
              <a:ext cx="107" cy="115"/>
            </a:xfrm>
            <a:custGeom>
              <a:avLst/>
              <a:gdLst>
                <a:gd name="T0" fmla="*/ 105 w 62"/>
                <a:gd name="T1" fmla="*/ 0 h 67"/>
                <a:gd name="T2" fmla="*/ 85 w 62"/>
                <a:gd name="T3" fmla="*/ 0 h 67"/>
                <a:gd name="T4" fmla="*/ 85 w 62"/>
                <a:gd name="T5" fmla="*/ 39 h 67"/>
                <a:gd name="T6" fmla="*/ 52 w 62"/>
                <a:gd name="T7" fmla="*/ 39 h 67"/>
                <a:gd name="T8" fmla="*/ 52 w 62"/>
                <a:gd name="T9" fmla="*/ 74 h 67"/>
                <a:gd name="T10" fmla="*/ 12 w 62"/>
                <a:gd name="T11" fmla="*/ 74 h 67"/>
                <a:gd name="T12" fmla="*/ 12 w 62"/>
                <a:gd name="T13" fmla="*/ 113 h 67"/>
                <a:gd name="T14" fmla="*/ 0 w 62"/>
                <a:gd name="T15" fmla="*/ 106 h 67"/>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67"/>
                <a:gd name="T26" fmla="*/ 62 w 62"/>
                <a:gd name="T27" fmla="*/ 67 h 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67">
                  <a:moveTo>
                    <a:pt x="61" y="0"/>
                  </a:moveTo>
                  <a:lnTo>
                    <a:pt x="49" y="0"/>
                  </a:lnTo>
                  <a:lnTo>
                    <a:pt x="49" y="23"/>
                  </a:lnTo>
                  <a:lnTo>
                    <a:pt x="30" y="23"/>
                  </a:lnTo>
                  <a:lnTo>
                    <a:pt x="30" y="43"/>
                  </a:lnTo>
                  <a:lnTo>
                    <a:pt x="7" y="43"/>
                  </a:lnTo>
                  <a:lnTo>
                    <a:pt x="7" y="66"/>
                  </a:lnTo>
                  <a:lnTo>
                    <a:pt x="0" y="62"/>
                  </a:lnTo>
                </a:path>
              </a:pathLst>
            </a:custGeom>
            <a:solidFill>
              <a:srgbClr val="FF0000"/>
            </a:solidFill>
            <a:ln w="12700" cap="rnd">
              <a:solidFill>
                <a:schemeClr val="tx1"/>
              </a:solidFill>
              <a:round/>
              <a:headEnd/>
              <a:tailEnd/>
            </a:ln>
          </p:spPr>
          <p:txBody>
            <a:bodyPr/>
            <a:lstStyle/>
            <a:p>
              <a:endParaRPr lang="en-US" dirty="0"/>
            </a:p>
          </p:txBody>
        </p:sp>
        <p:sp>
          <p:nvSpPr>
            <p:cNvPr id="72086" name="Freeform 72"/>
            <p:cNvSpPr>
              <a:spLocks/>
            </p:cNvSpPr>
            <p:nvPr/>
          </p:nvSpPr>
          <p:spPr bwMode="auto">
            <a:xfrm>
              <a:off x="3152" y="1282"/>
              <a:ext cx="88" cy="96"/>
            </a:xfrm>
            <a:custGeom>
              <a:avLst/>
              <a:gdLst>
                <a:gd name="T0" fmla="*/ 86 w 52"/>
                <a:gd name="T1" fmla="*/ 0 h 55"/>
                <a:gd name="T2" fmla="*/ 68 w 52"/>
                <a:gd name="T3" fmla="*/ 0 h 55"/>
                <a:gd name="T4" fmla="*/ 68 w 52"/>
                <a:gd name="T5" fmla="*/ 40 h 55"/>
                <a:gd name="T6" fmla="*/ 36 w 52"/>
                <a:gd name="T7" fmla="*/ 40 h 55"/>
                <a:gd name="T8" fmla="*/ 36 w 52"/>
                <a:gd name="T9" fmla="*/ 80 h 55"/>
                <a:gd name="T10" fmla="*/ 0 w 52"/>
                <a:gd name="T11" fmla="*/ 80 h 55"/>
                <a:gd name="T12" fmla="*/ 5 w 52"/>
                <a:gd name="T13" fmla="*/ 94 h 55"/>
                <a:gd name="T14" fmla="*/ 0 60000 65536"/>
                <a:gd name="T15" fmla="*/ 0 60000 65536"/>
                <a:gd name="T16" fmla="*/ 0 60000 65536"/>
                <a:gd name="T17" fmla="*/ 0 60000 65536"/>
                <a:gd name="T18" fmla="*/ 0 60000 65536"/>
                <a:gd name="T19" fmla="*/ 0 60000 65536"/>
                <a:gd name="T20" fmla="*/ 0 60000 65536"/>
                <a:gd name="T21" fmla="*/ 0 w 52"/>
                <a:gd name="T22" fmla="*/ 0 h 55"/>
                <a:gd name="T23" fmla="*/ 52 w 52"/>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55">
                  <a:moveTo>
                    <a:pt x="51" y="0"/>
                  </a:moveTo>
                  <a:lnTo>
                    <a:pt x="40" y="0"/>
                  </a:lnTo>
                  <a:lnTo>
                    <a:pt x="40" y="23"/>
                  </a:lnTo>
                  <a:lnTo>
                    <a:pt x="21" y="23"/>
                  </a:lnTo>
                  <a:lnTo>
                    <a:pt x="21" y="46"/>
                  </a:lnTo>
                  <a:lnTo>
                    <a:pt x="0" y="46"/>
                  </a:lnTo>
                  <a:lnTo>
                    <a:pt x="3" y="54"/>
                  </a:lnTo>
                </a:path>
              </a:pathLst>
            </a:custGeom>
            <a:solidFill>
              <a:srgbClr val="FF0000"/>
            </a:solidFill>
            <a:ln w="12700" cap="rnd">
              <a:solidFill>
                <a:schemeClr val="tx1"/>
              </a:solidFill>
              <a:round/>
              <a:headEnd/>
              <a:tailEnd/>
            </a:ln>
          </p:spPr>
          <p:txBody>
            <a:bodyPr/>
            <a:lstStyle/>
            <a:p>
              <a:endParaRPr lang="en-US" dirty="0"/>
            </a:p>
          </p:txBody>
        </p:sp>
        <p:sp>
          <p:nvSpPr>
            <p:cNvPr id="72087" name="Oval 73"/>
            <p:cNvSpPr>
              <a:spLocks noChangeArrowheads="1"/>
            </p:cNvSpPr>
            <p:nvPr/>
          </p:nvSpPr>
          <p:spPr bwMode="auto">
            <a:xfrm>
              <a:off x="3240" y="1249"/>
              <a:ext cx="41" cy="41"/>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88" name="Freeform 74"/>
            <p:cNvSpPr>
              <a:spLocks/>
            </p:cNvSpPr>
            <p:nvPr/>
          </p:nvSpPr>
          <p:spPr bwMode="auto">
            <a:xfrm>
              <a:off x="3180" y="1296"/>
              <a:ext cx="103" cy="117"/>
            </a:xfrm>
            <a:custGeom>
              <a:avLst/>
              <a:gdLst>
                <a:gd name="T0" fmla="*/ 101 w 61"/>
                <a:gd name="T1" fmla="*/ 0 h 67"/>
                <a:gd name="T2" fmla="*/ 83 w 61"/>
                <a:gd name="T3" fmla="*/ 0 h 67"/>
                <a:gd name="T4" fmla="*/ 83 w 61"/>
                <a:gd name="T5" fmla="*/ 40 h 67"/>
                <a:gd name="T6" fmla="*/ 44 w 61"/>
                <a:gd name="T7" fmla="*/ 40 h 67"/>
                <a:gd name="T8" fmla="*/ 44 w 61"/>
                <a:gd name="T9" fmla="*/ 75 h 67"/>
                <a:gd name="T10" fmla="*/ 14 w 61"/>
                <a:gd name="T11" fmla="*/ 75 h 67"/>
                <a:gd name="T12" fmla="*/ 14 w 61"/>
                <a:gd name="T13" fmla="*/ 115 h 67"/>
                <a:gd name="T14" fmla="*/ 0 w 61"/>
                <a:gd name="T15" fmla="*/ 108 h 67"/>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7"/>
                <a:gd name="T26" fmla="*/ 61 w 61"/>
                <a:gd name="T27" fmla="*/ 67 h 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7">
                  <a:moveTo>
                    <a:pt x="60" y="0"/>
                  </a:moveTo>
                  <a:lnTo>
                    <a:pt x="49" y="0"/>
                  </a:lnTo>
                  <a:lnTo>
                    <a:pt x="49" y="23"/>
                  </a:lnTo>
                  <a:lnTo>
                    <a:pt x="26" y="23"/>
                  </a:lnTo>
                  <a:lnTo>
                    <a:pt x="26" y="43"/>
                  </a:lnTo>
                  <a:lnTo>
                    <a:pt x="8" y="43"/>
                  </a:lnTo>
                  <a:lnTo>
                    <a:pt x="8" y="66"/>
                  </a:lnTo>
                  <a:lnTo>
                    <a:pt x="0" y="62"/>
                  </a:lnTo>
                </a:path>
              </a:pathLst>
            </a:custGeom>
            <a:solidFill>
              <a:srgbClr val="FF0000"/>
            </a:solidFill>
            <a:ln w="12700" cap="rnd">
              <a:solidFill>
                <a:schemeClr val="tx1"/>
              </a:solidFill>
              <a:round/>
              <a:headEnd/>
              <a:tailEnd/>
            </a:ln>
          </p:spPr>
          <p:txBody>
            <a:bodyPr/>
            <a:lstStyle/>
            <a:p>
              <a:endParaRPr lang="en-US" dirty="0"/>
            </a:p>
          </p:txBody>
        </p:sp>
        <p:sp>
          <p:nvSpPr>
            <p:cNvPr id="72089" name="Freeform 75"/>
            <p:cNvSpPr>
              <a:spLocks/>
            </p:cNvSpPr>
            <p:nvPr/>
          </p:nvSpPr>
          <p:spPr bwMode="auto">
            <a:xfrm>
              <a:off x="3214" y="1350"/>
              <a:ext cx="90" cy="93"/>
            </a:xfrm>
            <a:custGeom>
              <a:avLst/>
              <a:gdLst>
                <a:gd name="T0" fmla="*/ 88 w 53"/>
                <a:gd name="T1" fmla="*/ 0 h 53"/>
                <a:gd name="T2" fmla="*/ 70 w 53"/>
                <a:gd name="T3" fmla="*/ 0 h 53"/>
                <a:gd name="T4" fmla="*/ 70 w 53"/>
                <a:gd name="T5" fmla="*/ 40 h 53"/>
                <a:gd name="T6" fmla="*/ 31 w 53"/>
                <a:gd name="T7" fmla="*/ 40 h 53"/>
                <a:gd name="T8" fmla="*/ 31 w 53"/>
                <a:gd name="T9" fmla="*/ 79 h 53"/>
                <a:gd name="T10" fmla="*/ 0 w 53"/>
                <a:gd name="T11" fmla="*/ 79 h 53"/>
                <a:gd name="T12" fmla="*/ 0 w 53"/>
                <a:gd name="T13" fmla="*/ 91 h 53"/>
                <a:gd name="T14" fmla="*/ 0 60000 65536"/>
                <a:gd name="T15" fmla="*/ 0 60000 65536"/>
                <a:gd name="T16" fmla="*/ 0 60000 65536"/>
                <a:gd name="T17" fmla="*/ 0 60000 65536"/>
                <a:gd name="T18" fmla="*/ 0 60000 65536"/>
                <a:gd name="T19" fmla="*/ 0 60000 65536"/>
                <a:gd name="T20" fmla="*/ 0 60000 65536"/>
                <a:gd name="T21" fmla="*/ 0 w 53"/>
                <a:gd name="T22" fmla="*/ 0 h 53"/>
                <a:gd name="T23" fmla="*/ 53 w 53"/>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53">
                  <a:moveTo>
                    <a:pt x="52" y="0"/>
                  </a:moveTo>
                  <a:lnTo>
                    <a:pt x="41" y="0"/>
                  </a:lnTo>
                  <a:lnTo>
                    <a:pt x="41" y="23"/>
                  </a:lnTo>
                  <a:lnTo>
                    <a:pt x="18" y="23"/>
                  </a:lnTo>
                  <a:lnTo>
                    <a:pt x="18" y="45"/>
                  </a:lnTo>
                  <a:lnTo>
                    <a:pt x="0" y="45"/>
                  </a:lnTo>
                  <a:lnTo>
                    <a:pt x="0" y="52"/>
                  </a:lnTo>
                </a:path>
              </a:pathLst>
            </a:custGeom>
            <a:solidFill>
              <a:srgbClr val="FF0000"/>
            </a:solidFill>
            <a:ln w="12700" cap="rnd">
              <a:solidFill>
                <a:schemeClr val="tx1"/>
              </a:solidFill>
              <a:round/>
              <a:headEnd/>
              <a:tailEnd/>
            </a:ln>
          </p:spPr>
          <p:txBody>
            <a:bodyPr/>
            <a:lstStyle/>
            <a:p>
              <a:endParaRPr lang="en-US" dirty="0"/>
            </a:p>
          </p:txBody>
        </p:sp>
        <p:sp>
          <p:nvSpPr>
            <p:cNvPr id="72090" name="Oval 76"/>
            <p:cNvSpPr>
              <a:spLocks noChangeArrowheads="1"/>
            </p:cNvSpPr>
            <p:nvPr/>
          </p:nvSpPr>
          <p:spPr bwMode="auto">
            <a:xfrm>
              <a:off x="3297" y="1319"/>
              <a:ext cx="39" cy="3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91" name="Freeform 77"/>
            <p:cNvSpPr>
              <a:spLocks/>
            </p:cNvSpPr>
            <p:nvPr/>
          </p:nvSpPr>
          <p:spPr bwMode="auto">
            <a:xfrm>
              <a:off x="3238" y="1364"/>
              <a:ext cx="102" cy="115"/>
            </a:xfrm>
            <a:custGeom>
              <a:avLst/>
              <a:gdLst>
                <a:gd name="T0" fmla="*/ 100 w 60"/>
                <a:gd name="T1" fmla="*/ 0 h 66"/>
                <a:gd name="T2" fmla="*/ 82 w 60"/>
                <a:gd name="T3" fmla="*/ 0 h 66"/>
                <a:gd name="T4" fmla="*/ 82 w 60"/>
                <a:gd name="T5" fmla="*/ 40 h 66"/>
                <a:gd name="T6" fmla="*/ 48 w 60"/>
                <a:gd name="T7" fmla="*/ 40 h 66"/>
                <a:gd name="T8" fmla="*/ 48 w 60"/>
                <a:gd name="T9" fmla="*/ 73 h 66"/>
                <a:gd name="T10" fmla="*/ 12 w 60"/>
                <a:gd name="T11" fmla="*/ 73 h 66"/>
                <a:gd name="T12" fmla="*/ 12 w 60"/>
                <a:gd name="T13" fmla="*/ 113 h 66"/>
                <a:gd name="T14" fmla="*/ 0 w 60"/>
                <a:gd name="T15" fmla="*/ 106 h 66"/>
                <a:gd name="T16" fmla="*/ 0 60000 65536"/>
                <a:gd name="T17" fmla="*/ 0 60000 65536"/>
                <a:gd name="T18" fmla="*/ 0 60000 65536"/>
                <a:gd name="T19" fmla="*/ 0 60000 65536"/>
                <a:gd name="T20" fmla="*/ 0 60000 65536"/>
                <a:gd name="T21" fmla="*/ 0 60000 65536"/>
                <a:gd name="T22" fmla="*/ 0 60000 65536"/>
                <a:gd name="T23" fmla="*/ 0 60000 65536"/>
                <a:gd name="T24" fmla="*/ 0 w 60"/>
                <a:gd name="T25" fmla="*/ 0 h 66"/>
                <a:gd name="T26" fmla="*/ 60 w 60"/>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 h="66">
                  <a:moveTo>
                    <a:pt x="59" y="0"/>
                  </a:moveTo>
                  <a:lnTo>
                    <a:pt x="48" y="0"/>
                  </a:lnTo>
                  <a:lnTo>
                    <a:pt x="48" y="23"/>
                  </a:lnTo>
                  <a:lnTo>
                    <a:pt x="28" y="23"/>
                  </a:lnTo>
                  <a:lnTo>
                    <a:pt x="28" y="42"/>
                  </a:lnTo>
                  <a:lnTo>
                    <a:pt x="7" y="42"/>
                  </a:lnTo>
                  <a:lnTo>
                    <a:pt x="7" y="65"/>
                  </a:lnTo>
                  <a:lnTo>
                    <a:pt x="0" y="61"/>
                  </a:lnTo>
                </a:path>
              </a:pathLst>
            </a:custGeom>
            <a:solidFill>
              <a:srgbClr val="FF0000"/>
            </a:solidFill>
            <a:ln w="12700" cap="rnd">
              <a:solidFill>
                <a:schemeClr val="tx1"/>
              </a:solidFill>
              <a:round/>
              <a:headEnd/>
              <a:tailEnd/>
            </a:ln>
          </p:spPr>
          <p:txBody>
            <a:bodyPr/>
            <a:lstStyle/>
            <a:p>
              <a:endParaRPr lang="en-US" dirty="0"/>
            </a:p>
          </p:txBody>
        </p:sp>
        <p:sp>
          <p:nvSpPr>
            <p:cNvPr id="72092" name="Freeform 78"/>
            <p:cNvSpPr>
              <a:spLocks/>
            </p:cNvSpPr>
            <p:nvPr/>
          </p:nvSpPr>
          <p:spPr bwMode="auto">
            <a:xfrm>
              <a:off x="3251" y="1438"/>
              <a:ext cx="89" cy="95"/>
            </a:xfrm>
            <a:custGeom>
              <a:avLst/>
              <a:gdLst>
                <a:gd name="T0" fmla="*/ 87 w 52"/>
                <a:gd name="T1" fmla="*/ 0 h 54"/>
                <a:gd name="T2" fmla="*/ 68 w 52"/>
                <a:gd name="T3" fmla="*/ 0 h 54"/>
                <a:gd name="T4" fmla="*/ 68 w 52"/>
                <a:gd name="T5" fmla="*/ 40 h 54"/>
                <a:gd name="T6" fmla="*/ 29 w 52"/>
                <a:gd name="T7" fmla="*/ 40 h 54"/>
                <a:gd name="T8" fmla="*/ 29 w 52"/>
                <a:gd name="T9" fmla="*/ 81 h 54"/>
                <a:gd name="T10" fmla="*/ 0 w 52"/>
                <a:gd name="T11" fmla="*/ 81 h 54"/>
                <a:gd name="T12" fmla="*/ 0 w 52"/>
                <a:gd name="T13" fmla="*/ 93 h 54"/>
                <a:gd name="T14" fmla="*/ 0 60000 65536"/>
                <a:gd name="T15" fmla="*/ 0 60000 65536"/>
                <a:gd name="T16" fmla="*/ 0 60000 65536"/>
                <a:gd name="T17" fmla="*/ 0 60000 65536"/>
                <a:gd name="T18" fmla="*/ 0 60000 65536"/>
                <a:gd name="T19" fmla="*/ 0 60000 65536"/>
                <a:gd name="T20" fmla="*/ 0 60000 65536"/>
                <a:gd name="T21" fmla="*/ 0 w 52"/>
                <a:gd name="T22" fmla="*/ 0 h 54"/>
                <a:gd name="T23" fmla="*/ 52 w 52"/>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54">
                  <a:moveTo>
                    <a:pt x="51" y="0"/>
                  </a:moveTo>
                  <a:lnTo>
                    <a:pt x="40" y="0"/>
                  </a:lnTo>
                  <a:lnTo>
                    <a:pt x="40" y="23"/>
                  </a:lnTo>
                  <a:lnTo>
                    <a:pt x="17" y="23"/>
                  </a:lnTo>
                  <a:lnTo>
                    <a:pt x="17" y="46"/>
                  </a:lnTo>
                  <a:lnTo>
                    <a:pt x="0" y="46"/>
                  </a:lnTo>
                  <a:lnTo>
                    <a:pt x="0" y="53"/>
                  </a:lnTo>
                </a:path>
              </a:pathLst>
            </a:custGeom>
            <a:solidFill>
              <a:srgbClr val="FF0000"/>
            </a:solidFill>
            <a:ln w="12700" cap="rnd">
              <a:solidFill>
                <a:schemeClr val="tx1"/>
              </a:solidFill>
              <a:round/>
              <a:headEnd/>
              <a:tailEnd/>
            </a:ln>
          </p:spPr>
          <p:txBody>
            <a:bodyPr/>
            <a:lstStyle/>
            <a:p>
              <a:endParaRPr lang="en-US" dirty="0"/>
            </a:p>
          </p:txBody>
        </p:sp>
        <p:sp>
          <p:nvSpPr>
            <p:cNvPr id="72093" name="Oval 79"/>
            <p:cNvSpPr>
              <a:spLocks noChangeArrowheads="1"/>
            </p:cNvSpPr>
            <p:nvPr/>
          </p:nvSpPr>
          <p:spPr bwMode="auto">
            <a:xfrm>
              <a:off x="3334" y="1405"/>
              <a:ext cx="42" cy="3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94" name="Freeform 80"/>
            <p:cNvSpPr>
              <a:spLocks/>
            </p:cNvSpPr>
            <p:nvPr/>
          </p:nvSpPr>
          <p:spPr bwMode="auto">
            <a:xfrm>
              <a:off x="3276" y="1449"/>
              <a:ext cx="103" cy="118"/>
            </a:xfrm>
            <a:custGeom>
              <a:avLst/>
              <a:gdLst>
                <a:gd name="T0" fmla="*/ 101 w 62"/>
                <a:gd name="T1" fmla="*/ 0 h 67"/>
                <a:gd name="T2" fmla="*/ 81 w 62"/>
                <a:gd name="T3" fmla="*/ 0 h 67"/>
                <a:gd name="T4" fmla="*/ 81 w 62"/>
                <a:gd name="T5" fmla="*/ 41 h 67"/>
                <a:gd name="T6" fmla="*/ 50 w 62"/>
                <a:gd name="T7" fmla="*/ 41 h 67"/>
                <a:gd name="T8" fmla="*/ 50 w 62"/>
                <a:gd name="T9" fmla="*/ 74 h 67"/>
                <a:gd name="T10" fmla="*/ 12 w 62"/>
                <a:gd name="T11" fmla="*/ 74 h 67"/>
                <a:gd name="T12" fmla="*/ 12 w 62"/>
                <a:gd name="T13" fmla="*/ 116 h 67"/>
                <a:gd name="T14" fmla="*/ 0 w 62"/>
                <a:gd name="T15" fmla="*/ 109 h 67"/>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67"/>
                <a:gd name="T26" fmla="*/ 62 w 62"/>
                <a:gd name="T27" fmla="*/ 67 h 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67">
                  <a:moveTo>
                    <a:pt x="61" y="0"/>
                  </a:moveTo>
                  <a:lnTo>
                    <a:pt x="49" y="0"/>
                  </a:lnTo>
                  <a:lnTo>
                    <a:pt x="49" y="23"/>
                  </a:lnTo>
                  <a:lnTo>
                    <a:pt x="30" y="23"/>
                  </a:lnTo>
                  <a:lnTo>
                    <a:pt x="30" y="42"/>
                  </a:lnTo>
                  <a:lnTo>
                    <a:pt x="7" y="42"/>
                  </a:lnTo>
                  <a:lnTo>
                    <a:pt x="7" y="66"/>
                  </a:lnTo>
                  <a:lnTo>
                    <a:pt x="0" y="62"/>
                  </a:lnTo>
                </a:path>
              </a:pathLst>
            </a:custGeom>
            <a:solidFill>
              <a:srgbClr val="FF0000"/>
            </a:solidFill>
            <a:ln w="12700" cap="rnd">
              <a:solidFill>
                <a:schemeClr val="tx1"/>
              </a:solidFill>
              <a:round/>
              <a:headEnd/>
              <a:tailEnd/>
            </a:ln>
          </p:spPr>
          <p:txBody>
            <a:bodyPr/>
            <a:lstStyle/>
            <a:p>
              <a:endParaRPr lang="en-US" dirty="0"/>
            </a:p>
          </p:txBody>
        </p:sp>
        <p:sp>
          <p:nvSpPr>
            <p:cNvPr id="72095" name="Freeform 81"/>
            <p:cNvSpPr>
              <a:spLocks/>
            </p:cNvSpPr>
            <p:nvPr/>
          </p:nvSpPr>
          <p:spPr bwMode="auto">
            <a:xfrm>
              <a:off x="2268" y="2235"/>
              <a:ext cx="91" cy="92"/>
            </a:xfrm>
            <a:custGeom>
              <a:avLst/>
              <a:gdLst>
                <a:gd name="T0" fmla="*/ 89 w 53"/>
                <a:gd name="T1" fmla="*/ 0 h 53"/>
                <a:gd name="T2" fmla="*/ 70 w 53"/>
                <a:gd name="T3" fmla="*/ 0 h 53"/>
                <a:gd name="T4" fmla="*/ 70 w 53"/>
                <a:gd name="T5" fmla="*/ 40 h 53"/>
                <a:gd name="T6" fmla="*/ 36 w 53"/>
                <a:gd name="T7" fmla="*/ 40 h 53"/>
                <a:gd name="T8" fmla="*/ 36 w 53"/>
                <a:gd name="T9" fmla="*/ 78 h 53"/>
                <a:gd name="T10" fmla="*/ 0 w 53"/>
                <a:gd name="T11" fmla="*/ 78 h 53"/>
                <a:gd name="T12" fmla="*/ 3 w 53"/>
                <a:gd name="T13" fmla="*/ 90 h 53"/>
                <a:gd name="T14" fmla="*/ 0 60000 65536"/>
                <a:gd name="T15" fmla="*/ 0 60000 65536"/>
                <a:gd name="T16" fmla="*/ 0 60000 65536"/>
                <a:gd name="T17" fmla="*/ 0 60000 65536"/>
                <a:gd name="T18" fmla="*/ 0 60000 65536"/>
                <a:gd name="T19" fmla="*/ 0 60000 65536"/>
                <a:gd name="T20" fmla="*/ 0 60000 65536"/>
                <a:gd name="T21" fmla="*/ 0 w 53"/>
                <a:gd name="T22" fmla="*/ 0 h 53"/>
                <a:gd name="T23" fmla="*/ 53 w 53"/>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53">
                  <a:moveTo>
                    <a:pt x="52" y="0"/>
                  </a:moveTo>
                  <a:lnTo>
                    <a:pt x="41" y="0"/>
                  </a:lnTo>
                  <a:lnTo>
                    <a:pt x="41" y="23"/>
                  </a:lnTo>
                  <a:lnTo>
                    <a:pt x="21" y="23"/>
                  </a:lnTo>
                  <a:lnTo>
                    <a:pt x="21" y="45"/>
                  </a:lnTo>
                  <a:lnTo>
                    <a:pt x="0" y="45"/>
                  </a:lnTo>
                  <a:lnTo>
                    <a:pt x="2" y="52"/>
                  </a:lnTo>
                </a:path>
              </a:pathLst>
            </a:custGeom>
            <a:solidFill>
              <a:srgbClr val="FF0000"/>
            </a:solidFill>
            <a:ln w="12700" cap="rnd">
              <a:solidFill>
                <a:schemeClr val="tx1"/>
              </a:solidFill>
              <a:round/>
              <a:headEnd/>
              <a:tailEnd/>
            </a:ln>
          </p:spPr>
          <p:txBody>
            <a:bodyPr/>
            <a:lstStyle/>
            <a:p>
              <a:endParaRPr lang="en-US" dirty="0"/>
            </a:p>
          </p:txBody>
        </p:sp>
        <p:sp>
          <p:nvSpPr>
            <p:cNvPr id="72096" name="Oval 82"/>
            <p:cNvSpPr>
              <a:spLocks noChangeArrowheads="1"/>
            </p:cNvSpPr>
            <p:nvPr/>
          </p:nvSpPr>
          <p:spPr bwMode="auto">
            <a:xfrm>
              <a:off x="2359" y="2202"/>
              <a:ext cx="43" cy="3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097" name="Freeform 83"/>
            <p:cNvSpPr>
              <a:spLocks/>
            </p:cNvSpPr>
            <p:nvPr/>
          </p:nvSpPr>
          <p:spPr bwMode="auto">
            <a:xfrm>
              <a:off x="2304" y="2246"/>
              <a:ext cx="99" cy="115"/>
            </a:xfrm>
            <a:custGeom>
              <a:avLst/>
              <a:gdLst>
                <a:gd name="T0" fmla="*/ 97 w 59"/>
                <a:gd name="T1" fmla="*/ 0 h 66"/>
                <a:gd name="T2" fmla="*/ 81 w 59"/>
                <a:gd name="T3" fmla="*/ 0 h 66"/>
                <a:gd name="T4" fmla="*/ 81 w 59"/>
                <a:gd name="T5" fmla="*/ 40 h 66"/>
                <a:gd name="T6" fmla="*/ 42 w 59"/>
                <a:gd name="T7" fmla="*/ 40 h 66"/>
                <a:gd name="T8" fmla="*/ 42 w 59"/>
                <a:gd name="T9" fmla="*/ 73 h 66"/>
                <a:gd name="T10" fmla="*/ 12 w 59"/>
                <a:gd name="T11" fmla="*/ 73 h 66"/>
                <a:gd name="T12" fmla="*/ 12 w 59"/>
                <a:gd name="T13" fmla="*/ 113 h 66"/>
                <a:gd name="T14" fmla="*/ 0 w 59"/>
                <a:gd name="T15" fmla="*/ 106 h 66"/>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66"/>
                <a:gd name="T26" fmla="*/ 59 w 59"/>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66">
                  <a:moveTo>
                    <a:pt x="58" y="0"/>
                  </a:moveTo>
                  <a:lnTo>
                    <a:pt x="48" y="0"/>
                  </a:lnTo>
                  <a:lnTo>
                    <a:pt x="48" y="23"/>
                  </a:lnTo>
                  <a:lnTo>
                    <a:pt x="25" y="23"/>
                  </a:lnTo>
                  <a:lnTo>
                    <a:pt x="25" y="42"/>
                  </a:lnTo>
                  <a:lnTo>
                    <a:pt x="7" y="42"/>
                  </a:lnTo>
                  <a:lnTo>
                    <a:pt x="7" y="65"/>
                  </a:lnTo>
                  <a:lnTo>
                    <a:pt x="0" y="61"/>
                  </a:lnTo>
                </a:path>
              </a:pathLst>
            </a:custGeom>
            <a:solidFill>
              <a:srgbClr val="FF0000"/>
            </a:solidFill>
            <a:ln w="12700" cap="rnd">
              <a:solidFill>
                <a:schemeClr val="tx1"/>
              </a:solidFill>
              <a:round/>
              <a:headEnd/>
              <a:tailEnd/>
            </a:ln>
          </p:spPr>
          <p:txBody>
            <a:bodyPr/>
            <a:lstStyle/>
            <a:p>
              <a:endParaRPr lang="en-US" dirty="0"/>
            </a:p>
          </p:txBody>
        </p:sp>
        <p:sp>
          <p:nvSpPr>
            <p:cNvPr id="72098" name="Freeform 84"/>
            <p:cNvSpPr>
              <a:spLocks/>
            </p:cNvSpPr>
            <p:nvPr/>
          </p:nvSpPr>
          <p:spPr bwMode="auto">
            <a:xfrm>
              <a:off x="2919" y="1089"/>
              <a:ext cx="50" cy="121"/>
            </a:xfrm>
            <a:custGeom>
              <a:avLst/>
              <a:gdLst>
                <a:gd name="T0" fmla="*/ 48 w 30"/>
                <a:gd name="T1" fmla="*/ 0 h 69"/>
                <a:gd name="T2" fmla="*/ 37 w 30"/>
                <a:gd name="T3" fmla="*/ 12 h 69"/>
                <a:gd name="T4" fmla="*/ 48 w 30"/>
                <a:gd name="T5" fmla="*/ 47 h 69"/>
                <a:gd name="T6" fmla="*/ 20 w 30"/>
                <a:gd name="T7" fmla="*/ 60 h 69"/>
                <a:gd name="T8" fmla="*/ 28 w 30"/>
                <a:gd name="T9" fmla="*/ 93 h 69"/>
                <a:gd name="T10" fmla="*/ 0 w 30"/>
                <a:gd name="T11" fmla="*/ 112 h 69"/>
                <a:gd name="T12" fmla="*/ 12 w 30"/>
                <a:gd name="T13" fmla="*/ 119 h 69"/>
                <a:gd name="T14" fmla="*/ 0 60000 65536"/>
                <a:gd name="T15" fmla="*/ 0 60000 65536"/>
                <a:gd name="T16" fmla="*/ 0 60000 65536"/>
                <a:gd name="T17" fmla="*/ 0 60000 65536"/>
                <a:gd name="T18" fmla="*/ 0 60000 65536"/>
                <a:gd name="T19" fmla="*/ 0 60000 65536"/>
                <a:gd name="T20" fmla="*/ 0 60000 65536"/>
                <a:gd name="T21" fmla="*/ 0 w 30"/>
                <a:gd name="T22" fmla="*/ 0 h 69"/>
                <a:gd name="T23" fmla="*/ 30 w 30"/>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69">
                  <a:moveTo>
                    <a:pt x="29" y="0"/>
                  </a:moveTo>
                  <a:lnTo>
                    <a:pt x="22" y="7"/>
                  </a:lnTo>
                  <a:lnTo>
                    <a:pt x="29" y="27"/>
                  </a:lnTo>
                  <a:lnTo>
                    <a:pt x="12" y="34"/>
                  </a:lnTo>
                  <a:lnTo>
                    <a:pt x="17" y="53"/>
                  </a:lnTo>
                  <a:lnTo>
                    <a:pt x="0" y="64"/>
                  </a:lnTo>
                  <a:lnTo>
                    <a:pt x="7" y="68"/>
                  </a:lnTo>
                </a:path>
              </a:pathLst>
            </a:custGeom>
            <a:solidFill>
              <a:srgbClr val="FF0000"/>
            </a:solidFill>
            <a:ln w="12700" cap="rnd">
              <a:solidFill>
                <a:schemeClr val="tx1"/>
              </a:solidFill>
              <a:round/>
              <a:headEnd/>
              <a:tailEnd/>
            </a:ln>
          </p:spPr>
          <p:txBody>
            <a:bodyPr/>
            <a:lstStyle/>
            <a:p>
              <a:endParaRPr lang="en-US" dirty="0"/>
            </a:p>
          </p:txBody>
        </p:sp>
        <p:sp>
          <p:nvSpPr>
            <p:cNvPr id="72099" name="Oval 85"/>
            <p:cNvSpPr>
              <a:spLocks noChangeArrowheads="1"/>
            </p:cNvSpPr>
            <p:nvPr/>
          </p:nvSpPr>
          <p:spPr bwMode="auto">
            <a:xfrm>
              <a:off x="2962" y="1043"/>
              <a:ext cx="43"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00" name="Freeform 86"/>
            <p:cNvSpPr>
              <a:spLocks/>
            </p:cNvSpPr>
            <p:nvPr/>
          </p:nvSpPr>
          <p:spPr bwMode="auto">
            <a:xfrm>
              <a:off x="2960" y="1084"/>
              <a:ext cx="52" cy="148"/>
            </a:xfrm>
            <a:custGeom>
              <a:avLst/>
              <a:gdLst>
                <a:gd name="T0" fmla="*/ 50 w 31"/>
                <a:gd name="T1" fmla="*/ 0 h 85"/>
                <a:gd name="T2" fmla="*/ 39 w 31"/>
                <a:gd name="T3" fmla="*/ 7 h 85"/>
                <a:gd name="T4" fmla="*/ 50 w 31"/>
                <a:gd name="T5" fmla="*/ 47 h 85"/>
                <a:gd name="T6" fmla="*/ 18 w 31"/>
                <a:gd name="T7" fmla="*/ 61 h 85"/>
                <a:gd name="T8" fmla="*/ 32 w 31"/>
                <a:gd name="T9" fmla="*/ 94 h 85"/>
                <a:gd name="T10" fmla="*/ 0 w 31"/>
                <a:gd name="T11" fmla="*/ 113 h 85"/>
                <a:gd name="T12" fmla="*/ 12 w 31"/>
                <a:gd name="T13" fmla="*/ 146 h 85"/>
                <a:gd name="T14" fmla="*/ 0 w 31"/>
                <a:gd name="T15" fmla="*/ 141 h 85"/>
                <a:gd name="T16" fmla="*/ 0 60000 65536"/>
                <a:gd name="T17" fmla="*/ 0 60000 65536"/>
                <a:gd name="T18" fmla="*/ 0 60000 65536"/>
                <a:gd name="T19" fmla="*/ 0 60000 65536"/>
                <a:gd name="T20" fmla="*/ 0 60000 65536"/>
                <a:gd name="T21" fmla="*/ 0 60000 65536"/>
                <a:gd name="T22" fmla="*/ 0 60000 65536"/>
                <a:gd name="T23" fmla="*/ 0 60000 65536"/>
                <a:gd name="T24" fmla="*/ 0 w 31"/>
                <a:gd name="T25" fmla="*/ 0 h 85"/>
                <a:gd name="T26" fmla="*/ 31 w 31"/>
                <a:gd name="T27" fmla="*/ 85 h 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 h="85">
                  <a:moveTo>
                    <a:pt x="30" y="0"/>
                  </a:moveTo>
                  <a:lnTo>
                    <a:pt x="23" y="4"/>
                  </a:lnTo>
                  <a:lnTo>
                    <a:pt x="30" y="27"/>
                  </a:lnTo>
                  <a:lnTo>
                    <a:pt x="11" y="35"/>
                  </a:lnTo>
                  <a:lnTo>
                    <a:pt x="19" y="54"/>
                  </a:lnTo>
                  <a:lnTo>
                    <a:pt x="0" y="65"/>
                  </a:lnTo>
                  <a:lnTo>
                    <a:pt x="7" y="84"/>
                  </a:lnTo>
                  <a:lnTo>
                    <a:pt x="0" y="81"/>
                  </a:lnTo>
                </a:path>
              </a:pathLst>
            </a:custGeom>
            <a:solidFill>
              <a:srgbClr val="FF0000"/>
            </a:solidFill>
            <a:ln w="12700" cap="rnd">
              <a:solidFill>
                <a:schemeClr val="tx1"/>
              </a:solidFill>
              <a:round/>
              <a:headEnd/>
              <a:tailEnd/>
            </a:ln>
          </p:spPr>
          <p:txBody>
            <a:bodyPr/>
            <a:lstStyle/>
            <a:p>
              <a:endParaRPr lang="en-US" dirty="0"/>
            </a:p>
          </p:txBody>
        </p:sp>
        <p:sp>
          <p:nvSpPr>
            <p:cNvPr id="72101" name="Freeform 87"/>
            <p:cNvSpPr>
              <a:spLocks/>
            </p:cNvSpPr>
            <p:nvPr/>
          </p:nvSpPr>
          <p:spPr bwMode="auto">
            <a:xfrm>
              <a:off x="2999" y="1128"/>
              <a:ext cx="53" cy="123"/>
            </a:xfrm>
            <a:custGeom>
              <a:avLst/>
              <a:gdLst>
                <a:gd name="T0" fmla="*/ 51 w 31"/>
                <a:gd name="T1" fmla="*/ 0 h 70"/>
                <a:gd name="T2" fmla="*/ 38 w 31"/>
                <a:gd name="T3" fmla="*/ 14 h 70"/>
                <a:gd name="T4" fmla="*/ 51 w 31"/>
                <a:gd name="T5" fmla="*/ 47 h 70"/>
                <a:gd name="T6" fmla="*/ 17 w 31"/>
                <a:gd name="T7" fmla="*/ 60 h 70"/>
                <a:gd name="T8" fmla="*/ 31 w 31"/>
                <a:gd name="T9" fmla="*/ 95 h 70"/>
                <a:gd name="T10" fmla="*/ 0 w 31"/>
                <a:gd name="T11" fmla="*/ 114 h 70"/>
                <a:gd name="T12" fmla="*/ 14 w 31"/>
                <a:gd name="T13" fmla="*/ 121 h 70"/>
                <a:gd name="T14" fmla="*/ 0 60000 65536"/>
                <a:gd name="T15" fmla="*/ 0 60000 65536"/>
                <a:gd name="T16" fmla="*/ 0 60000 65536"/>
                <a:gd name="T17" fmla="*/ 0 60000 65536"/>
                <a:gd name="T18" fmla="*/ 0 60000 65536"/>
                <a:gd name="T19" fmla="*/ 0 60000 65536"/>
                <a:gd name="T20" fmla="*/ 0 60000 65536"/>
                <a:gd name="T21" fmla="*/ 0 w 31"/>
                <a:gd name="T22" fmla="*/ 0 h 70"/>
                <a:gd name="T23" fmla="*/ 31 w 31"/>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70">
                  <a:moveTo>
                    <a:pt x="30" y="0"/>
                  </a:moveTo>
                  <a:lnTo>
                    <a:pt x="22" y="8"/>
                  </a:lnTo>
                  <a:lnTo>
                    <a:pt x="30" y="27"/>
                  </a:lnTo>
                  <a:lnTo>
                    <a:pt x="10" y="34"/>
                  </a:lnTo>
                  <a:lnTo>
                    <a:pt x="18" y="54"/>
                  </a:lnTo>
                  <a:lnTo>
                    <a:pt x="0" y="65"/>
                  </a:lnTo>
                  <a:lnTo>
                    <a:pt x="8" y="69"/>
                  </a:lnTo>
                </a:path>
              </a:pathLst>
            </a:custGeom>
            <a:solidFill>
              <a:srgbClr val="FF0000"/>
            </a:solidFill>
            <a:ln w="12700" cap="rnd">
              <a:solidFill>
                <a:schemeClr val="tx1"/>
              </a:solidFill>
              <a:round/>
              <a:headEnd/>
              <a:tailEnd/>
            </a:ln>
          </p:spPr>
          <p:txBody>
            <a:bodyPr/>
            <a:lstStyle/>
            <a:p>
              <a:endParaRPr lang="en-US" dirty="0"/>
            </a:p>
          </p:txBody>
        </p:sp>
        <p:sp>
          <p:nvSpPr>
            <p:cNvPr id="72102" name="Oval 88"/>
            <p:cNvSpPr>
              <a:spLocks noChangeArrowheads="1"/>
            </p:cNvSpPr>
            <p:nvPr/>
          </p:nvSpPr>
          <p:spPr bwMode="auto">
            <a:xfrm>
              <a:off x="3042" y="1082"/>
              <a:ext cx="45"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03" name="Freeform 89"/>
            <p:cNvSpPr>
              <a:spLocks/>
            </p:cNvSpPr>
            <p:nvPr/>
          </p:nvSpPr>
          <p:spPr bwMode="auto">
            <a:xfrm>
              <a:off x="3041" y="1122"/>
              <a:ext cx="53" cy="148"/>
            </a:xfrm>
            <a:custGeom>
              <a:avLst/>
              <a:gdLst>
                <a:gd name="T0" fmla="*/ 51 w 31"/>
                <a:gd name="T1" fmla="*/ 0 h 84"/>
                <a:gd name="T2" fmla="*/ 41 w 31"/>
                <a:gd name="T3" fmla="*/ 7 h 84"/>
                <a:gd name="T4" fmla="*/ 51 w 31"/>
                <a:gd name="T5" fmla="*/ 48 h 84"/>
                <a:gd name="T6" fmla="*/ 19 w 31"/>
                <a:gd name="T7" fmla="*/ 60 h 84"/>
                <a:gd name="T8" fmla="*/ 32 w 31"/>
                <a:gd name="T9" fmla="*/ 93 h 84"/>
                <a:gd name="T10" fmla="*/ 0 w 31"/>
                <a:gd name="T11" fmla="*/ 113 h 84"/>
                <a:gd name="T12" fmla="*/ 10 w 31"/>
                <a:gd name="T13" fmla="*/ 146 h 84"/>
                <a:gd name="T14" fmla="*/ 0 w 31"/>
                <a:gd name="T15" fmla="*/ 141 h 84"/>
                <a:gd name="T16" fmla="*/ 0 60000 65536"/>
                <a:gd name="T17" fmla="*/ 0 60000 65536"/>
                <a:gd name="T18" fmla="*/ 0 60000 65536"/>
                <a:gd name="T19" fmla="*/ 0 60000 65536"/>
                <a:gd name="T20" fmla="*/ 0 60000 65536"/>
                <a:gd name="T21" fmla="*/ 0 60000 65536"/>
                <a:gd name="T22" fmla="*/ 0 60000 65536"/>
                <a:gd name="T23" fmla="*/ 0 60000 65536"/>
                <a:gd name="T24" fmla="*/ 0 w 31"/>
                <a:gd name="T25" fmla="*/ 0 h 84"/>
                <a:gd name="T26" fmla="*/ 31 w 31"/>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 h="84">
                  <a:moveTo>
                    <a:pt x="30" y="0"/>
                  </a:moveTo>
                  <a:lnTo>
                    <a:pt x="24" y="4"/>
                  </a:lnTo>
                  <a:lnTo>
                    <a:pt x="30" y="27"/>
                  </a:lnTo>
                  <a:lnTo>
                    <a:pt x="11" y="34"/>
                  </a:lnTo>
                  <a:lnTo>
                    <a:pt x="19" y="53"/>
                  </a:lnTo>
                  <a:lnTo>
                    <a:pt x="0" y="64"/>
                  </a:lnTo>
                  <a:lnTo>
                    <a:pt x="6" y="83"/>
                  </a:lnTo>
                  <a:lnTo>
                    <a:pt x="0" y="80"/>
                  </a:lnTo>
                </a:path>
              </a:pathLst>
            </a:custGeom>
            <a:solidFill>
              <a:srgbClr val="FF0000"/>
            </a:solidFill>
            <a:ln w="12700" cap="rnd">
              <a:solidFill>
                <a:schemeClr val="tx1"/>
              </a:solidFill>
              <a:round/>
              <a:headEnd/>
              <a:tailEnd/>
            </a:ln>
          </p:spPr>
          <p:txBody>
            <a:bodyPr/>
            <a:lstStyle/>
            <a:p>
              <a:endParaRPr lang="en-US" dirty="0"/>
            </a:p>
          </p:txBody>
        </p:sp>
        <p:sp>
          <p:nvSpPr>
            <p:cNvPr id="72104" name="Freeform 90"/>
            <p:cNvSpPr>
              <a:spLocks/>
            </p:cNvSpPr>
            <p:nvPr/>
          </p:nvSpPr>
          <p:spPr bwMode="auto">
            <a:xfrm>
              <a:off x="2389" y="2385"/>
              <a:ext cx="51" cy="118"/>
            </a:xfrm>
            <a:custGeom>
              <a:avLst/>
              <a:gdLst>
                <a:gd name="T0" fmla="*/ 0 w 31"/>
                <a:gd name="T1" fmla="*/ 116 h 67"/>
                <a:gd name="T2" fmla="*/ 18 w 31"/>
                <a:gd name="T3" fmla="*/ 109 h 67"/>
                <a:gd name="T4" fmla="*/ 0 w 31"/>
                <a:gd name="T5" fmla="*/ 76 h 67"/>
                <a:gd name="T6" fmla="*/ 38 w 31"/>
                <a:gd name="T7" fmla="*/ 63 h 67"/>
                <a:gd name="T8" fmla="*/ 18 w 31"/>
                <a:gd name="T9" fmla="*/ 21 h 67"/>
                <a:gd name="T10" fmla="*/ 49 w 31"/>
                <a:gd name="T11" fmla="*/ 7 h 67"/>
                <a:gd name="T12" fmla="*/ 43 w 31"/>
                <a:gd name="T13" fmla="*/ 0 h 67"/>
                <a:gd name="T14" fmla="*/ 0 60000 65536"/>
                <a:gd name="T15" fmla="*/ 0 60000 65536"/>
                <a:gd name="T16" fmla="*/ 0 60000 65536"/>
                <a:gd name="T17" fmla="*/ 0 60000 65536"/>
                <a:gd name="T18" fmla="*/ 0 60000 65536"/>
                <a:gd name="T19" fmla="*/ 0 60000 65536"/>
                <a:gd name="T20" fmla="*/ 0 60000 65536"/>
                <a:gd name="T21" fmla="*/ 0 w 31"/>
                <a:gd name="T22" fmla="*/ 0 h 67"/>
                <a:gd name="T23" fmla="*/ 31 w 31"/>
                <a:gd name="T24" fmla="*/ 67 h 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67">
                  <a:moveTo>
                    <a:pt x="0" y="66"/>
                  </a:moveTo>
                  <a:lnTo>
                    <a:pt x="11" y="62"/>
                  </a:lnTo>
                  <a:lnTo>
                    <a:pt x="0" y="43"/>
                  </a:lnTo>
                  <a:lnTo>
                    <a:pt x="23" y="36"/>
                  </a:lnTo>
                  <a:lnTo>
                    <a:pt x="11" y="12"/>
                  </a:lnTo>
                  <a:lnTo>
                    <a:pt x="30" y="4"/>
                  </a:lnTo>
                  <a:lnTo>
                    <a:pt x="26" y="0"/>
                  </a:lnTo>
                </a:path>
              </a:pathLst>
            </a:custGeom>
            <a:solidFill>
              <a:srgbClr val="FF0000"/>
            </a:solidFill>
            <a:ln w="12700" cap="rnd">
              <a:solidFill>
                <a:schemeClr val="tx1"/>
              </a:solidFill>
              <a:round/>
              <a:headEnd/>
              <a:tailEnd/>
            </a:ln>
          </p:spPr>
          <p:txBody>
            <a:bodyPr/>
            <a:lstStyle/>
            <a:p>
              <a:endParaRPr lang="en-US" dirty="0"/>
            </a:p>
          </p:txBody>
        </p:sp>
        <p:sp>
          <p:nvSpPr>
            <p:cNvPr id="72105" name="Oval 91"/>
            <p:cNvSpPr>
              <a:spLocks noChangeArrowheads="1"/>
            </p:cNvSpPr>
            <p:nvPr/>
          </p:nvSpPr>
          <p:spPr bwMode="auto">
            <a:xfrm>
              <a:off x="2337" y="2495"/>
              <a:ext cx="52" cy="4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06" name="Freeform 92"/>
            <p:cNvSpPr>
              <a:spLocks/>
            </p:cNvSpPr>
            <p:nvPr/>
          </p:nvSpPr>
          <p:spPr bwMode="auto">
            <a:xfrm>
              <a:off x="2344" y="2364"/>
              <a:ext cx="59" cy="155"/>
            </a:xfrm>
            <a:custGeom>
              <a:avLst/>
              <a:gdLst>
                <a:gd name="T0" fmla="*/ 0 w 35"/>
                <a:gd name="T1" fmla="*/ 153 h 87"/>
                <a:gd name="T2" fmla="*/ 17 w 35"/>
                <a:gd name="T3" fmla="*/ 139 h 87"/>
                <a:gd name="T4" fmla="*/ 5 w 35"/>
                <a:gd name="T5" fmla="*/ 105 h 87"/>
                <a:gd name="T6" fmla="*/ 40 w 35"/>
                <a:gd name="T7" fmla="*/ 91 h 87"/>
                <a:gd name="T8" fmla="*/ 17 w 35"/>
                <a:gd name="T9" fmla="*/ 55 h 87"/>
                <a:gd name="T10" fmla="*/ 57 w 35"/>
                <a:gd name="T11" fmla="*/ 36 h 87"/>
                <a:gd name="T12" fmla="*/ 40 w 35"/>
                <a:gd name="T13" fmla="*/ 0 h 87"/>
                <a:gd name="T14" fmla="*/ 52 w 35"/>
                <a:gd name="T15" fmla="*/ 0 h 87"/>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87"/>
                <a:gd name="T26" fmla="*/ 35 w 35"/>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87">
                  <a:moveTo>
                    <a:pt x="0" y="86"/>
                  </a:moveTo>
                  <a:lnTo>
                    <a:pt x="10" y="78"/>
                  </a:lnTo>
                  <a:lnTo>
                    <a:pt x="3" y="59"/>
                  </a:lnTo>
                  <a:lnTo>
                    <a:pt x="24" y="51"/>
                  </a:lnTo>
                  <a:lnTo>
                    <a:pt x="10" y="31"/>
                  </a:lnTo>
                  <a:lnTo>
                    <a:pt x="34" y="20"/>
                  </a:lnTo>
                  <a:lnTo>
                    <a:pt x="24" y="0"/>
                  </a:lnTo>
                  <a:lnTo>
                    <a:pt x="31" y="0"/>
                  </a:lnTo>
                </a:path>
              </a:pathLst>
            </a:custGeom>
            <a:solidFill>
              <a:srgbClr val="FF0000"/>
            </a:solidFill>
            <a:ln w="12700" cap="rnd">
              <a:solidFill>
                <a:schemeClr val="tx1"/>
              </a:solidFill>
              <a:round/>
              <a:headEnd/>
              <a:tailEnd/>
            </a:ln>
          </p:spPr>
          <p:txBody>
            <a:bodyPr/>
            <a:lstStyle/>
            <a:p>
              <a:endParaRPr lang="en-US" dirty="0"/>
            </a:p>
          </p:txBody>
        </p:sp>
        <p:sp>
          <p:nvSpPr>
            <p:cNvPr id="72107" name="Freeform 93"/>
            <p:cNvSpPr>
              <a:spLocks/>
            </p:cNvSpPr>
            <p:nvPr/>
          </p:nvSpPr>
          <p:spPr bwMode="auto">
            <a:xfrm>
              <a:off x="2318" y="2341"/>
              <a:ext cx="53" cy="113"/>
            </a:xfrm>
            <a:custGeom>
              <a:avLst/>
              <a:gdLst>
                <a:gd name="T0" fmla="*/ 0 w 31"/>
                <a:gd name="T1" fmla="*/ 111 h 66"/>
                <a:gd name="T2" fmla="*/ 19 w 31"/>
                <a:gd name="T3" fmla="*/ 106 h 66"/>
                <a:gd name="T4" fmla="*/ 0 w 31"/>
                <a:gd name="T5" fmla="*/ 72 h 66"/>
                <a:gd name="T6" fmla="*/ 39 w 31"/>
                <a:gd name="T7" fmla="*/ 60 h 66"/>
                <a:gd name="T8" fmla="*/ 19 w 31"/>
                <a:gd name="T9" fmla="*/ 21 h 66"/>
                <a:gd name="T10" fmla="*/ 51 w 31"/>
                <a:gd name="T11" fmla="*/ 7 h 66"/>
                <a:gd name="T12" fmla="*/ 44 w 31"/>
                <a:gd name="T13" fmla="*/ 0 h 66"/>
                <a:gd name="T14" fmla="*/ 0 60000 65536"/>
                <a:gd name="T15" fmla="*/ 0 60000 65536"/>
                <a:gd name="T16" fmla="*/ 0 60000 65536"/>
                <a:gd name="T17" fmla="*/ 0 60000 65536"/>
                <a:gd name="T18" fmla="*/ 0 60000 65536"/>
                <a:gd name="T19" fmla="*/ 0 60000 65536"/>
                <a:gd name="T20" fmla="*/ 0 60000 65536"/>
                <a:gd name="T21" fmla="*/ 0 w 31"/>
                <a:gd name="T22" fmla="*/ 0 h 66"/>
                <a:gd name="T23" fmla="*/ 31 w 31"/>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66">
                  <a:moveTo>
                    <a:pt x="0" y="65"/>
                  </a:moveTo>
                  <a:lnTo>
                    <a:pt x="11" y="62"/>
                  </a:lnTo>
                  <a:lnTo>
                    <a:pt x="0" y="42"/>
                  </a:lnTo>
                  <a:lnTo>
                    <a:pt x="23" y="35"/>
                  </a:lnTo>
                  <a:lnTo>
                    <a:pt x="11" y="12"/>
                  </a:lnTo>
                  <a:lnTo>
                    <a:pt x="30" y="4"/>
                  </a:lnTo>
                  <a:lnTo>
                    <a:pt x="26" y="0"/>
                  </a:lnTo>
                </a:path>
              </a:pathLst>
            </a:custGeom>
            <a:solidFill>
              <a:srgbClr val="FF0000"/>
            </a:solidFill>
            <a:ln w="12700" cap="rnd">
              <a:solidFill>
                <a:schemeClr val="tx1"/>
              </a:solidFill>
              <a:round/>
              <a:headEnd/>
              <a:tailEnd/>
            </a:ln>
          </p:spPr>
          <p:txBody>
            <a:bodyPr/>
            <a:lstStyle/>
            <a:p>
              <a:endParaRPr lang="en-US" dirty="0"/>
            </a:p>
          </p:txBody>
        </p:sp>
        <p:sp>
          <p:nvSpPr>
            <p:cNvPr id="72108" name="Oval 94"/>
            <p:cNvSpPr>
              <a:spLocks noChangeArrowheads="1"/>
            </p:cNvSpPr>
            <p:nvPr/>
          </p:nvSpPr>
          <p:spPr bwMode="auto">
            <a:xfrm>
              <a:off x="2270" y="2449"/>
              <a:ext cx="48"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09" name="Freeform 95"/>
            <p:cNvSpPr>
              <a:spLocks/>
            </p:cNvSpPr>
            <p:nvPr/>
          </p:nvSpPr>
          <p:spPr bwMode="auto">
            <a:xfrm>
              <a:off x="2275" y="2320"/>
              <a:ext cx="56" cy="150"/>
            </a:xfrm>
            <a:custGeom>
              <a:avLst/>
              <a:gdLst>
                <a:gd name="T0" fmla="*/ 0 w 34"/>
                <a:gd name="T1" fmla="*/ 148 h 86"/>
                <a:gd name="T2" fmla="*/ 16 w 34"/>
                <a:gd name="T3" fmla="*/ 134 h 86"/>
                <a:gd name="T4" fmla="*/ 5 w 34"/>
                <a:gd name="T5" fmla="*/ 101 h 86"/>
                <a:gd name="T6" fmla="*/ 38 w 34"/>
                <a:gd name="T7" fmla="*/ 89 h 86"/>
                <a:gd name="T8" fmla="*/ 16 w 34"/>
                <a:gd name="T9" fmla="*/ 52 h 86"/>
                <a:gd name="T10" fmla="*/ 54 w 34"/>
                <a:gd name="T11" fmla="*/ 33 h 86"/>
                <a:gd name="T12" fmla="*/ 38 w 34"/>
                <a:gd name="T13" fmla="*/ 0 h 86"/>
                <a:gd name="T14" fmla="*/ 49 w 34"/>
                <a:gd name="T15" fmla="*/ 0 h 86"/>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86"/>
                <a:gd name="T26" fmla="*/ 34 w 34"/>
                <a:gd name="T27" fmla="*/ 86 h 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86">
                  <a:moveTo>
                    <a:pt x="0" y="85"/>
                  </a:moveTo>
                  <a:lnTo>
                    <a:pt x="10" y="77"/>
                  </a:lnTo>
                  <a:lnTo>
                    <a:pt x="3" y="58"/>
                  </a:lnTo>
                  <a:lnTo>
                    <a:pt x="23" y="51"/>
                  </a:lnTo>
                  <a:lnTo>
                    <a:pt x="10" y="30"/>
                  </a:lnTo>
                  <a:lnTo>
                    <a:pt x="33" y="19"/>
                  </a:lnTo>
                  <a:lnTo>
                    <a:pt x="23" y="0"/>
                  </a:lnTo>
                  <a:lnTo>
                    <a:pt x="30" y="0"/>
                  </a:lnTo>
                </a:path>
              </a:pathLst>
            </a:custGeom>
            <a:solidFill>
              <a:srgbClr val="FF0000"/>
            </a:solidFill>
            <a:ln w="12700" cap="rnd">
              <a:solidFill>
                <a:schemeClr val="tx1"/>
              </a:solidFill>
              <a:round/>
              <a:headEnd/>
              <a:tailEnd/>
            </a:ln>
          </p:spPr>
          <p:txBody>
            <a:bodyPr/>
            <a:lstStyle/>
            <a:p>
              <a:endParaRPr lang="en-US" dirty="0"/>
            </a:p>
          </p:txBody>
        </p:sp>
        <p:sp>
          <p:nvSpPr>
            <p:cNvPr id="72110" name="Freeform 96"/>
            <p:cNvSpPr>
              <a:spLocks/>
            </p:cNvSpPr>
            <p:nvPr/>
          </p:nvSpPr>
          <p:spPr bwMode="auto">
            <a:xfrm>
              <a:off x="3018" y="1262"/>
              <a:ext cx="54" cy="116"/>
            </a:xfrm>
            <a:custGeom>
              <a:avLst/>
              <a:gdLst>
                <a:gd name="T0" fmla="*/ 0 w 32"/>
                <a:gd name="T1" fmla="*/ 114 h 66"/>
                <a:gd name="T2" fmla="*/ 20 w 32"/>
                <a:gd name="T3" fmla="*/ 107 h 66"/>
                <a:gd name="T4" fmla="*/ 0 w 32"/>
                <a:gd name="T5" fmla="*/ 74 h 66"/>
                <a:gd name="T6" fmla="*/ 39 w 32"/>
                <a:gd name="T7" fmla="*/ 60 h 66"/>
                <a:gd name="T8" fmla="*/ 20 w 32"/>
                <a:gd name="T9" fmla="*/ 19 h 66"/>
                <a:gd name="T10" fmla="*/ 52 w 32"/>
                <a:gd name="T11" fmla="*/ 5 h 66"/>
                <a:gd name="T12" fmla="*/ 46 w 32"/>
                <a:gd name="T13" fmla="*/ 0 h 66"/>
                <a:gd name="T14" fmla="*/ 0 60000 65536"/>
                <a:gd name="T15" fmla="*/ 0 60000 65536"/>
                <a:gd name="T16" fmla="*/ 0 60000 65536"/>
                <a:gd name="T17" fmla="*/ 0 60000 65536"/>
                <a:gd name="T18" fmla="*/ 0 60000 65536"/>
                <a:gd name="T19" fmla="*/ 0 60000 65536"/>
                <a:gd name="T20" fmla="*/ 0 60000 65536"/>
                <a:gd name="T21" fmla="*/ 0 w 32"/>
                <a:gd name="T22" fmla="*/ 0 h 66"/>
                <a:gd name="T23" fmla="*/ 32 w 32"/>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66">
                  <a:moveTo>
                    <a:pt x="0" y="65"/>
                  </a:moveTo>
                  <a:lnTo>
                    <a:pt x="12" y="61"/>
                  </a:lnTo>
                  <a:lnTo>
                    <a:pt x="0" y="42"/>
                  </a:lnTo>
                  <a:lnTo>
                    <a:pt x="23" y="34"/>
                  </a:lnTo>
                  <a:lnTo>
                    <a:pt x="12" y="11"/>
                  </a:lnTo>
                  <a:lnTo>
                    <a:pt x="31" y="3"/>
                  </a:lnTo>
                  <a:lnTo>
                    <a:pt x="27" y="0"/>
                  </a:lnTo>
                </a:path>
              </a:pathLst>
            </a:custGeom>
            <a:solidFill>
              <a:srgbClr val="FF0000"/>
            </a:solidFill>
            <a:ln w="12700" cap="rnd">
              <a:solidFill>
                <a:schemeClr val="tx1"/>
              </a:solidFill>
              <a:round/>
              <a:headEnd/>
              <a:tailEnd/>
            </a:ln>
          </p:spPr>
          <p:txBody>
            <a:bodyPr/>
            <a:lstStyle/>
            <a:p>
              <a:endParaRPr lang="en-US" dirty="0"/>
            </a:p>
          </p:txBody>
        </p:sp>
        <p:sp>
          <p:nvSpPr>
            <p:cNvPr id="72111" name="Oval 97"/>
            <p:cNvSpPr>
              <a:spLocks noChangeArrowheads="1"/>
            </p:cNvSpPr>
            <p:nvPr/>
          </p:nvSpPr>
          <p:spPr bwMode="auto">
            <a:xfrm>
              <a:off x="2968" y="1371"/>
              <a:ext cx="50"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12" name="Freeform 98"/>
            <p:cNvSpPr>
              <a:spLocks/>
            </p:cNvSpPr>
            <p:nvPr/>
          </p:nvSpPr>
          <p:spPr bwMode="auto">
            <a:xfrm>
              <a:off x="2975" y="1241"/>
              <a:ext cx="57" cy="150"/>
            </a:xfrm>
            <a:custGeom>
              <a:avLst/>
              <a:gdLst>
                <a:gd name="T0" fmla="*/ 0 w 34"/>
                <a:gd name="T1" fmla="*/ 148 h 86"/>
                <a:gd name="T2" fmla="*/ 17 w 34"/>
                <a:gd name="T3" fmla="*/ 134 h 86"/>
                <a:gd name="T4" fmla="*/ 7 w 34"/>
                <a:gd name="T5" fmla="*/ 101 h 86"/>
                <a:gd name="T6" fmla="*/ 39 w 34"/>
                <a:gd name="T7" fmla="*/ 87 h 86"/>
                <a:gd name="T8" fmla="*/ 17 w 34"/>
                <a:gd name="T9" fmla="*/ 54 h 86"/>
                <a:gd name="T10" fmla="*/ 55 w 34"/>
                <a:gd name="T11" fmla="*/ 33 h 86"/>
                <a:gd name="T12" fmla="*/ 39 w 34"/>
                <a:gd name="T13" fmla="*/ 0 h 86"/>
                <a:gd name="T14" fmla="*/ 49 w 34"/>
                <a:gd name="T15" fmla="*/ 0 h 86"/>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86"/>
                <a:gd name="T26" fmla="*/ 34 w 34"/>
                <a:gd name="T27" fmla="*/ 86 h 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86">
                  <a:moveTo>
                    <a:pt x="0" y="85"/>
                  </a:moveTo>
                  <a:lnTo>
                    <a:pt x="10" y="77"/>
                  </a:lnTo>
                  <a:lnTo>
                    <a:pt x="4" y="58"/>
                  </a:lnTo>
                  <a:lnTo>
                    <a:pt x="23" y="50"/>
                  </a:lnTo>
                  <a:lnTo>
                    <a:pt x="10" y="31"/>
                  </a:lnTo>
                  <a:lnTo>
                    <a:pt x="33" y="19"/>
                  </a:lnTo>
                  <a:lnTo>
                    <a:pt x="23" y="0"/>
                  </a:lnTo>
                  <a:lnTo>
                    <a:pt x="29" y="0"/>
                  </a:lnTo>
                </a:path>
              </a:pathLst>
            </a:custGeom>
            <a:solidFill>
              <a:srgbClr val="FF0000"/>
            </a:solidFill>
            <a:ln w="12700" cap="rnd">
              <a:solidFill>
                <a:schemeClr val="tx1"/>
              </a:solidFill>
              <a:round/>
              <a:headEnd/>
              <a:tailEnd/>
            </a:ln>
          </p:spPr>
          <p:txBody>
            <a:bodyPr/>
            <a:lstStyle/>
            <a:p>
              <a:endParaRPr lang="en-US" dirty="0"/>
            </a:p>
          </p:txBody>
        </p:sp>
        <p:sp>
          <p:nvSpPr>
            <p:cNvPr id="72113" name="Freeform 99"/>
            <p:cNvSpPr>
              <a:spLocks/>
            </p:cNvSpPr>
            <p:nvPr/>
          </p:nvSpPr>
          <p:spPr bwMode="auto">
            <a:xfrm>
              <a:off x="2950" y="1229"/>
              <a:ext cx="52" cy="115"/>
            </a:xfrm>
            <a:custGeom>
              <a:avLst/>
              <a:gdLst>
                <a:gd name="T0" fmla="*/ 0 w 30"/>
                <a:gd name="T1" fmla="*/ 113 h 66"/>
                <a:gd name="T2" fmla="*/ 19 w 30"/>
                <a:gd name="T3" fmla="*/ 106 h 66"/>
                <a:gd name="T4" fmla="*/ 0 w 30"/>
                <a:gd name="T5" fmla="*/ 75 h 66"/>
                <a:gd name="T6" fmla="*/ 38 w 30"/>
                <a:gd name="T7" fmla="*/ 61 h 66"/>
                <a:gd name="T8" fmla="*/ 19 w 30"/>
                <a:gd name="T9" fmla="*/ 21 h 66"/>
                <a:gd name="T10" fmla="*/ 50 w 30"/>
                <a:gd name="T11" fmla="*/ 7 h 66"/>
                <a:gd name="T12" fmla="*/ 43 w 30"/>
                <a:gd name="T13" fmla="*/ 0 h 66"/>
                <a:gd name="T14" fmla="*/ 0 60000 65536"/>
                <a:gd name="T15" fmla="*/ 0 60000 65536"/>
                <a:gd name="T16" fmla="*/ 0 60000 65536"/>
                <a:gd name="T17" fmla="*/ 0 60000 65536"/>
                <a:gd name="T18" fmla="*/ 0 60000 65536"/>
                <a:gd name="T19" fmla="*/ 0 60000 65536"/>
                <a:gd name="T20" fmla="*/ 0 60000 65536"/>
                <a:gd name="T21" fmla="*/ 0 w 30"/>
                <a:gd name="T22" fmla="*/ 0 h 66"/>
                <a:gd name="T23" fmla="*/ 30 w 30"/>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66">
                  <a:moveTo>
                    <a:pt x="0" y="65"/>
                  </a:moveTo>
                  <a:lnTo>
                    <a:pt x="11" y="61"/>
                  </a:lnTo>
                  <a:lnTo>
                    <a:pt x="0" y="43"/>
                  </a:lnTo>
                  <a:lnTo>
                    <a:pt x="22" y="35"/>
                  </a:lnTo>
                  <a:lnTo>
                    <a:pt x="11" y="12"/>
                  </a:lnTo>
                  <a:lnTo>
                    <a:pt x="29" y="4"/>
                  </a:lnTo>
                  <a:lnTo>
                    <a:pt x="25" y="0"/>
                  </a:lnTo>
                </a:path>
              </a:pathLst>
            </a:custGeom>
            <a:solidFill>
              <a:srgbClr val="FF0000"/>
            </a:solidFill>
            <a:ln w="12700" cap="rnd">
              <a:solidFill>
                <a:schemeClr val="tx1"/>
              </a:solidFill>
              <a:round/>
              <a:headEnd/>
              <a:tailEnd/>
            </a:ln>
          </p:spPr>
          <p:txBody>
            <a:bodyPr/>
            <a:lstStyle/>
            <a:p>
              <a:endParaRPr lang="en-US" dirty="0"/>
            </a:p>
          </p:txBody>
        </p:sp>
        <p:sp>
          <p:nvSpPr>
            <p:cNvPr id="72114" name="Oval 100"/>
            <p:cNvSpPr>
              <a:spLocks noChangeArrowheads="1"/>
            </p:cNvSpPr>
            <p:nvPr/>
          </p:nvSpPr>
          <p:spPr bwMode="auto">
            <a:xfrm>
              <a:off x="2897" y="1339"/>
              <a:ext cx="52"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15" name="Freeform 101"/>
            <p:cNvSpPr>
              <a:spLocks/>
            </p:cNvSpPr>
            <p:nvPr/>
          </p:nvSpPr>
          <p:spPr bwMode="auto">
            <a:xfrm>
              <a:off x="2907" y="1207"/>
              <a:ext cx="55" cy="149"/>
            </a:xfrm>
            <a:custGeom>
              <a:avLst/>
              <a:gdLst>
                <a:gd name="T0" fmla="*/ 0 w 32"/>
                <a:gd name="T1" fmla="*/ 147 h 86"/>
                <a:gd name="T2" fmla="*/ 17 w 32"/>
                <a:gd name="T3" fmla="*/ 135 h 86"/>
                <a:gd name="T4" fmla="*/ 3 w 32"/>
                <a:gd name="T5" fmla="*/ 102 h 86"/>
                <a:gd name="T6" fmla="*/ 36 w 32"/>
                <a:gd name="T7" fmla="*/ 88 h 86"/>
                <a:gd name="T8" fmla="*/ 17 w 32"/>
                <a:gd name="T9" fmla="*/ 54 h 86"/>
                <a:gd name="T10" fmla="*/ 53 w 32"/>
                <a:gd name="T11" fmla="*/ 33 h 86"/>
                <a:gd name="T12" fmla="*/ 36 w 32"/>
                <a:gd name="T13" fmla="*/ 0 h 86"/>
                <a:gd name="T14" fmla="*/ 48 w 32"/>
                <a:gd name="T15" fmla="*/ 0 h 86"/>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86"/>
                <a:gd name="T26" fmla="*/ 32 w 32"/>
                <a:gd name="T27" fmla="*/ 86 h 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86">
                  <a:moveTo>
                    <a:pt x="0" y="85"/>
                  </a:moveTo>
                  <a:lnTo>
                    <a:pt x="10" y="78"/>
                  </a:lnTo>
                  <a:lnTo>
                    <a:pt x="2" y="59"/>
                  </a:lnTo>
                  <a:lnTo>
                    <a:pt x="21" y="51"/>
                  </a:lnTo>
                  <a:lnTo>
                    <a:pt x="10" y="31"/>
                  </a:lnTo>
                  <a:lnTo>
                    <a:pt x="31" y="19"/>
                  </a:lnTo>
                  <a:lnTo>
                    <a:pt x="21" y="0"/>
                  </a:lnTo>
                  <a:lnTo>
                    <a:pt x="28" y="0"/>
                  </a:lnTo>
                </a:path>
              </a:pathLst>
            </a:custGeom>
            <a:solidFill>
              <a:srgbClr val="FF0000"/>
            </a:solidFill>
            <a:ln w="12700" cap="rnd">
              <a:solidFill>
                <a:schemeClr val="tx1"/>
              </a:solidFill>
              <a:round/>
              <a:headEnd/>
              <a:tailEnd/>
            </a:ln>
          </p:spPr>
          <p:txBody>
            <a:bodyPr/>
            <a:lstStyle/>
            <a:p>
              <a:endParaRPr lang="en-US" dirty="0"/>
            </a:p>
          </p:txBody>
        </p:sp>
        <p:sp>
          <p:nvSpPr>
            <p:cNvPr id="72116" name="Freeform 102"/>
            <p:cNvSpPr>
              <a:spLocks/>
            </p:cNvSpPr>
            <p:nvPr/>
          </p:nvSpPr>
          <p:spPr bwMode="auto">
            <a:xfrm>
              <a:off x="2873" y="1200"/>
              <a:ext cx="52" cy="117"/>
            </a:xfrm>
            <a:custGeom>
              <a:avLst/>
              <a:gdLst>
                <a:gd name="T0" fmla="*/ 0 w 31"/>
                <a:gd name="T1" fmla="*/ 115 h 65"/>
                <a:gd name="T2" fmla="*/ 18 w 31"/>
                <a:gd name="T3" fmla="*/ 110 h 65"/>
                <a:gd name="T4" fmla="*/ 0 w 31"/>
                <a:gd name="T5" fmla="*/ 74 h 65"/>
                <a:gd name="T6" fmla="*/ 39 w 31"/>
                <a:gd name="T7" fmla="*/ 61 h 65"/>
                <a:gd name="T8" fmla="*/ 18 w 31"/>
                <a:gd name="T9" fmla="*/ 22 h 65"/>
                <a:gd name="T10" fmla="*/ 50 w 31"/>
                <a:gd name="T11" fmla="*/ 7 h 65"/>
                <a:gd name="T12" fmla="*/ 44 w 31"/>
                <a:gd name="T13" fmla="*/ 0 h 65"/>
                <a:gd name="T14" fmla="*/ 0 60000 65536"/>
                <a:gd name="T15" fmla="*/ 0 60000 65536"/>
                <a:gd name="T16" fmla="*/ 0 60000 65536"/>
                <a:gd name="T17" fmla="*/ 0 60000 65536"/>
                <a:gd name="T18" fmla="*/ 0 60000 65536"/>
                <a:gd name="T19" fmla="*/ 0 60000 65536"/>
                <a:gd name="T20" fmla="*/ 0 60000 65536"/>
                <a:gd name="T21" fmla="*/ 0 w 31"/>
                <a:gd name="T22" fmla="*/ 0 h 65"/>
                <a:gd name="T23" fmla="*/ 31 w 31"/>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65">
                  <a:moveTo>
                    <a:pt x="0" y="64"/>
                  </a:moveTo>
                  <a:lnTo>
                    <a:pt x="11" y="61"/>
                  </a:lnTo>
                  <a:lnTo>
                    <a:pt x="0" y="41"/>
                  </a:lnTo>
                  <a:lnTo>
                    <a:pt x="23" y="34"/>
                  </a:lnTo>
                  <a:lnTo>
                    <a:pt x="11" y="12"/>
                  </a:lnTo>
                  <a:lnTo>
                    <a:pt x="30" y="4"/>
                  </a:lnTo>
                  <a:lnTo>
                    <a:pt x="26" y="0"/>
                  </a:lnTo>
                </a:path>
              </a:pathLst>
            </a:custGeom>
            <a:solidFill>
              <a:srgbClr val="FF0000"/>
            </a:solidFill>
            <a:ln w="12700" cap="rnd">
              <a:solidFill>
                <a:schemeClr val="tx1"/>
              </a:solidFill>
              <a:round/>
              <a:headEnd/>
              <a:tailEnd/>
            </a:ln>
          </p:spPr>
          <p:txBody>
            <a:bodyPr/>
            <a:lstStyle/>
            <a:p>
              <a:endParaRPr lang="en-US" dirty="0"/>
            </a:p>
          </p:txBody>
        </p:sp>
        <p:sp>
          <p:nvSpPr>
            <p:cNvPr id="72117" name="Oval 103"/>
            <p:cNvSpPr>
              <a:spLocks noChangeArrowheads="1"/>
            </p:cNvSpPr>
            <p:nvPr/>
          </p:nvSpPr>
          <p:spPr bwMode="auto">
            <a:xfrm>
              <a:off x="2823" y="1311"/>
              <a:ext cx="49" cy="45"/>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18" name="Freeform 104"/>
            <p:cNvSpPr>
              <a:spLocks/>
            </p:cNvSpPr>
            <p:nvPr/>
          </p:nvSpPr>
          <p:spPr bwMode="auto">
            <a:xfrm>
              <a:off x="2830" y="1185"/>
              <a:ext cx="56" cy="148"/>
            </a:xfrm>
            <a:custGeom>
              <a:avLst/>
              <a:gdLst>
                <a:gd name="T0" fmla="*/ 0 w 33"/>
                <a:gd name="T1" fmla="*/ 146 h 85"/>
                <a:gd name="T2" fmla="*/ 17 w 33"/>
                <a:gd name="T3" fmla="*/ 132 h 85"/>
                <a:gd name="T4" fmla="*/ 5 w 33"/>
                <a:gd name="T5" fmla="*/ 99 h 85"/>
                <a:gd name="T6" fmla="*/ 37 w 33"/>
                <a:gd name="T7" fmla="*/ 85 h 85"/>
                <a:gd name="T8" fmla="*/ 17 w 33"/>
                <a:gd name="T9" fmla="*/ 52 h 85"/>
                <a:gd name="T10" fmla="*/ 54 w 33"/>
                <a:gd name="T11" fmla="*/ 33 h 85"/>
                <a:gd name="T12" fmla="*/ 37 w 33"/>
                <a:gd name="T13" fmla="*/ 0 h 85"/>
                <a:gd name="T14" fmla="*/ 49 w 33"/>
                <a:gd name="T15" fmla="*/ 0 h 85"/>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85"/>
                <a:gd name="T26" fmla="*/ 33 w 33"/>
                <a:gd name="T27" fmla="*/ 85 h 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85">
                  <a:moveTo>
                    <a:pt x="0" y="84"/>
                  </a:moveTo>
                  <a:lnTo>
                    <a:pt x="10" y="76"/>
                  </a:lnTo>
                  <a:lnTo>
                    <a:pt x="3" y="57"/>
                  </a:lnTo>
                  <a:lnTo>
                    <a:pt x="22" y="49"/>
                  </a:lnTo>
                  <a:lnTo>
                    <a:pt x="10" y="30"/>
                  </a:lnTo>
                  <a:lnTo>
                    <a:pt x="32" y="19"/>
                  </a:lnTo>
                  <a:lnTo>
                    <a:pt x="22" y="0"/>
                  </a:lnTo>
                  <a:lnTo>
                    <a:pt x="29" y="0"/>
                  </a:lnTo>
                </a:path>
              </a:pathLst>
            </a:custGeom>
            <a:solidFill>
              <a:srgbClr val="FF0000"/>
            </a:solidFill>
            <a:ln w="12700" cap="rnd">
              <a:solidFill>
                <a:schemeClr val="tx1"/>
              </a:solidFill>
              <a:round/>
              <a:headEnd/>
              <a:tailEnd/>
            </a:ln>
          </p:spPr>
          <p:txBody>
            <a:bodyPr/>
            <a:lstStyle/>
            <a:p>
              <a:endParaRPr lang="en-US" dirty="0"/>
            </a:p>
          </p:txBody>
        </p:sp>
        <p:sp>
          <p:nvSpPr>
            <p:cNvPr id="72119" name="Freeform 105"/>
            <p:cNvSpPr>
              <a:spLocks/>
            </p:cNvSpPr>
            <p:nvPr/>
          </p:nvSpPr>
          <p:spPr bwMode="auto">
            <a:xfrm>
              <a:off x="3191" y="1626"/>
              <a:ext cx="120" cy="53"/>
            </a:xfrm>
            <a:custGeom>
              <a:avLst/>
              <a:gdLst>
                <a:gd name="T0" fmla="*/ 0 w 70"/>
                <a:gd name="T1" fmla="*/ 44 h 31"/>
                <a:gd name="T2" fmla="*/ 19 w 70"/>
                <a:gd name="T3" fmla="*/ 51 h 31"/>
                <a:gd name="T4" fmla="*/ 34 w 70"/>
                <a:gd name="T5" fmla="*/ 21 h 31"/>
                <a:gd name="T6" fmla="*/ 65 w 70"/>
                <a:gd name="T7" fmla="*/ 31 h 31"/>
                <a:gd name="T8" fmla="*/ 77 w 70"/>
                <a:gd name="T9" fmla="*/ 0 h 31"/>
                <a:gd name="T10" fmla="*/ 118 w 70"/>
                <a:gd name="T11" fmla="*/ 14 h 31"/>
                <a:gd name="T12" fmla="*/ 118 w 70"/>
                <a:gd name="T13" fmla="*/ 0 h 31"/>
                <a:gd name="T14" fmla="*/ 0 60000 65536"/>
                <a:gd name="T15" fmla="*/ 0 60000 65536"/>
                <a:gd name="T16" fmla="*/ 0 60000 65536"/>
                <a:gd name="T17" fmla="*/ 0 60000 65536"/>
                <a:gd name="T18" fmla="*/ 0 60000 65536"/>
                <a:gd name="T19" fmla="*/ 0 60000 65536"/>
                <a:gd name="T20" fmla="*/ 0 60000 65536"/>
                <a:gd name="T21" fmla="*/ 0 w 70"/>
                <a:gd name="T22" fmla="*/ 0 h 31"/>
                <a:gd name="T23" fmla="*/ 70 w 70"/>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31">
                  <a:moveTo>
                    <a:pt x="0" y="26"/>
                  </a:moveTo>
                  <a:lnTo>
                    <a:pt x="11" y="30"/>
                  </a:lnTo>
                  <a:lnTo>
                    <a:pt x="20" y="12"/>
                  </a:lnTo>
                  <a:lnTo>
                    <a:pt x="38" y="18"/>
                  </a:lnTo>
                  <a:lnTo>
                    <a:pt x="45" y="0"/>
                  </a:lnTo>
                  <a:lnTo>
                    <a:pt x="69" y="8"/>
                  </a:lnTo>
                  <a:lnTo>
                    <a:pt x="69" y="0"/>
                  </a:lnTo>
                </a:path>
              </a:pathLst>
            </a:custGeom>
            <a:solidFill>
              <a:srgbClr val="FF0000"/>
            </a:solidFill>
            <a:ln w="12700" cap="rnd">
              <a:solidFill>
                <a:schemeClr val="tx1"/>
              </a:solidFill>
              <a:round/>
              <a:headEnd/>
              <a:tailEnd/>
            </a:ln>
          </p:spPr>
          <p:txBody>
            <a:bodyPr/>
            <a:lstStyle/>
            <a:p>
              <a:endParaRPr lang="en-US" dirty="0"/>
            </a:p>
          </p:txBody>
        </p:sp>
        <p:sp>
          <p:nvSpPr>
            <p:cNvPr id="72120" name="Oval 106"/>
            <p:cNvSpPr>
              <a:spLocks noChangeArrowheads="1"/>
            </p:cNvSpPr>
            <p:nvPr/>
          </p:nvSpPr>
          <p:spPr bwMode="auto">
            <a:xfrm>
              <a:off x="3141" y="1638"/>
              <a:ext cx="39" cy="40"/>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21" name="Freeform 107"/>
            <p:cNvSpPr>
              <a:spLocks/>
            </p:cNvSpPr>
            <p:nvPr/>
          </p:nvSpPr>
          <p:spPr bwMode="auto">
            <a:xfrm>
              <a:off x="3162" y="1569"/>
              <a:ext cx="135" cy="79"/>
            </a:xfrm>
            <a:custGeom>
              <a:avLst/>
              <a:gdLst>
                <a:gd name="T0" fmla="*/ 0 w 79"/>
                <a:gd name="T1" fmla="*/ 70 h 45"/>
                <a:gd name="T2" fmla="*/ 12 w 79"/>
                <a:gd name="T3" fmla="*/ 77 h 45"/>
                <a:gd name="T4" fmla="*/ 31 w 79"/>
                <a:gd name="T5" fmla="*/ 40 h 45"/>
                <a:gd name="T6" fmla="*/ 63 w 79"/>
                <a:gd name="T7" fmla="*/ 56 h 45"/>
                <a:gd name="T8" fmla="*/ 75 w 79"/>
                <a:gd name="T9" fmla="*/ 21 h 45"/>
                <a:gd name="T10" fmla="*/ 114 w 79"/>
                <a:gd name="T11" fmla="*/ 40 h 45"/>
                <a:gd name="T12" fmla="*/ 126 w 79"/>
                <a:gd name="T13" fmla="*/ 0 h 45"/>
                <a:gd name="T14" fmla="*/ 133 w 79"/>
                <a:gd name="T15" fmla="*/ 14 h 45"/>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45"/>
                <a:gd name="T26" fmla="*/ 79 w 79"/>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45">
                  <a:moveTo>
                    <a:pt x="0" y="40"/>
                  </a:moveTo>
                  <a:lnTo>
                    <a:pt x="7" y="44"/>
                  </a:lnTo>
                  <a:lnTo>
                    <a:pt x="18" y="23"/>
                  </a:lnTo>
                  <a:lnTo>
                    <a:pt x="37" y="32"/>
                  </a:lnTo>
                  <a:lnTo>
                    <a:pt x="44" y="12"/>
                  </a:lnTo>
                  <a:lnTo>
                    <a:pt x="67" y="23"/>
                  </a:lnTo>
                  <a:lnTo>
                    <a:pt x="74" y="0"/>
                  </a:lnTo>
                  <a:lnTo>
                    <a:pt x="78" y="8"/>
                  </a:lnTo>
                </a:path>
              </a:pathLst>
            </a:custGeom>
            <a:solidFill>
              <a:srgbClr val="FF0000"/>
            </a:solidFill>
            <a:ln w="12700" cap="rnd">
              <a:solidFill>
                <a:schemeClr val="tx1"/>
              </a:solidFill>
              <a:round/>
              <a:headEnd/>
              <a:tailEnd/>
            </a:ln>
          </p:spPr>
          <p:txBody>
            <a:bodyPr/>
            <a:lstStyle/>
            <a:p>
              <a:endParaRPr lang="en-US" dirty="0"/>
            </a:p>
          </p:txBody>
        </p:sp>
        <p:sp>
          <p:nvSpPr>
            <p:cNvPr id="72122" name="Freeform 108"/>
            <p:cNvSpPr>
              <a:spLocks/>
            </p:cNvSpPr>
            <p:nvPr/>
          </p:nvSpPr>
          <p:spPr bwMode="auto">
            <a:xfrm>
              <a:off x="3221" y="1704"/>
              <a:ext cx="113" cy="57"/>
            </a:xfrm>
            <a:custGeom>
              <a:avLst/>
              <a:gdLst>
                <a:gd name="T0" fmla="*/ 0 w 67"/>
                <a:gd name="T1" fmla="*/ 48 h 32"/>
                <a:gd name="T2" fmla="*/ 12 w 67"/>
                <a:gd name="T3" fmla="*/ 55 h 32"/>
                <a:gd name="T4" fmla="*/ 30 w 67"/>
                <a:gd name="T5" fmla="*/ 21 h 32"/>
                <a:gd name="T6" fmla="*/ 62 w 67"/>
                <a:gd name="T7" fmla="*/ 34 h 32"/>
                <a:gd name="T8" fmla="*/ 76 w 67"/>
                <a:gd name="T9" fmla="*/ 0 h 32"/>
                <a:gd name="T10" fmla="*/ 105 w 67"/>
                <a:gd name="T11" fmla="*/ 21 h 32"/>
                <a:gd name="T12" fmla="*/ 111 w 67"/>
                <a:gd name="T13" fmla="*/ 7 h 32"/>
                <a:gd name="T14" fmla="*/ 0 60000 65536"/>
                <a:gd name="T15" fmla="*/ 0 60000 65536"/>
                <a:gd name="T16" fmla="*/ 0 60000 65536"/>
                <a:gd name="T17" fmla="*/ 0 60000 65536"/>
                <a:gd name="T18" fmla="*/ 0 60000 65536"/>
                <a:gd name="T19" fmla="*/ 0 60000 65536"/>
                <a:gd name="T20" fmla="*/ 0 60000 65536"/>
                <a:gd name="T21" fmla="*/ 0 w 67"/>
                <a:gd name="T22" fmla="*/ 0 h 32"/>
                <a:gd name="T23" fmla="*/ 67 w 67"/>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32">
                  <a:moveTo>
                    <a:pt x="0" y="27"/>
                  </a:moveTo>
                  <a:lnTo>
                    <a:pt x="7" y="31"/>
                  </a:lnTo>
                  <a:lnTo>
                    <a:pt x="18" y="12"/>
                  </a:lnTo>
                  <a:lnTo>
                    <a:pt x="37" y="19"/>
                  </a:lnTo>
                  <a:lnTo>
                    <a:pt x="45" y="0"/>
                  </a:lnTo>
                  <a:lnTo>
                    <a:pt x="62" y="12"/>
                  </a:lnTo>
                  <a:lnTo>
                    <a:pt x="66" y="4"/>
                  </a:lnTo>
                </a:path>
              </a:pathLst>
            </a:custGeom>
            <a:solidFill>
              <a:srgbClr val="FF0000"/>
            </a:solidFill>
            <a:ln w="12700" cap="rnd">
              <a:solidFill>
                <a:schemeClr val="tx1"/>
              </a:solidFill>
              <a:round/>
              <a:headEnd/>
              <a:tailEnd/>
            </a:ln>
          </p:spPr>
          <p:txBody>
            <a:bodyPr/>
            <a:lstStyle/>
            <a:p>
              <a:endParaRPr lang="en-US" dirty="0"/>
            </a:p>
          </p:txBody>
        </p:sp>
        <p:sp>
          <p:nvSpPr>
            <p:cNvPr id="72123" name="Oval 109"/>
            <p:cNvSpPr>
              <a:spLocks noChangeArrowheads="1"/>
            </p:cNvSpPr>
            <p:nvPr/>
          </p:nvSpPr>
          <p:spPr bwMode="auto">
            <a:xfrm>
              <a:off x="3165" y="1719"/>
              <a:ext cx="39" cy="4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24" name="Freeform 110"/>
            <p:cNvSpPr>
              <a:spLocks/>
            </p:cNvSpPr>
            <p:nvPr/>
          </p:nvSpPr>
          <p:spPr bwMode="auto">
            <a:xfrm>
              <a:off x="3180" y="1657"/>
              <a:ext cx="142" cy="77"/>
            </a:xfrm>
            <a:custGeom>
              <a:avLst/>
              <a:gdLst>
                <a:gd name="T0" fmla="*/ 0 w 83"/>
                <a:gd name="T1" fmla="*/ 68 h 44"/>
                <a:gd name="T2" fmla="*/ 19 w 83"/>
                <a:gd name="T3" fmla="*/ 75 h 44"/>
                <a:gd name="T4" fmla="*/ 31 w 83"/>
                <a:gd name="T5" fmla="*/ 40 h 44"/>
                <a:gd name="T6" fmla="*/ 63 w 83"/>
                <a:gd name="T7" fmla="*/ 54 h 44"/>
                <a:gd name="T8" fmla="*/ 82 w 83"/>
                <a:gd name="T9" fmla="*/ 21 h 44"/>
                <a:gd name="T10" fmla="*/ 116 w 83"/>
                <a:gd name="T11" fmla="*/ 33 h 44"/>
                <a:gd name="T12" fmla="*/ 128 w 83"/>
                <a:gd name="T13" fmla="*/ 0 h 44"/>
                <a:gd name="T14" fmla="*/ 140 w 83"/>
                <a:gd name="T15" fmla="*/ 14 h 44"/>
                <a:gd name="T16" fmla="*/ 0 60000 65536"/>
                <a:gd name="T17" fmla="*/ 0 60000 65536"/>
                <a:gd name="T18" fmla="*/ 0 60000 65536"/>
                <a:gd name="T19" fmla="*/ 0 60000 65536"/>
                <a:gd name="T20" fmla="*/ 0 60000 65536"/>
                <a:gd name="T21" fmla="*/ 0 60000 65536"/>
                <a:gd name="T22" fmla="*/ 0 60000 65536"/>
                <a:gd name="T23" fmla="*/ 0 60000 65536"/>
                <a:gd name="T24" fmla="*/ 0 w 83"/>
                <a:gd name="T25" fmla="*/ 0 h 44"/>
                <a:gd name="T26" fmla="*/ 83 w 83"/>
                <a:gd name="T27" fmla="*/ 44 h 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 h="44">
                  <a:moveTo>
                    <a:pt x="0" y="39"/>
                  </a:moveTo>
                  <a:lnTo>
                    <a:pt x="11" y="43"/>
                  </a:lnTo>
                  <a:lnTo>
                    <a:pt x="18" y="23"/>
                  </a:lnTo>
                  <a:lnTo>
                    <a:pt x="37" y="31"/>
                  </a:lnTo>
                  <a:lnTo>
                    <a:pt x="48" y="12"/>
                  </a:lnTo>
                  <a:lnTo>
                    <a:pt x="68" y="19"/>
                  </a:lnTo>
                  <a:lnTo>
                    <a:pt x="75" y="0"/>
                  </a:lnTo>
                  <a:lnTo>
                    <a:pt x="82" y="8"/>
                  </a:lnTo>
                </a:path>
              </a:pathLst>
            </a:custGeom>
            <a:solidFill>
              <a:srgbClr val="FF0000"/>
            </a:solidFill>
            <a:ln w="12700" cap="rnd">
              <a:solidFill>
                <a:schemeClr val="tx1"/>
              </a:solidFill>
              <a:round/>
              <a:headEnd/>
              <a:tailEnd/>
            </a:ln>
          </p:spPr>
          <p:txBody>
            <a:bodyPr/>
            <a:lstStyle/>
            <a:p>
              <a:endParaRPr lang="en-US" dirty="0"/>
            </a:p>
          </p:txBody>
        </p:sp>
        <p:sp>
          <p:nvSpPr>
            <p:cNvPr id="72125" name="Freeform 111"/>
            <p:cNvSpPr>
              <a:spLocks/>
            </p:cNvSpPr>
            <p:nvPr/>
          </p:nvSpPr>
          <p:spPr bwMode="auto">
            <a:xfrm>
              <a:off x="3297" y="1511"/>
              <a:ext cx="88" cy="96"/>
            </a:xfrm>
            <a:custGeom>
              <a:avLst/>
              <a:gdLst>
                <a:gd name="T0" fmla="*/ 86 w 53"/>
                <a:gd name="T1" fmla="*/ 0 h 56"/>
                <a:gd name="T2" fmla="*/ 68 w 53"/>
                <a:gd name="T3" fmla="*/ 0 h 56"/>
                <a:gd name="T4" fmla="*/ 68 w 53"/>
                <a:gd name="T5" fmla="*/ 39 h 56"/>
                <a:gd name="T6" fmla="*/ 35 w 53"/>
                <a:gd name="T7" fmla="*/ 39 h 56"/>
                <a:gd name="T8" fmla="*/ 35 w 53"/>
                <a:gd name="T9" fmla="*/ 81 h 56"/>
                <a:gd name="T10" fmla="*/ 0 w 53"/>
                <a:gd name="T11" fmla="*/ 81 h 56"/>
                <a:gd name="T12" fmla="*/ 7 w 53"/>
                <a:gd name="T13" fmla="*/ 94 h 56"/>
                <a:gd name="T14" fmla="*/ 0 60000 65536"/>
                <a:gd name="T15" fmla="*/ 0 60000 65536"/>
                <a:gd name="T16" fmla="*/ 0 60000 65536"/>
                <a:gd name="T17" fmla="*/ 0 60000 65536"/>
                <a:gd name="T18" fmla="*/ 0 60000 65536"/>
                <a:gd name="T19" fmla="*/ 0 60000 65536"/>
                <a:gd name="T20" fmla="*/ 0 60000 65536"/>
                <a:gd name="T21" fmla="*/ 0 w 53"/>
                <a:gd name="T22" fmla="*/ 0 h 56"/>
                <a:gd name="T23" fmla="*/ 53 w 53"/>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56">
                  <a:moveTo>
                    <a:pt x="52" y="0"/>
                  </a:moveTo>
                  <a:lnTo>
                    <a:pt x="41" y="0"/>
                  </a:lnTo>
                  <a:lnTo>
                    <a:pt x="41" y="23"/>
                  </a:lnTo>
                  <a:lnTo>
                    <a:pt x="21" y="23"/>
                  </a:lnTo>
                  <a:lnTo>
                    <a:pt x="21" y="47"/>
                  </a:lnTo>
                  <a:lnTo>
                    <a:pt x="0" y="47"/>
                  </a:lnTo>
                  <a:lnTo>
                    <a:pt x="4" y="55"/>
                  </a:lnTo>
                </a:path>
              </a:pathLst>
            </a:custGeom>
            <a:solidFill>
              <a:srgbClr val="FF0000"/>
            </a:solidFill>
            <a:ln w="12700" cap="rnd">
              <a:solidFill>
                <a:schemeClr val="tx1"/>
              </a:solidFill>
              <a:round/>
              <a:headEnd/>
              <a:tailEnd/>
            </a:ln>
          </p:spPr>
          <p:txBody>
            <a:bodyPr/>
            <a:lstStyle/>
            <a:p>
              <a:endParaRPr lang="en-US" dirty="0"/>
            </a:p>
          </p:txBody>
        </p:sp>
        <p:sp>
          <p:nvSpPr>
            <p:cNvPr id="72126" name="Oval 112"/>
            <p:cNvSpPr>
              <a:spLocks noChangeArrowheads="1"/>
            </p:cNvSpPr>
            <p:nvPr/>
          </p:nvSpPr>
          <p:spPr bwMode="auto">
            <a:xfrm>
              <a:off x="3385" y="1478"/>
              <a:ext cx="41" cy="3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27" name="Freeform 113"/>
            <p:cNvSpPr>
              <a:spLocks/>
            </p:cNvSpPr>
            <p:nvPr/>
          </p:nvSpPr>
          <p:spPr bwMode="auto">
            <a:xfrm>
              <a:off x="3329" y="1520"/>
              <a:ext cx="97" cy="121"/>
            </a:xfrm>
            <a:custGeom>
              <a:avLst/>
              <a:gdLst>
                <a:gd name="T0" fmla="*/ 95 w 59"/>
                <a:gd name="T1" fmla="*/ 0 h 69"/>
                <a:gd name="T2" fmla="*/ 77 w 59"/>
                <a:gd name="T3" fmla="*/ 0 h 69"/>
                <a:gd name="T4" fmla="*/ 77 w 59"/>
                <a:gd name="T5" fmla="*/ 44 h 69"/>
                <a:gd name="T6" fmla="*/ 39 w 59"/>
                <a:gd name="T7" fmla="*/ 44 h 69"/>
                <a:gd name="T8" fmla="*/ 39 w 59"/>
                <a:gd name="T9" fmla="*/ 79 h 69"/>
                <a:gd name="T10" fmla="*/ 12 w 59"/>
                <a:gd name="T11" fmla="*/ 79 h 69"/>
                <a:gd name="T12" fmla="*/ 12 w 59"/>
                <a:gd name="T13" fmla="*/ 119 h 69"/>
                <a:gd name="T14" fmla="*/ 0 w 59"/>
                <a:gd name="T15" fmla="*/ 112 h 69"/>
                <a:gd name="T16" fmla="*/ 0 60000 65536"/>
                <a:gd name="T17" fmla="*/ 0 60000 65536"/>
                <a:gd name="T18" fmla="*/ 0 60000 65536"/>
                <a:gd name="T19" fmla="*/ 0 60000 65536"/>
                <a:gd name="T20" fmla="*/ 0 60000 65536"/>
                <a:gd name="T21" fmla="*/ 0 60000 65536"/>
                <a:gd name="T22" fmla="*/ 0 60000 65536"/>
                <a:gd name="T23" fmla="*/ 0 60000 65536"/>
                <a:gd name="T24" fmla="*/ 0 w 59"/>
                <a:gd name="T25" fmla="*/ 0 h 69"/>
                <a:gd name="T26" fmla="*/ 59 w 59"/>
                <a:gd name="T27" fmla="*/ 69 h 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9" h="69">
                  <a:moveTo>
                    <a:pt x="58" y="0"/>
                  </a:moveTo>
                  <a:lnTo>
                    <a:pt x="47" y="0"/>
                  </a:lnTo>
                  <a:lnTo>
                    <a:pt x="47" y="25"/>
                  </a:lnTo>
                  <a:lnTo>
                    <a:pt x="24" y="25"/>
                  </a:lnTo>
                  <a:lnTo>
                    <a:pt x="24" y="45"/>
                  </a:lnTo>
                  <a:lnTo>
                    <a:pt x="7" y="45"/>
                  </a:lnTo>
                  <a:lnTo>
                    <a:pt x="7" y="68"/>
                  </a:lnTo>
                  <a:lnTo>
                    <a:pt x="0" y="64"/>
                  </a:lnTo>
                </a:path>
              </a:pathLst>
            </a:custGeom>
            <a:solidFill>
              <a:srgbClr val="FF0000"/>
            </a:solidFill>
            <a:ln w="12700" cap="rnd">
              <a:solidFill>
                <a:schemeClr val="tx1"/>
              </a:solidFill>
              <a:round/>
              <a:headEnd/>
              <a:tailEnd/>
            </a:ln>
          </p:spPr>
          <p:txBody>
            <a:bodyPr/>
            <a:lstStyle/>
            <a:p>
              <a:endParaRPr lang="en-US" dirty="0"/>
            </a:p>
          </p:txBody>
        </p:sp>
        <p:sp>
          <p:nvSpPr>
            <p:cNvPr id="72128" name="Freeform 114"/>
            <p:cNvSpPr>
              <a:spLocks/>
            </p:cNvSpPr>
            <p:nvPr/>
          </p:nvSpPr>
          <p:spPr bwMode="auto">
            <a:xfrm>
              <a:off x="3307" y="1593"/>
              <a:ext cx="111" cy="59"/>
            </a:xfrm>
            <a:custGeom>
              <a:avLst/>
              <a:gdLst>
                <a:gd name="T0" fmla="*/ 109 w 64"/>
                <a:gd name="T1" fmla="*/ 7 h 34"/>
                <a:gd name="T2" fmla="*/ 88 w 64"/>
                <a:gd name="T3" fmla="*/ 0 h 34"/>
                <a:gd name="T4" fmla="*/ 78 w 64"/>
                <a:gd name="T5" fmla="*/ 31 h 34"/>
                <a:gd name="T6" fmla="*/ 45 w 64"/>
                <a:gd name="T7" fmla="*/ 19 h 34"/>
                <a:gd name="T8" fmla="*/ 31 w 64"/>
                <a:gd name="T9" fmla="*/ 57 h 34"/>
                <a:gd name="T10" fmla="*/ 0 w 64"/>
                <a:gd name="T11" fmla="*/ 45 h 34"/>
                <a:gd name="T12" fmla="*/ 0 w 64"/>
                <a:gd name="T13" fmla="*/ 57 h 34"/>
                <a:gd name="T14" fmla="*/ 0 60000 65536"/>
                <a:gd name="T15" fmla="*/ 0 60000 65536"/>
                <a:gd name="T16" fmla="*/ 0 60000 65536"/>
                <a:gd name="T17" fmla="*/ 0 60000 65536"/>
                <a:gd name="T18" fmla="*/ 0 60000 65536"/>
                <a:gd name="T19" fmla="*/ 0 60000 65536"/>
                <a:gd name="T20" fmla="*/ 0 60000 65536"/>
                <a:gd name="T21" fmla="*/ 0 w 64"/>
                <a:gd name="T22" fmla="*/ 0 h 34"/>
                <a:gd name="T23" fmla="*/ 64 w 64"/>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4">
                  <a:moveTo>
                    <a:pt x="63" y="4"/>
                  </a:moveTo>
                  <a:lnTo>
                    <a:pt x="51" y="0"/>
                  </a:lnTo>
                  <a:lnTo>
                    <a:pt x="45" y="18"/>
                  </a:lnTo>
                  <a:lnTo>
                    <a:pt x="26" y="11"/>
                  </a:lnTo>
                  <a:lnTo>
                    <a:pt x="18" y="33"/>
                  </a:lnTo>
                  <a:lnTo>
                    <a:pt x="0" y="26"/>
                  </a:lnTo>
                  <a:lnTo>
                    <a:pt x="0" y="33"/>
                  </a:lnTo>
                </a:path>
              </a:pathLst>
            </a:custGeom>
            <a:solidFill>
              <a:srgbClr val="FF0000"/>
            </a:solidFill>
            <a:ln w="12700" cap="rnd">
              <a:solidFill>
                <a:schemeClr val="tx1"/>
              </a:solidFill>
              <a:round/>
              <a:headEnd/>
              <a:tailEnd/>
            </a:ln>
          </p:spPr>
          <p:txBody>
            <a:bodyPr/>
            <a:lstStyle/>
            <a:p>
              <a:endParaRPr lang="en-US" dirty="0"/>
            </a:p>
          </p:txBody>
        </p:sp>
        <p:sp>
          <p:nvSpPr>
            <p:cNvPr id="72129" name="Oval 115"/>
            <p:cNvSpPr>
              <a:spLocks noChangeArrowheads="1"/>
            </p:cNvSpPr>
            <p:nvPr/>
          </p:nvSpPr>
          <p:spPr bwMode="auto">
            <a:xfrm>
              <a:off x="3415" y="1572"/>
              <a:ext cx="43" cy="3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30" name="Freeform 116"/>
            <p:cNvSpPr>
              <a:spLocks/>
            </p:cNvSpPr>
            <p:nvPr/>
          </p:nvSpPr>
          <p:spPr bwMode="auto">
            <a:xfrm>
              <a:off x="3319" y="1618"/>
              <a:ext cx="137" cy="80"/>
            </a:xfrm>
            <a:custGeom>
              <a:avLst/>
              <a:gdLst>
                <a:gd name="T0" fmla="*/ 135 w 81"/>
                <a:gd name="T1" fmla="*/ 7 h 47"/>
                <a:gd name="T2" fmla="*/ 115 w 81"/>
                <a:gd name="T3" fmla="*/ 0 h 47"/>
                <a:gd name="T4" fmla="*/ 105 w 81"/>
                <a:gd name="T5" fmla="*/ 32 h 47"/>
                <a:gd name="T6" fmla="*/ 71 w 81"/>
                <a:gd name="T7" fmla="*/ 20 h 47"/>
                <a:gd name="T8" fmla="*/ 59 w 81"/>
                <a:gd name="T9" fmla="*/ 60 h 47"/>
                <a:gd name="T10" fmla="*/ 25 w 81"/>
                <a:gd name="T11" fmla="*/ 46 h 47"/>
                <a:gd name="T12" fmla="*/ 12 w 81"/>
                <a:gd name="T13" fmla="*/ 78 h 47"/>
                <a:gd name="T14" fmla="*/ 0 w 81"/>
                <a:gd name="T15" fmla="*/ 66 h 47"/>
                <a:gd name="T16" fmla="*/ 0 60000 65536"/>
                <a:gd name="T17" fmla="*/ 0 60000 65536"/>
                <a:gd name="T18" fmla="*/ 0 60000 65536"/>
                <a:gd name="T19" fmla="*/ 0 60000 65536"/>
                <a:gd name="T20" fmla="*/ 0 60000 65536"/>
                <a:gd name="T21" fmla="*/ 0 60000 65536"/>
                <a:gd name="T22" fmla="*/ 0 60000 65536"/>
                <a:gd name="T23" fmla="*/ 0 60000 65536"/>
                <a:gd name="T24" fmla="*/ 0 w 81"/>
                <a:gd name="T25" fmla="*/ 0 h 47"/>
                <a:gd name="T26" fmla="*/ 81 w 81"/>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 h="47">
                  <a:moveTo>
                    <a:pt x="80" y="4"/>
                  </a:moveTo>
                  <a:lnTo>
                    <a:pt x="68" y="0"/>
                  </a:lnTo>
                  <a:lnTo>
                    <a:pt x="62" y="19"/>
                  </a:lnTo>
                  <a:lnTo>
                    <a:pt x="42" y="12"/>
                  </a:lnTo>
                  <a:lnTo>
                    <a:pt x="35" y="35"/>
                  </a:lnTo>
                  <a:lnTo>
                    <a:pt x="15" y="27"/>
                  </a:lnTo>
                  <a:lnTo>
                    <a:pt x="7" y="46"/>
                  </a:lnTo>
                  <a:lnTo>
                    <a:pt x="0" y="39"/>
                  </a:lnTo>
                </a:path>
              </a:pathLst>
            </a:custGeom>
            <a:solidFill>
              <a:srgbClr val="FF0000"/>
            </a:solidFill>
            <a:ln w="12700" cap="rnd">
              <a:solidFill>
                <a:schemeClr val="tx1"/>
              </a:solidFill>
              <a:round/>
              <a:headEnd/>
              <a:tailEnd/>
            </a:ln>
          </p:spPr>
          <p:txBody>
            <a:bodyPr/>
            <a:lstStyle/>
            <a:p>
              <a:endParaRPr lang="en-US" dirty="0"/>
            </a:p>
          </p:txBody>
        </p:sp>
        <p:sp>
          <p:nvSpPr>
            <p:cNvPr id="72131" name="Freeform 117"/>
            <p:cNvSpPr>
              <a:spLocks/>
            </p:cNvSpPr>
            <p:nvPr/>
          </p:nvSpPr>
          <p:spPr bwMode="auto">
            <a:xfrm>
              <a:off x="3329" y="1697"/>
              <a:ext cx="104" cy="64"/>
            </a:xfrm>
            <a:custGeom>
              <a:avLst/>
              <a:gdLst>
                <a:gd name="T0" fmla="*/ 102 w 63"/>
                <a:gd name="T1" fmla="*/ 7 h 36"/>
                <a:gd name="T2" fmla="*/ 84 w 63"/>
                <a:gd name="T3" fmla="*/ 0 h 36"/>
                <a:gd name="T4" fmla="*/ 73 w 63"/>
                <a:gd name="T5" fmla="*/ 36 h 36"/>
                <a:gd name="T6" fmla="*/ 41 w 63"/>
                <a:gd name="T7" fmla="*/ 21 h 36"/>
                <a:gd name="T8" fmla="*/ 30 w 63"/>
                <a:gd name="T9" fmla="*/ 62 h 36"/>
                <a:gd name="T10" fmla="*/ 0 w 63"/>
                <a:gd name="T11" fmla="*/ 48 h 36"/>
                <a:gd name="T12" fmla="*/ 0 w 63"/>
                <a:gd name="T13" fmla="*/ 62 h 36"/>
                <a:gd name="T14" fmla="*/ 0 60000 65536"/>
                <a:gd name="T15" fmla="*/ 0 60000 65536"/>
                <a:gd name="T16" fmla="*/ 0 60000 65536"/>
                <a:gd name="T17" fmla="*/ 0 60000 65536"/>
                <a:gd name="T18" fmla="*/ 0 60000 65536"/>
                <a:gd name="T19" fmla="*/ 0 60000 65536"/>
                <a:gd name="T20" fmla="*/ 0 60000 65536"/>
                <a:gd name="T21" fmla="*/ 0 w 63"/>
                <a:gd name="T22" fmla="*/ 0 h 36"/>
                <a:gd name="T23" fmla="*/ 63 w 63"/>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36">
                  <a:moveTo>
                    <a:pt x="62" y="4"/>
                  </a:moveTo>
                  <a:lnTo>
                    <a:pt x="51" y="0"/>
                  </a:lnTo>
                  <a:lnTo>
                    <a:pt x="44" y="20"/>
                  </a:lnTo>
                  <a:lnTo>
                    <a:pt x="25" y="12"/>
                  </a:lnTo>
                  <a:lnTo>
                    <a:pt x="18" y="35"/>
                  </a:lnTo>
                  <a:lnTo>
                    <a:pt x="0" y="27"/>
                  </a:lnTo>
                  <a:lnTo>
                    <a:pt x="0" y="35"/>
                  </a:lnTo>
                </a:path>
              </a:pathLst>
            </a:custGeom>
            <a:solidFill>
              <a:srgbClr val="FF0000"/>
            </a:solidFill>
            <a:ln w="12700" cap="rnd">
              <a:solidFill>
                <a:schemeClr val="tx1"/>
              </a:solidFill>
              <a:round/>
              <a:headEnd/>
              <a:tailEnd/>
            </a:ln>
          </p:spPr>
          <p:txBody>
            <a:bodyPr/>
            <a:lstStyle/>
            <a:p>
              <a:endParaRPr lang="en-US" dirty="0"/>
            </a:p>
          </p:txBody>
        </p:sp>
        <p:sp>
          <p:nvSpPr>
            <p:cNvPr id="72132" name="Oval 118"/>
            <p:cNvSpPr>
              <a:spLocks noChangeArrowheads="1"/>
            </p:cNvSpPr>
            <p:nvPr/>
          </p:nvSpPr>
          <p:spPr bwMode="auto">
            <a:xfrm>
              <a:off x="3432" y="1678"/>
              <a:ext cx="46" cy="39"/>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33" name="Freeform 119"/>
            <p:cNvSpPr>
              <a:spLocks/>
            </p:cNvSpPr>
            <p:nvPr/>
          </p:nvSpPr>
          <p:spPr bwMode="auto">
            <a:xfrm>
              <a:off x="3337" y="1726"/>
              <a:ext cx="136" cy="81"/>
            </a:xfrm>
            <a:custGeom>
              <a:avLst/>
              <a:gdLst>
                <a:gd name="T0" fmla="*/ 134 w 80"/>
                <a:gd name="T1" fmla="*/ 7 h 46"/>
                <a:gd name="T2" fmla="*/ 116 w 80"/>
                <a:gd name="T3" fmla="*/ 0 h 46"/>
                <a:gd name="T4" fmla="*/ 104 w 80"/>
                <a:gd name="T5" fmla="*/ 33 h 46"/>
                <a:gd name="T6" fmla="*/ 70 w 80"/>
                <a:gd name="T7" fmla="*/ 19 h 46"/>
                <a:gd name="T8" fmla="*/ 58 w 80"/>
                <a:gd name="T9" fmla="*/ 58 h 46"/>
                <a:gd name="T10" fmla="*/ 24 w 80"/>
                <a:gd name="T11" fmla="*/ 46 h 46"/>
                <a:gd name="T12" fmla="*/ 12 w 80"/>
                <a:gd name="T13" fmla="*/ 79 h 46"/>
                <a:gd name="T14" fmla="*/ 0 w 80"/>
                <a:gd name="T15" fmla="*/ 65 h 46"/>
                <a:gd name="T16" fmla="*/ 0 60000 65536"/>
                <a:gd name="T17" fmla="*/ 0 60000 65536"/>
                <a:gd name="T18" fmla="*/ 0 60000 65536"/>
                <a:gd name="T19" fmla="*/ 0 60000 65536"/>
                <a:gd name="T20" fmla="*/ 0 60000 65536"/>
                <a:gd name="T21" fmla="*/ 0 60000 65536"/>
                <a:gd name="T22" fmla="*/ 0 60000 65536"/>
                <a:gd name="T23" fmla="*/ 0 60000 65536"/>
                <a:gd name="T24" fmla="*/ 0 w 80"/>
                <a:gd name="T25" fmla="*/ 0 h 46"/>
                <a:gd name="T26" fmla="*/ 80 w 80"/>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0" h="46">
                  <a:moveTo>
                    <a:pt x="79" y="4"/>
                  </a:moveTo>
                  <a:lnTo>
                    <a:pt x="68" y="0"/>
                  </a:lnTo>
                  <a:lnTo>
                    <a:pt x="61" y="19"/>
                  </a:lnTo>
                  <a:lnTo>
                    <a:pt x="41" y="11"/>
                  </a:lnTo>
                  <a:lnTo>
                    <a:pt x="34" y="33"/>
                  </a:lnTo>
                  <a:lnTo>
                    <a:pt x="14" y="26"/>
                  </a:lnTo>
                  <a:lnTo>
                    <a:pt x="7" y="45"/>
                  </a:lnTo>
                  <a:lnTo>
                    <a:pt x="0" y="37"/>
                  </a:lnTo>
                </a:path>
              </a:pathLst>
            </a:custGeom>
            <a:solidFill>
              <a:srgbClr val="FF0000"/>
            </a:solidFill>
            <a:ln w="12700" cap="rnd">
              <a:solidFill>
                <a:schemeClr val="tx1"/>
              </a:solidFill>
              <a:round/>
              <a:headEnd/>
              <a:tailEnd/>
            </a:ln>
          </p:spPr>
          <p:txBody>
            <a:bodyPr/>
            <a:lstStyle/>
            <a:p>
              <a:endParaRPr lang="en-US" dirty="0"/>
            </a:p>
          </p:txBody>
        </p:sp>
        <p:sp>
          <p:nvSpPr>
            <p:cNvPr id="72134" name="Freeform 120"/>
            <p:cNvSpPr>
              <a:spLocks/>
            </p:cNvSpPr>
            <p:nvPr/>
          </p:nvSpPr>
          <p:spPr bwMode="auto">
            <a:xfrm>
              <a:off x="3319" y="1791"/>
              <a:ext cx="120" cy="35"/>
            </a:xfrm>
            <a:custGeom>
              <a:avLst/>
              <a:gdLst>
                <a:gd name="T0" fmla="*/ 118 w 71"/>
                <a:gd name="T1" fmla="*/ 15 h 19"/>
                <a:gd name="T2" fmla="*/ 106 w 71"/>
                <a:gd name="T3" fmla="*/ 0 h 19"/>
                <a:gd name="T4" fmla="*/ 88 w 71"/>
                <a:gd name="T5" fmla="*/ 26 h 19"/>
                <a:gd name="T6" fmla="*/ 56 w 71"/>
                <a:gd name="T7" fmla="*/ 0 h 19"/>
                <a:gd name="T8" fmla="*/ 35 w 71"/>
                <a:gd name="T9" fmla="*/ 33 h 19"/>
                <a:gd name="T10" fmla="*/ 7 w 71"/>
                <a:gd name="T11" fmla="*/ 7 h 19"/>
                <a:gd name="T12" fmla="*/ 0 w 71"/>
                <a:gd name="T13" fmla="*/ 20 h 19"/>
                <a:gd name="T14" fmla="*/ 0 60000 65536"/>
                <a:gd name="T15" fmla="*/ 0 60000 65536"/>
                <a:gd name="T16" fmla="*/ 0 60000 65536"/>
                <a:gd name="T17" fmla="*/ 0 60000 65536"/>
                <a:gd name="T18" fmla="*/ 0 60000 65536"/>
                <a:gd name="T19" fmla="*/ 0 60000 65536"/>
                <a:gd name="T20" fmla="*/ 0 60000 65536"/>
                <a:gd name="T21" fmla="*/ 0 w 71"/>
                <a:gd name="T22" fmla="*/ 0 h 19"/>
                <a:gd name="T23" fmla="*/ 71 w 71"/>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19">
                  <a:moveTo>
                    <a:pt x="70" y="8"/>
                  </a:moveTo>
                  <a:lnTo>
                    <a:pt x="63" y="0"/>
                  </a:lnTo>
                  <a:lnTo>
                    <a:pt x="52" y="14"/>
                  </a:lnTo>
                  <a:lnTo>
                    <a:pt x="33" y="0"/>
                  </a:lnTo>
                  <a:lnTo>
                    <a:pt x="21" y="18"/>
                  </a:lnTo>
                  <a:lnTo>
                    <a:pt x="4" y="4"/>
                  </a:lnTo>
                  <a:lnTo>
                    <a:pt x="0" y="11"/>
                  </a:lnTo>
                </a:path>
              </a:pathLst>
            </a:custGeom>
            <a:solidFill>
              <a:srgbClr val="FF0000"/>
            </a:solidFill>
            <a:ln w="12700" cap="rnd">
              <a:solidFill>
                <a:schemeClr val="tx1"/>
              </a:solidFill>
              <a:round/>
              <a:headEnd/>
              <a:tailEnd/>
            </a:ln>
          </p:spPr>
          <p:txBody>
            <a:bodyPr/>
            <a:lstStyle/>
            <a:p>
              <a:endParaRPr lang="en-US" dirty="0"/>
            </a:p>
          </p:txBody>
        </p:sp>
        <p:sp>
          <p:nvSpPr>
            <p:cNvPr id="72135" name="Oval 121"/>
            <p:cNvSpPr>
              <a:spLocks noChangeArrowheads="1"/>
            </p:cNvSpPr>
            <p:nvPr/>
          </p:nvSpPr>
          <p:spPr bwMode="auto">
            <a:xfrm>
              <a:off x="3439" y="1785"/>
              <a:ext cx="42"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36" name="Freeform 122"/>
            <p:cNvSpPr>
              <a:spLocks/>
            </p:cNvSpPr>
            <p:nvPr/>
          </p:nvSpPr>
          <p:spPr bwMode="auto">
            <a:xfrm>
              <a:off x="3329" y="1832"/>
              <a:ext cx="137" cy="35"/>
            </a:xfrm>
            <a:custGeom>
              <a:avLst/>
              <a:gdLst>
                <a:gd name="T0" fmla="*/ 135 w 82"/>
                <a:gd name="T1" fmla="*/ 7 h 20"/>
                <a:gd name="T2" fmla="*/ 124 w 82"/>
                <a:gd name="T3" fmla="*/ 0 h 20"/>
                <a:gd name="T4" fmla="*/ 104 w 82"/>
                <a:gd name="T5" fmla="*/ 28 h 20"/>
                <a:gd name="T6" fmla="*/ 74 w 82"/>
                <a:gd name="T7" fmla="*/ 0 h 20"/>
                <a:gd name="T8" fmla="*/ 57 w 82"/>
                <a:gd name="T9" fmla="*/ 28 h 20"/>
                <a:gd name="T10" fmla="*/ 25 w 82"/>
                <a:gd name="T11" fmla="*/ 7 h 20"/>
                <a:gd name="T12" fmla="*/ 7 w 82"/>
                <a:gd name="T13" fmla="*/ 33 h 20"/>
                <a:gd name="T14" fmla="*/ 0 w 82"/>
                <a:gd name="T15" fmla="*/ 21 h 20"/>
                <a:gd name="T16" fmla="*/ 0 60000 65536"/>
                <a:gd name="T17" fmla="*/ 0 60000 65536"/>
                <a:gd name="T18" fmla="*/ 0 60000 65536"/>
                <a:gd name="T19" fmla="*/ 0 60000 65536"/>
                <a:gd name="T20" fmla="*/ 0 60000 65536"/>
                <a:gd name="T21" fmla="*/ 0 60000 65536"/>
                <a:gd name="T22" fmla="*/ 0 60000 65536"/>
                <a:gd name="T23" fmla="*/ 0 60000 65536"/>
                <a:gd name="T24" fmla="*/ 0 w 82"/>
                <a:gd name="T25" fmla="*/ 0 h 20"/>
                <a:gd name="T26" fmla="*/ 82 w 82"/>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2" h="20">
                  <a:moveTo>
                    <a:pt x="81" y="4"/>
                  </a:moveTo>
                  <a:lnTo>
                    <a:pt x="74" y="0"/>
                  </a:lnTo>
                  <a:lnTo>
                    <a:pt x="62" y="16"/>
                  </a:lnTo>
                  <a:lnTo>
                    <a:pt x="44" y="0"/>
                  </a:lnTo>
                  <a:lnTo>
                    <a:pt x="34" y="16"/>
                  </a:lnTo>
                  <a:lnTo>
                    <a:pt x="15" y="4"/>
                  </a:lnTo>
                  <a:lnTo>
                    <a:pt x="4" y="19"/>
                  </a:lnTo>
                  <a:lnTo>
                    <a:pt x="0" y="12"/>
                  </a:lnTo>
                </a:path>
              </a:pathLst>
            </a:custGeom>
            <a:solidFill>
              <a:srgbClr val="FF0000"/>
            </a:solidFill>
            <a:ln w="12700" cap="rnd">
              <a:solidFill>
                <a:schemeClr val="tx1"/>
              </a:solidFill>
              <a:round/>
              <a:headEnd/>
              <a:tailEnd/>
            </a:ln>
          </p:spPr>
          <p:txBody>
            <a:bodyPr/>
            <a:lstStyle/>
            <a:p>
              <a:endParaRPr lang="en-US" dirty="0"/>
            </a:p>
          </p:txBody>
        </p:sp>
        <p:sp>
          <p:nvSpPr>
            <p:cNvPr id="72137" name="Freeform 123"/>
            <p:cNvSpPr>
              <a:spLocks/>
            </p:cNvSpPr>
            <p:nvPr/>
          </p:nvSpPr>
          <p:spPr bwMode="auto">
            <a:xfrm>
              <a:off x="3307" y="1978"/>
              <a:ext cx="119" cy="27"/>
            </a:xfrm>
            <a:custGeom>
              <a:avLst/>
              <a:gdLst>
                <a:gd name="T0" fmla="*/ 117 w 70"/>
                <a:gd name="T1" fmla="*/ 13 h 15"/>
                <a:gd name="T2" fmla="*/ 105 w 70"/>
                <a:gd name="T3" fmla="*/ 0 h 15"/>
                <a:gd name="T4" fmla="*/ 82 w 70"/>
                <a:gd name="T5" fmla="*/ 25 h 15"/>
                <a:gd name="T6" fmla="*/ 54 w 70"/>
                <a:gd name="T7" fmla="*/ 0 h 15"/>
                <a:gd name="T8" fmla="*/ 31 w 70"/>
                <a:gd name="T9" fmla="*/ 25 h 15"/>
                <a:gd name="T10" fmla="*/ 7 w 70"/>
                <a:gd name="T11" fmla="*/ 0 h 15"/>
                <a:gd name="T12" fmla="*/ 0 w 70"/>
                <a:gd name="T13" fmla="*/ 13 h 15"/>
                <a:gd name="T14" fmla="*/ 0 60000 65536"/>
                <a:gd name="T15" fmla="*/ 0 60000 65536"/>
                <a:gd name="T16" fmla="*/ 0 60000 65536"/>
                <a:gd name="T17" fmla="*/ 0 60000 65536"/>
                <a:gd name="T18" fmla="*/ 0 60000 65536"/>
                <a:gd name="T19" fmla="*/ 0 60000 65536"/>
                <a:gd name="T20" fmla="*/ 0 60000 65536"/>
                <a:gd name="T21" fmla="*/ 0 w 70"/>
                <a:gd name="T22" fmla="*/ 0 h 15"/>
                <a:gd name="T23" fmla="*/ 70 w 70"/>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15">
                  <a:moveTo>
                    <a:pt x="69" y="7"/>
                  </a:moveTo>
                  <a:lnTo>
                    <a:pt x="62" y="0"/>
                  </a:lnTo>
                  <a:lnTo>
                    <a:pt x="48" y="14"/>
                  </a:lnTo>
                  <a:lnTo>
                    <a:pt x="32" y="0"/>
                  </a:lnTo>
                  <a:lnTo>
                    <a:pt x="18" y="14"/>
                  </a:lnTo>
                  <a:lnTo>
                    <a:pt x="4" y="0"/>
                  </a:lnTo>
                  <a:lnTo>
                    <a:pt x="0" y="7"/>
                  </a:lnTo>
                </a:path>
              </a:pathLst>
            </a:custGeom>
            <a:solidFill>
              <a:srgbClr val="FF0000"/>
            </a:solidFill>
            <a:ln w="12700" cap="rnd">
              <a:solidFill>
                <a:schemeClr val="tx1"/>
              </a:solidFill>
              <a:round/>
              <a:headEnd/>
              <a:tailEnd/>
            </a:ln>
          </p:spPr>
          <p:txBody>
            <a:bodyPr/>
            <a:lstStyle/>
            <a:p>
              <a:endParaRPr lang="en-US" dirty="0"/>
            </a:p>
          </p:txBody>
        </p:sp>
        <p:sp>
          <p:nvSpPr>
            <p:cNvPr id="72138" name="Oval 124"/>
            <p:cNvSpPr>
              <a:spLocks noChangeArrowheads="1"/>
            </p:cNvSpPr>
            <p:nvPr/>
          </p:nvSpPr>
          <p:spPr bwMode="auto">
            <a:xfrm>
              <a:off x="3426" y="1974"/>
              <a:ext cx="46"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39" name="Freeform 125"/>
            <p:cNvSpPr>
              <a:spLocks/>
            </p:cNvSpPr>
            <p:nvPr/>
          </p:nvSpPr>
          <p:spPr bwMode="auto">
            <a:xfrm>
              <a:off x="3307" y="2019"/>
              <a:ext cx="149" cy="29"/>
            </a:xfrm>
            <a:custGeom>
              <a:avLst/>
              <a:gdLst>
                <a:gd name="T0" fmla="*/ 147 w 87"/>
                <a:gd name="T1" fmla="*/ 13 h 16"/>
                <a:gd name="T2" fmla="*/ 135 w 87"/>
                <a:gd name="T3" fmla="*/ 0 h 16"/>
                <a:gd name="T4" fmla="*/ 108 w 87"/>
                <a:gd name="T5" fmla="*/ 27 h 16"/>
                <a:gd name="T6" fmla="*/ 82 w 87"/>
                <a:gd name="T7" fmla="*/ 0 h 16"/>
                <a:gd name="T8" fmla="*/ 58 w 87"/>
                <a:gd name="T9" fmla="*/ 27 h 16"/>
                <a:gd name="T10" fmla="*/ 31 w 87"/>
                <a:gd name="T11" fmla="*/ 0 h 16"/>
                <a:gd name="T12" fmla="*/ 7 w 87"/>
                <a:gd name="T13" fmla="*/ 27 h 16"/>
                <a:gd name="T14" fmla="*/ 0 w 87"/>
                <a:gd name="T15" fmla="*/ 13 h 16"/>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16"/>
                <a:gd name="T26" fmla="*/ 87 w 87"/>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16">
                  <a:moveTo>
                    <a:pt x="86" y="7"/>
                  </a:moveTo>
                  <a:lnTo>
                    <a:pt x="79" y="0"/>
                  </a:lnTo>
                  <a:lnTo>
                    <a:pt x="63" y="15"/>
                  </a:lnTo>
                  <a:lnTo>
                    <a:pt x="48" y="0"/>
                  </a:lnTo>
                  <a:lnTo>
                    <a:pt x="34" y="15"/>
                  </a:lnTo>
                  <a:lnTo>
                    <a:pt x="18" y="0"/>
                  </a:lnTo>
                  <a:lnTo>
                    <a:pt x="4" y="15"/>
                  </a:lnTo>
                  <a:lnTo>
                    <a:pt x="0" y="7"/>
                  </a:lnTo>
                </a:path>
              </a:pathLst>
            </a:custGeom>
            <a:solidFill>
              <a:srgbClr val="FF0000"/>
            </a:solidFill>
            <a:ln w="12700" cap="rnd">
              <a:solidFill>
                <a:schemeClr val="tx1"/>
              </a:solidFill>
              <a:round/>
              <a:headEnd/>
              <a:tailEnd/>
            </a:ln>
          </p:spPr>
          <p:txBody>
            <a:bodyPr/>
            <a:lstStyle/>
            <a:p>
              <a:endParaRPr lang="en-US" dirty="0"/>
            </a:p>
          </p:txBody>
        </p:sp>
        <p:sp>
          <p:nvSpPr>
            <p:cNvPr id="72140" name="Freeform 126"/>
            <p:cNvSpPr>
              <a:spLocks/>
            </p:cNvSpPr>
            <p:nvPr/>
          </p:nvSpPr>
          <p:spPr bwMode="auto">
            <a:xfrm>
              <a:off x="3233" y="1797"/>
              <a:ext cx="110" cy="59"/>
            </a:xfrm>
            <a:custGeom>
              <a:avLst/>
              <a:gdLst>
                <a:gd name="T0" fmla="*/ 0 w 66"/>
                <a:gd name="T1" fmla="*/ 50 h 34"/>
                <a:gd name="T2" fmla="*/ 17 w 66"/>
                <a:gd name="T3" fmla="*/ 57 h 34"/>
                <a:gd name="T4" fmla="*/ 28 w 66"/>
                <a:gd name="T5" fmla="*/ 21 h 34"/>
                <a:gd name="T6" fmla="*/ 62 w 66"/>
                <a:gd name="T7" fmla="*/ 36 h 34"/>
                <a:gd name="T8" fmla="*/ 73 w 66"/>
                <a:gd name="T9" fmla="*/ 0 h 34"/>
                <a:gd name="T10" fmla="*/ 108 w 66"/>
                <a:gd name="T11" fmla="*/ 14 h 34"/>
                <a:gd name="T12" fmla="*/ 108 w 66"/>
                <a:gd name="T13" fmla="*/ 0 h 34"/>
                <a:gd name="T14" fmla="*/ 0 60000 65536"/>
                <a:gd name="T15" fmla="*/ 0 60000 65536"/>
                <a:gd name="T16" fmla="*/ 0 60000 65536"/>
                <a:gd name="T17" fmla="*/ 0 60000 65536"/>
                <a:gd name="T18" fmla="*/ 0 60000 65536"/>
                <a:gd name="T19" fmla="*/ 0 60000 65536"/>
                <a:gd name="T20" fmla="*/ 0 60000 65536"/>
                <a:gd name="T21" fmla="*/ 0 w 66"/>
                <a:gd name="T22" fmla="*/ 0 h 34"/>
                <a:gd name="T23" fmla="*/ 66 w 66"/>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34">
                  <a:moveTo>
                    <a:pt x="0" y="29"/>
                  </a:moveTo>
                  <a:lnTo>
                    <a:pt x="10" y="33"/>
                  </a:lnTo>
                  <a:lnTo>
                    <a:pt x="17" y="12"/>
                  </a:lnTo>
                  <a:lnTo>
                    <a:pt x="37" y="21"/>
                  </a:lnTo>
                  <a:lnTo>
                    <a:pt x="44" y="0"/>
                  </a:lnTo>
                  <a:lnTo>
                    <a:pt x="65" y="8"/>
                  </a:lnTo>
                  <a:lnTo>
                    <a:pt x="65" y="0"/>
                  </a:lnTo>
                </a:path>
              </a:pathLst>
            </a:custGeom>
            <a:solidFill>
              <a:srgbClr val="FF0000"/>
            </a:solidFill>
            <a:ln w="12700" cap="rnd">
              <a:solidFill>
                <a:schemeClr val="tx1"/>
              </a:solidFill>
              <a:round/>
              <a:headEnd/>
              <a:tailEnd/>
            </a:ln>
          </p:spPr>
          <p:txBody>
            <a:bodyPr/>
            <a:lstStyle/>
            <a:p>
              <a:endParaRPr lang="en-US" dirty="0"/>
            </a:p>
          </p:txBody>
        </p:sp>
        <p:sp>
          <p:nvSpPr>
            <p:cNvPr id="72141" name="Oval 127"/>
            <p:cNvSpPr>
              <a:spLocks noChangeArrowheads="1"/>
            </p:cNvSpPr>
            <p:nvPr/>
          </p:nvSpPr>
          <p:spPr bwMode="auto">
            <a:xfrm>
              <a:off x="3174" y="1812"/>
              <a:ext cx="47" cy="3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42" name="Freeform 128"/>
            <p:cNvSpPr>
              <a:spLocks/>
            </p:cNvSpPr>
            <p:nvPr/>
          </p:nvSpPr>
          <p:spPr bwMode="auto">
            <a:xfrm>
              <a:off x="3201" y="1745"/>
              <a:ext cx="133" cy="74"/>
            </a:xfrm>
            <a:custGeom>
              <a:avLst/>
              <a:gdLst>
                <a:gd name="T0" fmla="*/ 0 w 79"/>
                <a:gd name="T1" fmla="*/ 67 h 43"/>
                <a:gd name="T2" fmla="*/ 12 w 79"/>
                <a:gd name="T3" fmla="*/ 72 h 43"/>
                <a:gd name="T4" fmla="*/ 30 w 79"/>
                <a:gd name="T5" fmla="*/ 40 h 43"/>
                <a:gd name="T6" fmla="*/ 62 w 79"/>
                <a:gd name="T7" fmla="*/ 53 h 43"/>
                <a:gd name="T8" fmla="*/ 74 w 79"/>
                <a:gd name="T9" fmla="*/ 21 h 43"/>
                <a:gd name="T10" fmla="*/ 113 w 79"/>
                <a:gd name="T11" fmla="*/ 40 h 43"/>
                <a:gd name="T12" fmla="*/ 125 w 79"/>
                <a:gd name="T13" fmla="*/ 0 h 43"/>
                <a:gd name="T14" fmla="*/ 131 w 79"/>
                <a:gd name="T15" fmla="*/ 14 h 43"/>
                <a:gd name="T16" fmla="*/ 0 60000 65536"/>
                <a:gd name="T17" fmla="*/ 0 60000 65536"/>
                <a:gd name="T18" fmla="*/ 0 60000 65536"/>
                <a:gd name="T19" fmla="*/ 0 60000 65536"/>
                <a:gd name="T20" fmla="*/ 0 60000 65536"/>
                <a:gd name="T21" fmla="*/ 0 60000 65536"/>
                <a:gd name="T22" fmla="*/ 0 60000 65536"/>
                <a:gd name="T23" fmla="*/ 0 60000 65536"/>
                <a:gd name="T24" fmla="*/ 0 w 79"/>
                <a:gd name="T25" fmla="*/ 0 h 43"/>
                <a:gd name="T26" fmla="*/ 79 w 79"/>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9" h="43">
                  <a:moveTo>
                    <a:pt x="0" y="39"/>
                  </a:moveTo>
                  <a:lnTo>
                    <a:pt x="7" y="42"/>
                  </a:lnTo>
                  <a:lnTo>
                    <a:pt x="18" y="23"/>
                  </a:lnTo>
                  <a:lnTo>
                    <a:pt x="37" y="31"/>
                  </a:lnTo>
                  <a:lnTo>
                    <a:pt x="44" y="12"/>
                  </a:lnTo>
                  <a:lnTo>
                    <a:pt x="67" y="23"/>
                  </a:lnTo>
                  <a:lnTo>
                    <a:pt x="74" y="0"/>
                  </a:lnTo>
                  <a:lnTo>
                    <a:pt x="78" y="8"/>
                  </a:lnTo>
                </a:path>
              </a:pathLst>
            </a:custGeom>
            <a:solidFill>
              <a:srgbClr val="FF0000"/>
            </a:solidFill>
            <a:ln w="12700" cap="rnd">
              <a:solidFill>
                <a:schemeClr val="tx1"/>
              </a:solidFill>
              <a:round/>
              <a:headEnd/>
              <a:tailEnd/>
            </a:ln>
          </p:spPr>
          <p:txBody>
            <a:bodyPr/>
            <a:lstStyle/>
            <a:p>
              <a:endParaRPr lang="en-US" dirty="0"/>
            </a:p>
          </p:txBody>
        </p:sp>
        <p:sp>
          <p:nvSpPr>
            <p:cNvPr id="72143" name="Freeform 129"/>
            <p:cNvSpPr>
              <a:spLocks/>
            </p:cNvSpPr>
            <p:nvPr/>
          </p:nvSpPr>
          <p:spPr bwMode="auto">
            <a:xfrm>
              <a:off x="3214" y="1999"/>
              <a:ext cx="120" cy="28"/>
            </a:xfrm>
            <a:custGeom>
              <a:avLst/>
              <a:gdLst>
                <a:gd name="T0" fmla="*/ 0 w 71"/>
                <a:gd name="T1" fmla="*/ 13 h 17"/>
                <a:gd name="T2" fmla="*/ 12 w 71"/>
                <a:gd name="T3" fmla="*/ 26 h 17"/>
                <a:gd name="T4" fmla="*/ 35 w 71"/>
                <a:gd name="T5" fmla="*/ 0 h 17"/>
                <a:gd name="T6" fmla="*/ 64 w 71"/>
                <a:gd name="T7" fmla="*/ 26 h 17"/>
                <a:gd name="T8" fmla="*/ 88 w 71"/>
                <a:gd name="T9" fmla="*/ 0 h 17"/>
                <a:gd name="T10" fmla="*/ 112 w 71"/>
                <a:gd name="T11" fmla="*/ 26 h 17"/>
                <a:gd name="T12" fmla="*/ 118 w 71"/>
                <a:gd name="T13" fmla="*/ 13 h 17"/>
                <a:gd name="T14" fmla="*/ 0 60000 65536"/>
                <a:gd name="T15" fmla="*/ 0 60000 65536"/>
                <a:gd name="T16" fmla="*/ 0 60000 65536"/>
                <a:gd name="T17" fmla="*/ 0 60000 65536"/>
                <a:gd name="T18" fmla="*/ 0 60000 65536"/>
                <a:gd name="T19" fmla="*/ 0 60000 65536"/>
                <a:gd name="T20" fmla="*/ 0 60000 65536"/>
                <a:gd name="T21" fmla="*/ 0 w 71"/>
                <a:gd name="T22" fmla="*/ 0 h 17"/>
                <a:gd name="T23" fmla="*/ 71 w 7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17">
                  <a:moveTo>
                    <a:pt x="0" y="8"/>
                  </a:moveTo>
                  <a:lnTo>
                    <a:pt x="7" y="16"/>
                  </a:lnTo>
                  <a:lnTo>
                    <a:pt x="21" y="0"/>
                  </a:lnTo>
                  <a:lnTo>
                    <a:pt x="38" y="16"/>
                  </a:lnTo>
                  <a:lnTo>
                    <a:pt x="52" y="0"/>
                  </a:lnTo>
                  <a:lnTo>
                    <a:pt x="66" y="16"/>
                  </a:lnTo>
                  <a:lnTo>
                    <a:pt x="70" y="8"/>
                  </a:lnTo>
                </a:path>
              </a:pathLst>
            </a:custGeom>
            <a:solidFill>
              <a:srgbClr val="FF0000"/>
            </a:solidFill>
            <a:ln w="12700" cap="rnd">
              <a:solidFill>
                <a:schemeClr val="tx1"/>
              </a:solidFill>
              <a:round/>
              <a:headEnd/>
              <a:tailEnd/>
            </a:ln>
          </p:spPr>
          <p:txBody>
            <a:bodyPr/>
            <a:lstStyle/>
            <a:p>
              <a:endParaRPr lang="en-US" dirty="0"/>
            </a:p>
          </p:txBody>
        </p:sp>
        <p:sp>
          <p:nvSpPr>
            <p:cNvPr id="72144" name="Oval 130"/>
            <p:cNvSpPr>
              <a:spLocks noChangeArrowheads="1"/>
            </p:cNvSpPr>
            <p:nvPr/>
          </p:nvSpPr>
          <p:spPr bwMode="auto">
            <a:xfrm>
              <a:off x="3160" y="1964"/>
              <a:ext cx="41" cy="4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45" name="Freeform 131"/>
            <p:cNvSpPr>
              <a:spLocks/>
            </p:cNvSpPr>
            <p:nvPr/>
          </p:nvSpPr>
          <p:spPr bwMode="auto">
            <a:xfrm>
              <a:off x="3187" y="1960"/>
              <a:ext cx="147" cy="30"/>
            </a:xfrm>
            <a:custGeom>
              <a:avLst/>
              <a:gdLst>
                <a:gd name="T0" fmla="*/ 0 w 87"/>
                <a:gd name="T1" fmla="*/ 14 h 17"/>
                <a:gd name="T2" fmla="*/ 12 w 87"/>
                <a:gd name="T3" fmla="*/ 28 h 17"/>
                <a:gd name="T4" fmla="*/ 39 w 87"/>
                <a:gd name="T5" fmla="*/ 0 h 17"/>
                <a:gd name="T6" fmla="*/ 64 w 87"/>
                <a:gd name="T7" fmla="*/ 28 h 17"/>
                <a:gd name="T8" fmla="*/ 88 w 87"/>
                <a:gd name="T9" fmla="*/ 0 h 17"/>
                <a:gd name="T10" fmla="*/ 115 w 87"/>
                <a:gd name="T11" fmla="*/ 28 h 17"/>
                <a:gd name="T12" fmla="*/ 139 w 87"/>
                <a:gd name="T13" fmla="*/ 0 h 17"/>
                <a:gd name="T14" fmla="*/ 145 w 87"/>
                <a:gd name="T15" fmla="*/ 14 h 17"/>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17"/>
                <a:gd name="T26" fmla="*/ 87 w 87"/>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17">
                  <a:moveTo>
                    <a:pt x="0" y="8"/>
                  </a:moveTo>
                  <a:lnTo>
                    <a:pt x="7" y="16"/>
                  </a:lnTo>
                  <a:lnTo>
                    <a:pt x="23" y="0"/>
                  </a:lnTo>
                  <a:lnTo>
                    <a:pt x="38" y="16"/>
                  </a:lnTo>
                  <a:lnTo>
                    <a:pt x="52" y="0"/>
                  </a:lnTo>
                  <a:lnTo>
                    <a:pt x="68" y="16"/>
                  </a:lnTo>
                  <a:lnTo>
                    <a:pt x="82" y="0"/>
                  </a:lnTo>
                  <a:lnTo>
                    <a:pt x="86" y="8"/>
                  </a:lnTo>
                </a:path>
              </a:pathLst>
            </a:custGeom>
            <a:solidFill>
              <a:srgbClr val="FF0000"/>
            </a:solidFill>
            <a:ln w="12700" cap="rnd">
              <a:solidFill>
                <a:schemeClr val="tx1"/>
              </a:solidFill>
              <a:round/>
              <a:headEnd/>
              <a:tailEnd/>
            </a:ln>
          </p:spPr>
          <p:txBody>
            <a:bodyPr/>
            <a:lstStyle/>
            <a:p>
              <a:endParaRPr lang="en-US" dirty="0"/>
            </a:p>
          </p:txBody>
        </p:sp>
        <p:sp>
          <p:nvSpPr>
            <p:cNvPr id="72146" name="Freeform 132"/>
            <p:cNvSpPr>
              <a:spLocks/>
            </p:cNvSpPr>
            <p:nvPr/>
          </p:nvSpPr>
          <p:spPr bwMode="auto">
            <a:xfrm>
              <a:off x="3180" y="2078"/>
              <a:ext cx="117" cy="64"/>
            </a:xfrm>
            <a:custGeom>
              <a:avLst/>
              <a:gdLst>
                <a:gd name="T0" fmla="*/ 0 w 69"/>
                <a:gd name="T1" fmla="*/ 0 h 36"/>
                <a:gd name="T2" fmla="*/ 7 w 69"/>
                <a:gd name="T3" fmla="*/ 21 h 36"/>
                <a:gd name="T4" fmla="*/ 39 w 69"/>
                <a:gd name="T5" fmla="*/ 7 h 36"/>
                <a:gd name="T6" fmla="*/ 53 w 69"/>
                <a:gd name="T7" fmla="*/ 41 h 36"/>
                <a:gd name="T8" fmla="*/ 92 w 69"/>
                <a:gd name="T9" fmla="*/ 21 h 36"/>
                <a:gd name="T10" fmla="*/ 103 w 69"/>
                <a:gd name="T11" fmla="*/ 62 h 36"/>
                <a:gd name="T12" fmla="*/ 115 w 69"/>
                <a:gd name="T13" fmla="*/ 48 h 36"/>
                <a:gd name="T14" fmla="*/ 0 60000 65536"/>
                <a:gd name="T15" fmla="*/ 0 60000 65536"/>
                <a:gd name="T16" fmla="*/ 0 60000 65536"/>
                <a:gd name="T17" fmla="*/ 0 60000 65536"/>
                <a:gd name="T18" fmla="*/ 0 60000 65536"/>
                <a:gd name="T19" fmla="*/ 0 60000 65536"/>
                <a:gd name="T20" fmla="*/ 0 60000 65536"/>
                <a:gd name="T21" fmla="*/ 0 w 69"/>
                <a:gd name="T22" fmla="*/ 0 h 36"/>
                <a:gd name="T23" fmla="*/ 69 w 69"/>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6">
                  <a:moveTo>
                    <a:pt x="0" y="0"/>
                  </a:moveTo>
                  <a:lnTo>
                    <a:pt x="4" y="12"/>
                  </a:lnTo>
                  <a:lnTo>
                    <a:pt x="23" y="4"/>
                  </a:lnTo>
                  <a:lnTo>
                    <a:pt x="31" y="23"/>
                  </a:lnTo>
                  <a:lnTo>
                    <a:pt x="54" y="12"/>
                  </a:lnTo>
                  <a:lnTo>
                    <a:pt x="61" y="35"/>
                  </a:lnTo>
                  <a:lnTo>
                    <a:pt x="68" y="27"/>
                  </a:lnTo>
                </a:path>
              </a:pathLst>
            </a:custGeom>
            <a:solidFill>
              <a:srgbClr val="FF0000"/>
            </a:solidFill>
            <a:ln w="12700" cap="rnd">
              <a:solidFill>
                <a:schemeClr val="tx1"/>
              </a:solidFill>
              <a:round/>
              <a:headEnd/>
              <a:tailEnd/>
            </a:ln>
          </p:spPr>
          <p:txBody>
            <a:bodyPr/>
            <a:lstStyle/>
            <a:p>
              <a:endParaRPr lang="en-US" dirty="0"/>
            </a:p>
          </p:txBody>
        </p:sp>
        <p:sp>
          <p:nvSpPr>
            <p:cNvPr id="72147" name="Oval 133"/>
            <p:cNvSpPr>
              <a:spLocks noChangeArrowheads="1"/>
            </p:cNvSpPr>
            <p:nvPr/>
          </p:nvSpPr>
          <p:spPr bwMode="auto">
            <a:xfrm>
              <a:off x="3131" y="2034"/>
              <a:ext cx="43"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48" name="Freeform 134"/>
            <p:cNvSpPr>
              <a:spLocks/>
            </p:cNvSpPr>
            <p:nvPr/>
          </p:nvSpPr>
          <p:spPr bwMode="auto">
            <a:xfrm>
              <a:off x="3167" y="2040"/>
              <a:ext cx="144" cy="52"/>
            </a:xfrm>
            <a:custGeom>
              <a:avLst/>
              <a:gdLst>
                <a:gd name="T0" fmla="*/ 0 w 85"/>
                <a:gd name="T1" fmla="*/ 0 h 31"/>
                <a:gd name="T2" fmla="*/ 12 w 85"/>
                <a:gd name="T3" fmla="*/ 13 h 31"/>
                <a:gd name="T4" fmla="*/ 46 w 85"/>
                <a:gd name="T5" fmla="*/ 0 h 31"/>
                <a:gd name="T6" fmla="*/ 59 w 85"/>
                <a:gd name="T7" fmla="*/ 30 h 31"/>
                <a:gd name="T8" fmla="*/ 90 w 85"/>
                <a:gd name="T9" fmla="*/ 20 h 31"/>
                <a:gd name="T10" fmla="*/ 112 w 85"/>
                <a:gd name="T11" fmla="*/ 50 h 31"/>
                <a:gd name="T12" fmla="*/ 142 w 85"/>
                <a:gd name="T13" fmla="*/ 30 h 31"/>
                <a:gd name="T14" fmla="*/ 142 w 85"/>
                <a:gd name="T15" fmla="*/ 44 h 31"/>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31"/>
                <a:gd name="T26" fmla="*/ 85 w 85"/>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31">
                  <a:moveTo>
                    <a:pt x="0" y="0"/>
                  </a:moveTo>
                  <a:lnTo>
                    <a:pt x="7" y="8"/>
                  </a:lnTo>
                  <a:lnTo>
                    <a:pt x="27" y="0"/>
                  </a:lnTo>
                  <a:lnTo>
                    <a:pt x="35" y="18"/>
                  </a:lnTo>
                  <a:lnTo>
                    <a:pt x="53" y="12"/>
                  </a:lnTo>
                  <a:lnTo>
                    <a:pt x="66" y="30"/>
                  </a:lnTo>
                  <a:lnTo>
                    <a:pt x="84" y="18"/>
                  </a:lnTo>
                  <a:lnTo>
                    <a:pt x="84" y="26"/>
                  </a:lnTo>
                </a:path>
              </a:pathLst>
            </a:custGeom>
            <a:solidFill>
              <a:srgbClr val="FF0000"/>
            </a:solidFill>
            <a:ln w="12700" cap="rnd">
              <a:solidFill>
                <a:schemeClr val="tx1"/>
              </a:solidFill>
              <a:round/>
              <a:headEnd/>
              <a:tailEnd/>
            </a:ln>
          </p:spPr>
          <p:txBody>
            <a:bodyPr/>
            <a:lstStyle/>
            <a:p>
              <a:endParaRPr lang="en-US" dirty="0"/>
            </a:p>
          </p:txBody>
        </p:sp>
        <p:sp>
          <p:nvSpPr>
            <p:cNvPr id="72149" name="Freeform 135"/>
            <p:cNvSpPr>
              <a:spLocks/>
            </p:cNvSpPr>
            <p:nvPr/>
          </p:nvSpPr>
          <p:spPr bwMode="auto">
            <a:xfrm>
              <a:off x="3130" y="2168"/>
              <a:ext cx="91" cy="89"/>
            </a:xfrm>
            <a:custGeom>
              <a:avLst/>
              <a:gdLst>
                <a:gd name="T0" fmla="*/ 0 w 55"/>
                <a:gd name="T1" fmla="*/ 0 h 51"/>
                <a:gd name="T2" fmla="*/ 0 w 55"/>
                <a:gd name="T3" fmla="*/ 21 h 51"/>
                <a:gd name="T4" fmla="*/ 38 w 55"/>
                <a:gd name="T5" fmla="*/ 14 h 51"/>
                <a:gd name="T6" fmla="*/ 38 w 55"/>
                <a:gd name="T7" fmla="*/ 54 h 51"/>
                <a:gd name="T8" fmla="*/ 78 w 55"/>
                <a:gd name="T9" fmla="*/ 54 h 51"/>
                <a:gd name="T10" fmla="*/ 83 w 55"/>
                <a:gd name="T11" fmla="*/ 87 h 51"/>
                <a:gd name="T12" fmla="*/ 89 w 55"/>
                <a:gd name="T13" fmla="*/ 80 h 51"/>
                <a:gd name="T14" fmla="*/ 0 60000 65536"/>
                <a:gd name="T15" fmla="*/ 0 60000 65536"/>
                <a:gd name="T16" fmla="*/ 0 60000 65536"/>
                <a:gd name="T17" fmla="*/ 0 60000 65536"/>
                <a:gd name="T18" fmla="*/ 0 60000 65536"/>
                <a:gd name="T19" fmla="*/ 0 60000 65536"/>
                <a:gd name="T20" fmla="*/ 0 60000 65536"/>
                <a:gd name="T21" fmla="*/ 0 w 55"/>
                <a:gd name="T22" fmla="*/ 0 h 51"/>
                <a:gd name="T23" fmla="*/ 55 w 55"/>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 h="51">
                  <a:moveTo>
                    <a:pt x="0" y="0"/>
                  </a:moveTo>
                  <a:lnTo>
                    <a:pt x="0" y="12"/>
                  </a:lnTo>
                  <a:lnTo>
                    <a:pt x="23" y="8"/>
                  </a:lnTo>
                  <a:lnTo>
                    <a:pt x="23" y="31"/>
                  </a:lnTo>
                  <a:lnTo>
                    <a:pt x="47" y="31"/>
                  </a:lnTo>
                  <a:lnTo>
                    <a:pt x="50" y="50"/>
                  </a:lnTo>
                  <a:lnTo>
                    <a:pt x="54" y="46"/>
                  </a:lnTo>
                </a:path>
              </a:pathLst>
            </a:custGeom>
            <a:solidFill>
              <a:srgbClr val="FF0000"/>
            </a:solidFill>
            <a:ln w="12700" cap="rnd">
              <a:solidFill>
                <a:schemeClr val="tx1"/>
              </a:solidFill>
              <a:round/>
              <a:headEnd/>
              <a:tailEnd/>
            </a:ln>
          </p:spPr>
          <p:txBody>
            <a:bodyPr/>
            <a:lstStyle/>
            <a:p>
              <a:endParaRPr lang="en-US" dirty="0"/>
            </a:p>
          </p:txBody>
        </p:sp>
        <p:sp>
          <p:nvSpPr>
            <p:cNvPr id="72150" name="Oval 136"/>
            <p:cNvSpPr>
              <a:spLocks noChangeArrowheads="1"/>
            </p:cNvSpPr>
            <p:nvPr/>
          </p:nvSpPr>
          <p:spPr bwMode="auto">
            <a:xfrm>
              <a:off x="3092" y="2106"/>
              <a:ext cx="46"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51" name="Freeform 137"/>
            <p:cNvSpPr>
              <a:spLocks/>
            </p:cNvSpPr>
            <p:nvPr/>
          </p:nvSpPr>
          <p:spPr bwMode="auto">
            <a:xfrm>
              <a:off x="3138" y="2119"/>
              <a:ext cx="115" cy="102"/>
            </a:xfrm>
            <a:custGeom>
              <a:avLst/>
              <a:gdLst>
                <a:gd name="T0" fmla="*/ 0 w 68"/>
                <a:gd name="T1" fmla="*/ 0 h 59"/>
                <a:gd name="T2" fmla="*/ 0 w 68"/>
                <a:gd name="T3" fmla="*/ 21 h 59"/>
                <a:gd name="T4" fmla="*/ 37 w 68"/>
                <a:gd name="T5" fmla="*/ 21 h 59"/>
                <a:gd name="T6" fmla="*/ 37 w 68"/>
                <a:gd name="T7" fmla="*/ 54 h 59"/>
                <a:gd name="T8" fmla="*/ 76 w 68"/>
                <a:gd name="T9" fmla="*/ 54 h 59"/>
                <a:gd name="T10" fmla="*/ 83 w 68"/>
                <a:gd name="T11" fmla="*/ 86 h 59"/>
                <a:gd name="T12" fmla="*/ 113 w 68"/>
                <a:gd name="T13" fmla="*/ 86 h 59"/>
                <a:gd name="T14" fmla="*/ 107 w 68"/>
                <a:gd name="T15" fmla="*/ 100 h 59"/>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59"/>
                <a:gd name="T26" fmla="*/ 68 w 68"/>
                <a:gd name="T27" fmla="*/ 59 h 5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59">
                  <a:moveTo>
                    <a:pt x="0" y="0"/>
                  </a:moveTo>
                  <a:lnTo>
                    <a:pt x="0" y="12"/>
                  </a:lnTo>
                  <a:lnTo>
                    <a:pt x="22" y="12"/>
                  </a:lnTo>
                  <a:lnTo>
                    <a:pt x="22" y="31"/>
                  </a:lnTo>
                  <a:lnTo>
                    <a:pt x="45" y="31"/>
                  </a:lnTo>
                  <a:lnTo>
                    <a:pt x="49" y="50"/>
                  </a:lnTo>
                  <a:lnTo>
                    <a:pt x="67" y="50"/>
                  </a:lnTo>
                  <a:lnTo>
                    <a:pt x="63" y="58"/>
                  </a:lnTo>
                </a:path>
              </a:pathLst>
            </a:custGeom>
            <a:solidFill>
              <a:srgbClr val="FF0000"/>
            </a:solidFill>
            <a:ln w="12700" cap="rnd">
              <a:solidFill>
                <a:schemeClr val="tx1"/>
              </a:solidFill>
              <a:round/>
              <a:headEnd/>
              <a:tailEnd/>
            </a:ln>
          </p:spPr>
          <p:txBody>
            <a:bodyPr/>
            <a:lstStyle/>
            <a:p>
              <a:endParaRPr lang="en-US" dirty="0"/>
            </a:p>
          </p:txBody>
        </p:sp>
        <p:sp>
          <p:nvSpPr>
            <p:cNvPr id="72152" name="Freeform 138"/>
            <p:cNvSpPr>
              <a:spLocks/>
            </p:cNvSpPr>
            <p:nvPr/>
          </p:nvSpPr>
          <p:spPr bwMode="auto">
            <a:xfrm>
              <a:off x="3082" y="2215"/>
              <a:ext cx="86" cy="88"/>
            </a:xfrm>
            <a:custGeom>
              <a:avLst/>
              <a:gdLst>
                <a:gd name="T0" fmla="*/ 0 w 51"/>
                <a:gd name="T1" fmla="*/ 0 h 50"/>
                <a:gd name="T2" fmla="*/ 0 w 51"/>
                <a:gd name="T3" fmla="*/ 21 h 50"/>
                <a:gd name="T4" fmla="*/ 35 w 51"/>
                <a:gd name="T5" fmla="*/ 14 h 50"/>
                <a:gd name="T6" fmla="*/ 35 w 51"/>
                <a:gd name="T7" fmla="*/ 53 h 50"/>
                <a:gd name="T8" fmla="*/ 74 w 51"/>
                <a:gd name="T9" fmla="*/ 53 h 50"/>
                <a:gd name="T10" fmla="*/ 81 w 51"/>
                <a:gd name="T11" fmla="*/ 86 h 50"/>
                <a:gd name="T12" fmla="*/ 84 w 51"/>
                <a:gd name="T13" fmla="*/ 79 h 50"/>
                <a:gd name="T14" fmla="*/ 0 60000 65536"/>
                <a:gd name="T15" fmla="*/ 0 60000 65536"/>
                <a:gd name="T16" fmla="*/ 0 60000 65536"/>
                <a:gd name="T17" fmla="*/ 0 60000 65536"/>
                <a:gd name="T18" fmla="*/ 0 60000 65536"/>
                <a:gd name="T19" fmla="*/ 0 60000 65536"/>
                <a:gd name="T20" fmla="*/ 0 60000 65536"/>
                <a:gd name="T21" fmla="*/ 0 w 51"/>
                <a:gd name="T22" fmla="*/ 0 h 50"/>
                <a:gd name="T23" fmla="*/ 51 w 51"/>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 h="50">
                  <a:moveTo>
                    <a:pt x="0" y="0"/>
                  </a:moveTo>
                  <a:lnTo>
                    <a:pt x="0" y="12"/>
                  </a:lnTo>
                  <a:lnTo>
                    <a:pt x="21" y="8"/>
                  </a:lnTo>
                  <a:lnTo>
                    <a:pt x="21" y="30"/>
                  </a:lnTo>
                  <a:lnTo>
                    <a:pt x="44" y="30"/>
                  </a:lnTo>
                  <a:lnTo>
                    <a:pt x="48" y="49"/>
                  </a:lnTo>
                  <a:lnTo>
                    <a:pt x="50" y="45"/>
                  </a:lnTo>
                </a:path>
              </a:pathLst>
            </a:custGeom>
            <a:solidFill>
              <a:srgbClr val="FF0000"/>
            </a:solidFill>
            <a:ln w="12700" cap="rnd">
              <a:solidFill>
                <a:schemeClr val="tx1"/>
              </a:solidFill>
              <a:round/>
              <a:headEnd/>
              <a:tailEnd/>
            </a:ln>
          </p:spPr>
          <p:txBody>
            <a:bodyPr/>
            <a:lstStyle/>
            <a:p>
              <a:endParaRPr lang="en-US" dirty="0"/>
            </a:p>
          </p:txBody>
        </p:sp>
        <p:sp>
          <p:nvSpPr>
            <p:cNvPr id="72153" name="Oval 139"/>
            <p:cNvSpPr>
              <a:spLocks noChangeArrowheads="1"/>
            </p:cNvSpPr>
            <p:nvPr/>
          </p:nvSpPr>
          <p:spPr bwMode="auto">
            <a:xfrm>
              <a:off x="3042" y="2156"/>
              <a:ext cx="45"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54" name="Freeform 140"/>
            <p:cNvSpPr>
              <a:spLocks/>
            </p:cNvSpPr>
            <p:nvPr/>
          </p:nvSpPr>
          <p:spPr bwMode="auto">
            <a:xfrm>
              <a:off x="3087" y="2168"/>
              <a:ext cx="116" cy="102"/>
            </a:xfrm>
            <a:custGeom>
              <a:avLst/>
              <a:gdLst>
                <a:gd name="T0" fmla="*/ 0 w 69"/>
                <a:gd name="T1" fmla="*/ 0 h 58"/>
                <a:gd name="T2" fmla="*/ 0 w 69"/>
                <a:gd name="T3" fmla="*/ 21 h 58"/>
                <a:gd name="T4" fmla="*/ 37 w 69"/>
                <a:gd name="T5" fmla="*/ 21 h 58"/>
                <a:gd name="T6" fmla="*/ 37 w 69"/>
                <a:gd name="T7" fmla="*/ 53 h 58"/>
                <a:gd name="T8" fmla="*/ 77 w 69"/>
                <a:gd name="T9" fmla="*/ 53 h 58"/>
                <a:gd name="T10" fmla="*/ 82 w 69"/>
                <a:gd name="T11" fmla="*/ 86 h 58"/>
                <a:gd name="T12" fmla="*/ 114 w 69"/>
                <a:gd name="T13" fmla="*/ 86 h 58"/>
                <a:gd name="T14" fmla="*/ 108 w 69"/>
                <a:gd name="T15" fmla="*/ 100 h 5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58"/>
                <a:gd name="T26" fmla="*/ 69 w 69"/>
                <a:gd name="T27" fmla="*/ 58 h 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58">
                  <a:moveTo>
                    <a:pt x="0" y="0"/>
                  </a:moveTo>
                  <a:lnTo>
                    <a:pt x="0" y="12"/>
                  </a:lnTo>
                  <a:lnTo>
                    <a:pt x="22" y="12"/>
                  </a:lnTo>
                  <a:lnTo>
                    <a:pt x="22" y="30"/>
                  </a:lnTo>
                  <a:lnTo>
                    <a:pt x="46" y="30"/>
                  </a:lnTo>
                  <a:lnTo>
                    <a:pt x="49" y="49"/>
                  </a:lnTo>
                  <a:lnTo>
                    <a:pt x="68" y="49"/>
                  </a:lnTo>
                  <a:lnTo>
                    <a:pt x="64" y="57"/>
                  </a:lnTo>
                </a:path>
              </a:pathLst>
            </a:custGeom>
            <a:solidFill>
              <a:srgbClr val="FF0000"/>
            </a:solidFill>
            <a:ln w="12700" cap="rnd">
              <a:solidFill>
                <a:schemeClr val="tx1"/>
              </a:solidFill>
              <a:round/>
              <a:headEnd/>
              <a:tailEnd/>
            </a:ln>
          </p:spPr>
          <p:txBody>
            <a:bodyPr/>
            <a:lstStyle/>
            <a:p>
              <a:endParaRPr lang="en-US" dirty="0"/>
            </a:p>
          </p:txBody>
        </p:sp>
        <p:sp>
          <p:nvSpPr>
            <p:cNvPr id="72155" name="Freeform 141"/>
            <p:cNvSpPr>
              <a:spLocks/>
            </p:cNvSpPr>
            <p:nvPr/>
          </p:nvSpPr>
          <p:spPr bwMode="auto">
            <a:xfrm>
              <a:off x="3269" y="2092"/>
              <a:ext cx="104" cy="79"/>
            </a:xfrm>
            <a:custGeom>
              <a:avLst/>
              <a:gdLst>
                <a:gd name="T0" fmla="*/ 102 w 62"/>
                <a:gd name="T1" fmla="*/ 77 h 45"/>
                <a:gd name="T2" fmla="*/ 96 w 62"/>
                <a:gd name="T3" fmla="*/ 58 h 45"/>
                <a:gd name="T4" fmla="*/ 64 w 62"/>
                <a:gd name="T5" fmla="*/ 70 h 45"/>
                <a:gd name="T6" fmla="*/ 50 w 62"/>
                <a:gd name="T7" fmla="*/ 26 h 45"/>
                <a:gd name="T8" fmla="*/ 18 w 62"/>
                <a:gd name="T9" fmla="*/ 42 h 45"/>
                <a:gd name="T10" fmla="*/ 7 w 62"/>
                <a:gd name="T11" fmla="*/ 0 h 45"/>
                <a:gd name="T12" fmla="*/ 0 w 62"/>
                <a:gd name="T13" fmla="*/ 14 h 45"/>
                <a:gd name="T14" fmla="*/ 0 60000 65536"/>
                <a:gd name="T15" fmla="*/ 0 60000 65536"/>
                <a:gd name="T16" fmla="*/ 0 60000 65536"/>
                <a:gd name="T17" fmla="*/ 0 60000 65536"/>
                <a:gd name="T18" fmla="*/ 0 60000 65536"/>
                <a:gd name="T19" fmla="*/ 0 60000 65536"/>
                <a:gd name="T20" fmla="*/ 0 60000 65536"/>
                <a:gd name="T21" fmla="*/ 0 w 62"/>
                <a:gd name="T22" fmla="*/ 0 h 45"/>
                <a:gd name="T23" fmla="*/ 62 w 62"/>
                <a:gd name="T24" fmla="*/ 45 h 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 h="45">
                  <a:moveTo>
                    <a:pt x="61" y="44"/>
                  </a:moveTo>
                  <a:lnTo>
                    <a:pt x="57" y="33"/>
                  </a:lnTo>
                  <a:lnTo>
                    <a:pt x="38" y="40"/>
                  </a:lnTo>
                  <a:lnTo>
                    <a:pt x="30" y="15"/>
                  </a:lnTo>
                  <a:lnTo>
                    <a:pt x="11" y="24"/>
                  </a:lnTo>
                  <a:lnTo>
                    <a:pt x="4" y="0"/>
                  </a:lnTo>
                  <a:lnTo>
                    <a:pt x="0" y="8"/>
                  </a:lnTo>
                </a:path>
              </a:pathLst>
            </a:custGeom>
            <a:solidFill>
              <a:srgbClr val="FF0000"/>
            </a:solidFill>
            <a:ln w="12700" cap="rnd">
              <a:solidFill>
                <a:schemeClr val="tx1"/>
              </a:solidFill>
              <a:round/>
              <a:headEnd/>
              <a:tailEnd/>
            </a:ln>
          </p:spPr>
          <p:txBody>
            <a:bodyPr/>
            <a:lstStyle/>
            <a:p>
              <a:endParaRPr lang="en-US" dirty="0"/>
            </a:p>
          </p:txBody>
        </p:sp>
        <p:sp>
          <p:nvSpPr>
            <p:cNvPr id="72156" name="Oval 142"/>
            <p:cNvSpPr>
              <a:spLocks noChangeArrowheads="1"/>
            </p:cNvSpPr>
            <p:nvPr/>
          </p:nvSpPr>
          <p:spPr bwMode="auto">
            <a:xfrm>
              <a:off x="3359" y="2161"/>
              <a:ext cx="43"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57" name="Freeform 143"/>
            <p:cNvSpPr>
              <a:spLocks/>
            </p:cNvSpPr>
            <p:nvPr/>
          </p:nvSpPr>
          <p:spPr bwMode="auto">
            <a:xfrm>
              <a:off x="3243" y="2141"/>
              <a:ext cx="130" cy="77"/>
            </a:xfrm>
            <a:custGeom>
              <a:avLst/>
              <a:gdLst>
                <a:gd name="T0" fmla="*/ 128 w 77"/>
                <a:gd name="T1" fmla="*/ 75 h 44"/>
                <a:gd name="T2" fmla="*/ 122 w 77"/>
                <a:gd name="T3" fmla="*/ 56 h 44"/>
                <a:gd name="T4" fmla="*/ 89 w 77"/>
                <a:gd name="T5" fmla="*/ 68 h 44"/>
                <a:gd name="T6" fmla="*/ 76 w 77"/>
                <a:gd name="T7" fmla="*/ 26 h 44"/>
                <a:gd name="T8" fmla="*/ 46 w 77"/>
                <a:gd name="T9" fmla="*/ 42 h 44"/>
                <a:gd name="T10" fmla="*/ 35 w 77"/>
                <a:gd name="T11" fmla="*/ 0 h 44"/>
                <a:gd name="T12" fmla="*/ 0 w 77"/>
                <a:gd name="T13" fmla="*/ 14 h 44"/>
                <a:gd name="T14" fmla="*/ 7 w 77"/>
                <a:gd name="T15" fmla="*/ 0 h 4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44"/>
                <a:gd name="T26" fmla="*/ 77 w 77"/>
                <a:gd name="T27" fmla="*/ 44 h 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44">
                  <a:moveTo>
                    <a:pt x="76" y="43"/>
                  </a:moveTo>
                  <a:lnTo>
                    <a:pt x="72" y="32"/>
                  </a:lnTo>
                  <a:lnTo>
                    <a:pt x="53" y="39"/>
                  </a:lnTo>
                  <a:lnTo>
                    <a:pt x="45" y="15"/>
                  </a:lnTo>
                  <a:lnTo>
                    <a:pt x="27" y="24"/>
                  </a:lnTo>
                  <a:lnTo>
                    <a:pt x="21" y="0"/>
                  </a:lnTo>
                  <a:lnTo>
                    <a:pt x="0" y="8"/>
                  </a:lnTo>
                  <a:lnTo>
                    <a:pt x="4" y="0"/>
                  </a:lnTo>
                </a:path>
              </a:pathLst>
            </a:custGeom>
            <a:solidFill>
              <a:srgbClr val="FF0000"/>
            </a:solidFill>
            <a:ln w="12700" cap="rnd">
              <a:solidFill>
                <a:schemeClr val="tx1"/>
              </a:solidFill>
              <a:round/>
              <a:headEnd/>
              <a:tailEnd/>
            </a:ln>
          </p:spPr>
          <p:txBody>
            <a:bodyPr/>
            <a:lstStyle/>
            <a:p>
              <a:endParaRPr lang="en-US" dirty="0"/>
            </a:p>
          </p:txBody>
        </p:sp>
        <p:sp>
          <p:nvSpPr>
            <p:cNvPr id="72158" name="Freeform 144"/>
            <p:cNvSpPr>
              <a:spLocks/>
            </p:cNvSpPr>
            <p:nvPr/>
          </p:nvSpPr>
          <p:spPr bwMode="auto">
            <a:xfrm>
              <a:off x="3227" y="2174"/>
              <a:ext cx="102" cy="74"/>
            </a:xfrm>
            <a:custGeom>
              <a:avLst/>
              <a:gdLst>
                <a:gd name="T0" fmla="*/ 100 w 60"/>
                <a:gd name="T1" fmla="*/ 72 h 43"/>
                <a:gd name="T2" fmla="*/ 94 w 60"/>
                <a:gd name="T3" fmla="*/ 53 h 43"/>
                <a:gd name="T4" fmla="*/ 65 w 60"/>
                <a:gd name="T5" fmla="*/ 65 h 43"/>
                <a:gd name="T6" fmla="*/ 53 w 60"/>
                <a:gd name="T7" fmla="*/ 26 h 43"/>
                <a:gd name="T8" fmla="*/ 19 w 60"/>
                <a:gd name="T9" fmla="*/ 40 h 43"/>
                <a:gd name="T10" fmla="*/ 7 w 60"/>
                <a:gd name="T11" fmla="*/ 0 h 43"/>
                <a:gd name="T12" fmla="*/ 0 w 60"/>
                <a:gd name="T13" fmla="*/ 14 h 43"/>
                <a:gd name="T14" fmla="*/ 0 60000 65536"/>
                <a:gd name="T15" fmla="*/ 0 60000 65536"/>
                <a:gd name="T16" fmla="*/ 0 60000 65536"/>
                <a:gd name="T17" fmla="*/ 0 60000 65536"/>
                <a:gd name="T18" fmla="*/ 0 60000 65536"/>
                <a:gd name="T19" fmla="*/ 0 60000 65536"/>
                <a:gd name="T20" fmla="*/ 0 60000 65536"/>
                <a:gd name="T21" fmla="*/ 0 w 60"/>
                <a:gd name="T22" fmla="*/ 0 h 43"/>
                <a:gd name="T23" fmla="*/ 60 w 60"/>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3">
                  <a:moveTo>
                    <a:pt x="59" y="42"/>
                  </a:moveTo>
                  <a:lnTo>
                    <a:pt x="55" y="31"/>
                  </a:lnTo>
                  <a:lnTo>
                    <a:pt x="38" y="38"/>
                  </a:lnTo>
                  <a:lnTo>
                    <a:pt x="31" y="15"/>
                  </a:lnTo>
                  <a:lnTo>
                    <a:pt x="11" y="23"/>
                  </a:lnTo>
                  <a:lnTo>
                    <a:pt x="4" y="0"/>
                  </a:lnTo>
                  <a:lnTo>
                    <a:pt x="0" y="8"/>
                  </a:lnTo>
                </a:path>
              </a:pathLst>
            </a:custGeom>
            <a:solidFill>
              <a:srgbClr val="FF0000"/>
            </a:solidFill>
            <a:ln w="12700" cap="rnd">
              <a:solidFill>
                <a:schemeClr val="tx1"/>
              </a:solidFill>
              <a:round/>
              <a:headEnd/>
              <a:tailEnd/>
            </a:ln>
          </p:spPr>
          <p:txBody>
            <a:bodyPr/>
            <a:lstStyle/>
            <a:p>
              <a:endParaRPr lang="en-US" dirty="0"/>
            </a:p>
          </p:txBody>
        </p:sp>
        <p:sp>
          <p:nvSpPr>
            <p:cNvPr id="72159" name="Oval 145"/>
            <p:cNvSpPr>
              <a:spLocks noChangeArrowheads="1"/>
            </p:cNvSpPr>
            <p:nvPr/>
          </p:nvSpPr>
          <p:spPr bwMode="auto">
            <a:xfrm>
              <a:off x="3316" y="2242"/>
              <a:ext cx="41"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60" name="Freeform 146"/>
            <p:cNvSpPr>
              <a:spLocks/>
            </p:cNvSpPr>
            <p:nvPr/>
          </p:nvSpPr>
          <p:spPr bwMode="auto">
            <a:xfrm>
              <a:off x="3201" y="2221"/>
              <a:ext cx="128" cy="76"/>
            </a:xfrm>
            <a:custGeom>
              <a:avLst/>
              <a:gdLst>
                <a:gd name="T0" fmla="*/ 126 w 76"/>
                <a:gd name="T1" fmla="*/ 74 h 43"/>
                <a:gd name="T2" fmla="*/ 120 w 76"/>
                <a:gd name="T3" fmla="*/ 55 h 43"/>
                <a:gd name="T4" fmla="*/ 88 w 76"/>
                <a:gd name="T5" fmla="*/ 67 h 43"/>
                <a:gd name="T6" fmla="*/ 76 w 76"/>
                <a:gd name="T7" fmla="*/ 27 h 43"/>
                <a:gd name="T8" fmla="*/ 44 w 76"/>
                <a:gd name="T9" fmla="*/ 41 h 43"/>
                <a:gd name="T10" fmla="*/ 30 w 76"/>
                <a:gd name="T11" fmla="*/ 0 h 43"/>
                <a:gd name="T12" fmla="*/ 0 w 76"/>
                <a:gd name="T13" fmla="*/ 14 h 43"/>
                <a:gd name="T14" fmla="*/ 3 w 76"/>
                <a:gd name="T15" fmla="*/ 0 h 43"/>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43"/>
                <a:gd name="T26" fmla="*/ 76 w 76"/>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43">
                  <a:moveTo>
                    <a:pt x="75" y="42"/>
                  </a:moveTo>
                  <a:lnTo>
                    <a:pt x="71" y="31"/>
                  </a:lnTo>
                  <a:lnTo>
                    <a:pt x="52" y="38"/>
                  </a:lnTo>
                  <a:lnTo>
                    <a:pt x="45" y="15"/>
                  </a:lnTo>
                  <a:lnTo>
                    <a:pt x="26" y="23"/>
                  </a:lnTo>
                  <a:lnTo>
                    <a:pt x="18" y="0"/>
                  </a:lnTo>
                  <a:lnTo>
                    <a:pt x="0" y="8"/>
                  </a:lnTo>
                  <a:lnTo>
                    <a:pt x="2" y="0"/>
                  </a:lnTo>
                </a:path>
              </a:pathLst>
            </a:custGeom>
            <a:solidFill>
              <a:srgbClr val="FF0000"/>
            </a:solidFill>
            <a:ln w="12700" cap="rnd">
              <a:solidFill>
                <a:schemeClr val="tx1"/>
              </a:solidFill>
              <a:round/>
              <a:headEnd/>
              <a:tailEnd/>
            </a:ln>
          </p:spPr>
          <p:txBody>
            <a:bodyPr/>
            <a:lstStyle/>
            <a:p>
              <a:endParaRPr lang="en-US" dirty="0"/>
            </a:p>
          </p:txBody>
        </p:sp>
        <p:sp>
          <p:nvSpPr>
            <p:cNvPr id="72161" name="Freeform 147"/>
            <p:cNvSpPr>
              <a:spLocks/>
            </p:cNvSpPr>
            <p:nvPr/>
          </p:nvSpPr>
          <p:spPr bwMode="auto">
            <a:xfrm>
              <a:off x="3174" y="2246"/>
              <a:ext cx="103" cy="74"/>
            </a:xfrm>
            <a:custGeom>
              <a:avLst/>
              <a:gdLst>
                <a:gd name="T0" fmla="*/ 101 w 60"/>
                <a:gd name="T1" fmla="*/ 72 h 43"/>
                <a:gd name="T2" fmla="*/ 94 w 60"/>
                <a:gd name="T3" fmla="*/ 52 h 43"/>
                <a:gd name="T4" fmla="*/ 65 w 60"/>
                <a:gd name="T5" fmla="*/ 65 h 43"/>
                <a:gd name="T6" fmla="*/ 50 w 60"/>
                <a:gd name="T7" fmla="*/ 28 h 43"/>
                <a:gd name="T8" fmla="*/ 19 w 60"/>
                <a:gd name="T9" fmla="*/ 40 h 43"/>
                <a:gd name="T10" fmla="*/ 7 w 60"/>
                <a:gd name="T11" fmla="*/ 0 h 43"/>
                <a:gd name="T12" fmla="*/ 0 w 60"/>
                <a:gd name="T13" fmla="*/ 14 h 43"/>
                <a:gd name="T14" fmla="*/ 0 60000 65536"/>
                <a:gd name="T15" fmla="*/ 0 60000 65536"/>
                <a:gd name="T16" fmla="*/ 0 60000 65536"/>
                <a:gd name="T17" fmla="*/ 0 60000 65536"/>
                <a:gd name="T18" fmla="*/ 0 60000 65536"/>
                <a:gd name="T19" fmla="*/ 0 60000 65536"/>
                <a:gd name="T20" fmla="*/ 0 60000 65536"/>
                <a:gd name="T21" fmla="*/ 0 w 60"/>
                <a:gd name="T22" fmla="*/ 0 h 43"/>
                <a:gd name="T23" fmla="*/ 60 w 60"/>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3">
                  <a:moveTo>
                    <a:pt x="59" y="42"/>
                  </a:moveTo>
                  <a:lnTo>
                    <a:pt x="55" y="30"/>
                  </a:lnTo>
                  <a:lnTo>
                    <a:pt x="38" y="38"/>
                  </a:lnTo>
                  <a:lnTo>
                    <a:pt x="29" y="16"/>
                  </a:lnTo>
                  <a:lnTo>
                    <a:pt x="11" y="23"/>
                  </a:lnTo>
                  <a:lnTo>
                    <a:pt x="4" y="0"/>
                  </a:lnTo>
                  <a:lnTo>
                    <a:pt x="0" y="8"/>
                  </a:lnTo>
                </a:path>
              </a:pathLst>
            </a:custGeom>
            <a:solidFill>
              <a:srgbClr val="FF0000"/>
            </a:solidFill>
            <a:ln w="12700" cap="rnd">
              <a:solidFill>
                <a:schemeClr val="tx1"/>
              </a:solidFill>
              <a:round/>
              <a:headEnd/>
              <a:tailEnd/>
            </a:ln>
          </p:spPr>
          <p:txBody>
            <a:bodyPr/>
            <a:lstStyle/>
            <a:p>
              <a:endParaRPr lang="en-US" dirty="0"/>
            </a:p>
          </p:txBody>
        </p:sp>
        <p:sp>
          <p:nvSpPr>
            <p:cNvPr id="72162" name="Oval 148"/>
            <p:cNvSpPr>
              <a:spLocks noChangeArrowheads="1"/>
            </p:cNvSpPr>
            <p:nvPr/>
          </p:nvSpPr>
          <p:spPr bwMode="auto">
            <a:xfrm>
              <a:off x="3263" y="2314"/>
              <a:ext cx="44"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63" name="Freeform 149"/>
            <p:cNvSpPr>
              <a:spLocks/>
            </p:cNvSpPr>
            <p:nvPr/>
          </p:nvSpPr>
          <p:spPr bwMode="auto">
            <a:xfrm>
              <a:off x="3152" y="2295"/>
              <a:ext cx="125" cy="73"/>
            </a:xfrm>
            <a:custGeom>
              <a:avLst/>
              <a:gdLst>
                <a:gd name="T0" fmla="*/ 123 w 74"/>
                <a:gd name="T1" fmla="*/ 71 h 42"/>
                <a:gd name="T2" fmla="*/ 117 w 74"/>
                <a:gd name="T3" fmla="*/ 52 h 42"/>
                <a:gd name="T4" fmla="*/ 88 w 74"/>
                <a:gd name="T5" fmla="*/ 66 h 42"/>
                <a:gd name="T6" fmla="*/ 74 w 74"/>
                <a:gd name="T7" fmla="*/ 26 h 42"/>
                <a:gd name="T8" fmla="*/ 42 w 74"/>
                <a:gd name="T9" fmla="*/ 38 h 42"/>
                <a:gd name="T10" fmla="*/ 29 w 74"/>
                <a:gd name="T11" fmla="*/ 0 h 42"/>
                <a:gd name="T12" fmla="*/ 0 w 74"/>
                <a:gd name="T13" fmla="*/ 14 h 42"/>
                <a:gd name="T14" fmla="*/ 7 w 74"/>
                <a:gd name="T15" fmla="*/ 0 h 42"/>
                <a:gd name="T16" fmla="*/ 0 60000 65536"/>
                <a:gd name="T17" fmla="*/ 0 60000 65536"/>
                <a:gd name="T18" fmla="*/ 0 60000 65536"/>
                <a:gd name="T19" fmla="*/ 0 60000 65536"/>
                <a:gd name="T20" fmla="*/ 0 60000 65536"/>
                <a:gd name="T21" fmla="*/ 0 60000 65536"/>
                <a:gd name="T22" fmla="*/ 0 60000 65536"/>
                <a:gd name="T23" fmla="*/ 0 60000 65536"/>
                <a:gd name="T24" fmla="*/ 0 w 74"/>
                <a:gd name="T25" fmla="*/ 0 h 42"/>
                <a:gd name="T26" fmla="*/ 74 w 74"/>
                <a:gd name="T27" fmla="*/ 42 h 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 h="42">
                  <a:moveTo>
                    <a:pt x="73" y="41"/>
                  </a:moveTo>
                  <a:lnTo>
                    <a:pt x="69" y="30"/>
                  </a:lnTo>
                  <a:lnTo>
                    <a:pt x="52" y="38"/>
                  </a:lnTo>
                  <a:lnTo>
                    <a:pt x="44" y="15"/>
                  </a:lnTo>
                  <a:lnTo>
                    <a:pt x="25" y="22"/>
                  </a:lnTo>
                  <a:lnTo>
                    <a:pt x="17" y="0"/>
                  </a:lnTo>
                  <a:lnTo>
                    <a:pt x="0" y="8"/>
                  </a:lnTo>
                  <a:lnTo>
                    <a:pt x="4" y="0"/>
                  </a:lnTo>
                </a:path>
              </a:pathLst>
            </a:custGeom>
            <a:solidFill>
              <a:srgbClr val="FF0000"/>
            </a:solidFill>
            <a:ln w="12700" cap="rnd">
              <a:solidFill>
                <a:schemeClr val="tx1"/>
              </a:solidFill>
              <a:round/>
              <a:headEnd/>
              <a:tailEnd/>
            </a:ln>
          </p:spPr>
          <p:txBody>
            <a:bodyPr/>
            <a:lstStyle/>
            <a:p>
              <a:endParaRPr lang="en-US" dirty="0"/>
            </a:p>
          </p:txBody>
        </p:sp>
        <p:sp>
          <p:nvSpPr>
            <p:cNvPr id="72164" name="Freeform 150"/>
            <p:cNvSpPr>
              <a:spLocks/>
            </p:cNvSpPr>
            <p:nvPr/>
          </p:nvSpPr>
          <p:spPr bwMode="auto">
            <a:xfrm>
              <a:off x="2955" y="2314"/>
              <a:ext cx="57" cy="117"/>
            </a:xfrm>
            <a:custGeom>
              <a:avLst/>
              <a:gdLst>
                <a:gd name="T0" fmla="*/ 5 w 34"/>
                <a:gd name="T1" fmla="*/ 0 h 65"/>
                <a:gd name="T2" fmla="*/ 0 w 34"/>
                <a:gd name="T3" fmla="*/ 13 h 65"/>
                <a:gd name="T4" fmla="*/ 39 w 34"/>
                <a:gd name="T5" fmla="*/ 27 h 65"/>
                <a:gd name="T6" fmla="*/ 23 w 34"/>
                <a:gd name="T7" fmla="*/ 67 h 65"/>
                <a:gd name="T8" fmla="*/ 55 w 34"/>
                <a:gd name="T9" fmla="*/ 74 h 65"/>
                <a:gd name="T10" fmla="*/ 44 w 34"/>
                <a:gd name="T11" fmla="*/ 115 h 65"/>
                <a:gd name="T12" fmla="*/ 55 w 34"/>
                <a:gd name="T13" fmla="*/ 115 h 65"/>
                <a:gd name="T14" fmla="*/ 0 60000 65536"/>
                <a:gd name="T15" fmla="*/ 0 60000 65536"/>
                <a:gd name="T16" fmla="*/ 0 60000 65536"/>
                <a:gd name="T17" fmla="*/ 0 60000 65536"/>
                <a:gd name="T18" fmla="*/ 0 60000 65536"/>
                <a:gd name="T19" fmla="*/ 0 60000 65536"/>
                <a:gd name="T20" fmla="*/ 0 60000 65536"/>
                <a:gd name="T21" fmla="*/ 0 w 34"/>
                <a:gd name="T22" fmla="*/ 0 h 65"/>
                <a:gd name="T23" fmla="*/ 34 w 34"/>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65">
                  <a:moveTo>
                    <a:pt x="3" y="0"/>
                  </a:moveTo>
                  <a:lnTo>
                    <a:pt x="0" y="7"/>
                  </a:lnTo>
                  <a:lnTo>
                    <a:pt x="23" y="15"/>
                  </a:lnTo>
                  <a:lnTo>
                    <a:pt x="14" y="37"/>
                  </a:lnTo>
                  <a:lnTo>
                    <a:pt x="33" y="41"/>
                  </a:lnTo>
                  <a:lnTo>
                    <a:pt x="26" y="64"/>
                  </a:lnTo>
                  <a:lnTo>
                    <a:pt x="33" y="64"/>
                  </a:lnTo>
                </a:path>
              </a:pathLst>
            </a:custGeom>
            <a:solidFill>
              <a:srgbClr val="FF0000"/>
            </a:solidFill>
            <a:ln w="12700" cap="rnd">
              <a:solidFill>
                <a:schemeClr val="tx1"/>
              </a:solidFill>
              <a:round/>
              <a:headEnd/>
              <a:tailEnd/>
            </a:ln>
          </p:spPr>
          <p:txBody>
            <a:bodyPr/>
            <a:lstStyle/>
            <a:p>
              <a:endParaRPr lang="en-US" dirty="0"/>
            </a:p>
          </p:txBody>
        </p:sp>
        <p:sp>
          <p:nvSpPr>
            <p:cNvPr id="72165" name="Oval 151"/>
            <p:cNvSpPr>
              <a:spLocks noChangeArrowheads="1"/>
            </p:cNvSpPr>
            <p:nvPr/>
          </p:nvSpPr>
          <p:spPr bwMode="auto">
            <a:xfrm>
              <a:off x="2915" y="2262"/>
              <a:ext cx="45" cy="49"/>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66" name="Freeform 152"/>
            <p:cNvSpPr>
              <a:spLocks/>
            </p:cNvSpPr>
            <p:nvPr/>
          </p:nvSpPr>
          <p:spPr bwMode="auto">
            <a:xfrm>
              <a:off x="2919" y="2309"/>
              <a:ext cx="77" cy="137"/>
            </a:xfrm>
            <a:custGeom>
              <a:avLst/>
              <a:gdLst>
                <a:gd name="T0" fmla="*/ 0 w 46"/>
                <a:gd name="T1" fmla="*/ 0 h 79"/>
                <a:gd name="T2" fmla="*/ 0 w 46"/>
                <a:gd name="T3" fmla="*/ 19 h 79"/>
                <a:gd name="T4" fmla="*/ 30 w 46"/>
                <a:gd name="T5" fmla="*/ 33 h 79"/>
                <a:gd name="T6" fmla="*/ 20 w 46"/>
                <a:gd name="T7" fmla="*/ 66 h 79"/>
                <a:gd name="T8" fmla="*/ 52 w 46"/>
                <a:gd name="T9" fmla="*/ 82 h 79"/>
                <a:gd name="T10" fmla="*/ 37 w 46"/>
                <a:gd name="T11" fmla="*/ 114 h 79"/>
                <a:gd name="T12" fmla="*/ 75 w 46"/>
                <a:gd name="T13" fmla="*/ 128 h 79"/>
                <a:gd name="T14" fmla="*/ 64 w 46"/>
                <a:gd name="T15" fmla="*/ 135 h 79"/>
                <a:gd name="T16" fmla="*/ 0 60000 65536"/>
                <a:gd name="T17" fmla="*/ 0 60000 65536"/>
                <a:gd name="T18" fmla="*/ 0 60000 65536"/>
                <a:gd name="T19" fmla="*/ 0 60000 65536"/>
                <a:gd name="T20" fmla="*/ 0 60000 65536"/>
                <a:gd name="T21" fmla="*/ 0 60000 65536"/>
                <a:gd name="T22" fmla="*/ 0 60000 65536"/>
                <a:gd name="T23" fmla="*/ 0 60000 65536"/>
                <a:gd name="T24" fmla="*/ 0 w 46"/>
                <a:gd name="T25" fmla="*/ 0 h 79"/>
                <a:gd name="T26" fmla="*/ 46 w 46"/>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 h="79">
                  <a:moveTo>
                    <a:pt x="0" y="0"/>
                  </a:moveTo>
                  <a:lnTo>
                    <a:pt x="0" y="11"/>
                  </a:lnTo>
                  <a:lnTo>
                    <a:pt x="18" y="19"/>
                  </a:lnTo>
                  <a:lnTo>
                    <a:pt x="12" y="38"/>
                  </a:lnTo>
                  <a:lnTo>
                    <a:pt x="31" y="47"/>
                  </a:lnTo>
                  <a:lnTo>
                    <a:pt x="22" y="66"/>
                  </a:lnTo>
                  <a:lnTo>
                    <a:pt x="45" y="74"/>
                  </a:lnTo>
                  <a:lnTo>
                    <a:pt x="38" y="78"/>
                  </a:lnTo>
                </a:path>
              </a:pathLst>
            </a:custGeom>
            <a:solidFill>
              <a:srgbClr val="FF0000"/>
            </a:solidFill>
            <a:ln w="12700" cap="rnd">
              <a:solidFill>
                <a:schemeClr val="tx1"/>
              </a:solidFill>
              <a:round/>
              <a:headEnd/>
              <a:tailEnd/>
            </a:ln>
          </p:spPr>
          <p:txBody>
            <a:bodyPr/>
            <a:lstStyle/>
            <a:p>
              <a:endParaRPr lang="en-US" dirty="0"/>
            </a:p>
          </p:txBody>
        </p:sp>
        <p:sp>
          <p:nvSpPr>
            <p:cNvPr id="72167" name="Freeform 153"/>
            <p:cNvSpPr>
              <a:spLocks/>
            </p:cNvSpPr>
            <p:nvPr/>
          </p:nvSpPr>
          <p:spPr bwMode="auto">
            <a:xfrm>
              <a:off x="2877" y="2355"/>
              <a:ext cx="59" cy="115"/>
            </a:xfrm>
            <a:custGeom>
              <a:avLst/>
              <a:gdLst>
                <a:gd name="T0" fmla="*/ 5 w 35"/>
                <a:gd name="T1" fmla="*/ 0 h 66"/>
                <a:gd name="T2" fmla="*/ 0 w 35"/>
                <a:gd name="T3" fmla="*/ 19 h 66"/>
                <a:gd name="T4" fmla="*/ 39 w 35"/>
                <a:gd name="T5" fmla="*/ 33 h 66"/>
                <a:gd name="T6" fmla="*/ 25 w 35"/>
                <a:gd name="T7" fmla="*/ 66 h 66"/>
                <a:gd name="T8" fmla="*/ 57 w 35"/>
                <a:gd name="T9" fmla="*/ 80 h 66"/>
                <a:gd name="T10" fmla="*/ 46 w 35"/>
                <a:gd name="T11" fmla="*/ 113 h 66"/>
                <a:gd name="T12" fmla="*/ 57 w 35"/>
                <a:gd name="T13" fmla="*/ 113 h 66"/>
                <a:gd name="T14" fmla="*/ 0 60000 65536"/>
                <a:gd name="T15" fmla="*/ 0 60000 65536"/>
                <a:gd name="T16" fmla="*/ 0 60000 65536"/>
                <a:gd name="T17" fmla="*/ 0 60000 65536"/>
                <a:gd name="T18" fmla="*/ 0 60000 65536"/>
                <a:gd name="T19" fmla="*/ 0 60000 65536"/>
                <a:gd name="T20" fmla="*/ 0 60000 65536"/>
                <a:gd name="T21" fmla="*/ 0 w 35"/>
                <a:gd name="T22" fmla="*/ 0 h 66"/>
                <a:gd name="T23" fmla="*/ 35 w 35"/>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66">
                  <a:moveTo>
                    <a:pt x="3" y="0"/>
                  </a:moveTo>
                  <a:lnTo>
                    <a:pt x="0" y="11"/>
                  </a:lnTo>
                  <a:lnTo>
                    <a:pt x="23" y="19"/>
                  </a:lnTo>
                  <a:lnTo>
                    <a:pt x="15" y="38"/>
                  </a:lnTo>
                  <a:lnTo>
                    <a:pt x="34" y="46"/>
                  </a:lnTo>
                  <a:lnTo>
                    <a:pt x="27" y="65"/>
                  </a:lnTo>
                  <a:lnTo>
                    <a:pt x="34" y="65"/>
                  </a:lnTo>
                </a:path>
              </a:pathLst>
            </a:custGeom>
            <a:solidFill>
              <a:srgbClr val="FF0000"/>
            </a:solidFill>
            <a:ln w="12700" cap="rnd">
              <a:solidFill>
                <a:schemeClr val="tx1"/>
              </a:solidFill>
              <a:round/>
              <a:headEnd/>
              <a:tailEnd/>
            </a:ln>
          </p:spPr>
          <p:txBody>
            <a:bodyPr/>
            <a:lstStyle/>
            <a:p>
              <a:endParaRPr lang="en-US" dirty="0"/>
            </a:p>
          </p:txBody>
        </p:sp>
        <p:sp>
          <p:nvSpPr>
            <p:cNvPr id="72168" name="Oval 154"/>
            <p:cNvSpPr>
              <a:spLocks noChangeArrowheads="1"/>
            </p:cNvSpPr>
            <p:nvPr/>
          </p:nvSpPr>
          <p:spPr bwMode="auto">
            <a:xfrm>
              <a:off x="2837" y="2309"/>
              <a:ext cx="47"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69" name="Freeform 155"/>
            <p:cNvSpPr>
              <a:spLocks/>
            </p:cNvSpPr>
            <p:nvPr/>
          </p:nvSpPr>
          <p:spPr bwMode="auto">
            <a:xfrm>
              <a:off x="2841" y="2355"/>
              <a:ext cx="79" cy="134"/>
            </a:xfrm>
            <a:custGeom>
              <a:avLst/>
              <a:gdLst>
                <a:gd name="T0" fmla="*/ 0 w 46"/>
                <a:gd name="T1" fmla="*/ 0 h 77"/>
                <a:gd name="T2" fmla="*/ 0 w 46"/>
                <a:gd name="T3" fmla="*/ 12 h 77"/>
                <a:gd name="T4" fmla="*/ 31 w 46"/>
                <a:gd name="T5" fmla="*/ 26 h 77"/>
                <a:gd name="T6" fmla="*/ 19 w 46"/>
                <a:gd name="T7" fmla="*/ 57 h 77"/>
                <a:gd name="T8" fmla="*/ 53 w 46"/>
                <a:gd name="T9" fmla="*/ 71 h 77"/>
                <a:gd name="T10" fmla="*/ 38 w 46"/>
                <a:gd name="T11" fmla="*/ 111 h 77"/>
                <a:gd name="T12" fmla="*/ 77 w 46"/>
                <a:gd name="T13" fmla="*/ 125 h 77"/>
                <a:gd name="T14" fmla="*/ 65 w 46"/>
                <a:gd name="T15" fmla="*/ 132 h 77"/>
                <a:gd name="T16" fmla="*/ 0 60000 65536"/>
                <a:gd name="T17" fmla="*/ 0 60000 65536"/>
                <a:gd name="T18" fmla="*/ 0 60000 65536"/>
                <a:gd name="T19" fmla="*/ 0 60000 65536"/>
                <a:gd name="T20" fmla="*/ 0 60000 65536"/>
                <a:gd name="T21" fmla="*/ 0 60000 65536"/>
                <a:gd name="T22" fmla="*/ 0 60000 65536"/>
                <a:gd name="T23" fmla="*/ 0 60000 65536"/>
                <a:gd name="T24" fmla="*/ 0 w 46"/>
                <a:gd name="T25" fmla="*/ 0 h 77"/>
                <a:gd name="T26" fmla="*/ 46 w 46"/>
                <a:gd name="T27" fmla="*/ 77 h 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 h="77">
                  <a:moveTo>
                    <a:pt x="0" y="0"/>
                  </a:moveTo>
                  <a:lnTo>
                    <a:pt x="0" y="7"/>
                  </a:lnTo>
                  <a:lnTo>
                    <a:pt x="18" y="15"/>
                  </a:lnTo>
                  <a:lnTo>
                    <a:pt x="11" y="33"/>
                  </a:lnTo>
                  <a:lnTo>
                    <a:pt x="31" y="41"/>
                  </a:lnTo>
                  <a:lnTo>
                    <a:pt x="22" y="64"/>
                  </a:lnTo>
                  <a:lnTo>
                    <a:pt x="45" y="72"/>
                  </a:lnTo>
                  <a:lnTo>
                    <a:pt x="38" y="76"/>
                  </a:lnTo>
                </a:path>
              </a:pathLst>
            </a:custGeom>
            <a:solidFill>
              <a:srgbClr val="FF0000"/>
            </a:solidFill>
            <a:ln w="12700" cap="rnd">
              <a:solidFill>
                <a:schemeClr val="tx1"/>
              </a:solidFill>
              <a:round/>
              <a:headEnd/>
              <a:tailEnd/>
            </a:ln>
          </p:spPr>
          <p:txBody>
            <a:bodyPr/>
            <a:lstStyle/>
            <a:p>
              <a:endParaRPr lang="en-US" dirty="0"/>
            </a:p>
          </p:txBody>
        </p:sp>
        <p:sp>
          <p:nvSpPr>
            <p:cNvPr id="72170" name="Freeform 156"/>
            <p:cNvSpPr>
              <a:spLocks/>
            </p:cNvSpPr>
            <p:nvPr/>
          </p:nvSpPr>
          <p:spPr bwMode="auto">
            <a:xfrm>
              <a:off x="2793" y="2375"/>
              <a:ext cx="44" cy="122"/>
            </a:xfrm>
            <a:custGeom>
              <a:avLst/>
              <a:gdLst>
                <a:gd name="T0" fmla="*/ 10 w 26"/>
                <a:gd name="T1" fmla="*/ 0 h 70"/>
                <a:gd name="T2" fmla="*/ 0 w 26"/>
                <a:gd name="T3" fmla="*/ 14 h 70"/>
                <a:gd name="T4" fmla="*/ 32 w 26"/>
                <a:gd name="T5" fmla="*/ 35 h 70"/>
                <a:gd name="T6" fmla="*/ 10 w 26"/>
                <a:gd name="T7" fmla="*/ 68 h 70"/>
                <a:gd name="T8" fmla="*/ 42 w 26"/>
                <a:gd name="T9" fmla="*/ 87 h 70"/>
                <a:gd name="T10" fmla="*/ 25 w 26"/>
                <a:gd name="T11" fmla="*/ 120 h 70"/>
                <a:gd name="T12" fmla="*/ 42 w 26"/>
                <a:gd name="T13" fmla="*/ 120 h 70"/>
                <a:gd name="T14" fmla="*/ 0 60000 65536"/>
                <a:gd name="T15" fmla="*/ 0 60000 65536"/>
                <a:gd name="T16" fmla="*/ 0 60000 65536"/>
                <a:gd name="T17" fmla="*/ 0 60000 65536"/>
                <a:gd name="T18" fmla="*/ 0 60000 65536"/>
                <a:gd name="T19" fmla="*/ 0 60000 65536"/>
                <a:gd name="T20" fmla="*/ 0 60000 65536"/>
                <a:gd name="T21" fmla="*/ 0 w 26"/>
                <a:gd name="T22" fmla="*/ 0 h 70"/>
                <a:gd name="T23" fmla="*/ 26 w 26"/>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 h="70">
                  <a:moveTo>
                    <a:pt x="6" y="0"/>
                  </a:moveTo>
                  <a:lnTo>
                    <a:pt x="0" y="8"/>
                  </a:lnTo>
                  <a:lnTo>
                    <a:pt x="19" y="20"/>
                  </a:lnTo>
                  <a:lnTo>
                    <a:pt x="6" y="39"/>
                  </a:lnTo>
                  <a:lnTo>
                    <a:pt x="25" y="50"/>
                  </a:lnTo>
                  <a:lnTo>
                    <a:pt x="15" y="69"/>
                  </a:lnTo>
                  <a:lnTo>
                    <a:pt x="25" y="69"/>
                  </a:lnTo>
                </a:path>
              </a:pathLst>
            </a:custGeom>
            <a:solidFill>
              <a:srgbClr val="FF0000"/>
            </a:solidFill>
            <a:ln w="12700" cap="rnd">
              <a:solidFill>
                <a:schemeClr val="tx1"/>
              </a:solidFill>
              <a:round/>
              <a:headEnd/>
              <a:tailEnd/>
            </a:ln>
          </p:spPr>
          <p:txBody>
            <a:bodyPr/>
            <a:lstStyle/>
            <a:p>
              <a:endParaRPr lang="en-US" dirty="0"/>
            </a:p>
          </p:txBody>
        </p:sp>
        <p:sp>
          <p:nvSpPr>
            <p:cNvPr id="72171" name="Oval 157"/>
            <p:cNvSpPr>
              <a:spLocks noChangeArrowheads="1"/>
            </p:cNvSpPr>
            <p:nvPr/>
          </p:nvSpPr>
          <p:spPr bwMode="auto">
            <a:xfrm>
              <a:off x="2755" y="2320"/>
              <a:ext cx="46" cy="4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72" name="Freeform 158"/>
            <p:cNvSpPr>
              <a:spLocks/>
            </p:cNvSpPr>
            <p:nvPr/>
          </p:nvSpPr>
          <p:spPr bwMode="auto">
            <a:xfrm>
              <a:off x="2755" y="2360"/>
              <a:ext cx="55" cy="151"/>
            </a:xfrm>
            <a:custGeom>
              <a:avLst/>
              <a:gdLst>
                <a:gd name="T0" fmla="*/ 3 w 32"/>
                <a:gd name="T1" fmla="*/ 0 h 86"/>
                <a:gd name="T2" fmla="*/ 0 w 32"/>
                <a:gd name="T3" fmla="*/ 19 h 86"/>
                <a:gd name="T4" fmla="*/ 29 w 32"/>
                <a:gd name="T5" fmla="*/ 33 h 86"/>
                <a:gd name="T6" fmla="*/ 12 w 32"/>
                <a:gd name="T7" fmla="*/ 67 h 86"/>
                <a:gd name="T8" fmla="*/ 41 w 32"/>
                <a:gd name="T9" fmla="*/ 90 h 86"/>
                <a:gd name="T10" fmla="*/ 24 w 32"/>
                <a:gd name="T11" fmla="*/ 123 h 86"/>
                <a:gd name="T12" fmla="*/ 53 w 32"/>
                <a:gd name="T13" fmla="*/ 142 h 86"/>
                <a:gd name="T14" fmla="*/ 41 w 32"/>
                <a:gd name="T15" fmla="*/ 149 h 86"/>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86"/>
                <a:gd name="T26" fmla="*/ 32 w 32"/>
                <a:gd name="T27" fmla="*/ 86 h 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86">
                  <a:moveTo>
                    <a:pt x="2" y="0"/>
                  </a:moveTo>
                  <a:lnTo>
                    <a:pt x="0" y="11"/>
                  </a:lnTo>
                  <a:lnTo>
                    <a:pt x="17" y="19"/>
                  </a:lnTo>
                  <a:lnTo>
                    <a:pt x="7" y="38"/>
                  </a:lnTo>
                  <a:lnTo>
                    <a:pt x="24" y="51"/>
                  </a:lnTo>
                  <a:lnTo>
                    <a:pt x="14" y="70"/>
                  </a:lnTo>
                  <a:lnTo>
                    <a:pt x="31" y="81"/>
                  </a:lnTo>
                  <a:lnTo>
                    <a:pt x="24" y="85"/>
                  </a:lnTo>
                </a:path>
              </a:pathLst>
            </a:custGeom>
            <a:solidFill>
              <a:srgbClr val="FF0000"/>
            </a:solidFill>
            <a:ln w="12700" cap="rnd">
              <a:solidFill>
                <a:schemeClr val="tx1"/>
              </a:solidFill>
              <a:round/>
              <a:headEnd/>
              <a:tailEnd/>
            </a:ln>
          </p:spPr>
          <p:txBody>
            <a:bodyPr/>
            <a:lstStyle/>
            <a:p>
              <a:endParaRPr lang="en-US" dirty="0"/>
            </a:p>
          </p:txBody>
        </p:sp>
        <p:sp>
          <p:nvSpPr>
            <p:cNvPr id="72173" name="Freeform 159"/>
            <p:cNvSpPr>
              <a:spLocks/>
            </p:cNvSpPr>
            <p:nvPr/>
          </p:nvSpPr>
          <p:spPr bwMode="auto">
            <a:xfrm>
              <a:off x="2710" y="2385"/>
              <a:ext cx="31" cy="126"/>
            </a:xfrm>
            <a:custGeom>
              <a:avLst/>
              <a:gdLst>
                <a:gd name="T0" fmla="*/ 11 w 19"/>
                <a:gd name="T1" fmla="*/ 0 h 71"/>
                <a:gd name="T2" fmla="*/ 0 w 19"/>
                <a:gd name="T3" fmla="*/ 14 h 71"/>
                <a:gd name="T4" fmla="*/ 24 w 19"/>
                <a:gd name="T5" fmla="*/ 34 h 71"/>
                <a:gd name="T6" fmla="*/ 5 w 19"/>
                <a:gd name="T7" fmla="*/ 67 h 71"/>
                <a:gd name="T8" fmla="*/ 29 w 19"/>
                <a:gd name="T9" fmla="*/ 91 h 71"/>
                <a:gd name="T10" fmla="*/ 5 w 19"/>
                <a:gd name="T11" fmla="*/ 124 h 71"/>
                <a:gd name="T12" fmla="*/ 24 w 19"/>
                <a:gd name="T13" fmla="*/ 124 h 71"/>
                <a:gd name="T14" fmla="*/ 0 60000 65536"/>
                <a:gd name="T15" fmla="*/ 0 60000 65536"/>
                <a:gd name="T16" fmla="*/ 0 60000 65536"/>
                <a:gd name="T17" fmla="*/ 0 60000 65536"/>
                <a:gd name="T18" fmla="*/ 0 60000 65536"/>
                <a:gd name="T19" fmla="*/ 0 60000 65536"/>
                <a:gd name="T20" fmla="*/ 0 60000 65536"/>
                <a:gd name="T21" fmla="*/ 0 w 19"/>
                <a:gd name="T22" fmla="*/ 0 h 71"/>
                <a:gd name="T23" fmla="*/ 19 w 19"/>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71">
                  <a:moveTo>
                    <a:pt x="7" y="0"/>
                  </a:moveTo>
                  <a:lnTo>
                    <a:pt x="0" y="8"/>
                  </a:lnTo>
                  <a:lnTo>
                    <a:pt x="15" y="19"/>
                  </a:lnTo>
                  <a:lnTo>
                    <a:pt x="3" y="38"/>
                  </a:lnTo>
                  <a:lnTo>
                    <a:pt x="18" y="51"/>
                  </a:lnTo>
                  <a:lnTo>
                    <a:pt x="3" y="70"/>
                  </a:lnTo>
                  <a:lnTo>
                    <a:pt x="15" y="70"/>
                  </a:lnTo>
                </a:path>
              </a:pathLst>
            </a:custGeom>
            <a:solidFill>
              <a:srgbClr val="FF0000"/>
            </a:solidFill>
            <a:ln w="12700" cap="rnd">
              <a:solidFill>
                <a:schemeClr val="tx1"/>
              </a:solidFill>
              <a:round/>
              <a:headEnd/>
              <a:tailEnd/>
            </a:ln>
          </p:spPr>
          <p:txBody>
            <a:bodyPr/>
            <a:lstStyle/>
            <a:p>
              <a:endParaRPr lang="en-US" dirty="0"/>
            </a:p>
          </p:txBody>
        </p:sp>
        <p:sp>
          <p:nvSpPr>
            <p:cNvPr id="72174" name="Oval 160"/>
            <p:cNvSpPr>
              <a:spLocks noChangeArrowheads="1"/>
            </p:cNvSpPr>
            <p:nvPr/>
          </p:nvSpPr>
          <p:spPr bwMode="auto">
            <a:xfrm>
              <a:off x="2680" y="2327"/>
              <a:ext cx="40" cy="52"/>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75" name="Freeform 161"/>
            <p:cNvSpPr>
              <a:spLocks/>
            </p:cNvSpPr>
            <p:nvPr/>
          </p:nvSpPr>
          <p:spPr bwMode="auto">
            <a:xfrm>
              <a:off x="2672" y="2364"/>
              <a:ext cx="32" cy="155"/>
            </a:xfrm>
            <a:custGeom>
              <a:avLst/>
              <a:gdLst>
                <a:gd name="T0" fmla="*/ 12 w 19"/>
                <a:gd name="T1" fmla="*/ 0 h 87"/>
                <a:gd name="T2" fmla="*/ 0 w 19"/>
                <a:gd name="T3" fmla="*/ 14 h 87"/>
                <a:gd name="T4" fmla="*/ 24 w 19"/>
                <a:gd name="T5" fmla="*/ 43 h 87"/>
                <a:gd name="T6" fmla="*/ 0 w 19"/>
                <a:gd name="T7" fmla="*/ 71 h 87"/>
                <a:gd name="T8" fmla="*/ 30 w 19"/>
                <a:gd name="T9" fmla="*/ 98 h 87"/>
                <a:gd name="T10" fmla="*/ 7 w 19"/>
                <a:gd name="T11" fmla="*/ 126 h 87"/>
                <a:gd name="T12" fmla="*/ 30 w 19"/>
                <a:gd name="T13" fmla="*/ 153 h 87"/>
                <a:gd name="T14" fmla="*/ 24 w 19"/>
                <a:gd name="T15" fmla="*/ 153 h 87"/>
                <a:gd name="T16" fmla="*/ 0 60000 65536"/>
                <a:gd name="T17" fmla="*/ 0 60000 65536"/>
                <a:gd name="T18" fmla="*/ 0 60000 65536"/>
                <a:gd name="T19" fmla="*/ 0 60000 65536"/>
                <a:gd name="T20" fmla="*/ 0 60000 65536"/>
                <a:gd name="T21" fmla="*/ 0 60000 65536"/>
                <a:gd name="T22" fmla="*/ 0 60000 65536"/>
                <a:gd name="T23" fmla="*/ 0 60000 65536"/>
                <a:gd name="T24" fmla="*/ 0 w 19"/>
                <a:gd name="T25" fmla="*/ 0 h 87"/>
                <a:gd name="T26" fmla="*/ 19 w 19"/>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 h="87">
                  <a:moveTo>
                    <a:pt x="7" y="0"/>
                  </a:moveTo>
                  <a:lnTo>
                    <a:pt x="0" y="8"/>
                  </a:lnTo>
                  <a:lnTo>
                    <a:pt x="14" y="24"/>
                  </a:lnTo>
                  <a:lnTo>
                    <a:pt x="0" y="40"/>
                  </a:lnTo>
                  <a:lnTo>
                    <a:pt x="18" y="55"/>
                  </a:lnTo>
                  <a:lnTo>
                    <a:pt x="4" y="71"/>
                  </a:lnTo>
                  <a:lnTo>
                    <a:pt x="18" y="86"/>
                  </a:lnTo>
                  <a:lnTo>
                    <a:pt x="14" y="86"/>
                  </a:lnTo>
                </a:path>
              </a:pathLst>
            </a:custGeom>
            <a:solidFill>
              <a:srgbClr val="FF0000"/>
            </a:solidFill>
            <a:ln w="12700" cap="rnd">
              <a:solidFill>
                <a:schemeClr val="tx1"/>
              </a:solidFill>
              <a:round/>
              <a:headEnd/>
              <a:tailEnd/>
            </a:ln>
          </p:spPr>
          <p:txBody>
            <a:bodyPr/>
            <a:lstStyle/>
            <a:p>
              <a:endParaRPr lang="en-US" dirty="0"/>
            </a:p>
          </p:txBody>
        </p:sp>
        <p:sp>
          <p:nvSpPr>
            <p:cNvPr id="72176" name="Freeform 162"/>
            <p:cNvSpPr>
              <a:spLocks/>
            </p:cNvSpPr>
            <p:nvPr/>
          </p:nvSpPr>
          <p:spPr bwMode="auto">
            <a:xfrm>
              <a:off x="2642" y="2382"/>
              <a:ext cx="32" cy="129"/>
            </a:xfrm>
            <a:custGeom>
              <a:avLst/>
              <a:gdLst>
                <a:gd name="T0" fmla="*/ 11 w 20"/>
                <a:gd name="T1" fmla="*/ 0 h 74"/>
                <a:gd name="T2" fmla="*/ 0 w 20"/>
                <a:gd name="T3" fmla="*/ 14 h 74"/>
                <a:gd name="T4" fmla="*/ 26 w 20"/>
                <a:gd name="T5" fmla="*/ 40 h 74"/>
                <a:gd name="T6" fmla="*/ 3 w 20"/>
                <a:gd name="T7" fmla="*/ 68 h 74"/>
                <a:gd name="T8" fmla="*/ 30 w 20"/>
                <a:gd name="T9" fmla="*/ 94 h 74"/>
                <a:gd name="T10" fmla="*/ 3 w 20"/>
                <a:gd name="T11" fmla="*/ 120 h 74"/>
                <a:gd name="T12" fmla="*/ 26 w 20"/>
                <a:gd name="T13" fmla="*/ 127 h 74"/>
                <a:gd name="T14" fmla="*/ 0 60000 65536"/>
                <a:gd name="T15" fmla="*/ 0 60000 65536"/>
                <a:gd name="T16" fmla="*/ 0 60000 65536"/>
                <a:gd name="T17" fmla="*/ 0 60000 65536"/>
                <a:gd name="T18" fmla="*/ 0 60000 65536"/>
                <a:gd name="T19" fmla="*/ 0 60000 65536"/>
                <a:gd name="T20" fmla="*/ 0 60000 65536"/>
                <a:gd name="T21" fmla="*/ 0 w 20"/>
                <a:gd name="T22" fmla="*/ 0 h 74"/>
                <a:gd name="T23" fmla="*/ 20 w 20"/>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74">
                  <a:moveTo>
                    <a:pt x="7" y="0"/>
                  </a:moveTo>
                  <a:lnTo>
                    <a:pt x="0" y="8"/>
                  </a:lnTo>
                  <a:lnTo>
                    <a:pt x="16" y="23"/>
                  </a:lnTo>
                  <a:lnTo>
                    <a:pt x="2" y="39"/>
                  </a:lnTo>
                  <a:lnTo>
                    <a:pt x="19" y="54"/>
                  </a:lnTo>
                  <a:lnTo>
                    <a:pt x="2" y="69"/>
                  </a:lnTo>
                  <a:lnTo>
                    <a:pt x="16" y="73"/>
                  </a:lnTo>
                </a:path>
              </a:pathLst>
            </a:custGeom>
            <a:solidFill>
              <a:srgbClr val="FF0000"/>
            </a:solidFill>
            <a:ln w="12700" cap="rnd">
              <a:solidFill>
                <a:schemeClr val="tx1"/>
              </a:solidFill>
              <a:round/>
              <a:headEnd/>
              <a:tailEnd/>
            </a:ln>
          </p:spPr>
          <p:txBody>
            <a:bodyPr/>
            <a:lstStyle/>
            <a:p>
              <a:endParaRPr lang="en-US" dirty="0"/>
            </a:p>
          </p:txBody>
        </p:sp>
        <p:sp>
          <p:nvSpPr>
            <p:cNvPr id="72177" name="Oval 163"/>
            <p:cNvSpPr>
              <a:spLocks noChangeArrowheads="1"/>
            </p:cNvSpPr>
            <p:nvPr/>
          </p:nvSpPr>
          <p:spPr bwMode="auto">
            <a:xfrm>
              <a:off x="2612" y="2327"/>
              <a:ext cx="42" cy="4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78" name="Freeform 164"/>
            <p:cNvSpPr>
              <a:spLocks/>
            </p:cNvSpPr>
            <p:nvPr/>
          </p:nvSpPr>
          <p:spPr bwMode="auto">
            <a:xfrm>
              <a:off x="2606" y="2360"/>
              <a:ext cx="31" cy="159"/>
            </a:xfrm>
            <a:custGeom>
              <a:avLst/>
              <a:gdLst>
                <a:gd name="T0" fmla="*/ 10 w 18"/>
                <a:gd name="T1" fmla="*/ 0 h 90"/>
                <a:gd name="T2" fmla="*/ 0 w 18"/>
                <a:gd name="T3" fmla="*/ 12 h 90"/>
                <a:gd name="T4" fmla="*/ 24 w 18"/>
                <a:gd name="T5" fmla="*/ 41 h 90"/>
                <a:gd name="T6" fmla="*/ 0 w 18"/>
                <a:gd name="T7" fmla="*/ 67 h 90"/>
                <a:gd name="T8" fmla="*/ 29 w 18"/>
                <a:gd name="T9" fmla="*/ 94 h 90"/>
                <a:gd name="T10" fmla="*/ 3 w 18"/>
                <a:gd name="T11" fmla="*/ 124 h 90"/>
                <a:gd name="T12" fmla="*/ 29 w 18"/>
                <a:gd name="T13" fmla="*/ 150 h 90"/>
                <a:gd name="T14" fmla="*/ 24 w 18"/>
                <a:gd name="T15" fmla="*/ 157 h 90"/>
                <a:gd name="T16" fmla="*/ 0 60000 65536"/>
                <a:gd name="T17" fmla="*/ 0 60000 65536"/>
                <a:gd name="T18" fmla="*/ 0 60000 65536"/>
                <a:gd name="T19" fmla="*/ 0 60000 65536"/>
                <a:gd name="T20" fmla="*/ 0 60000 65536"/>
                <a:gd name="T21" fmla="*/ 0 60000 65536"/>
                <a:gd name="T22" fmla="*/ 0 60000 65536"/>
                <a:gd name="T23" fmla="*/ 0 60000 65536"/>
                <a:gd name="T24" fmla="*/ 0 w 18"/>
                <a:gd name="T25" fmla="*/ 0 h 90"/>
                <a:gd name="T26" fmla="*/ 18 w 18"/>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 h="90">
                  <a:moveTo>
                    <a:pt x="6" y="0"/>
                  </a:moveTo>
                  <a:lnTo>
                    <a:pt x="0" y="7"/>
                  </a:lnTo>
                  <a:lnTo>
                    <a:pt x="14" y="23"/>
                  </a:lnTo>
                  <a:lnTo>
                    <a:pt x="0" y="38"/>
                  </a:lnTo>
                  <a:lnTo>
                    <a:pt x="17" y="53"/>
                  </a:lnTo>
                  <a:lnTo>
                    <a:pt x="2" y="70"/>
                  </a:lnTo>
                  <a:lnTo>
                    <a:pt x="17" y="85"/>
                  </a:lnTo>
                  <a:lnTo>
                    <a:pt x="14" y="89"/>
                  </a:lnTo>
                </a:path>
              </a:pathLst>
            </a:custGeom>
            <a:solidFill>
              <a:srgbClr val="FF0000"/>
            </a:solidFill>
            <a:ln w="12700" cap="rnd">
              <a:solidFill>
                <a:schemeClr val="tx1"/>
              </a:solidFill>
              <a:round/>
              <a:headEnd/>
              <a:tailEnd/>
            </a:ln>
          </p:spPr>
          <p:txBody>
            <a:bodyPr/>
            <a:lstStyle/>
            <a:p>
              <a:endParaRPr lang="en-US" dirty="0"/>
            </a:p>
          </p:txBody>
        </p:sp>
        <p:sp>
          <p:nvSpPr>
            <p:cNvPr id="72179" name="Freeform 165"/>
            <p:cNvSpPr>
              <a:spLocks/>
            </p:cNvSpPr>
            <p:nvPr/>
          </p:nvSpPr>
          <p:spPr bwMode="auto">
            <a:xfrm>
              <a:off x="3092" y="2334"/>
              <a:ext cx="76" cy="106"/>
            </a:xfrm>
            <a:custGeom>
              <a:avLst/>
              <a:gdLst>
                <a:gd name="T0" fmla="*/ 74 w 45"/>
                <a:gd name="T1" fmla="*/ 104 h 60"/>
                <a:gd name="T2" fmla="*/ 74 w 45"/>
                <a:gd name="T3" fmla="*/ 83 h 60"/>
                <a:gd name="T4" fmla="*/ 35 w 45"/>
                <a:gd name="T5" fmla="*/ 83 h 60"/>
                <a:gd name="T6" fmla="*/ 46 w 45"/>
                <a:gd name="T7" fmla="*/ 41 h 60"/>
                <a:gd name="T8" fmla="*/ 7 w 45"/>
                <a:gd name="T9" fmla="*/ 34 h 60"/>
                <a:gd name="T10" fmla="*/ 12 w 45"/>
                <a:gd name="T11" fmla="*/ 0 h 60"/>
                <a:gd name="T12" fmla="*/ 0 w 45"/>
                <a:gd name="T13" fmla="*/ 0 h 60"/>
                <a:gd name="T14" fmla="*/ 0 60000 65536"/>
                <a:gd name="T15" fmla="*/ 0 60000 65536"/>
                <a:gd name="T16" fmla="*/ 0 60000 65536"/>
                <a:gd name="T17" fmla="*/ 0 60000 65536"/>
                <a:gd name="T18" fmla="*/ 0 60000 65536"/>
                <a:gd name="T19" fmla="*/ 0 60000 65536"/>
                <a:gd name="T20" fmla="*/ 0 60000 65536"/>
                <a:gd name="T21" fmla="*/ 0 w 45"/>
                <a:gd name="T22" fmla="*/ 0 h 60"/>
                <a:gd name="T23" fmla="*/ 45 w 45"/>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 h="60">
                  <a:moveTo>
                    <a:pt x="44" y="59"/>
                  </a:moveTo>
                  <a:lnTo>
                    <a:pt x="44" y="47"/>
                  </a:lnTo>
                  <a:lnTo>
                    <a:pt x="21" y="47"/>
                  </a:lnTo>
                  <a:lnTo>
                    <a:pt x="27" y="23"/>
                  </a:lnTo>
                  <a:lnTo>
                    <a:pt x="4" y="19"/>
                  </a:lnTo>
                  <a:lnTo>
                    <a:pt x="7" y="0"/>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180" name="Oval 166"/>
            <p:cNvSpPr>
              <a:spLocks noChangeArrowheads="1"/>
            </p:cNvSpPr>
            <p:nvPr/>
          </p:nvSpPr>
          <p:spPr bwMode="auto">
            <a:xfrm>
              <a:off x="3144" y="2434"/>
              <a:ext cx="40" cy="4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81" name="Freeform 167"/>
            <p:cNvSpPr>
              <a:spLocks/>
            </p:cNvSpPr>
            <p:nvPr/>
          </p:nvSpPr>
          <p:spPr bwMode="auto">
            <a:xfrm>
              <a:off x="3056" y="2360"/>
              <a:ext cx="104" cy="118"/>
            </a:xfrm>
            <a:custGeom>
              <a:avLst/>
              <a:gdLst>
                <a:gd name="T0" fmla="*/ 102 w 62"/>
                <a:gd name="T1" fmla="*/ 116 h 67"/>
                <a:gd name="T2" fmla="*/ 102 w 62"/>
                <a:gd name="T3" fmla="*/ 102 h 67"/>
                <a:gd name="T4" fmla="*/ 64 w 62"/>
                <a:gd name="T5" fmla="*/ 95 h 67"/>
                <a:gd name="T6" fmla="*/ 70 w 62"/>
                <a:gd name="T7" fmla="*/ 53 h 67"/>
                <a:gd name="T8" fmla="*/ 35 w 62"/>
                <a:gd name="T9" fmla="*/ 53 h 67"/>
                <a:gd name="T10" fmla="*/ 35 w 62"/>
                <a:gd name="T11" fmla="*/ 12 h 67"/>
                <a:gd name="T12" fmla="*/ 0 w 62"/>
                <a:gd name="T13" fmla="*/ 12 h 67"/>
                <a:gd name="T14" fmla="*/ 7 w 62"/>
                <a:gd name="T15" fmla="*/ 0 h 67"/>
                <a:gd name="T16" fmla="*/ 0 60000 65536"/>
                <a:gd name="T17" fmla="*/ 0 60000 65536"/>
                <a:gd name="T18" fmla="*/ 0 60000 65536"/>
                <a:gd name="T19" fmla="*/ 0 60000 65536"/>
                <a:gd name="T20" fmla="*/ 0 60000 65536"/>
                <a:gd name="T21" fmla="*/ 0 60000 65536"/>
                <a:gd name="T22" fmla="*/ 0 60000 65536"/>
                <a:gd name="T23" fmla="*/ 0 60000 65536"/>
                <a:gd name="T24" fmla="*/ 0 w 62"/>
                <a:gd name="T25" fmla="*/ 0 h 67"/>
                <a:gd name="T26" fmla="*/ 62 w 62"/>
                <a:gd name="T27" fmla="*/ 67 h 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2" h="67">
                  <a:moveTo>
                    <a:pt x="61" y="66"/>
                  </a:moveTo>
                  <a:lnTo>
                    <a:pt x="61" y="58"/>
                  </a:lnTo>
                  <a:lnTo>
                    <a:pt x="38" y="54"/>
                  </a:lnTo>
                  <a:lnTo>
                    <a:pt x="42" y="30"/>
                  </a:lnTo>
                  <a:lnTo>
                    <a:pt x="21" y="30"/>
                  </a:lnTo>
                  <a:lnTo>
                    <a:pt x="21" y="7"/>
                  </a:lnTo>
                  <a:lnTo>
                    <a:pt x="0" y="7"/>
                  </a:lnTo>
                  <a:lnTo>
                    <a:pt x="4" y="0"/>
                  </a:lnTo>
                </a:path>
              </a:pathLst>
            </a:custGeom>
            <a:solidFill>
              <a:srgbClr val="FF0000"/>
            </a:solidFill>
            <a:ln w="12700" cap="rnd">
              <a:solidFill>
                <a:schemeClr val="tx1"/>
              </a:solidFill>
              <a:round/>
              <a:headEnd/>
              <a:tailEnd/>
            </a:ln>
          </p:spPr>
          <p:txBody>
            <a:bodyPr/>
            <a:lstStyle/>
            <a:p>
              <a:endParaRPr lang="en-US" dirty="0"/>
            </a:p>
          </p:txBody>
        </p:sp>
        <p:sp>
          <p:nvSpPr>
            <p:cNvPr id="72182" name="Freeform 168"/>
            <p:cNvSpPr>
              <a:spLocks/>
            </p:cNvSpPr>
            <p:nvPr/>
          </p:nvSpPr>
          <p:spPr bwMode="auto">
            <a:xfrm>
              <a:off x="3041" y="2364"/>
              <a:ext cx="67" cy="114"/>
            </a:xfrm>
            <a:custGeom>
              <a:avLst/>
              <a:gdLst>
                <a:gd name="T0" fmla="*/ 58 w 39"/>
                <a:gd name="T1" fmla="*/ 112 h 64"/>
                <a:gd name="T2" fmla="*/ 65 w 39"/>
                <a:gd name="T3" fmla="*/ 98 h 64"/>
                <a:gd name="T4" fmla="*/ 24 w 39"/>
                <a:gd name="T5" fmla="*/ 85 h 64"/>
                <a:gd name="T6" fmla="*/ 41 w 39"/>
                <a:gd name="T7" fmla="*/ 48 h 64"/>
                <a:gd name="T8" fmla="*/ 0 w 39"/>
                <a:gd name="T9" fmla="*/ 36 h 64"/>
                <a:gd name="T10" fmla="*/ 12 w 39"/>
                <a:gd name="T11" fmla="*/ 0 h 64"/>
                <a:gd name="T12" fmla="*/ 0 w 39"/>
                <a:gd name="T13" fmla="*/ 0 h 64"/>
                <a:gd name="T14" fmla="*/ 0 60000 65536"/>
                <a:gd name="T15" fmla="*/ 0 60000 65536"/>
                <a:gd name="T16" fmla="*/ 0 60000 65536"/>
                <a:gd name="T17" fmla="*/ 0 60000 65536"/>
                <a:gd name="T18" fmla="*/ 0 60000 65536"/>
                <a:gd name="T19" fmla="*/ 0 60000 65536"/>
                <a:gd name="T20" fmla="*/ 0 60000 65536"/>
                <a:gd name="T21" fmla="*/ 0 w 39"/>
                <a:gd name="T22" fmla="*/ 0 h 64"/>
                <a:gd name="T23" fmla="*/ 39 w 39"/>
                <a:gd name="T24" fmla="*/ 64 h 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64">
                  <a:moveTo>
                    <a:pt x="34" y="63"/>
                  </a:moveTo>
                  <a:lnTo>
                    <a:pt x="38" y="55"/>
                  </a:lnTo>
                  <a:lnTo>
                    <a:pt x="14" y="48"/>
                  </a:lnTo>
                  <a:lnTo>
                    <a:pt x="24" y="27"/>
                  </a:lnTo>
                  <a:lnTo>
                    <a:pt x="0" y="20"/>
                  </a:lnTo>
                  <a:lnTo>
                    <a:pt x="7" y="0"/>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183" name="Oval 169"/>
            <p:cNvSpPr>
              <a:spLocks noChangeArrowheads="1"/>
            </p:cNvSpPr>
            <p:nvPr/>
          </p:nvSpPr>
          <p:spPr bwMode="auto">
            <a:xfrm>
              <a:off x="3076" y="2475"/>
              <a:ext cx="41" cy="4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84" name="Freeform 170"/>
            <p:cNvSpPr>
              <a:spLocks/>
            </p:cNvSpPr>
            <p:nvPr/>
          </p:nvSpPr>
          <p:spPr bwMode="auto">
            <a:xfrm>
              <a:off x="2999" y="2385"/>
              <a:ext cx="85" cy="140"/>
            </a:xfrm>
            <a:custGeom>
              <a:avLst/>
              <a:gdLst>
                <a:gd name="T0" fmla="*/ 83 w 50"/>
                <a:gd name="T1" fmla="*/ 138 h 79"/>
                <a:gd name="T2" fmla="*/ 83 w 50"/>
                <a:gd name="T3" fmla="*/ 117 h 79"/>
                <a:gd name="T4" fmla="*/ 53 w 50"/>
                <a:gd name="T5" fmla="*/ 105 h 79"/>
                <a:gd name="T6" fmla="*/ 58 w 50"/>
                <a:gd name="T7" fmla="*/ 67 h 79"/>
                <a:gd name="T8" fmla="*/ 24 w 50"/>
                <a:gd name="T9" fmla="*/ 55 h 79"/>
                <a:gd name="T10" fmla="*/ 31 w 50"/>
                <a:gd name="T11" fmla="*/ 21 h 79"/>
                <a:gd name="T12" fmla="*/ 0 w 50"/>
                <a:gd name="T13" fmla="*/ 7 h 79"/>
                <a:gd name="T14" fmla="*/ 5 w 50"/>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79"/>
                <a:gd name="T26" fmla="*/ 50 w 50"/>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79">
                  <a:moveTo>
                    <a:pt x="49" y="78"/>
                  </a:moveTo>
                  <a:lnTo>
                    <a:pt x="49" y="66"/>
                  </a:lnTo>
                  <a:lnTo>
                    <a:pt x="31" y="59"/>
                  </a:lnTo>
                  <a:lnTo>
                    <a:pt x="34" y="38"/>
                  </a:lnTo>
                  <a:lnTo>
                    <a:pt x="14" y="31"/>
                  </a:lnTo>
                  <a:lnTo>
                    <a:pt x="18" y="12"/>
                  </a:lnTo>
                  <a:lnTo>
                    <a:pt x="0" y="4"/>
                  </a:lnTo>
                  <a:lnTo>
                    <a:pt x="3" y="0"/>
                  </a:lnTo>
                </a:path>
              </a:pathLst>
            </a:custGeom>
            <a:solidFill>
              <a:srgbClr val="FF0000"/>
            </a:solidFill>
            <a:ln w="12700" cap="rnd">
              <a:solidFill>
                <a:schemeClr val="tx1"/>
              </a:solidFill>
              <a:round/>
              <a:headEnd/>
              <a:tailEnd/>
            </a:ln>
          </p:spPr>
          <p:txBody>
            <a:bodyPr/>
            <a:lstStyle/>
            <a:p>
              <a:endParaRPr lang="en-US" dirty="0"/>
            </a:p>
          </p:txBody>
        </p:sp>
        <p:sp>
          <p:nvSpPr>
            <p:cNvPr id="72185" name="Freeform 171"/>
            <p:cNvSpPr>
              <a:spLocks/>
            </p:cNvSpPr>
            <p:nvPr/>
          </p:nvSpPr>
          <p:spPr bwMode="auto">
            <a:xfrm>
              <a:off x="2986" y="2399"/>
              <a:ext cx="50" cy="126"/>
            </a:xfrm>
            <a:custGeom>
              <a:avLst/>
              <a:gdLst>
                <a:gd name="T0" fmla="*/ 42 w 31"/>
                <a:gd name="T1" fmla="*/ 124 h 71"/>
                <a:gd name="T2" fmla="*/ 48 w 31"/>
                <a:gd name="T3" fmla="*/ 103 h 71"/>
                <a:gd name="T4" fmla="*/ 19 w 31"/>
                <a:gd name="T5" fmla="*/ 91 h 71"/>
                <a:gd name="T6" fmla="*/ 29 w 31"/>
                <a:gd name="T7" fmla="*/ 53 h 71"/>
                <a:gd name="T8" fmla="*/ 0 w 31"/>
                <a:gd name="T9" fmla="*/ 41 h 71"/>
                <a:gd name="T10" fmla="*/ 13 w 31"/>
                <a:gd name="T11" fmla="*/ 0 h 71"/>
                <a:gd name="T12" fmla="*/ 0 w 31"/>
                <a:gd name="T13" fmla="*/ 0 h 71"/>
                <a:gd name="T14" fmla="*/ 0 60000 65536"/>
                <a:gd name="T15" fmla="*/ 0 60000 65536"/>
                <a:gd name="T16" fmla="*/ 0 60000 65536"/>
                <a:gd name="T17" fmla="*/ 0 60000 65536"/>
                <a:gd name="T18" fmla="*/ 0 60000 65536"/>
                <a:gd name="T19" fmla="*/ 0 60000 65536"/>
                <a:gd name="T20" fmla="*/ 0 60000 65536"/>
                <a:gd name="T21" fmla="*/ 0 w 31"/>
                <a:gd name="T22" fmla="*/ 0 h 71"/>
                <a:gd name="T23" fmla="*/ 31 w 31"/>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 h="71">
                  <a:moveTo>
                    <a:pt x="26" y="70"/>
                  </a:moveTo>
                  <a:lnTo>
                    <a:pt x="30" y="58"/>
                  </a:lnTo>
                  <a:lnTo>
                    <a:pt x="12" y="51"/>
                  </a:lnTo>
                  <a:lnTo>
                    <a:pt x="18" y="30"/>
                  </a:lnTo>
                  <a:lnTo>
                    <a:pt x="0" y="23"/>
                  </a:lnTo>
                  <a:lnTo>
                    <a:pt x="8" y="0"/>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186" name="Oval 172"/>
            <p:cNvSpPr>
              <a:spLocks noChangeArrowheads="1"/>
            </p:cNvSpPr>
            <p:nvPr/>
          </p:nvSpPr>
          <p:spPr bwMode="auto">
            <a:xfrm>
              <a:off x="3002" y="2523"/>
              <a:ext cx="39" cy="45"/>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87" name="Freeform 173"/>
            <p:cNvSpPr>
              <a:spLocks/>
            </p:cNvSpPr>
            <p:nvPr/>
          </p:nvSpPr>
          <p:spPr bwMode="auto">
            <a:xfrm>
              <a:off x="2943" y="2413"/>
              <a:ext cx="69" cy="144"/>
            </a:xfrm>
            <a:custGeom>
              <a:avLst/>
              <a:gdLst>
                <a:gd name="T0" fmla="*/ 56 w 41"/>
                <a:gd name="T1" fmla="*/ 142 h 83"/>
                <a:gd name="T2" fmla="*/ 67 w 41"/>
                <a:gd name="T3" fmla="*/ 128 h 83"/>
                <a:gd name="T4" fmla="*/ 29 w 41"/>
                <a:gd name="T5" fmla="*/ 109 h 83"/>
                <a:gd name="T6" fmla="*/ 49 w 41"/>
                <a:gd name="T7" fmla="*/ 76 h 83"/>
                <a:gd name="T8" fmla="*/ 17 w 41"/>
                <a:gd name="T9" fmla="*/ 62 h 83"/>
                <a:gd name="T10" fmla="*/ 29 w 41"/>
                <a:gd name="T11" fmla="*/ 21 h 83"/>
                <a:gd name="T12" fmla="*/ 0 w 41"/>
                <a:gd name="T13" fmla="*/ 7 h 83"/>
                <a:gd name="T14" fmla="*/ 12 w 41"/>
                <a:gd name="T15" fmla="*/ 0 h 83"/>
                <a:gd name="T16" fmla="*/ 0 60000 65536"/>
                <a:gd name="T17" fmla="*/ 0 60000 65536"/>
                <a:gd name="T18" fmla="*/ 0 60000 65536"/>
                <a:gd name="T19" fmla="*/ 0 60000 65536"/>
                <a:gd name="T20" fmla="*/ 0 60000 65536"/>
                <a:gd name="T21" fmla="*/ 0 60000 65536"/>
                <a:gd name="T22" fmla="*/ 0 60000 65536"/>
                <a:gd name="T23" fmla="*/ 0 60000 65536"/>
                <a:gd name="T24" fmla="*/ 0 w 41"/>
                <a:gd name="T25" fmla="*/ 0 h 83"/>
                <a:gd name="T26" fmla="*/ 41 w 41"/>
                <a:gd name="T27" fmla="*/ 83 h 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 h="83">
                  <a:moveTo>
                    <a:pt x="33" y="82"/>
                  </a:moveTo>
                  <a:lnTo>
                    <a:pt x="40" y="74"/>
                  </a:lnTo>
                  <a:lnTo>
                    <a:pt x="17" y="63"/>
                  </a:lnTo>
                  <a:lnTo>
                    <a:pt x="29" y="44"/>
                  </a:lnTo>
                  <a:lnTo>
                    <a:pt x="10" y="36"/>
                  </a:lnTo>
                  <a:lnTo>
                    <a:pt x="17" y="12"/>
                  </a:lnTo>
                  <a:lnTo>
                    <a:pt x="0" y="4"/>
                  </a:lnTo>
                  <a:lnTo>
                    <a:pt x="7" y="0"/>
                  </a:lnTo>
                </a:path>
              </a:pathLst>
            </a:custGeom>
            <a:solidFill>
              <a:srgbClr val="FF0000"/>
            </a:solidFill>
            <a:ln w="12700" cap="rnd">
              <a:solidFill>
                <a:schemeClr val="tx1"/>
              </a:solidFill>
              <a:round/>
              <a:headEnd/>
              <a:tailEnd/>
            </a:ln>
          </p:spPr>
          <p:txBody>
            <a:bodyPr/>
            <a:lstStyle/>
            <a:p>
              <a:endParaRPr lang="en-US" dirty="0"/>
            </a:p>
          </p:txBody>
        </p:sp>
        <p:sp>
          <p:nvSpPr>
            <p:cNvPr id="72188" name="Freeform 174"/>
            <p:cNvSpPr>
              <a:spLocks/>
            </p:cNvSpPr>
            <p:nvPr/>
          </p:nvSpPr>
          <p:spPr bwMode="auto">
            <a:xfrm>
              <a:off x="2936" y="2438"/>
              <a:ext cx="39" cy="119"/>
            </a:xfrm>
            <a:custGeom>
              <a:avLst/>
              <a:gdLst>
                <a:gd name="T0" fmla="*/ 24 w 24"/>
                <a:gd name="T1" fmla="*/ 117 h 69"/>
                <a:gd name="T2" fmla="*/ 37 w 24"/>
                <a:gd name="T3" fmla="*/ 103 h 69"/>
                <a:gd name="T4" fmla="*/ 7 w 24"/>
                <a:gd name="T5" fmla="*/ 85 h 69"/>
                <a:gd name="T6" fmla="*/ 31 w 24"/>
                <a:gd name="T7" fmla="*/ 52 h 69"/>
                <a:gd name="T8" fmla="*/ 0 w 24"/>
                <a:gd name="T9" fmla="*/ 33 h 69"/>
                <a:gd name="T10" fmla="*/ 18 w 24"/>
                <a:gd name="T11" fmla="*/ 7 h 69"/>
                <a:gd name="T12" fmla="*/ 7 w 24"/>
                <a:gd name="T13" fmla="*/ 0 h 69"/>
                <a:gd name="T14" fmla="*/ 0 60000 65536"/>
                <a:gd name="T15" fmla="*/ 0 60000 65536"/>
                <a:gd name="T16" fmla="*/ 0 60000 65536"/>
                <a:gd name="T17" fmla="*/ 0 60000 65536"/>
                <a:gd name="T18" fmla="*/ 0 60000 65536"/>
                <a:gd name="T19" fmla="*/ 0 60000 65536"/>
                <a:gd name="T20" fmla="*/ 0 60000 65536"/>
                <a:gd name="T21" fmla="*/ 0 w 24"/>
                <a:gd name="T22" fmla="*/ 0 h 69"/>
                <a:gd name="T23" fmla="*/ 24 w 24"/>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69">
                  <a:moveTo>
                    <a:pt x="15" y="68"/>
                  </a:moveTo>
                  <a:lnTo>
                    <a:pt x="23" y="60"/>
                  </a:lnTo>
                  <a:lnTo>
                    <a:pt x="4" y="49"/>
                  </a:lnTo>
                  <a:lnTo>
                    <a:pt x="19" y="30"/>
                  </a:lnTo>
                  <a:lnTo>
                    <a:pt x="0" y="19"/>
                  </a:lnTo>
                  <a:lnTo>
                    <a:pt x="11" y="4"/>
                  </a:lnTo>
                  <a:lnTo>
                    <a:pt x="4" y="0"/>
                  </a:lnTo>
                </a:path>
              </a:pathLst>
            </a:custGeom>
            <a:solidFill>
              <a:srgbClr val="FF0000"/>
            </a:solidFill>
            <a:ln w="12700" cap="rnd">
              <a:solidFill>
                <a:schemeClr val="tx1"/>
              </a:solidFill>
              <a:round/>
              <a:headEnd/>
              <a:tailEnd/>
            </a:ln>
          </p:spPr>
          <p:txBody>
            <a:bodyPr/>
            <a:lstStyle/>
            <a:p>
              <a:endParaRPr lang="en-US" dirty="0"/>
            </a:p>
          </p:txBody>
        </p:sp>
        <p:sp>
          <p:nvSpPr>
            <p:cNvPr id="72189" name="Oval 175"/>
            <p:cNvSpPr>
              <a:spLocks noChangeArrowheads="1"/>
            </p:cNvSpPr>
            <p:nvPr/>
          </p:nvSpPr>
          <p:spPr bwMode="auto">
            <a:xfrm>
              <a:off x="2930" y="2555"/>
              <a:ext cx="42" cy="4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90" name="Freeform 176"/>
            <p:cNvSpPr>
              <a:spLocks/>
            </p:cNvSpPr>
            <p:nvPr/>
          </p:nvSpPr>
          <p:spPr bwMode="auto">
            <a:xfrm>
              <a:off x="2892" y="2443"/>
              <a:ext cx="53" cy="148"/>
            </a:xfrm>
            <a:custGeom>
              <a:avLst/>
              <a:gdLst>
                <a:gd name="T0" fmla="*/ 40 w 32"/>
                <a:gd name="T1" fmla="*/ 146 h 84"/>
                <a:gd name="T2" fmla="*/ 51 w 32"/>
                <a:gd name="T3" fmla="*/ 134 h 84"/>
                <a:gd name="T4" fmla="*/ 18 w 32"/>
                <a:gd name="T5" fmla="*/ 106 h 84"/>
                <a:gd name="T6" fmla="*/ 40 w 32"/>
                <a:gd name="T7" fmla="*/ 79 h 84"/>
                <a:gd name="T8" fmla="*/ 12 w 32"/>
                <a:gd name="T9" fmla="*/ 60 h 84"/>
                <a:gd name="T10" fmla="*/ 33 w 32"/>
                <a:gd name="T11" fmla="*/ 26 h 84"/>
                <a:gd name="T12" fmla="*/ 0 w 32"/>
                <a:gd name="T13" fmla="*/ 7 h 84"/>
                <a:gd name="T14" fmla="*/ 12 w 32"/>
                <a:gd name="T15" fmla="*/ 0 h 84"/>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84"/>
                <a:gd name="T26" fmla="*/ 32 w 32"/>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84">
                  <a:moveTo>
                    <a:pt x="24" y="83"/>
                  </a:moveTo>
                  <a:lnTo>
                    <a:pt x="31" y="76"/>
                  </a:lnTo>
                  <a:lnTo>
                    <a:pt x="11" y="60"/>
                  </a:lnTo>
                  <a:lnTo>
                    <a:pt x="24" y="45"/>
                  </a:lnTo>
                  <a:lnTo>
                    <a:pt x="7" y="34"/>
                  </a:lnTo>
                  <a:lnTo>
                    <a:pt x="20" y="15"/>
                  </a:lnTo>
                  <a:lnTo>
                    <a:pt x="0" y="4"/>
                  </a:lnTo>
                  <a:lnTo>
                    <a:pt x="7" y="0"/>
                  </a:lnTo>
                </a:path>
              </a:pathLst>
            </a:custGeom>
            <a:solidFill>
              <a:srgbClr val="FF0000"/>
            </a:solidFill>
            <a:ln w="12700" cap="rnd">
              <a:solidFill>
                <a:schemeClr val="tx1"/>
              </a:solidFill>
              <a:round/>
              <a:headEnd/>
              <a:tailEnd/>
            </a:ln>
          </p:spPr>
          <p:txBody>
            <a:bodyPr/>
            <a:lstStyle/>
            <a:p>
              <a:endParaRPr lang="en-US" dirty="0"/>
            </a:p>
          </p:txBody>
        </p:sp>
        <p:sp>
          <p:nvSpPr>
            <p:cNvPr id="72191" name="Freeform 177"/>
            <p:cNvSpPr>
              <a:spLocks/>
            </p:cNvSpPr>
            <p:nvPr/>
          </p:nvSpPr>
          <p:spPr bwMode="auto">
            <a:xfrm>
              <a:off x="2877" y="2449"/>
              <a:ext cx="43" cy="125"/>
            </a:xfrm>
            <a:custGeom>
              <a:avLst/>
              <a:gdLst>
                <a:gd name="T0" fmla="*/ 29 w 25"/>
                <a:gd name="T1" fmla="*/ 123 h 71"/>
                <a:gd name="T2" fmla="*/ 41 w 25"/>
                <a:gd name="T3" fmla="*/ 109 h 71"/>
                <a:gd name="T4" fmla="*/ 7 w 25"/>
                <a:gd name="T5" fmla="*/ 88 h 71"/>
                <a:gd name="T6" fmla="*/ 29 w 25"/>
                <a:gd name="T7" fmla="*/ 55 h 71"/>
                <a:gd name="T8" fmla="*/ 0 w 25"/>
                <a:gd name="T9" fmla="*/ 33 h 71"/>
                <a:gd name="T10" fmla="*/ 21 w 25"/>
                <a:gd name="T11" fmla="*/ 5 h 71"/>
                <a:gd name="T12" fmla="*/ 7 w 25"/>
                <a:gd name="T13" fmla="*/ 0 h 71"/>
                <a:gd name="T14" fmla="*/ 0 60000 65536"/>
                <a:gd name="T15" fmla="*/ 0 60000 65536"/>
                <a:gd name="T16" fmla="*/ 0 60000 65536"/>
                <a:gd name="T17" fmla="*/ 0 60000 65536"/>
                <a:gd name="T18" fmla="*/ 0 60000 65536"/>
                <a:gd name="T19" fmla="*/ 0 60000 65536"/>
                <a:gd name="T20" fmla="*/ 0 60000 65536"/>
                <a:gd name="T21" fmla="*/ 0 w 25"/>
                <a:gd name="T22" fmla="*/ 0 h 71"/>
                <a:gd name="T23" fmla="*/ 25 w 25"/>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71">
                  <a:moveTo>
                    <a:pt x="17" y="70"/>
                  </a:moveTo>
                  <a:lnTo>
                    <a:pt x="24" y="62"/>
                  </a:lnTo>
                  <a:lnTo>
                    <a:pt x="4" y="50"/>
                  </a:lnTo>
                  <a:lnTo>
                    <a:pt x="17" y="31"/>
                  </a:lnTo>
                  <a:lnTo>
                    <a:pt x="0" y="19"/>
                  </a:lnTo>
                  <a:lnTo>
                    <a:pt x="12" y="3"/>
                  </a:lnTo>
                  <a:lnTo>
                    <a:pt x="4" y="0"/>
                  </a:lnTo>
                </a:path>
              </a:pathLst>
            </a:custGeom>
            <a:solidFill>
              <a:srgbClr val="FF0000"/>
            </a:solidFill>
            <a:ln w="12700" cap="rnd">
              <a:solidFill>
                <a:schemeClr val="tx1"/>
              </a:solidFill>
              <a:round/>
              <a:headEnd/>
              <a:tailEnd/>
            </a:ln>
          </p:spPr>
          <p:txBody>
            <a:bodyPr/>
            <a:lstStyle/>
            <a:p>
              <a:endParaRPr lang="en-US" dirty="0"/>
            </a:p>
          </p:txBody>
        </p:sp>
        <p:sp>
          <p:nvSpPr>
            <p:cNvPr id="72192" name="Oval 178"/>
            <p:cNvSpPr>
              <a:spLocks noChangeArrowheads="1"/>
            </p:cNvSpPr>
            <p:nvPr/>
          </p:nvSpPr>
          <p:spPr bwMode="auto">
            <a:xfrm>
              <a:off x="2867" y="2569"/>
              <a:ext cx="46"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93" name="Freeform 179"/>
            <p:cNvSpPr>
              <a:spLocks/>
            </p:cNvSpPr>
            <p:nvPr/>
          </p:nvSpPr>
          <p:spPr bwMode="auto">
            <a:xfrm>
              <a:off x="2836" y="2454"/>
              <a:ext cx="43" cy="150"/>
            </a:xfrm>
            <a:custGeom>
              <a:avLst/>
              <a:gdLst>
                <a:gd name="T0" fmla="*/ 35 w 26"/>
                <a:gd name="T1" fmla="*/ 148 h 87"/>
                <a:gd name="T2" fmla="*/ 41 w 26"/>
                <a:gd name="T3" fmla="*/ 134 h 87"/>
                <a:gd name="T4" fmla="*/ 18 w 26"/>
                <a:gd name="T5" fmla="*/ 109 h 87"/>
                <a:gd name="T6" fmla="*/ 35 w 26"/>
                <a:gd name="T7" fmla="*/ 79 h 87"/>
                <a:gd name="T8" fmla="*/ 7 w 26"/>
                <a:gd name="T9" fmla="*/ 60 h 87"/>
                <a:gd name="T10" fmla="*/ 25 w 26"/>
                <a:gd name="T11" fmla="*/ 28 h 87"/>
                <a:gd name="T12" fmla="*/ 0 w 26"/>
                <a:gd name="T13" fmla="*/ 7 h 87"/>
                <a:gd name="T14" fmla="*/ 12 w 26"/>
                <a:gd name="T15" fmla="*/ 0 h 87"/>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87"/>
                <a:gd name="T26" fmla="*/ 26 w 26"/>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87">
                  <a:moveTo>
                    <a:pt x="21" y="86"/>
                  </a:moveTo>
                  <a:lnTo>
                    <a:pt x="25" y="78"/>
                  </a:lnTo>
                  <a:lnTo>
                    <a:pt x="11" y="63"/>
                  </a:lnTo>
                  <a:lnTo>
                    <a:pt x="21" y="46"/>
                  </a:lnTo>
                  <a:lnTo>
                    <a:pt x="4" y="35"/>
                  </a:lnTo>
                  <a:lnTo>
                    <a:pt x="15" y="16"/>
                  </a:lnTo>
                  <a:lnTo>
                    <a:pt x="0" y="4"/>
                  </a:lnTo>
                  <a:lnTo>
                    <a:pt x="7" y="0"/>
                  </a:lnTo>
                </a:path>
              </a:pathLst>
            </a:custGeom>
            <a:solidFill>
              <a:srgbClr val="FF0000"/>
            </a:solidFill>
            <a:ln w="12700" cap="rnd">
              <a:solidFill>
                <a:schemeClr val="tx1"/>
              </a:solidFill>
              <a:round/>
              <a:headEnd/>
              <a:tailEnd/>
            </a:ln>
          </p:spPr>
          <p:txBody>
            <a:bodyPr/>
            <a:lstStyle/>
            <a:p>
              <a:endParaRPr lang="en-US" dirty="0"/>
            </a:p>
          </p:txBody>
        </p:sp>
        <p:sp>
          <p:nvSpPr>
            <p:cNvPr id="72194" name="Freeform 180"/>
            <p:cNvSpPr>
              <a:spLocks/>
            </p:cNvSpPr>
            <p:nvPr/>
          </p:nvSpPr>
          <p:spPr bwMode="auto">
            <a:xfrm>
              <a:off x="2823" y="2454"/>
              <a:ext cx="28" cy="129"/>
            </a:xfrm>
            <a:custGeom>
              <a:avLst/>
              <a:gdLst>
                <a:gd name="T0" fmla="*/ 10 w 17"/>
                <a:gd name="T1" fmla="*/ 127 h 74"/>
                <a:gd name="T2" fmla="*/ 26 w 17"/>
                <a:gd name="T3" fmla="*/ 115 h 74"/>
                <a:gd name="T4" fmla="*/ 0 w 17"/>
                <a:gd name="T5" fmla="*/ 87 h 74"/>
                <a:gd name="T6" fmla="*/ 26 w 17"/>
                <a:gd name="T7" fmla="*/ 61 h 74"/>
                <a:gd name="T8" fmla="*/ 0 w 17"/>
                <a:gd name="T9" fmla="*/ 35 h 74"/>
                <a:gd name="T10" fmla="*/ 26 w 17"/>
                <a:gd name="T11" fmla="*/ 7 h 74"/>
                <a:gd name="T12" fmla="*/ 10 w 17"/>
                <a:gd name="T13" fmla="*/ 0 h 74"/>
                <a:gd name="T14" fmla="*/ 0 60000 65536"/>
                <a:gd name="T15" fmla="*/ 0 60000 65536"/>
                <a:gd name="T16" fmla="*/ 0 60000 65536"/>
                <a:gd name="T17" fmla="*/ 0 60000 65536"/>
                <a:gd name="T18" fmla="*/ 0 60000 65536"/>
                <a:gd name="T19" fmla="*/ 0 60000 65536"/>
                <a:gd name="T20" fmla="*/ 0 60000 65536"/>
                <a:gd name="T21" fmla="*/ 0 w 17"/>
                <a:gd name="T22" fmla="*/ 0 h 74"/>
                <a:gd name="T23" fmla="*/ 17 w 17"/>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74">
                  <a:moveTo>
                    <a:pt x="6" y="73"/>
                  </a:moveTo>
                  <a:lnTo>
                    <a:pt x="16" y="66"/>
                  </a:lnTo>
                  <a:lnTo>
                    <a:pt x="0" y="50"/>
                  </a:lnTo>
                  <a:lnTo>
                    <a:pt x="16" y="35"/>
                  </a:lnTo>
                  <a:lnTo>
                    <a:pt x="0" y="20"/>
                  </a:lnTo>
                  <a:lnTo>
                    <a:pt x="16" y="4"/>
                  </a:lnTo>
                  <a:lnTo>
                    <a:pt x="6" y="0"/>
                  </a:lnTo>
                </a:path>
              </a:pathLst>
            </a:custGeom>
            <a:solidFill>
              <a:srgbClr val="FF0000"/>
            </a:solidFill>
            <a:ln w="12700" cap="rnd">
              <a:solidFill>
                <a:schemeClr val="tx1"/>
              </a:solidFill>
              <a:round/>
              <a:headEnd/>
              <a:tailEnd/>
            </a:ln>
          </p:spPr>
          <p:txBody>
            <a:bodyPr/>
            <a:lstStyle/>
            <a:p>
              <a:endParaRPr lang="en-US" dirty="0"/>
            </a:p>
          </p:txBody>
        </p:sp>
        <p:sp>
          <p:nvSpPr>
            <p:cNvPr id="72195" name="Oval 181"/>
            <p:cNvSpPr>
              <a:spLocks noChangeArrowheads="1"/>
            </p:cNvSpPr>
            <p:nvPr/>
          </p:nvSpPr>
          <p:spPr bwMode="auto">
            <a:xfrm>
              <a:off x="2800" y="2583"/>
              <a:ext cx="41"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96" name="Freeform 182"/>
            <p:cNvSpPr>
              <a:spLocks/>
            </p:cNvSpPr>
            <p:nvPr/>
          </p:nvSpPr>
          <p:spPr bwMode="auto">
            <a:xfrm>
              <a:off x="2787" y="2454"/>
              <a:ext cx="23" cy="158"/>
            </a:xfrm>
            <a:custGeom>
              <a:avLst/>
              <a:gdLst>
                <a:gd name="T0" fmla="*/ 10 w 14"/>
                <a:gd name="T1" fmla="*/ 156 h 91"/>
                <a:gd name="T2" fmla="*/ 21 w 14"/>
                <a:gd name="T3" fmla="*/ 142 h 91"/>
                <a:gd name="T4" fmla="*/ 0 w 14"/>
                <a:gd name="T5" fmla="*/ 116 h 91"/>
                <a:gd name="T6" fmla="*/ 21 w 14"/>
                <a:gd name="T7" fmla="*/ 87 h 91"/>
                <a:gd name="T8" fmla="*/ 0 w 14"/>
                <a:gd name="T9" fmla="*/ 61 h 91"/>
                <a:gd name="T10" fmla="*/ 21 w 14"/>
                <a:gd name="T11" fmla="*/ 35 h 91"/>
                <a:gd name="T12" fmla="*/ 0 w 14"/>
                <a:gd name="T13" fmla="*/ 7 h 91"/>
                <a:gd name="T14" fmla="*/ 10 w 14"/>
                <a:gd name="T15" fmla="*/ 0 h 91"/>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91"/>
                <a:gd name="T26" fmla="*/ 14 w 14"/>
                <a:gd name="T27" fmla="*/ 91 h 9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91">
                  <a:moveTo>
                    <a:pt x="6" y="90"/>
                  </a:moveTo>
                  <a:lnTo>
                    <a:pt x="13" y="82"/>
                  </a:lnTo>
                  <a:lnTo>
                    <a:pt x="0" y="67"/>
                  </a:lnTo>
                  <a:lnTo>
                    <a:pt x="13" y="50"/>
                  </a:lnTo>
                  <a:lnTo>
                    <a:pt x="0" y="35"/>
                  </a:lnTo>
                  <a:lnTo>
                    <a:pt x="13" y="20"/>
                  </a:lnTo>
                  <a:lnTo>
                    <a:pt x="0" y="4"/>
                  </a:lnTo>
                  <a:lnTo>
                    <a:pt x="6" y="0"/>
                  </a:lnTo>
                </a:path>
              </a:pathLst>
            </a:custGeom>
            <a:solidFill>
              <a:srgbClr val="FF0000"/>
            </a:solidFill>
            <a:ln w="12700" cap="rnd">
              <a:solidFill>
                <a:schemeClr val="tx1"/>
              </a:solidFill>
              <a:round/>
              <a:headEnd/>
              <a:tailEnd/>
            </a:ln>
          </p:spPr>
          <p:txBody>
            <a:bodyPr/>
            <a:lstStyle/>
            <a:p>
              <a:endParaRPr lang="en-US" dirty="0"/>
            </a:p>
          </p:txBody>
        </p:sp>
        <p:sp>
          <p:nvSpPr>
            <p:cNvPr id="72197" name="Freeform 183"/>
            <p:cNvSpPr>
              <a:spLocks/>
            </p:cNvSpPr>
            <p:nvPr/>
          </p:nvSpPr>
          <p:spPr bwMode="auto">
            <a:xfrm>
              <a:off x="2747" y="2475"/>
              <a:ext cx="27" cy="129"/>
            </a:xfrm>
            <a:custGeom>
              <a:avLst/>
              <a:gdLst>
                <a:gd name="T0" fmla="*/ 10 w 16"/>
                <a:gd name="T1" fmla="*/ 127 h 74"/>
                <a:gd name="T2" fmla="*/ 25 w 16"/>
                <a:gd name="T3" fmla="*/ 113 h 74"/>
                <a:gd name="T4" fmla="*/ 0 w 16"/>
                <a:gd name="T5" fmla="*/ 87 h 74"/>
                <a:gd name="T6" fmla="*/ 25 w 16"/>
                <a:gd name="T7" fmla="*/ 59 h 74"/>
                <a:gd name="T8" fmla="*/ 0 w 16"/>
                <a:gd name="T9" fmla="*/ 33 h 74"/>
                <a:gd name="T10" fmla="*/ 25 w 16"/>
                <a:gd name="T11" fmla="*/ 7 h 74"/>
                <a:gd name="T12" fmla="*/ 7 w 16"/>
                <a:gd name="T13" fmla="*/ 0 h 74"/>
                <a:gd name="T14" fmla="*/ 0 60000 65536"/>
                <a:gd name="T15" fmla="*/ 0 60000 65536"/>
                <a:gd name="T16" fmla="*/ 0 60000 65536"/>
                <a:gd name="T17" fmla="*/ 0 60000 65536"/>
                <a:gd name="T18" fmla="*/ 0 60000 65536"/>
                <a:gd name="T19" fmla="*/ 0 60000 65536"/>
                <a:gd name="T20" fmla="*/ 0 60000 65536"/>
                <a:gd name="T21" fmla="*/ 0 w 16"/>
                <a:gd name="T22" fmla="*/ 0 h 74"/>
                <a:gd name="T23" fmla="*/ 16 w 16"/>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74">
                  <a:moveTo>
                    <a:pt x="6" y="73"/>
                  </a:moveTo>
                  <a:lnTo>
                    <a:pt x="15" y="65"/>
                  </a:lnTo>
                  <a:lnTo>
                    <a:pt x="0" y="50"/>
                  </a:lnTo>
                  <a:lnTo>
                    <a:pt x="15" y="34"/>
                  </a:lnTo>
                  <a:lnTo>
                    <a:pt x="0" y="19"/>
                  </a:lnTo>
                  <a:lnTo>
                    <a:pt x="15" y="4"/>
                  </a:lnTo>
                  <a:lnTo>
                    <a:pt x="4" y="0"/>
                  </a:lnTo>
                </a:path>
              </a:pathLst>
            </a:custGeom>
            <a:solidFill>
              <a:srgbClr val="FF0000"/>
            </a:solidFill>
            <a:ln w="12700" cap="rnd">
              <a:solidFill>
                <a:schemeClr val="tx1"/>
              </a:solidFill>
              <a:round/>
              <a:headEnd/>
              <a:tailEnd/>
            </a:ln>
          </p:spPr>
          <p:txBody>
            <a:bodyPr/>
            <a:lstStyle/>
            <a:p>
              <a:endParaRPr lang="en-US" dirty="0"/>
            </a:p>
          </p:txBody>
        </p:sp>
        <p:sp>
          <p:nvSpPr>
            <p:cNvPr id="72198" name="Oval 184"/>
            <p:cNvSpPr>
              <a:spLocks noChangeArrowheads="1"/>
            </p:cNvSpPr>
            <p:nvPr/>
          </p:nvSpPr>
          <p:spPr bwMode="auto">
            <a:xfrm>
              <a:off x="2715" y="2596"/>
              <a:ext cx="46"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199" name="Freeform 185"/>
            <p:cNvSpPr>
              <a:spLocks/>
            </p:cNvSpPr>
            <p:nvPr/>
          </p:nvSpPr>
          <p:spPr bwMode="auto">
            <a:xfrm>
              <a:off x="2704" y="2475"/>
              <a:ext cx="24" cy="146"/>
            </a:xfrm>
            <a:custGeom>
              <a:avLst/>
              <a:gdLst>
                <a:gd name="T0" fmla="*/ 11 w 15"/>
                <a:gd name="T1" fmla="*/ 144 h 84"/>
                <a:gd name="T2" fmla="*/ 22 w 15"/>
                <a:gd name="T3" fmla="*/ 132 h 84"/>
                <a:gd name="T4" fmla="*/ 0 w 15"/>
                <a:gd name="T5" fmla="*/ 104 h 84"/>
                <a:gd name="T6" fmla="*/ 22 w 15"/>
                <a:gd name="T7" fmla="*/ 78 h 84"/>
                <a:gd name="T8" fmla="*/ 0 w 15"/>
                <a:gd name="T9" fmla="*/ 54 h 84"/>
                <a:gd name="T10" fmla="*/ 22 w 15"/>
                <a:gd name="T11" fmla="*/ 26 h 84"/>
                <a:gd name="T12" fmla="*/ 0 w 15"/>
                <a:gd name="T13" fmla="*/ 0 h 84"/>
                <a:gd name="T14" fmla="*/ 16 w 15"/>
                <a:gd name="T15" fmla="*/ 0 h 84"/>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84"/>
                <a:gd name="T26" fmla="*/ 15 w 15"/>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84">
                  <a:moveTo>
                    <a:pt x="7" y="83"/>
                  </a:moveTo>
                  <a:lnTo>
                    <a:pt x="14" y="76"/>
                  </a:lnTo>
                  <a:lnTo>
                    <a:pt x="0" y="60"/>
                  </a:lnTo>
                  <a:lnTo>
                    <a:pt x="14" y="45"/>
                  </a:lnTo>
                  <a:lnTo>
                    <a:pt x="0" y="31"/>
                  </a:lnTo>
                  <a:lnTo>
                    <a:pt x="14" y="15"/>
                  </a:lnTo>
                  <a:lnTo>
                    <a:pt x="0" y="0"/>
                  </a:lnTo>
                  <a:lnTo>
                    <a:pt x="10" y="0"/>
                  </a:lnTo>
                </a:path>
              </a:pathLst>
            </a:custGeom>
            <a:solidFill>
              <a:srgbClr val="FF0000"/>
            </a:solidFill>
            <a:ln w="12700" cap="rnd">
              <a:solidFill>
                <a:schemeClr val="tx1"/>
              </a:solidFill>
              <a:round/>
              <a:headEnd/>
              <a:tailEnd/>
            </a:ln>
          </p:spPr>
          <p:txBody>
            <a:bodyPr/>
            <a:lstStyle/>
            <a:p>
              <a:endParaRPr lang="en-US" dirty="0"/>
            </a:p>
          </p:txBody>
        </p:sp>
        <p:sp>
          <p:nvSpPr>
            <p:cNvPr id="72200" name="Freeform 186"/>
            <p:cNvSpPr>
              <a:spLocks/>
            </p:cNvSpPr>
            <p:nvPr/>
          </p:nvSpPr>
          <p:spPr bwMode="auto">
            <a:xfrm>
              <a:off x="2680" y="2462"/>
              <a:ext cx="24" cy="129"/>
            </a:xfrm>
            <a:custGeom>
              <a:avLst/>
              <a:gdLst>
                <a:gd name="T0" fmla="*/ 11 w 15"/>
                <a:gd name="T1" fmla="*/ 127 h 74"/>
                <a:gd name="T2" fmla="*/ 22 w 15"/>
                <a:gd name="T3" fmla="*/ 115 h 74"/>
                <a:gd name="T4" fmla="*/ 0 w 15"/>
                <a:gd name="T5" fmla="*/ 87 h 74"/>
                <a:gd name="T6" fmla="*/ 22 w 15"/>
                <a:gd name="T7" fmla="*/ 61 h 74"/>
                <a:gd name="T8" fmla="*/ 0 w 15"/>
                <a:gd name="T9" fmla="*/ 33 h 74"/>
                <a:gd name="T10" fmla="*/ 22 w 15"/>
                <a:gd name="T11" fmla="*/ 7 h 74"/>
                <a:gd name="T12" fmla="*/ 3 w 15"/>
                <a:gd name="T13" fmla="*/ 0 h 74"/>
                <a:gd name="T14" fmla="*/ 0 60000 65536"/>
                <a:gd name="T15" fmla="*/ 0 60000 65536"/>
                <a:gd name="T16" fmla="*/ 0 60000 65536"/>
                <a:gd name="T17" fmla="*/ 0 60000 65536"/>
                <a:gd name="T18" fmla="*/ 0 60000 65536"/>
                <a:gd name="T19" fmla="*/ 0 60000 65536"/>
                <a:gd name="T20" fmla="*/ 0 60000 65536"/>
                <a:gd name="T21" fmla="*/ 0 w 15"/>
                <a:gd name="T22" fmla="*/ 0 h 74"/>
                <a:gd name="T23" fmla="*/ 15 w 15"/>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74">
                  <a:moveTo>
                    <a:pt x="7" y="73"/>
                  </a:moveTo>
                  <a:lnTo>
                    <a:pt x="14" y="66"/>
                  </a:lnTo>
                  <a:lnTo>
                    <a:pt x="0" y="50"/>
                  </a:lnTo>
                  <a:lnTo>
                    <a:pt x="14" y="35"/>
                  </a:lnTo>
                  <a:lnTo>
                    <a:pt x="0" y="19"/>
                  </a:lnTo>
                  <a:lnTo>
                    <a:pt x="14" y="4"/>
                  </a:lnTo>
                  <a:lnTo>
                    <a:pt x="2" y="0"/>
                  </a:lnTo>
                </a:path>
              </a:pathLst>
            </a:custGeom>
            <a:solidFill>
              <a:srgbClr val="FF0000"/>
            </a:solidFill>
            <a:ln w="12700" cap="rnd">
              <a:solidFill>
                <a:schemeClr val="tx1"/>
              </a:solidFill>
              <a:round/>
              <a:headEnd/>
              <a:tailEnd/>
            </a:ln>
          </p:spPr>
          <p:txBody>
            <a:bodyPr/>
            <a:lstStyle/>
            <a:p>
              <a:endParaRPr lang="en-US" dirty="0"/>
            </a:p>
          </p:txBody>
        </p:sp>
        <p:sp>
          <p:nvSpPr>
            <p:cNvPr id="72201" name="Oval 187"/>
            <p:cNvSpPr>
              <a:spLocks noChangeArrowheads="1"/>
            </p:cNvSpPr>
            <p:nvPr/>
          </p:nvSpPr>
          <p:spPr bwMode="auto">
            <a:xfrm>
              <a:off x="2648" y="2588"/>
              <a:ext cx="44"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02" name="Freeform 188"/>
            <p:cNvSpPr>
              <a:spLocks/>
            </p:cNvSpPr>
            <p:nvPr/>
          </p:nvSpPr>
          <p:spPr bwMode="auto">
            <a:xfrm>
              <a:off x="2632" y="2462"/>
              <a:ext cx="29" cy="156"/>
            </a:xfrm>
            <a:custGeom>
              <a:avLst/>
              <a:gdLst>
                <a:gd name="T0" fmla="*/ 13 w 16"/>
                <a:gd name="T1" fmla="*/ 154 h 90"/>
                <a:gd name="T2" fmla="*/ 27 w 16"/>
                <a:gd name="T3" fmla="*/ 140 h 90"/>
                <a:gd name="T4" fmla="*/ 0 w 16"/>
                <a:gd name="T5" fmla="*/ 114 h 90"/>
                <a:gd name="T6" fmla="*/ 27 w 16"/>
                <a:gd name="T7" fmla="*/ 87 h 90"/>
                <a:gd name="T8" fmla="*/ 0 w 16"/>
                <a:gd name="T9" fmla="*/ 61 h 90"/>
                <a:gd name="T10" fmla="*/ 27 w 16"/>
                <a:gd name="T11" fmla="*/ 33 h 90"/>
                <a:gd name="T12" fmla="*/ 0 w 16"/>
                <a:gd name="T13" fmla="*/ 7 h 90"/>
                <a:gd name="T14" fmla="*/ 20 w 16"/>
                <a:gd name="T15" fmla="*/ 0 h 90"/>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90"/>
                <a:gd name="T26" fmla="*/ 16 w 16"/>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90">
                  <a:moveTo>
                    <a:pt x="7" y="89"/>
                  </a:moveTo>
                  <a:lnTo>
                    <a:pt x="15" y="81"/>
                  </a:lnTo>
                  <a:lnTo>
                    <a:pt x="0" y="66"/>
                  </a:lnTo>
                  <a:lnTo>
                    <a:pt x="15" y="50"/>
                  </a:lnTo>
                  <a:lnTo>
                    <a:pt x="0" y="35"/>
                  </a:lnTo>
                  <a:lnTo>
                    <a:pt x="15" y="19"/>
                  </a:lnTo>
                  <a:lnTo>
                    <a:pt x="0" y="4"/>
                  </a:lnTo>
                  <a:lnTo>
                    <a:pt x="11" y="0"/>
                  </a:lnTo>
                </a:path>
              </a:pathLst>
            </a:custGeom>
            <a:solidFill>
              <a:srgbClr val="FF0000"/>
            </a:solidFill>
            <a:ln w="12700" cap="rnd">
              <a:solidFill>
                <a:schemeClr val="tx1"/>
              </a:solidFill>
              <a:round/>
              <a:headEnd/>
              <a:tailEnd/>
            </a:ln>
          </p:spPr>
          <p:txBody>
            <a:bodyPr/>
            <a:lstStyle/>
            <a:p>
              <a:endParaRPr lang="en-US" dirty="0"/>
            </a:p>
          </p:txBody>
        </p:sp>
        <p:sp>
          <p:nvSpPr>
            <p:cNvPr id="72203" name="Freeform 189"/>
            <p:cNvSpPr>
              <a:spLocks/>
            </p:cNvSpPr>
            <p:nvPr/>
          </p:nvSpPr>
          <p:spPr bwMode="auto">
            <a:xfrm>
              <a:off x="2612" y="2462"/>
              <a:ext cx="25" cy="129"/>
            </a:xfrm>
            <a:custGeom>
              <a:avLst/>
              <a:gdLst>
                <a:gd name="T0" fmla="*/ 13 w 14"/>
                <a:gd name="T1" fmla="*/ 127 h 74"/>
                <a:gd name="T2" fmla="*/ 23 w 14"/>
                <a:gd name="T3" fmla="*/ 115 h 74"/>
                <a:gd name="T4" fmla="*/ 0 w 14"/>
                <a:gd name="T5" fmla="*/ 87 h 74"/>
                <a:gd name="T6" fmla="*/ 23 w 14"/>
                <a:gd name="T7" fmla="*/ 61 h 74"/>
                <a:gd name="T8" fmla="*/ 0 w 14"/>
                <a:gd name="T9" fmla="*/ 33 h 74"/>
                <a:gd name="T10" fmla="*/ 23 w 14"/>
                <a:gd name="T11" fmla="*/ 7 h 74"/>
                <a:gd name="T12" fmla="*/ 5 w 14"/>
                <a:gd name="T13" fmla="*/ 0 h 74"/>
                <a:gd name="T14" fmla="*/ 0 60000 65536"/>
                <a:gd name="T15" fmla="*/ 0 60000 65536"/>
                <a:gd name="T16" fmla="*/ 0 60000 65536"/>
                <a:gd name="T17" fmla="*/ 0 60000 65536"/>
                <a:gd name="T18" fmla="*/ 0 60000 65536"/>
                <a:gd name="T19" fmla="*/ 0 60000 65536"/>
                <a:gd name="T20" fmla="*/ 0 60000 65536"/>
                <a:gd name="T21" fmla="*/ 0 w 14"/>
                <a:gd name="T22" fmla="*/ 0 h 74"/>
                <a:gd name="T23" fmla="*/ 14 w 14"/>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74">
                  <a:moveTo>
                    <a:pt x="7" y="73"/>
                  </a:moveTo>
                  <a:lnTo>
                    <a:pt x="13" y="66"/>
                  </a:lnTo>
                  <a:lnTo>
                    <a:pt x="0" y="50"/>
                  </a:lnTo>
                  <a:lnTo>
                    <a:pt x="13" y="35"/>
                  </a:lnTo>
                  <a:lnTo>
                    <a:pt x="0" y="19"/>
                  </a:lnTo>
                  <a:lnTo>
                    <a:pt x="13" y="4"/>
                  </a:lnTo>
                  <a:lnTo>
                    <a:pt x="3" y="0"/>
                  </a:lnTo>
                </a:path>
              </a:pathLst>
            </a:custGeom>
            <a:solidFill>
              <a:srgbClr val="FF0000"/>
            </a:solidFill>
            <a:ln w="12700" cap="rnd">
              <a:solidFill>
                <a:schemeClr val="tx1"/>
              </a:solidFill>
              <a:round/>
              <a:headEnd/>
              <a:tailEnd/>
            </a:ln>
          </p:spPr>
          <p:txBody>
            <a:bodyPr/>
            <a:lstStyle/>
            <a:p>
              <a:endParaRPr lang="en-US" dirty="0"/>
            </a:p>
          </p:txBody>
        </p:sp>
        <p:sp>
          <p:nvSpPr>
            <p:cNvPr id="72204" name="Oval 190"/>
            <p:cNvSpPr>
              <a:spLocks noChangeArrowheads="1"/>
            </p:cNvSpPr>
            <p:nvPr/>
          </p:nvSpPr>
          <p:spPr bwMode="auto">
            <a:xfrm>
              <a:off x="2578" y="2588"/>
              <a:ext cx="43"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05" name="Freeform 191"/>
            <p:cNvSpPr>
              <a:spLocks/>
            </p:cNvSpPr>
            <p:nvPr/>
          </p:nvSpPr>
          <p:spPr bwMode="auto">
            <a:xfrm>
              <a:off x="2566" y="2462"/>
              <a:ext cx="23" cy="156"/>
            </a:xfrm>
            <a:custGeom>
              <a:avLst/>
              <a:gdLst>
                <a:gd name="T0" fmla="*/ 10 w 14"/>
                <a:gd name="T1" fmla="*/ 154 h 90"/>
                <a:gd name="T2" fmla="*/ 21 w 14"/>
                <a:gd name="T3" fmla="*/ 140 h 90"/>
                <a:gd name="T4" fmla="*/ 0 w 14"/>
                <a:gd name="T5" fmla="*/ 114 h 90"/>
                <a:gd name="T6" fmla="*/ 21 w 14"/>
                <a:gd name="T7" fmla="*/ 87 h 90"/>
                <a:gd name="T8" fmla="*/ 0 w 14"/>
                <a:gd name="T9" fmla="*/ 61 h 90"/>
                <a:gd name="T10" fmla="*/ 21 w 14"/>
                <a:gd name="T11" fmla="*/ 33 h 90"/>
                <a:gd name="T12" fmla="*/ 0 w 14"/>
                <a:gd name="T13" fmla="*/ 7 h 90"/>
                <a:gd name="T14" fmla="*/ 16 w 14"/>
                <a:gd name="T15" fmla="*/ 0 h 90"/>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90"/>
                <a:gd name="T26" fmla="*/ 14 w 14"/>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90">
                  <a:moveTo>
                    <a:pt x="6" y="89"/>
                  </a:moveTo>
                  <a:lnTo>
                    <a:pt x="13" y="81"/>
                  </a:lnTo>
                  <a:lnTo>
                    <a:pt x="0" y="66"/>
                  </a:lnTo>
                  <a:lnTo>
                    <a:pt x="13" y="50"/>
                  </a:lnTo>
                  <a:lnTo>
                    <a:pt x="0" y="35"/>
                  </a:lnTo>
                  <a:lnTo>
                    <a:pt x="13" y="19"/>
                  </a:lnTo>
                  <a:lnTo>
                    <a:pt x="0" y="4"/>
                  </a:lnTo>
                  <a:lnTo>
                    <a:pt x="10" y="0"/>
                  </a:lnTo>
                </a:path>
              </a:pathLst>
            </a:custGeom>
            <a:solidFill>
              <a:srgbClr val="FF0000"/>
            </a:solidFill>
            <a:ln w="12700" cap="rnd">
              <a:solidFill>
                <a:schemeClr val="tx1"/>
              </a:solidFill>
              <a:round/>
              <a:headEnd/>
              <a:tailEnd/>
            </a:ln>
          </p:spPr>
          <p:txBody>
            <a:bodyPr/>
            <a:lstStyle/>
            <a:p>
              <a:endParaRPr lang="en-US" dirty="0"/>
            </a:p>
          </p:txBody>
        </p:sp>
        <p:sp>
          <p:nvSpPr>
            <p:cNvPr id="72206" name="Freeform 192"/>
            <p:cNvSpPr>
              <a:spLocks/>
            </p:cNvSpPr>
            <p:nvPr/>
          </p:nvSpPr>
          <p:spPr bwMode="auto">
            <a:xfrm>
              <a:off x="2535" y="2449"/>
              <a:ext cx="37" cy="125"/>
            </a:xfrm>
            <a:custGeom>
              <a:avLst/>
              <a:gdLst>
                <a:gd name="T0" fmla="*/ 6 w 23"/>
                <a:gd name="T1" fmla="*/ 123 h 71"/>
                <a:gd name="T2" fmla="*/ 19 w 23"/>
                <a:gd name="T3" fmla="*/ 116 h 71"/>
                <a:gd name="T4" fmla="*/ 0 w 23"/>
                <a:gd name="T5" fmla="*/ 83 h 71"/>
                <a:gd name="T6" fmla="*/ 24 w 23"/>
                <a:gd name="T7" fmla="*/ 62 h 71"/>
                <a:gd name="T8" fmla="*/ 6 w 23"/>
                <a:gd name="T9" fmla="*/ 26 h 71"/>
                <a:gd name="T10" fmla="*/ 35 w 23"/>
                <a:gd name="T11" fmla="*/ 5 h 71"/>
                <a:gd name="T12" fmla="*/ 24 w 23"/>
                <a:gd name="T13" fmla="*/ 0 h 71"/>
                <a:gd name="T14" fmla="*/ 0 60000 65536"/>
                <a:gd name="T15" fmla="*/ 0 60000 65536"/>
                <a:gd name="T16" fmla="*/ 0 60000 65536"/>
                <a:gd name="T17" fmla="*/ 0 60000 65536"/>
                <a:gd name="T18" fmla="*/ 0 60000 65536"/>
                <a:gd name="T19" fmla="*/ 0 60000 65536"/>
                <a:gd name="T20" fmla="*/ 0 60000 65536"/>
                <a:gd name="T21" fmla="*/ 0 w 23"/>
                <a:gd name="T22" fmla="*/ 0 h 71"/>
                <a:gd name="T23" fmla="*/ 23 w 23"/>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71">
                  <a:moveTo>
                    <a:pt x="4" y="70"/>
                  </a:moveTo>
                  <a:lnTo>
                    <a:pt x="12" y="66"/>
                  </a:lnTo>
                  <a:lnTo>
                    <a:pt x="0" y="47"/>
                  </a:lnTo>
                  <a:lnTo>
                    <a:pt x="15" y="35"/>
                  </a:lnTo>
                  <a:lnTo>
                    <a:pt x="4" y="15"/>
                  </a:lnTo>
                  <a:lnTo>
                    <a:pt x="22" y="3"/>
                  </a:lnTo>
                  <a:lnTo>
                    <a:pt x="15" y="0"/>
                  </a:lnTo>
                </a:path>
              </a:pathLst>
            </a:custGeom>
            <a:solidFill>
              <a:srgbClr val="FF0000"/>
            </a:solidFill>
            <a:ln w="12700" cap="rnd">
              <a:solidFill>
                <a:schemeClr val="tx1"/>
              </a:solidFill>
              <a:round/>
              <a:headEnd/>
              <a:tailEnd/>
            </a:ln>
          </p:spPr>
          <p:txBody>
            <a:bodyPr/>
            <a:lstStyle/>
            <a:p>
              <a:endParaRPr lang="en-US" dirty="0"/>
            </a:p>
          </p:txBody>
        </p:sp>
        <p:sp>
          <p:nvSpPr>
            <p:cNvPr id="72207" name="Oval 193"/>
            <p:cNvSpPr>
              <a:spLocks noChangeArrowheads="1"/>
            </p:cNvSpPr>
            <p:nvPr/>
          </p:nvSpPr>
          <p:spPr bwMode="auto">
            <a:xfrm>
              <a:off x="2495" y="2569"/>
              <a:ext cx="36" cy="3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08" name="Freeform 194"/>
            <p:cNvSpPr>
              <a:spLocks/>
            </p:cNvSpPr>
            <p:nvPr/>
          </p:nvSpPr>
          <p:spPr bwMode="auto">
            <a:xfrm>
              <a:off x="2490" y="2443"/>
              <a:ext cx="41" cy="148"/>
            </a:xfrm>
            <a:custGeom>
              <a:avLst/>
              <a:gdLst>
                <a:gd name="T0" fmla="*/ 3 w 24"/>
                <a:gd name="T1" fmla="*/ 146 h 84"/>
                <a:gd name="T2" fmla="*/ 17 w 24"/>
                <a:gd name="T3" fmla="*/ 134 h 84"/>
                <a:gd name="T4" fmla="*/ 0 w 24"/>
                <a:gd name="T5" fmla="*/ 106 h 84"/>
                <a:gd name="T6" fmla="*/ 32 w 24"/>
                <a:gd name="T7" fmla="*/ 79 h 84"/>
                <a:gd name="T8" fmla="*/ 3 w 24"/>
                <a:gd name="T9" fmla="*/ 53 h 84"/>
                <a:gd name="T10" fmla="*/ 39 w 24"/>
                <a:gd name="T11" fmla="*/ 33 h 84"/>
                <a:gd name="T12" fmla="*/ 17 w 24"/>
                <a:gd name="T13" fmla="*/ 0 h 84"/>
                <a:gd name="T14" fmla="*/ 32 w 24"/>
                <a:gd name="T15" fmla="*/ 0 h 8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84"/>
                <a:gd name="T26" fmla="*/ 24 w 24"/>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84">
                  <a:moveTo>
                    <a:pt x="2" y="83"/>
                  </a:moveTo>
                  <a:lnTo>
                    <a:pt x="10" y="76"/>
                  </a:lnTo>
                  <a:lnTo>
                    <a:pt x="0" y="60"/>
                  </a:lnTo>
                  <a:lnTo>
                    <a:pt x="19" y="45"/>
                  </a:lnTo>
                  <a:lnTo>
                    <a:pt x="2" y="30"/>
                  </a:lnTo>
                  <a:lnTo>
                    <a:pt x="23" y="19"/>
                  </a:lnTo>
                  <a:lnTo>
                    <a:pt x="10" y="0"/>
                  </a:lnTo>
                  <a:lnTo>
                    <a:pt x="19" y="0"/>
                  </a:lnTo>
                </a:path>
              </a:pathLst>
            </a:custGeom>
            <a:solidFill>
              <a:srgbClr val="FF0000"/>
            </a:solidFill>
            <a:ln w="12700" cap="rnd">
              <a:solidFill>
                <a:schemeClr val="tx1"/>
              </a:solidFill>
              <a:round/>
              <a:headEnd/>
              <a:tailEnd/>
            </a:ln>
          </p:spPr>
          <p:txBody>
            <a:bodyPr/>
            <a:lstStyle/>
            <a:p>
              <a:endParaRPr lang="en-US" dirty="0"/>
            </a:p>
          </p:txBody>
        </p:sp>
        <p:sp>
          <p:nvSpPr>
            <p:cNvPr id="72209" name="Freeform 195"/>
            <p:cNvSpPr>
              <a:spLocks/>
            </p:cNvSpPr>
            <p:nvPr/>
          </p:nvSpPr>
          <p:spPr bwMode="auto">
            <a:xfrm>
              <a:off x="2452" y="2421"/>
              <a:ext cx="40" cy="121"/>
            </a:xfrm>
            <a:custGeom>
              <a:avLst/>
              <a:gdLst>
                <a:gd name="T0" fmla="*/ 5 w 23"/>
                <a:gd name="T1" fmla="*/ 119 h 70"/>
                <a:gd name="T2" fmla="*/ 17 w 23"/>
                <a:gd name="T3" fmla="*/ 112 h 70"/>
                <a:gd name="T4" fmla="*/ 0 w 23"/>
                <a:gd name="T5" fmla="*/ 80 h 70"/>
                <a:gd name="T6" fmla="*/ 31 w 23"/>
                <a:gd name="T7" fmla="*/ 61 h 70"/>
                <a:gd name="T8" fmla="*/ 12 w 23"/>
                <a:gd name="T9" fmla="*/ 28 h 70"/>
                <a:gd name="T10" fmla="*/ 38 w 23"/>
                <a:gd name="T11" fmla="*/ 7 h 70"/>
                <a:gd name="T12" fmla="*/ 24 w 23"/>
                <a:gd name="T13" fmla="*/ 0 h 70"/>
                <a:gd name="T14" fmla="*/ 0 60000 65536"/>
                <a:gd name="T15" fmla="*/ 0 60000 65536"/>
                <a:gd name="T16" fmla="*/ 0 60000 65536"/>
                <a:gd name="T17" fmla="*/ 0 60000 65536"/>
                <a:gd name="T18" fmla="*/ 0 60000 65536"/>
                <a:gd name="T19" fmla="*/ 0 60000 65536"/>
                <a:gd name="T20" fmla="*/ 0 60000 65536"/>
                <a:gd name="T21" fmla="*/ 0 w 23"/>
                <a:gd name="T22" fmla="*/ 0 h 70"/>
                <a:gd name="T23" fmla="*/ 23 w 23"/>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70">
                  <a:moveTo>
                    <a:pt x="3" y="69"/>
                  </a:moveTo>
                  <a:lnTo>
                    <a:pt x="10" y="65"/>
                  </a:lnTo>
                  <a:lnTo>
                    <a:pt x="0" y="46"/>
                  </a:lnTo>
                  <a:lnTo>
                    <a:pt x="18" y="35"/>
                  </a:lnTo>
                  <a:lnTo>
                    <a:pt x="7" y="16"/>
                  </a:lnTo>
                  <a:lnTo>
                    <a:pt x="22" y="4"/>
                  </a:lnTo>
                  <a:lnTo>
                    <a:pt x="14" y="0"/>
                  </a:lnTo>
                </a:path>
              </a:pathLst>
            </a:custGeom>
            <a:solidFill>
              <a:srgbClr val="FF0000"/>
            </a:solidFill>
            <a:ln w="12700" cap="rnd">
              <a:solidFill>
                <a:schemeClr val="tx1"/>
              </a:solidFill>
              <a:round/>
              <a:headEnd/>
              <a:tailEnd/>
            </a:ln>
          </p:spPr>
          <p:txBody>
            <a:bodyPr/>
            <a:lstStyle/>
            <a:p>
              <a:endParaRPr lang="en-US" dirty="0"/>
            </a:p>
          </p:txBody>
        </p:sp>
        <p:sp>
          <p:nvSpPr>
            <p:cNvPr id="72210" name="Oval 196"/>
            <p:cNvSpPr>
              <a:spLocks noChangeArrowheads="1"/>
            </p:cNvSpPr>
            <p:nvPr/>
          </p:nvSpPr>
          <p:spPr bwMode="auto">
            <a:xfrm>
              <a:off x="2414" y="2539"/>
              <a:ext cx="43"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11" name="Freeform 197"/>
            <p:cNvSpPr>
              <a:spLocks/>
            </p:cNvSpPr>
            <p:nvPr/>
          </p:nvSpPr>
          <p:spPr bwMode="auto">
            <a:xfrm>
              <a:off x="2416" y="2413"/>
              <a:ext cx="39" cy="151"/>
            </a:xfrm>
            <a:custGeom>
              <a:avLst/>
              <a:gdLst>
                <a:gd name="T0" fmla="*/ 0 w 23"/>
                <a:gd name="T1" fmla="*/ 149 h 87"/>
                <a:gd name="T2" fmla="*/ 15 w 23"/>
                <a:gd name="T3" fmla="*/ 135 h 87"/>
                <a:gd name="T4" fmla="*/ 0 w 23"/>
                <a:gd name="T5" fmla="*/ 109 h 87"/>
                <a:gd name="T6" fmla="*/ 25 w 23"/>
                <a:gd name="T7" fmla="*/ 80 h 87"/>
                <a:gd name="T8" fmla="*/ 7 w 23"/>
                <a:gd name="T9" fmla="*/ 54 h 87"/>
                <a:gd name="T10" fmla="*/ 37 w 23"/>
                <a:gd name="T11" fmla="*/ 35 h 87"/>
                <a:gd name="T12" fmla="*/ 10 w 23"/>
                <a:gd name="T13" fmla="*/ 0 h 87"/>
                <a:gd name="T14" fmla="*/ 25 w 23"/>
                <a:gd name="T15" fmla="*/ 0 h 87"/>
                <a:gd name="T16" fmla="*/ 0 60000 65536"/>
                <a:gd name="T17" fmla="*/ 0 60000 65536"/>
                <a:gd name="T18" fmla="*/ 0 60000 65536"/>
                <a:gd name="T19" fmla="*/ 0 60000 65536"/>
                <a:gd name="T20" fmla="*/ 0 60000 65536"/>
                <a:gd name="T21" fmla="*/ 0 60000 65536"/>
                <a:gd name="T22" fmla="*/ 0 60000 65536"/>
                <a:gd name="T23" fmla="*/ 0 60000 65536"/>
                <a:gd name="T24" fmla="*/ 0 w 23"/>
                <a:gd name="T25" fmla="*/ 0 h 87"/>
                <a:gd name="T26" fmla="*/ 23 w 23"/>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 h="87">
                  <a:moveTo>
                    <a:pt x="0" y="86"/>
                  </a:moveTo>
                  <a:lnTo>
                    <a:pt x="9" y="78"/>
                  </a:lnTo>
                  <a:lnTo>
                    <a:pt x="0" y="63"/>
                  </a:lnTo>
                  <a:lnTo>
                    <a:pt x="15" y="46"/>
                  </a:lnTo>
                  <a:lnTo>
                    <a:pt x="4" y="31"/>
                  </a:lnTo>
                  <a:lnTo>
                    <a:pt x="22" y="20"/>
                  </a:lnTo>
                  <a:lnTo>
                    <a:pt x="6" y="0"/>
                  </a:lnTo>
                  <a:lnTo>
                    <a:pt x="15" y="0"/>
                  </a:lnTo>
                </a:path>
              </a:pathLst>
            </a:custGeom>
            <a:solidFill>
              <a:srgbClr val="FF0000"/>
            </a:solidFill>
            <a:ln w="12700" cap="rnd">
              <a:solidFill>
                <a:schemeClr val="tx1"/>
              </a:solidFill>
              <a:round/>
              <a:headEnd/>
              <a:tailEnd/>
            </a:ln>
          </p:spPr>
          <p:txBody>
            <a:bodyPr/>
            <a:lstStyle/>
            <a:p>
              <a:endParaRPr lang="en-US" dirty="0"/>
            </a:p>
          </p:txBody>
        </p:sp>
        <p:sp>
          <p:nvSpPr>
            <p:cNvPr id="72212" name="Freeform 198"/>
            <p:cNvSpPr>
              <a:spLocks/>
            </p:cNvSpPr>
            <p:nvPr/>
          </p:nvSpPr>
          <p:spPr bwMode="auto">
            <a:xfrm>
              <a:off x="2437" y="2314"/>
              <a:ext cx="58" cy="126"/>
            </a:xfrm>
            <a:custGeom>
              <a:avLst/>
              <a:gdLst>
                <a:gd name="T0" fmla="*/ 56 w 36"/>
                <a:gd name="T1" fmla="*/ 0 h 71"/>
                <a:gd name="T2" fmla="*/ 39 w 36"/>
                <a:gd name="T3" fmla="*/ 7 h 71"/>
                <a:gd name="T4" fmla="*/ 52 w 36"/>
                <a:gd name="T5" fmla="*/ 41 h 71"/>
                <a:gd name="T6" fmla="*/ 18 w 36"/>
                <a:gd name="T7" fmla="*/ 60 h 71"/>
                <a:gd name="T8" fmla="*/ 39 w 36"/>
                <a:gd name="T9" fmla="*/ 98 h 71"/>
                <a:gd name="T10" fmla="*/ 0 w 36"/>
                <a:gd name="T11" fmla="*/ 110 h 71"/>
                <a:gd name="T12" fmla="*/ 13 w 36"/>
                <a:gd name="T13" fmla="*/ 124 h 71"/>
                <a:gd name="T14" fmla="*/ 0 60000 65536"/>
                <a:gd name="T15" fmla="*/ 0 60000 65536"/>
                <a:gd name="T16" fmla="*/ 0 60000 65536"/>
                <a:gd name="T17" fmla="*/ 0 60000 65536"/>
                <a:gd name="T18" fmla="*/ 0 60000 65536"/>
                <a:gd name="T19" fmla="*/ 0 60000 65536"/>
                <a:gd name="T20" fmla="*/ 0 60000 65536"/>
                <a:gd name="T21" fmla="*/ 0 w 36"/>
                <a:gd name="T22" fmla="*/ 0 h 71"/>
                <a:gd name="T23" fmla="*/ 36 w 36"/>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71">
                  <a:moveTo>
                    <a:pt x="35" y="0"/>
                  </a:moveTo>
                  <a:lnTo>
                    <a:pt x="24" y="4"/>
                  </a:lnTo>
                  <a:lnTo>
                    <a:pt x="32" y="23"/>
                  </a:lnTo>
                  <a:lnTo>
                    <a:pt x="11" y="34"/>
                  </a:lnTo>
                  <a:lnTo>
                    <a:pt x="24" y="55"/>
                  </a:lnTo>
                  <a:lnTo>
                    <a:pt x="0" y="62"/>
                  </a:lnTo>
                  <a:lnTo>
                    <a:pt x="8" y="70"/>
                  </a:lnTo>
                </a:path>
              </a:pathLst>
            </a:custGeom>
            <a:solidFill>
              <a:srgbClr val="FF0000"/>
            </a:solidFill>
            <a:ln w="12700" cap="rnd">
              <a:solidFill>
                <a:schemeClr val="tx1"/>
              </a:solidFill>
              <a:round/>
              <a:headEnd/>
              <a:tailEnd/>
            </a:ln>
          </p:spPr>
          <p:txBody>
            <a:bodyPr/>
            <a:lstStyle/>
            <a:p>
              <a:endParaRPr lang="en-US" dirty="0"/>
            </a:p>
          </p:txBody>
        </p:sp>
        <p:sp>
          <p:nvSpPr>
            <p:cNvPr id="72213" name="Oval 199"/>
            <p:cNvSpPr>
              <a:spLocks noChangeArrowheads="1"/>
            </p:cNvSpPr>
            <p:nvPr/>
          </p:nvSpPr>
          <p:spPr bwMode="auto">
            <a:xfrm>
              <a:off x="2485" y="2268"/>
              <a:ext cx="43" cy="3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14" name="Freeform 200"/>
            <p:cNvSpPr>
              <a:spLocks/>
            </p:cNvSpPr>
            <p:nvPr/>
          </p:nvSpPr>
          <p:spPr bwMode="auto">
            <a:xfrm>
              <a:off x="2485" y="2309"/>
              <a:ext cx="50" cy="140"/>
            </a:xfrm>
            <a:custGeom>
              <a:avLst/>
              <a:gdLst>
                <a:gd name="T0" fmla="*/ 48 w 31"/>
                <a:gd name="T1" fmla="*/ 0 h 82"/>
                <a:gd name="T2" fmla="*/ 39 w 31"/>
                <a:gd name="T3" fmla="*/ 7 h 82"/>
                <a:gd name="T4" fmla="*/ 48 w 31"/>
                <a:gd name="T5" fmla="*/ 39 h 82"/>
                <a:gd name="T6" fmla="*/ 18 w 31"/>
                <a:gd name="T7" fmla="*/ 58 h 82"/>
                <a:gd name="T8" fmla="*/ 31 w 31"/>
                <a:gd name="T9" fmla="*/ 92 h 82"/>
                <a:gd name="T10" fmla="*/ 0 w 31"/>
                <a:gd name="T11" fmla="*/ 104 h 82"/>
                <a:gd name="T12" fmla="*/ 18 w 31"/>
                <a:gd name="T13" fmla="*/ 138 h 82"/>
                <a:gd name="T14" fmla="*/ 6 w 31"/>
                <a:gd name="T15" fmla="*/ 138 h 82"/>
                <a:gd name="T16" fmla="*/ 0 60000 65536"/>
                <a:gd name="T17" fmla="*/ 0 60000 65536"/>
                <a:gd name="T18" fmla="*/ 0 60000 65536"/>
                <a:gd name="T19" fmla="*/ 0 60000 65536"/>
                <a:gd name="T20" fmla="*/ 0 60000 65536"/>
                <a:gd name="T21" fmla="*/ 0 60000 65536"/>
                <a:gd name="T22" fmla="*/ 0 60000 65536"/>
                <a:gd name="T23" fmla="*/ 0 60000 65536"/>
                <a:gd name="T24" fmla="*/ 0 w 31"/>
                <a:gd name="T25" fmla="*/ 0 h 82"/>
                <a:gd name="T26" fmla="*/ 31 w 31"/>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 h="82">
                  <a:moveTo>
                    <a:pt x="30" y="0"/>
                  </a:moveTo>
                  <a:lnTo>
                    <a:pt x="24" y="4"/>
                  </a:lnTo>
                  <a:lnTo>
                    <a:pt x="30" y="23"/>
                  </a:lnTo>
                  <a:lnTo>
                    <a:pt x="11" y="34"/>
                  </a:lnTo>
                  <a:lnTo>
                    <a:pt x="19" y="54"/>
                  </a:lnTo>
                  <a:lnTo>
                    <a:pt x="0" y="61"/>
                  </a:lnTo>
                  <a:lnTo>
                    <a:pt x="11" y="81"/>
                  </a:lnTo>
                  <a:lnTo>
                    <a:pt x="4" y="81"/>
                  </a:lnTo>
                </a:path>
              </a:pathLst>
            </a:custGeom>
            <a:solidFill>
              <a:srgbClr val="FF0000"/>
            </a:solidFill>
            <a:ln w="12700" cap="rnd">
              <a:solidFill>
                <a:schemeClr val="tx1"/>
              </a:solidFill>
              <a:round/>
              <a:headEnd/>
              <a:tailEnd/>
            </a:ln>
          </p:spPr>
          <p:txBody>
            <a:bodyPr/>
            <a:lstStyle/>
            <a:p>
              <a:endParaRPr lang="en-US" dirty="0"/>
            </a:p>
          </p:txBody>
        </p:sp>
        <p:sp>
          <p:nvSpPr>
            <p:cNvPr id="72215" name="Freeform 201"/>
            <p:cNvSpPr>
              <a:spLocks/>
            </p:cNvSpPr>
            <p:nvPr/>
          </p:nvSpPr>
          <p:spPr bwMode="auto">
            <a:xfrm>
              <a:off x="2379" y="2281"/>
              <a:ext cx="54" cy="121"/>
            </a:xfrm>
            <a:custGeom>
              <a:avLst/>
              <a:gdLst>
                <a:gd name="T0" fmla="*/ 52 w 32"/>
                <a:gd name="T1" fmla="*/ 0 h 70"/>
                <a:gd name="T2" fmla="*/ 35 w 32"/>
                <a:gd name="T3" fmla="*/ 5 h 70"/>
                <a:gd name="T4" fmla="*/ 47 w 32"/>
                <a:gd name="T5" fmla="*/ 40 h 70"/>
                <a:gd name="T6" fmla="*/ 17 w 32"/>
                <a:gd name="T7" fmla="*/ 59 h 70"/>
                <a:gd name="T8" fmla="*/ 35 w 32"/>
                <a:gd name="T9" fmla="*/ 92 h 70"/>
                <a:gd name="T10" fmla="*/ 0 w 32"/>
                <a:gd name="T11" fmla="*/ 105 h 70"/>
                <a:gd name="T12" fmla="*/ 12 w 32"/>
                <a:gd name="T13" fmla="*/ 119 h 70"/>
                <a:gd name="T14" fmla="*/ 0 60000 65536"/>
                <a:gd name="T15" fmla="*/ 0 60000 65536"/>
                <a:gd name="T16" fmla="*/ 0 60000 65536"/>
                <a:gd name="T17" fmla="*/ 0 60000 65536"/>
                <a:gd name="T18" fmla="*/ 0 60000 65536"/>
                <a:gd name="T19" fmla="*/ 0 60000 65536"/>
                <a:gd name="T20" fmla="*/ 0 60000 65536"/>
                <a:gd name="T21" fmla="*/ 0 w 32"/>
                <a:gd name="T22" fmla="*/ 0 h 70"/>
                <a:gd name="T23" fmla="*/ 32 w 32"/>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70">
                  <a:moveTo>
                    <a:pt x="31" y="0"/>
                  </a:moveTo>
                  <a:lnTo>
                    <a:pt x="21" y="3"/>
                  </a:lnTo>
                  <a:lnTo>
                    <a:pt x="28" y="23"/>
                  </a:lnTo>
                  <a:lnTo>
                    <a:pt x="10" y="34"/>
                  </a:lnTo>
                  <a:lnTo>
                    <a:pt x="21" y="53"/>
                  </a:lnTo>
                  <a:lnTo>
                    <a:pt x="0" y="61"/>
                  </a:lnTo>
                  <a:lnTo>
                    <a:pt x="7" y="69"/>
                  </a:lnTo>
                </a:path>
              </a:pathLst>
            </a:custGeom>
            <a:solidFill>
              <a:srgbClr val="FF0000"/>
            </a:solidFill>
            <a:ln w="12700" cap="rnd">
              <a:solidFill>
                <a:schemeClr val="tx1"/>
              </a:solidFill>
              <a:round/>
              <a:headEnd/>
              <a:tailEnd/>
            </a:ln>
          </p:spPr>
          <p:txBody>
            <a:bodyPr/>
            <a:lstStyle/>
            <a:p>
              <a:endParaRPr lang="en-US" dirty="0"/>
            </a:p>
          </p:txBody>
        </p:sp>
        <p:sp>
          <p:nvSpPr>
            <p:cNvPr id="72216" name="Oval 202"/>
            <p:cNvSpPr>
              <a:spLocks noChangeArrowheads="1"/>
            </p:cNvSpPr>
            <p:nvPr/>
          </p:nvSpPr>
          <p:spPr bwMode="auto">
            <a:xfrm>
              <a:off x="2422" y="2235"/>
              <a:ext cx="41" cy="35"/>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17" name="Freeform 203"/>
            <p:cNvSpPr>
              <a:spLocks/>
            </p:cNvSpPr>
            <p:nvPr/>
          </p:nvSpPr>
          <p:spPr bwMode="auto">
            <a:xfrm>
              <a:off x="2422" y="2276"/>
              <a:ext cx="51" cy="137"/>
            </a:xfrm>
            <a:custGeom>
              <a:avLst/>
              <a:gdLst>
                <a:gd name="T0" fmla="*/ 49 w 30"/>
                <a:gd name="T1" fmla="*/ 0 h 80"/>
                <a:gd name="T2" fmla="*/ 37 w 30"/>
                <a:gd name="T3" fmla="*/ 7 h 80"/>
                <a:gd name="T4" fmla="*/ 49 w 30"/>
                <a:gd name="T5" fmla="*/ 39 h 80"/>
                <a:gd name="T6" fmla="*/ 17 w 30"/>
                <a:gd name="T7" fmla="*/ 58 h 80"/>
                <a:gd name="T8" fmla="*/ 32 w 30"/>
                <a:gd name="T9" fmla="*/ 89 h 80"/>
                <a:gd name="T10" fmla="*/ 0 w 30"/>
                <a:gd name="T11" fmla="*/ 103 h 80"/>
                <a:gd name="T12" fmla="*/ 17 w 30"/>
                <a:gd name="T13" fmla="*/ 135 h 80"/>
                <a:gd name="T14" fmla="*/ 3 w 30"/>
                <a:gd name="T15" fmla="*/ 135 h 80"/>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80"/>
                <a:gd name="T26" fmla="*/ 30 w 30"/>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80">
                  <a:moveTo>
                    <a:pt x="29" y="0"/>
                  </a:moveTo>
                  <a:lnTo>
                    <a:pt x="22" y="4"/>
                  </a:lnTo>
                  <a:lnTo>
                    <a:pt x="29" y="23"/>
                  </a:lnTo>
                  <a:lnTo>
                    <a:pt x="10" y="34"/>
                  </a:lnTo>
                  <a:lnTo>
                    <a:pt x="19" y="52"/>
                  </a:lnTo>
                  <a:lnTo>
                    <a:pt x="0" y="60"/>
                  </a:lnTo>
                  <a:lnTo>
                    <a:pt x="10" y="79"/>
                  </a:lnTo>
                  <a:lnTo>
                    <a:pt x="2" y="79"/>
                  </a:lnTo>
                </a:path>
              </a:pathLst>
            </a:custGeom>
            <a:solidFill>
              <a:srgbClr val="FF0000"/>
            </a:solidFill>
            <a:ln w="12700" cap="rnd">
              <a:solidFill>
                <a:schemeClr val="tx1"/>
              </a:solidFill>
              <a:round/>
              <a:headEnd/>
              <a:tailEnd/>
            </a:ln>
          </p:spPr>
          <p:txBody>
            <a:bodyPr/>
            <a:lstStyle/>
            <a:p>
              <a:endParaRPr lang="en-US" dirty="0"/>
            </a:p>
          </p:txBody>
        </p:sp>
        <p:sp>
          <p:nvSpPr>
            <p:cNvPr id="72218" name="Freeform 204"/>
            <p:cNvSpPr>
              <a:spLocks/>
            </p:cNvSpPr>
            <p:nvPr/>
          </p:nvSpPr>
          <p:spPr bwMode="auto">
            <a:xfrm>
              <a:off x="2238" y="2174"/>
              <a:ext cx="90" cy="96"/>
            </a:xfrm>
            <a:custGeom>
              <a:avLst/>
              <a:gdLst>
                <a:gd name="T0" fmla="*/ 88 w 54"/>
                <a:gd name="T1" fmla="*/ 0 h 55"/>
                <a:gd name="T2" fmla="*/ 70 w 54"/>
                <a:gd name="T3" fmla="*/ 0 h 55"/>
                <a:gd name="T4" fmla="*/ 70 w 54"/>
                <a:gd name="T5" fmla="*/ 40 h 55"/>
                <a:gd name="T6" fmla="*/ 32 w 54"/>
                <a:gd name="T7" fmla="*/ 40 h 55"/>
                <a:gd name="T8" fmla="*/ 32 w 54"/>
                <a:gd name="T9" fmla="*/ 80 h 55"/>
                <a:gd name="T10" fmla="*/ 0 w 54"/>
                <a:gd name="T11" fmla="*/ 80 h 55"/>
                <a:gd name="T12" fmla="*/ 0 w 54"/>
                <a:gd name="T13" fmla="*/ 94 h 55"/>
                <a:gd name="T14" fmla="*/ 0 60000 65536"/>
                <a:gd name="T15" fmla="*/ 0 60000 65536"/>
                <a:gd name="T16" fmla="*/ 0 60000 65536"/>
                <a:gd name="T17" fmla="*/ 0 60000 65536"/>
                <a:gd name="T18" fmla="*/ 0 60000 65536"/>
                <a:gd name="T19" fmla="*/ 0 60000 65536"/>
                <a:gd name="T20" fmla="*/ 0 60000 65536"/>
                <a:gd name="T21" fmla="*/ 0 w 54"/>
                <a:gd name="T22" fmla="*/ 0 h 55"/>
                <a:gd name="T23" fmla="*/ 54 w 54"/>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 h="55">
                  <a:moveTo>
                    <a:pt x="53" y="0"/>
                  </a:moveTo>
                  <a:lnTo>
                    <a:pt x="42" y="0"/>
                  </a:lnTo>
                  <a:lnTo>
                    <a:pt x="42" y="23"/>
                  </a:lnTo>
                  <a:lnTo>
                    <a:pt x="19" y="23"/>
                  </a:lnTo>
                  <a:lnTo>
                    <a:pt x="19" y="46"/>
                  </a:lnTo>
                  <a:lnTo>
                    <a:pt x="0" y="46"/>
                  </a:lnTo>
                  <a:lnTo>
                    <a:pt x="0" y="54"/>
                  </a:lnTo>
                </a:path>
              </a:pathLst>
            </a:custGeom>
            <a:solidFill>
              <a:srgbClr val="FF0000"/>
            </a:solidFill>
            <a:ln w="12700" cap="rnd">
              <a:solidFill>
                <a:schemeClr val="tx1"/>
              </a:solidFill>
              <a:round/>
              <a:headEnd/>
              <a:tailEnd/>
            </a:ln>
          </p:spPr>
          <p:txBody>
            <a:bodyPr/>
            <a:lstStyle/>
            <a:p>
              <a:endParaRPr lang="en-US" dirty="0"/>
            </a:p>
          </p:txBody>
        </p:sp>
        <p:sp>
          <p:nvSpPr>
            <p:cNvPr id="72219" name="Oval 205"/>
            <p:cNvSpPr>
              <a:spLocks noChangeArrowheads="1"/>
            </p:cNvSpPr>
            <p:nvPr/>
          </p:nvSpPr>
          <p:spPr bwMode="auto">
            <a:xfrm>
              <a:off x="2320" y="2139"/>
              <a:ext cx="41" cy="38"/>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20" name="Freeform 206"/>
            <p:cNvSpPr>
              <a:spLocks/>
            </p:cNvSpPr>
            <p:nvPr/>
          </p:nvSpPr>
          <p:spPr bwMode="auto">
            <a:xfrm>
              <a:off x="2264" y="2188"/>
              <a:ext cx="102" cy="115"/>
            </a:xfrm>
            <a:custGeom>
              <a:avLst/>
              <a:gdLst>
                <a:gd name="T0" fmla="*/ 100 w 61"/>
                <a:gd name="T1" fmla="*/ 0 h 66"/>
                <a:gd name="T2" fmla="*/ 84 w 61"/>
                <a:gd name="T3" fmla="*/ 0 h 66"/>
                <a:gd name="T4" fmla="*/ 84 w 61"/>
                <a:gd name="T5" fmla="*/ 40 h 66"/>
                <a:gd name="T6" fmla="*/ 50 w 61"/>
                <a:gd name="T7" fmla="*/ 40 h 66"/>
                <a:gd name="T8" fmla="*/ 50 w 61"/>
                <a:gd name="T9" fmla="*/ 73 h 66"/>
                <a:gd name="T10" fmla="*/ 12 w 61"/>
                <a:gd name="T11" fmla="*/ 73 h 66"/>
                <a:gd name="T12" fmla="*/ 12 w 61"/>
                <a:gd name="T13" fmla="*/ 113 h 66"/>
                <a:gd name="T14" fmla="*/ 0 w 61"/>
                <a:gd name="T15" fmla="*/ 106 h 66"/>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6"/>
                <a:gd name="T26" fmla="*/ 61 w 61"/>
                <a:gd name="T27" fmla="*/ 66 h 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6">
                  <a:moveTo>
                    <a:pt x="60" y="0"/>
                  </a:moveTo>
                  <a:lnTo>
                    <a:pt x="50" y="0"/>
                  </a:lnTo>
                  <a:lnTo>
                    <a:pt x="50" y="23"/>
                  </a:lnTo>
                  <a:lnTo>
                    <a:pt x="30" y="23"/>
                  </a:lnTo>
                  <a:lnTo>
                    <a:pt x="30" y="42"/>
                  </a:lnTo>
                  <a:lnTo>
                    <a:pt x="7" y="42"/>
                  </a:lnTo>
                  <a:lnTo>
                    <a:pt x="7" y="65"/>
                  </a:lnTo>
                  <a:lnTo>
                    <a:pt x="0" y="61"/>
                  </a:lnTo>
                </a:path>
              </a:pathLst>
            </a:custGeom>
            <a:solidFill>
              <a:srgbClr val="FF0000"/>
            </a:solidFill>
            <a:ln w="12700" cap="rnd">
              <a:solidFill>
                <a:schemeClr val="tx1"/>
              </a:solidFill>
              <a:round/>
              <a:headEnd/>
              <a:tailEnd/>
            </a:ln>
          </p:spPr>
          <p:txBody>
            <a:bodyPr/>
            <a:lstStyle/>
            <a:p>
              <a:endParaRPr lang="en-US" dirty="0"/>
            </a:p>
          </p:txBody>
        </p:sp>
        <p:sp>
          <p:nvSpPr>
            <p:cNvPr id="72221" name="Freeform 207"/>
            <p:cNvSpPr>
              <a:spLocks/>
            </p:cNvSpPr>
            <p:nvPr/>
          </p:nvSpPr>
          <p:spPr bwMode="auto">
            <a:xfrm>
              <a:off x="2181" y="2119"/>
              <a:ext cx="89" cy="99"/>
            </a:xfrm>
            <a:custGeom>
              <a:avLst/>
              <a:gdLst>
                <a:gd name="T0" fmla="*/ 87 w 53"/>
                <a:gd name="T1" fmla="*/ 0 h 56"/>
                <a:gd name="T2" fmla="*/ 67 w 53"/>
                <a:gd name="T3" fmla="*/ 0 h 56"/>
                <a:gd name="T4" fmla="*/ 67 w 53"/>
                <a:gd name="T5" fmla="*/ 41 h 56"/>
                <a:gd name="T6" fmla="*/ 35 w 53"/>
                <a:gd name="T7" fmla="*/ 41 h 56"/>
                <a:gd name="T8" fmla="*/ 35 w 53"/>
                <a:gd name="T9" fmla="*/ 83 h 56"/>
                <a:gd name="T10" fmla="*/ 0 w 53"/>
                <a:gd name="T11" fmla="*/ 83 h 56"/>
                <a:gd name="T12" fmla="*/ 7 w 53"/>
                <a:gd name="T13" fmla="*/ 97 h 56"/>
                <a:gd name="T14" fmla="*/ 0 60000 65536"/>
                <a:gd name="T15" fmla="*/ 0 60000 65536"/>
                <a:gd name="T16" fmla="*/ 0 60000 65536"/>
                <a:gd name="T17" fmla="*/ 0 60000 65536"/>
                <a:gd name="T18" fmla="*/ 0 60000 65536"/>
                <a:gd name="T19" fmla="*/ 0 60000 65536"/>
                <a:gd name="T20" fmla="*/ 0 60000 65536"/>
                <a:gd name="T21" fmla="*/ 0 w 53"/>
                <a:gd name="T22" fmla="*/ 0 h 56"/>
                <a:gd name="T23" fmla="*/ 53 w 53"/>
                <a:gd name="T24" fmla="*/ 56 h 5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56">
                  <a:moveTo>
                    <a:pt x="52" y="0"/>
                  </a:moveTo>
                  <a:lnTo>
                    <a:pt x="40" y="0"/>
                  </a:lnTo>
                  <a:lnTo>
                    <a:pt x="40" y="23"/>
                  </a:lnTo>
                  <a:lnTo>
                    <a:pt x="21" y="23"/>
                  </a:lnTo>
                  <a:lnTo>
                    <a:pt x="21" y="47"/>
                  </a:lnTo>
                  <a:lnTo>
                    <a:pt x="0" y="47"/>
                  </a:lnTo>
                  <a:lnTo>
                    <a:pt x="4" y="55"/>
                  </a:lnTo>
                </a:path>
              </a:pathLst>
            </a:custGeom>
            <a:solidFill>
              <a:srgbClr val="FF0000"/>
            </a:solidFill>
            <a:ln w="12700" cap="rnd">
              <a:solidFill>
                <a:schemeClr val="tx1"/>
              </a:solidFill>
              <a:round/>
              <a:headEnd/>
              <a:tailEnd/>
            </a:ln>
          </p:spPr>
          <p:txBody>
            <a:bodyPr/>
            <a:lstStyle/>
            <a:p>
              <a:endParaRPr lang="en-US" dirty="0"/>
            </a:p>
          </p:txBody>
        </p:sp>
        <p:sp>
          <p:nvSpPr>
            <p:cNvPr id="72222" name="Oval 208"/>
            <p:cNvSpPr>
              <a:spLocks noChangeArrowheads="1"/>
            </p:cNvSpPr>
            <p:nvPr/>
          </p:nvSpPr>
          <p:spPr bwMode="auto">
            <a:xfrm>
              <a:off x="2270" y="2086"/>
              <a:ext cx="41" cy="39"/>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23" name="Freeform 209"/>
            <p:cNvSpPr>
              <a:spLocks/>
            </p:cNvSpPr>
            <p:nvPr/>
          </p:nvSpPr>
          <p:spPr bwMode="auto">
            <a:xfrm>
              <a:off x="2214" y="2133"/>
              <a:ext cx="100" cy="115"/>
            </a:xfrm>
            <a:custGeom>
              <a:avLst/>
              <a:gdLst>
                <a:gd name="T0" fmla="*/ 98 w 61"/>
                <a:gd name="T1" fmla="*/ 0 h 67"/>
                <a:gd name="T2" fmla="*/ 80 w 61"/>
                <a:gd name="T3" fmla="*/ 0 h 67"/>
                <a:gd name="T4" fmla="*/ 80 w 61"/>
                <a:gd name="T5" fmla="*/ 39 h 67"/>
                <a:gd name="T6" fmla="*/ 43 w 61"/>
                <a:gd name="T7" fmla="*/ 39 h 67"/>
                <a:gd name="T8" fmla="*/ 43 w 61"/>
                <a:gd name="T9" fmla="*/ 74 h 67"/>
                <a:gd name="T10" fmla="*/ 13 w 61"/>
                <a:gd name="T11" fmla="*/ 74 h 67"/>
                <a:gd name="T12" fmla="*/ 13 w 61"/>
                <a:gd name="T13" fmla="*/ 113 h 67"/>
                <a:gd name="T14" fmla="*/ 0 w 61"/>
                <a:gd name="T15" fmla="*/ 106 h 67"/>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7"/>
                <a:gd name="T26" fmla="*/ 61 w 61"/>
                <a:gd name="T27" fmla="*/ 67 h 6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7">
                  <a:moveTo>
                    <a:pt x="60" y="0"/>
                  </a:moveTo>
                  <a:lnTo>
                    <a:pt x="49" y="0"/>
                  </a:lnTo>
                  <a:lnTo>
                    <a:pt x="49" y="23"/>
                  </a:lnTo>
                  <a:lnTo>
                    <a:pt x="26" y="23"/>
                  </a:lnTo>
                  <a:lnTo>
                    <a:pt x="26" y="43"/>
                  </a:lnTo>
                  <a:lnTo>
                    <a:pt x="8" y="43"/>
                  </a:lnTo>
                  <a:lnTo>
                    <a:pt x="8" y="66"/>
                  </a:lnTo>
                  <a:lnTo>
                    <a:pt x="0" y="62"/>
                  </a:lnTo>
                </a:path>
              </a:pathLst>
            </a:custGeom>
            <a:solidFill>
              <a:srgbClr val="FF0000"/>
            </a:solidFill>
            <a:ln w="12700" cap="rnd">
              <a:solidFill>
                <a:schemeClr val="tx1"/>
              </a:solidFill>
              <a:round/>
              <a:headEnd/>
              <a:tailEnd/>
            </a:ln>
          </p:spPr>
          <p:txBody>
            <a:bodyPr/>
            <a:lstStyle/>
            <a:p>
              <a:endParaRPr lang="en-US" dirty="0"/>
            </a:p>
          </p:txBody>
        </p:sp>
        <p:sp>
          <p:nvSpPr>
            <p:cNvPr id="72224" name="Freeform 210"/>
            <p:cNvSpPr>
              <a:spLocks/>
            </p:cNvSpPr>
            <p:nvPr/>
          </p:nvSpPr>
          <p:spPr bwMode="auto">
            <a:xfrm>
              <a:off x="2138" y="2046"/>
              <a:ext cx="100" cy="76"/>
            </a:xfrm>
            <a:custGeom>
              <a:avLst/>
              <a:gdLst>
                <a:gd name="T0" fmla="*/ 98 w 59"/>
                <a:gd name="T1" fmla="*/ 0 h 43"/>
                <a:gd name="T2" fmla="*/ 81 w 59"/>
                <a:gd name="T3" fmla="*/ 0 h 43"/>
                <a:gd name="T4" fmla="*/ 75 w 59"/>
                <a:gd name="T5" fmla="*/ 34 h 43"/>
                <a:gd name="T6" fmla="*/ 42 w 59"/>
                <a:gd name="T7" fmla="*/ 27 h 43"/>
                <a:gd name="T8" fmla="*/ 36 w 59"/>
                <a:gd name="T9" fmla="*/ 67 h 43"/>
                <a:gd name="T10" fmla="*/ 0 w 59"/>
                <a:gd name="T11" fmla="*/ 62 h 43"/>
                <a:gd name="T12" fmla="*/ 7 w 59"/>
                <a:gd name="T13" fmla="*/ 74 h 43"/>
                <a:gd name="T14" fmla="*/ 0 60000 65536"/>
                <a:gd name="T15" fmla="*/ 0 60000 65536"/>
                <a:gd name="T16" fmla="*/ 0 60000 65536"/>
                <a:gd name="T17" fmla="*/ 0 60000 65536"/>
                <a:gd name="T18" fmla="*/ 0 60000 65536"/>
                <a:gd name="T19" fmla="*/ 0 60000 65536"/>
                <a:gd name="T20" fmla="*/ 0 60000 65536"/>
                <a:gd name="T21" fmla="*/ 0 w 59"/>
                <a:gd name="T22" fmla="*/ 0 h 43"/>
                <a:gd name="T23" fmla="*/ 59 w 59"/>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43">
                  <a:moveTo>
                    <a:pt x="58" y="0"/>
                  </a:moveTo>
                  <a:lnTo>
                    <a:pt x="48" y="0"/>
                  </a:lnTo>
                  <a:lnTo>
                    <a:pt x="44" y="19"/>
                  </a:lnTo>
                  <a:lnTo>
                    <a:pt x="25" y="15"/>
                  </a:lnTo>
                  <a:lnTo>
                    <a:pt x="21" y="38"/>
                  </a:lnTo>
                  <a:lnTo>
                    <a:pt x="0" y="35"/>
                  </a:lnTo>
                  <a:lnTo>
                    <a:pt x="4" y="42"/>
                  </a:lnTo>
                </a:path>
              </a:pathLst>
            </a:custGeom>
            <a:solidFill>
              <a:srgbClr val="FF0000"/>
            </a:solidFill>
            <a:ln w="12700" cap="rnd">
              <a:solidFill>
                <a:schemeClr val="tx1"/>
              </a:solidFill>
              <a:round/>
              <a:headEnd/>
              <a:tailEnd/>
            </a:ln>
          </p:spPr>
          <p:txBody>
            <a:bodyPr/>
            <a:lstStyle/>
            <a:p>
              <a:endParaRPr lang="en-US" dirty="0"/>
            </a:p>
          </p:txBody>
        </p:sp>
        <p:sp>
          <p:nvSpPr>
            <p:cNvPr id="72225" name="Oval 211"/>
            <p:cNvSpPr>
              <a:spLocks noChangeArrowheads="1"/>
            </p:cNvSpPr>
            <p:nvPr/>
          </p:nvSpPr>
          <p:spPr bwMode="auto">
            <a:xfrm>
              <a:off x="2240" y="2012"/>
              <a:ext cx="40" cy="45"/>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26" name="Freeform 212"/>
            <p:cNvSpPr>
              <a:spLocks/>
            </p:cNvSpPr>
            <p:nvPr/>
          </p:nvSpPr>
          <p:spPr bwMode="auto">
            <a:xfrm>
              <a:off x="2162" y="2060"/>
              <a:ext cx="119" cy="100"/>
            </a:xfrm>
            <a:custGeom>
              <a:avLst/>
              <a:gdLst>
                <a:gd name="T0" fmla="*/ 117 w 71"/>
                <a:gd name="T1" fmla="*/ 7 h 57"/>
                <a:gd name="T2" fmla="*/ 99 w 71"/>
                <a:gd name="T3" fmla="*/ 0 h 57"/>
                <a:gd name="T4" fmla="*/ 94 w 71"/>
                <a:gd name="T5" fmla="*/ 40 h 57"/>
                <a:gd name="T6" fmla="*/ 55 w 71"/>
                <a:gd name="T7" fmla="*/ 33 h 57"/>
                <a:gd name="T8" fmla="*/ 49 w 71"/>
                <a:gd name="T9" fmla="*/ 72 h 57"/>
                <a:gd name="T10" fmla="*/ 20 w 71"/>
                <a:gd name="T11" fmla="*/ 65 h 57"/>
                <a:gd name="T12" fmla="*/ 12 w 71"/>
                <a:gd name="T13" fmla="*/ 98 h 57"/>
                <a:gd name="T14" fmla="*/ 0 w 71"/>
                <a:gd name="T15" fmla="*/ 93 h 57"/>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57"/>
                <a:gd name="T26" fmla="*/ 71 w 71"/>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57">
                  <a:moveTo>
                    <a:pt x="70" y="4"/>
                  </a:moveTo>
                  <a:lnTo>
                    <a:pt x="59" y="0"/>
                  </a:lnTo>
                  <a:lnTo>
                    <a:pt x="56" y="23"/>
                  </a:lnTo>
                  <a:lnTo>
                    <a:pt x="33" y="19"/>
                  </a:lnTo>
                  <a:lnTo>
                    <a:pt x="29" y="41"/>
                  </a:lnTo>
                  <a:lnTo>
                    <a:pt x="12" y="37"/>
                  </a:lnTo>
                  <a:lnTo>
                    <a:pt x="7" y="56"/>
                  </a:lnTo>
                  <a:lnTo>
                    <a:pt x="0" y="53"/>
                  </a:lnTo>
                </a:path>
              </a:pathLst>
            </a:custGeom>
            <a:solidFill>
              <a:srgbClr val="FF0000"/>
            </a:solidFill>
            <a:ln w="12700" cap="rnd">
              <a:solidFill>
                <a:schemeClr val="tx1"/>
              </a:solidFill>
              <a:round/>
              <a:headEnd/>
              <a:tailEnd/>
            </a:ln>
          </p:spPr>
          <p:txBody>
            <a:bodyPr/>
            <a:lstStyle/>
            <a:p>
              <a:endParaRPr lang="en-US" dirty="0"/>
            </a:p>
          </p:txBody>
        </p:sp>
        <p:sp>
          <p:nvSpPr>
            <p:cNvPr id="72227" name="Freeform 213"/>
            <p:cNvSpPr>
              <a:spLocks/>
            </p:cNvSpPr>
            <p:nvPr/>
          </p:nvSpPr>
          <p:spPr bwMode="auto">
            <a:xfrm>
              <a:off x="2108" y="1974"/>
              <a:ext cx="102" cy="80"/>
            </a:xfrm>
            <a:custGeom>
              <a:avLst/>
              <a:gdLst>
                <a:gd name="T0" fmla="*/ 100 w 60"/>
                <a:gd name="T1" fmla="*/ 7 h 46"/>
                <a:gd name="T2" fmla="*/ 83 w 60"/>
                <a:gd name="T3" fmla="*/ 0 h 46"/>
                <a:gd name="T4" fmla="*/ 75 w 60"/>
                <a:gd name="T5" fmla="*/ 40 h 46"/>
                <a:gd name="T6" fmla="*/ 39 w 60"/>
                <a:gd name="T7" fmla="*/ 33 h 46"/>
                <a:gd name="T8" fmla="*/ 32 w 60"/>
                <a:gd name="T9" fmla="*/ 64 h 46"/>
                <a:gd name="T10" fmla="*/ 0 w 60"/>
                <a:gd name="T11" fmla="*/ 57 h 46"/>
                <a:gd name="T12" fmla="*/ 0 w 60"/>
                <a:gd name="T13" fmla="*/ 78 h 46"/>
                <a:gd name="T14" fmla="*/ 0 60000 65536"/>
                <a:gd name="T15" fmla="*/ 0 60000 65536"/>
                <a:gd name="T16" fmla="*/ 0 60000 65536"/>
                <a:gd name="T17" fmla="*/ 0 60000 65536"/>
                <a:gd name="T18" fmla="*/ 0 60000 65536"/>
                <a:gd name="T19" fmla="*/ 0 60000 65536"/>
                <a:gd name="T20" fmla="*/ 0 60000 65536"/>
                <a:gd name="T21" fmla="*/ 0 w 60"/>
                <a:gd name="T22" fmla="*/ 0 h 46"/>
                <a:gd name="T23" fmla="*/ 60 w 60"/>
                <a:gd name="T24" fmla="*/ 46 h 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46">
                  <a:moveTo>
                    <a:pt x="59" y="4"/>
                  </a:moveTo>
                  <a:lnTo>
                    <a:pt x="49" y="0"/>
                  </a:lnTo>
                  <a:lnTo>
                    <a:pt x="44" y="23"/>
                  </a:lnTo>
                  <a:lnTo>
                    <a:pt x="23" y="19"/>
                  </a:lnTo>
                  <a:lnTo>
                    <a:pt x="19" y="37"/>
                  </a:lnTo>
                  <a:lnTo>
                    <a:pt x="0" y="33"/>
                  </a:lnTo>
                  <a:lnTo>
                    <a:pt x="0" y="45"/>
                  </a:lnTo>
                </a:path>
              </a:pathLst>
            </a:custGeom>
            <a:solidFill>
              <a:srgbClr val="FF0000"/>
            </a:solidFill>
            <a:ln w="12700" cap="rnd">
              <a:solidFill>
                <a:schemeClr val="tx1"/>
              </a:solidFill>
              <a:round/>
              <a:headEnd/>
              <a:tailEnd/>
            </a:ln>
          </p:spPr>
          <p:txBody>
            <a:bodyPr/>
            <a:lstStyle/>
            <a:p>
              <a:endParaRPr lang="en-US" dirty="0"/>
            </a:p>
          </p:txBody>
        </p:sp>
        <p:sp>
          <p:nvSpPr>
            <p:cNvPr id="72228" name="Oval 214"/>
            <p:cNvSpPr>
              <a:spLocks noChangeArrowheads="1"/>
            </p:cNvSpPr>
            <p:nvPr/>
          </p:nvSpPr>
          <p:spPr bwMode="auto">
            <a:xfrm>
              <a:off x="2205" y="1939"/>
              <a:ext cx="45"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29" name="Freeform 215"/>
            <p:cNvSpPr>
              <a:spLocks/>
            </p:cNvSpPr>
            <p:nvPr/>
          </p:nvSpPr>
          <p:spPr bwMode="auto">
            <a:xfrm>
              <a:off x="2131" y="1993"/>
              <a:ext cx="116" cy="99"/>
            </a:xfrm>
            <a:custGeom>
              <a:avLst/>
              <a:gdLst>
                <a:gd name="T0" fmla="*/ 114 w 68"/>
                <a:gd name="T1" fmla="*/ 0 h 58"/>
                <a:gd name="T2" fmla="*/ 96 w 68"/>
                <a:gd name="T3" fmla="*/ 0 h 58"/>
                <a:gd name="T4" fmla="*/ 90 w 68"/>
                <a:gd name="T5" fmla="*/ 39 h 58"/>
                <a:gd name="T6" fmla="*/ 56 w 68"/>
                <a:gd name="T7" fmla="*/ 34 h 58"/>
                <a:gd name="T8" fmla="*/ 49 w 68"/>
                <a:gd name="T9" fmla="*/ 65 h 58"/>
                <a:gd name="T10" fmla="*/ 12 w 68"/>
                <a:gd name="T11" fmla="*/ 58 h 58"/>
                <a:gd name="T12" fmla="*/ 7 w 68"/>
                <a:gd name="T13" fmla="*/ 97 h 58"/>
                <a:gd name="T14" fmla="*/ 0 w 68"/>
                <a:gd name="T15" fmla="*/ 84 h 58"/>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58"/>
                <a:gd name="T26" fmla="*/ 68 w 68"/>
                <a:gd name="T27" fmla="*/ 58 h 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58">
                  <a:moveTo>
                    <a:pt x="67" y="0"/>
                  </a:moveTo>
                  <a:lnTo>
                    <a:pt x="56" y="0"/>
                  </a:lnTo>
                  <a:lnTo>
                    <a:pt x="53" y="23"/>
                  </a:lnTo>
                  <a:lnTo>
                    <a:pt x="33" y="20"/>
                  </a:lnTo>
                  <a:lnTo>
                    <a:pt x="29" y="38"/>
                  </a:lnTo>
                  <a:lnTo>
                    <a:pt x="7" y="34"/>
                  </a:lnTo>
                  <a:lnTo>
                    <a:pt x="4" y="57"/>
                  </a:lnTo>
                  <a:lnTo>
                    <a:pt x="0" y="49"/>
                  </a:lnTo>
                </a:path>
              </a:pathLst>
            </a:custGeom>
            <a:solidFill>
              <a:srgbClr val="FF0000"/>
            </a:solidFill>
            <a:ln w="12700" cap="rnd">
              <a:solidFill>
                <a:schemeClr val="tx1"/>
              </a:solidFill>
              <a:round/>
              <a:headEnd/>
              <a:tailEnd/>
            </a:ln>
          </p:spPr>
          <p:txBody>
            <a:bodyPr/>
            <a:lstStyle/>
            <a:p>
              <a:endParaRPr lang="en-US" dirty="0"/>
            </a:p>
          </p:txBody>
        </p:sp>
        <p:sp>
          <p:nvSpPr>
            <p:cNvPr id="72230" name="Freeform 216"/>
            <p:cNvSpPr>
              <a:spLocks/>
            </p:cNvSpPr>
            <p:nvPr/>
          </p:nvSpPr>
          <p:spPr bwMode="auto">
            <a:xfrm>
              <a:off x="2085" y="1867"/>
              <a:ext cx="117" cy="47"/>
            </a:xfrm>
            <a:custGeom>
              <a:avLst/>
              <a:gdLst>
                <a:gd name="T0" fmla="*/ 115 w 68"/>
                <a:gd name="T1" fmla="*/ 7 h 28"/>
                <a:gd name="T2" fmla="*/ 103 w 68"/>
                <a:gd name="T3" fmla="*/ 0 h 28"/>
                <a:gd name="T4" fmla="*/ 84 w 68"/>
                <a:gd name="T5" fmla="*/ 34 h 28"/>
                <a:gd name="T6" fmla="*/ 50 w 68"/>
                <a:gd name="T7" fmla="*/ 13 h 28"/>
                <a:gd name="T8" fmla="*/ 33 w 68"/>
                <a:gd name="T9" fmla="*/ 45 h 28"/>
                <a:gd name="T10" fmla="*/ 0 w 68"/>
                <a:gd name="T11" fmla="*/ 27 h 28"/>
                <a:gd name="T12" fmla="*/ 0 w 68"/>
                <a:gd name="T13" fmla="*/ 39 h 28"/>
                <a:gd name="T14" fmla="*/ 0 60000 65536"/>
                <a:gd name="T15" fmla="*/ 0 60000 65536"/>
                <a:gd name="T16" fmla="*/ 0 60000 65536"/>
                <a:gd name="T17" fmla="*/ 0 60000 65536"/>
                <a:gd name="T18" fmla="*/ 0 60000 65536"/>
                <a:gd name="T19" fmla="*/ 0 60000 65536"/>
                <a:gd name="T20" fmla="*/ 0 60000 65536"/>
                <a:gd name="T21" fmla="*/ 0 w 68"/>
                <a:gd name="T22" fmla="*/ 0 h 28"/>
                <a:gd name="T23" fmla="*/ 68 w 68"/>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 h="28">
                  <a:moveTo>
                    <a:pt x="67" y="4"/>
                  </a:moveTo>
                  <a:lnTo>
                    <a:pt x="60" y="0"/>
                  </a:lnTo>
                  <a:lnTo>
                    <a:pt x="49" y="20"/>
                  </a:lnTo>
                  <a:lnTo>
                    <a:pt x="29" y="8"/>
                  </a:lnTo>
                  <a:lnTo>
                    <a:pt x="19" y="27"/>
                  </a:lnTo>
                  <a:lnTo>
                    <a:pt x="0" y="16"/>
                  </a:lnTo>
                  <a:lnTo>
                    <a:pt x="0" y="23"/>
                  </a:lnTo>
                </a:path>
              </a:pathLst>
            </a:custGeom>
            <a:solidFill>
              <a:srgbClr val="FF0000"/>
            </a:solidFill>
            <a:ln w="12700" cap="rnd">
              <a:solidFill>
                <a:schemeClr val="tx1"/>
              </a:solidFill>
              <a:round/>
              <a:headEnd/>
              <a:tailEnd/>
            </a:ln>
          </p:spPr>
          <p:txBody>
            <a:bodyPr/>
            <a:lstStyle/>
            <a:p>
              <a:endParaRPr lang="en-US" dirty="0"/>
            </a:p>
          </p:txBody>
        </p:sp>
        <p:sp>
          <p:nvSpPr>
            <p:cNvPr id="72231" name="Oval 217"/>
            <p:cNvSpPr>
              <a:spLocks noChangeArrowheads="1"/>
            </p:cNvSpPr>
            <p:nvPr/>
          </p:nvSpPr>
          <p:spPr bwMode="auto">
            <a:xfrm>
              <a:off x="2198" y="1849"/>
              <a:ext cx="47" cy="49"/>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32" name="Freeform 218"/>
            <p:cNvSpPr>
              <a:spLocks/>
            </p:cNvSpPr>
            <p:nvPr/>
          </p:nvSpPr>
          <p:spPr bwMode="auto">
            <a:xfrm>
              <a:off x="2091" y="1900"/>
              <a:ext cx="143" cy="61"/>
            </a:xfrm>
            <a:custGeom>
              <a:avLst/>
              <a:gdLst>
                <a:gd name="T0" fmla="*/ 141 w 84"/>
                <a:gd name="T1" fmla="*/ 5 h 35"/>
                <a:gd name="T2" fmla="*/ 129 w 84"/>
                <a:gd name="T3" fmla="*/ 0 h 35"/>
                <a:gd name="T4" fmla="*/ 109 w 84"/>
                <a:gd name="T5" fmla="*/ 33 h 35"/>
                <a:gd name="T6" fmla="*/ 75 w 84"/>
                <a:gd name="T7" fmla="*/ 12 h 35"/>
                <a:gd name="T8" fmla="*/ 60 w 84"/>
                <a:gd name="T9" fmla="*/ 45 h 35"/>
                <a:gd name="T10" fmla="*/ 26 w 84"/>
                <a:gd name="T11" fmla="*/ 26 h 35"/>
                <a:gd name="T12" fmla="*/ 7 w 84"/>
                <a:gd name="T13" fmla="*/ 59 h 35"/>
                <a:gd name="T14" fmla="*/ 0 w 84"/>
                <a:gd name="T15" fmla="*/ 45 h 35"/>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35"/>
                <a:gd name="T26" fmla="*/ 84 w 84"/>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35">
                  <a:moveTo>
                    <a:pt x="83" y="3"/>
                  </a:moveTo>
                  <a:lnTo>
                    <a:pt x="76" y="0"/>
                  </a:lnTo>
                  <a:lnTo>
                    <a:pt x="64" y="19"/>
                  </a:lnTo>
                  <a:lnTo>
                    <a:pt x="44" y="7"/>
                  </a:lnTo>
                  <a:lnTo>
                    <a:pt x="35" y="26"/>
                  </a:lnTo>
                  <a:lnTo>
                    <a:pt x="15" y="15"/>
                  </a:lnTo>
                  <a:lnTo>
                    <a:pt x="4" y="34"/>
                  </a:lnTo>
                  <a:lnTo>
                    <a:pt x="0" y="26"/>
                  </a:lnTo>
                </a:path>
              </a:pathLst>
            </a:custGeom>
            <a:solidFill>
              <a:srgbClr val="FF0000"/>
            </a:solidFill>
            <a:ln w="12700" cap="rnd">
              <a:solidFill>
                <a:schemeClr val="tx1"/>
              </a:solidFill>
              <a:round/>
              <a:headEnd/>
              <a:tailEnd/>
            </a:ln>
          </p:spPr>
          <p:txBody>
            <a:bodyPr/>
            <a:lstStyle/>
            <a:p>
              <a:endParaRPr lang="en-US" dirty="0"/>
            </a:p>
          </p:txBody>
        </p:sp>
        <p:sp>
          <p:nvSpPr>
            <p:cNvPr id="72233" name="Freeform 219"/>
            <p:cNvSpPr>
              <a:spLocks/>
            </p:cNvSpPr>
            <p:nvPr/>
          </p:nvSpPr>
          <p:spPr bwMode="auto">
            <a:xfrm>
              <a:off x="2076" y="1767"/>
              <a:ext cx="118" cy="32"/>
            </a:xfrm>
            <a:custGeom>
              <a:avLst/>
              <a:gdLst>
                <a:gd name="T0" fmla="*/ 116 w 69"/>
                <a:gd name="T1" fmla="*/ 19 h 19"/>
                <a:gd name="T2" fmla="*/ 104 w 69"/>
                <a:gd name="T3" fmla="*/ 7 h 19"/>
                <a:gd name="T4" fmla="*/ 80 w 69"/>
                <a:gd name="T5" fmla="*/ 30 h 19"/>
                <a:gd name="T6" fmla="*/ 53 w 69"/>
                <a:gd name="T7" fmla="*/ 0 h 19"/>
                <a:gd name="T8" fmla="*/ 31 w 69"/>
                <a:gd name="T9" fmla="*/ 24 h 19"/>
                <a:gd name="T10" fmla="*/ 7 w 69"/>
                <a:gd name="T11" fmla="*/ 0 h 19"/>
                <a:gd name="T12" fmla="*/ 0 w 69"/>
                <a:gd name="T13" fmla="*/ 7 h 19"/>
                <a:gd name="T14" fmla="*/ 0 60000 65536"/>
                <a:gd name="T15" fmla="*/ 0 60000 65536"/>
                <a:gd name="T16" fmla="*/ 0 60000 65536"/>
                <a:gd name="T17" fmla="*/ 0 60000 65536"/>
                <a:gd name="T18" fmla="*/ 0 60000 65536"/>
                <a:gd name="T19" fmla="*/ 0 60000 65536"/>
                <a:gd name="T20" fmla="*/ 0 60000 65536"/>
                <a:gd name="T21" fmla="*/ 0 w 69"/>
                <a:gd name="T22" fmla="*/ 0 h 19"/>
                <a:gd name="T23" fmla="*/ 69 w 69"/>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19">
                  <a:moveTo>
                    <a:pt x="68" y="11"/>
                  </a:moveTo>
                  <a:lnTo>
                    <a:pt x="61" y="4"/>
                  </a:lnTo>
                  <a:lnTo>
                    <a:pt x="47" y="18"/>
                  </a:lnTo>
                  <a:lnTo>
                    <a:pt x="31" y="0"/>
                  </a:lnTo>
                  <a:lnTo>
                    <a:pt x="18" y="14"/>
                  </a:lnTo>
                  <a:lnTo>
                    <a:pt x="4" y="0"/>
                  </a:lnTo>
                  <a:lnTo>
                    <a:pt x="0" y="4"/>
                  </a:lnTo>
                </a:path>
              </a:pathLst>
            </a:custGeom>
            <a:solidFill>
              <a:srgbClr val="FF0000"/>
            </a:solidFill>
            <a:ln w="12700" cap="rnd">
              <a:solidFill>
                <a:schemeClr val="tx1"/>
              </a:solidFill>
              <a:round/>
              <a:headEnd/>
              <a:tailEnd/>
            </a:ln>
          </p:spPr>
          <p:txBody>
            <a:bodyPr/>
            <a:lstStyle/>
            <a:p>
              <a:endParaRPr lang="en-US" dirty="0"/>
            </a:p>
          </p:txBody>
        </p:sp>
        <p:sp>
          <p:nvSpPr>
            <p:cNvPr id="72234" name="Oval 220"/>
            <p:cNvSpPr>
              <a:spLocks noChangeArrowheads="1"/>
            </p:cNvSpPr>
            <p:nvPr/>
          </p:nvSpPr>
          <p:spPr bwMode="auto">
            <a:xfrm>
              <a:off x="2197" y="1771"/>
              <a:ext cx="41"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35" name="Freeform 221"/>
            <p:cNvSpPr>
              <a:spLocks/>
            </p:cNvSpPr>
            <p:nvPr/>
          </p:nvSpPr>
          <p:spPr bwMode="auto">
            <a:xfrm>
              <a:off x="2076" y="1805"/>
              <a:ext cx="138" cy="35"/>
            </a:xfrm>
            <a:custGeom>
              <a:avLst/>
              <a:gdLst>
                <a:gd name="T0" fmla="*/ 136 w 81"/>
                <a:gd name="T1" fmla="*/ 20 h 19"/>
                <a:gd name="T2" fmla="*/ 124 w 81"/>
                <a:gd name="T3" fmla="*/ 7 h 19"/>
                <a:gd name="T4" fmla="*/ 97 w 81"/>
                <a:gd name="T5" fmla="*/ 33 h 19"/>
                <a:gd name="T6" fmla="*/ 75 w 81"/>
                <a:gd name="T7" fmla="*/ 7 h 19"/>
                <a:gd name="T8" fmla="*/ 49 w 81"/>
                <a:gd name="T9" fmla="*/ 26 h 19"/>
                <a:gd name="T10" fmla="*/ 24 w 81"/>
                <a:gd name="T11" fmla="*/ 0 h 19"/>
                <a:gd name="T12" fmla="*/ 0 w 81"/>
                <a:gd name="T13" fmla="*/ 26 h 19"/>
                <a:gd name="T14" fmla="*/ 0 w 81"/>
                <a:gd name="T15" fmla="*/ 7 h 19"/>
                <a:gd name="T16" fmla="*/ 0 60000 65536"/>
                <a:gd name="T17" fmla="*/ 0 60000 65536"/>
                <a:gd name="T18" fmla="*/ 0 60000 65536"/>
                <a:gd name="T19" fmla="*/ 0 60000 65536"/>
                <a:gd name="T20" fmla="*/ 0 60000 65536"/>
                <a:gd name="T21" fmla="*/ 0 60000 65536"/>
                <a:gd name="T22" fmla="*/ 0 60000 65536"/>
                <a:gd name="T23" fmla="*/ 0 60000 65536"/>
                <a:gd name="T24" fmla="*/ 0 w 81"/>
                <a:gd name="T25" fmla="*/ 0 h 19"/>
                <a:gd name="T26" fmla="*/ 81 w 81"/>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 h="19">
                  <a:moveTo>
                    <a:pt x="80" y="11"/>
                  </a:moveTo>
                  <a:lnTo>
                    <a:pt x="73" y="4"/>
                  </a:lnTo>
                  <a:lnTo>
                    <a:pt x="57" y="18"/>
                  </a:lnTo>
                  <a:lnTo>
                    <a:pt x="44" y="4"/>
                  </a:lnTo>
                  <a:lnTo>
                    <a:pt x="29" y="14"/>
                  </a:lnTo>
                  <a:lnTo>
                    <a:pt x="14" y="0"/>
                  </a:lnTo>
                  <a:lnTo>
                    <a:pt x="0" y="14"/>
                  </a:lnTo>
                  <a:lnTo>
                    <a:pt x="0" y="4"/>
                  </a:lnTo>
                </a:path>
              </a:pathLst>
            </a:custGeom>
            <a:solidFill>
              <a:srgbClr val="FF0000"/>
            </a:solidFill>
            <a:ln w="12700" cap="rnd">
              <a:solidFill>
                <a:schemeClr val="tx1"/>
              </a:solidFill>
              <a:round/>
              <a:headEnd/>
              <a:tailEnd/>
            </a:ln>
          </p:spPr>
          <p:txBody>
            <a:bodyPr/>
            <a:lstStyle/>
            <a:p>
              <a:endParaRPr lang="en-US" dirty="0"/>
            </a:p>
          </p:txBody>
        </p:sp>
        <p:sp>
          <p:nvSpPr>
            <p:cNvPr id="72236" name="Freeform 222"/>
            <p:cNvSpPr>
              <a:spLocks/>
            </p:cNvSpPr>
            <p:nvPr/>
          </p:nvSpPr>
          <p:spPr bwMode="auto">
            <a:xfrm>
              <a:off x="2091" y="1686"/>
              <a:ext cx="123" cy="34"/>
            </a:xfrm>
            <a:custGeom>
              <a:avLst/>
              <a:gdLst>
                <a:gd name="T0" fmla="*/ 121 w 72"/>
                <a:gd name="T1" fmla="*/ 25 h 19"/>
                <a:gd name="T2" fmla="*/ 109 w 72"/>
                <a:gd name="T3" fmla="*/ 5 h 19"/>
                <a:gd name="T4" fmla="*/ 75 w 72"/>
                <a:gd name="T5" fmla="*/ 32 h 19"/>
                <a:gd name="T6" fmla="*/ 58 w 72"/>
                <a:gd name="T7" fmla="*/ 5 h 19"/>
                <a:gd name="T8" fmla="*/ 26 w 72"/>
                <a:gd name="T9" fmla="*/ 32 h 19"/>
                <a:gd name="T10" fmla="*/ 7 w 72"/>
                <a:gd name="T11" fmla="*/ 0 h 19"/>
                <a:gd name="T12" fmla="*/ 0 w 72"/>
                <a:gd name="T13" fmla="*/ 13 h 19"/>
                <a:gd name="T14" fmla="*/ 0 60000 65536"/>
                <a:gd name="T15" fmla="*/ 0 60000 65536"/>
                <a:gd name="T16" fmla="*/ 0 60000 65536"/>
                <a:gd name="T17" fmla="*/ 0 60000 65536"/>
                <a:gd name="T18" fmla="*/ 0 60000 65536"/>
                <a:gd name="T19" fmla="*/ 0 60000 65536"/>
                <a:gd name="T20" fmla="*/ 0 60000 65536"/>
                <a:gd name="T21" fmla="*/ 0 w 72"/>
                <a:gd name="T22" fmla="*/ 0 h 19"/>
                <a:gd name="T23" fmla="*/ 72 w 72"/>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2" h="19">
                  <a:moveTo>
                    <a:pt x="71" y="14"/>
                  </a:moveTo>
                  <a:lnTo>
                    <a:pt x="64" y="3"/>
                  </a:lnTo>
                  <a:lnTo>
                    <a:pt x="44" y="18"/>
                  </a:lnTo>
                  <a:lnTo>
                    <a:pt x="34" y="3"/>
                  </a:lnTo>
                  <a:lnTo>
                    <a:pt x="15" y="18"/>
                  </a:lnTo>
                  <a:lnTo>
                    <a:pt x="4" y="0"/>
                  </a:lnTo>
                  <a:lnTo>
                    <a:pt x="0" y="7"/>
                  </a:lnTo>
                </a:path>
              </a:pathLst>
            </a:custGeom>
            <a:solidFill>
              <a:srgbClr val="FF0000"/>
            </a:solidFill>
            <a:ln w="12700" cap="rnd">
              <a:solidFill>
                <a:schemeClr val="tx1"/>
              </a:solidFill>
              <a:round/>
              <a:headEnd/>
              <a:tailEnd/>
            </a:ln>
          </p:spPr>
          <p:txBody>
            <a:bodyPr/>
            <a:lstStyle/>
            <a:p>
              <a:endParaRPr lang="en-US" dirty="0"/>
            </a:p>
          </p:txBody>
        </p:sp>
        <p:sp>
          <p:nvSpPr>
            <p:cNvPr id="72237" name="Oval 223"/>
            <p:cNvSpPr>
              <a:spLocks noChangeArrowheads="1"/>
            </p:cNvSpPr>
            <p:nvPr/>
          </p:nvSpPr>
          <p:spPr bwMode="auto">
            <a:xfrm>
              <a:off x="2205" y="1693"/>
              <a:ext cx="45"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38" name="Freeform 224"/>
            <p:cNvSpPr>
              <a:spLocks/>
            </p:cNvSpPr>
            <p:nvPr/>
          </p:nvSpPr>
          <p:spPr bwMode="auto">
            <a:xfrm>
              <a:off x="2085" y="1726"/>
              <a:ext cx="149" cy="35"/>
            </a:xfrm>
            <a:custGeom>
              <a:avLst/>
              <a:gdLst>
                <a:gd name="T0" fmla="*/ 147 w 88"/>
                <a:gd name="T1" fmla="*/ 26 h 19"/>
                <a:gd name="T2" fmla="*/ 135 w 88"/>
                <a:gd name="T3" fmla="*/ 13 h 19"/>
                <a:gd name="T4" fmla="*/ 108 w 88"/>
                <a:gd name="T5" fmla="*/ 33 h 19"/>
                <a:gd name="T6" fmla="*/ 81 w 88"/>
                <a:gd name="T7" fmla="*/ 7 h 19"/>
                <a:gd name="T8" fmla="*/ 58 w 88"/>
                <a:gd name="T9" fmla="*/ 33 h 19"/>
                <a:gd name="T10" fmla="*/ 32 w 88"/>
                <a:gd name="T11" fmla="*/ 0 h 19"/>
                <a:gd name="T12" fmla="*/ 7 w 88"/>
                <a:gd name="T13" fmla="*/ 26 h 19"/>
                <a:gd name="T14" fmla="*/ 0 w 88"/>
                <a:gd name="T15" fmla="*/ 13 h 19"/>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19"/>
                <a:gd name="T26" fmla="*/ 88 w 88"/>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19">
                  <a:moveTo>
                    <a:pt x="87" y="14"/>
                  </a:moveTo>
                  <a:lnTo>
                    <a:pt x="80" y="7"/>
                  </a:lnTo>
                  <a:lnTo>
                    <a:pt x="64" y="18"/>
                  </a:lnTo>
                  <a:lnTo>
                    <a:pt x="48" y="4"/>
                  </a:lnTo>
                  <a:lnTo>
                    <a:pt x="34" y="18"/>
                  </a:lnTo>
                  <a:lnTo>
                    <a:pt x="19" y="0"/>
                  </a:lnTo>
                  <a:lnTo>
                    <a:pt x="4" y="14"/>
                  </a:lnTo>
                  <a:lnTo>
                    <a:pt x="0" y="7"/>
                  </a:lnTo>
                </a:path>
              </a:pathLst>
            </a:custGeom>
            <a:solidFill>
              <a:srgbClr val="FF0000"/>
            </a:solidFill>
            <a:ln w="12700" cap="rnd">
              <a:solidFill>
                <a:schemeClr val="tx1"/>
              </a:solidFill>
              <a:round/>
              <a:headEnd/>
              <a:tailEnd/>
            </a:ln>
          </p:spPr>
          <p:txBody>
            <a:bodyPr/>
            <a:lstStyle/>
            <a:p>
              <a:endParaRPr lang="en-US" dirty="0"/>
            </a:p>
          </p:txBody>
        </p:sp>
        <p:sp>
          <p:nvSpPr>
            <p:cNvPr id="72239" name="Freeform 225"/>
            <p:cNvSpPr>
              <a:spLocks/>
            </p:cNvSpPr>
            <p:nvPr/>
          </p:nvSpPr>
          <p:spPr bwMode="auto">
            <a:xfrm>
              <a:off x="2125" y="1585"/>
              <a:ext cx="113" cy="42"/>
            </a:xfrm>
            <a:custGeom>
              <a:avLst/>
              <a:gdLst>
                <a:gd name="T0" fmla="*/ 111 w 67"/>
                <a:gd name="T1" fmla="*/ 40 h 24"/>
                <a:gd name="T2" fmla="*/ 108 w 67"/>
                <a:gd name="T3" fmla="*/ 26 h 24"/>
                <a:gd name="T4" fmla="*/ 73 w 67"/>
                <a:gd name="T5" fmla="*/ 40 h 24"/>
                <a:gd name="T6" fmla="*/ 57 w 67"/>
                <a:gd name="T7" fmla="*/ 14 h 24"/>
                <a:gd name="T8" fmla="*/ 24 w 67"/>
                <a:gd name="T9" fmla="*/ 26 h 24"/>
                <a:gd name="T10" fmla="*/ 7 w 67"/>
                <a:gd name="T11" fmla="*/ 0 h 24"/>
                <a:gd name="T12" fmla="*/ 0 w 67"/>
                <a:gd name="T13" fmla="*/ 7 h 24"/>
                <a:gd name="T14" fmla="*/ 0 60000 65536"/>
                <a:gd name="T15" fmla="*/ 0 60000 65536"/>
                <a:gd name="T16" fmla="*/ 0 60000 65536"/>
                <a:gd name="T17" fmla="*/ 0 60000 65536"/>
                <a:gd name="T18" fmla="*/ 0 60000 65536"/>
                <a:gd name="T19" fmla="*/ 0 60000 65536"/>
                <a:gd name="T20" fmla="*/ 0 60000 65536"/>
                <a:gd name="T21" fmla="*/ 0 w 67"/>
                <a:gd name="T22" fmla="*/ 0 h 24"/>
                <a:gd name="T23" fmla="*/ 67 w 67"/>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24">
                  <a:moveTo>
                    <a:pt x="66" y="23"/>
                  </a:moveTo>
                  <a:lnTo>
                    <a:pt x="64" y="15"/>
                  </a:lnTo>
                  <a:lnTo>
                    <a:pt x="43" y="23"/>
                  </a:lnTo>
                  <a:lnTo>
                    <a:pt x="34" y="8"/>
                  </a:lnTo>
                  <a:lnTo>
                    <a:pt x="14" y="15"/>
                  </a:lnTo>
                  <a:lnTo>
                    <a:pt x="4" y="0"/>
                  </a:lnTo>
                  <a:lnTo>
                    <a:pt x="0" y="4"/>
                  </a:lnTo>
                </a:path>
              </a:pathLst>
            </a:custGeom>
            <a:solidFill>
              <a:srgbClr val="FF0000"/>
            </a:solidFill>
            <a:ln w="12700" cap="rnd">
              <a:solidFill>
                <a:schemeClr val="tx1"/>
              </a:solidFill>
              <a:round/>
              <a:headEnd/>
              <a:tailEnd/>
            </a:ln>
          </p:spPr>
          <p:txBody>
            <a:bodyPr/>
            <a:lstStyle/>
            <a:p>
              <a:endParaRPr lang="en-US" dirty="0"/>
            </a:p>
          </p:txBody>
        </p:sp>
        <p:sp>
          <p:nvSpPr>
            <p:cNvPr id="72240" name="Oval 226"/>
            <p:cNvSpPr>
              <a:spLocks noChangeArrowheads="1"/>
            </p:cNvSpPr>
            <p:nvPr/>
          </p:nvSpPr>
          <p:spPr bwMode="auto">
            <a:xfrm>
              <a:off x="2234" y="1618"/>
              <a:ext cx="40" cy="39"/>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41" name="Freeform 227"/>
            <p:cNvSpPr>
              <a:spLocks/>
            </p:cNvSpPr>
            <p:nvPr/>
          </p:nvSpPr>
          <p:spPr bwMode="auto">
            <a:xfrm>
              <a:off x="2112" y="1626"/>
              <a:ext cx="140" cy="45"/>
            </a:xfrm>
            <a:custGeom>
              <a:avLst/>
              <a:gdLst>
                <a:gd name="T0" fmla="*/ 138 w 84"/>
                <a:gd name="T1" fmla="*/ 43 h 27"/>
                <a:gd name="T2" fmla="*/ 132 w 84"/>
                <a:gd name="T3" fmla="*/ 25 h 27"/>
                <a:gd name="T4" fmla="*/ 100 w 84"/>
                <a:gd name="T5" fmla="*/ 43 h 27"/>
                <a:gd name="T6" fmla="*/ 82 w 84"/>
                <a:gd name="T7" fmla="*/ 13 h 27"/>
                <a:gd name="T8" fmla="*/ 50 w 84"/>
                <a:gd name="T9" fmla="*/ 30 h 27"/>
                <a:gd name="T10" fmla="*/ 30 w 84"/>
                <a:gd name="T11" fmla="*/ 0 h 27"/>
                <a:gd name="T12" fmla="*/ 0 w 84"/>
                <a:gd name="T13" fmla="*/ 18 h 27"/>
                <a:gd name="T14" fmla="*/ 0 w 84"/>
                <a:gd name="T15" fmla="*/ 7 h 27"/>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27"/>
                <a:gd name="T26" fmla="*/ 84 w 84"/>
                <a:gd name="T27" fmla="*/ 27 h 2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27">
                  <a:moveTo>
                    <a:pt x="83" y="26"/>
                  </a:moveTo>
                  <a:lnTo>
                    <a:pt x="79" y="15"/>
                  </a:lnTo>
                  <a:lnTo>
                    <a:pt x="60" y="26"/>
                  </a:lnTo>
                  <a:lnTo>
                    <a:pt x="49" y="8"/>
                  </a:lnTo>
                  <a:lnTo>
                    <a:pt x="30" y="18"/>
                  </a:lnTo>
                  <a:lnTo>
                    <a:pt x="18" y="0"/>
                  </a:lnTo>
                  <a:lnTo>
                    <a:pt x="0" y="11"/>
                  </a:lnTo>
                  <a:lnTo>
                    <a:pt x="0" y="4"/>
                  </a:lnTo>
                </a:path>
              </a:pathLst>
            </a:custGeom>
            <a:solidFill>
              <a:srgbClr val="FF0000"/>
            </a:solidFill>
            <a:ln w="12700" cap="rnd">
              <a:solidFill>
                <a:schemeClr val="tx1"/>
              </a:solidFill>
              <a:round/>
              <a:headEnd/>
              <a:tailEnd/>
            </a:ln>
          </p:spPr>
          <p:txBody>
            <a:bodyPr/>
            <a:lstStyle/>
            <a:p>
              <a:endParaRPr lang="en-US" dirty="0"/>
            </a:p>
          </p:txBody>
        </p:sp>
        <p:sp>
          <p:nvSpPr>
            <p:cNvPr id="72242" name="Freeform 228"/>
            <p:cNvSpPr>
              <a:spLocks/>
            </p:cNvSpPr>
            <p:nvPr/>
          </p:nvSpPr>
          <p:spPr bwMode="auto">
            <a:xfrm>
              <a:off x="2168" y="1479"/>
              <a:ext cx="107" cy="74"/>
            </a:xfrm>
            <a:custGeom>
              <a:avLst/>
              <a:gdLst>
                <a:gd name="T0" fmla="*/ 105 w 64"/>
                <a:gd name="T1" fmla="*/ 72 h 41"/>
                <a:gd name="T2" fmla="*/ 102 w 64"/>
                <a:gd name="T3" fmla="*/ 51 h 41"/>
                <a:gd name="T4" fmla="*/ 69 w 64"/>
                <a:gd name="T5" fmla="*/ 65 h 41"/>
                <a:gd name="T6" fmla="*/ 57 w 64"/>
                <a:gd name="T7" fmla="*/ 29 h 41"/>
                <a:gd name="T8" fmla="*/ 25 w 64"/>
                <a:gd name="T9" fmla="*/ 36 h 41"/>
                <a:gd name="T10" fmla="*/ 12 w 64"/>
                <a:gd name="T11" fmla="*/ 0 h 41"/>
                <a:gd name="T12" fmla="*/ 0 w 64"/>
                <a:gd name="T13" fmla="*/ 14 h 41"/>
                <a:gd name="T14" fmla="*/ 0 60000 65536"/>
                <a:gd name="T15" fmla="*/ 0 60000 65536"/>
                <a:gd name="T16" fmla="*/ 0 60000 65536"/>
                <a:gd name="T17" fmla="*/ 0 60000 65536"/>
                <a:gd name="T18" fmla="*/ 0 60000 65536"/>
                <a:gd name="T19" fmla="*/ 0 60000 65536"/>
                <a:gd name="T20" fmla="*/ 0 60000 65536"/>
                <a:gd name="T21" fmla="*/ 0 w 64"/>
                <a:gd name="T22" fmla="*/ 0 h 41"/>
                <a:gd name="T23" fmla="*/ 64 w 64"/>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41">
                  <a:moveTo>
                    <a:pt x="63" y="40"/>
                  </a:moveTo>
                  <a:lnTo>
                    <a:pt x="61" y="28"/>
                  </a:lnTo>
                  <a:lnTo>
                    <a:pt x="41" y="36"/>
                  </a:lnTo>
                  <a:lnTo>
                    <a:pt x="34" y="16"/>
                  </a:lnTo>
                  <a:lnTo>
                    <a:pt x="15" y="20"/>
                  </a:lnTo>
                  <a:lnTo>
                    <a:pt x="7" y="0"/>
                  </a:lnTo>
                  <a:lnTo>
                    <a:pt x="0" y="8"/>
                  </a:lnTo>
                </a:path>
              </a:pathLst>
            </a:custGeom>
            <a:solidFill>
              <a:srgbClr val="FF0000"/>
            </a:solidFill>
            <a:ln w="12700" cap="rnd">
              <a:solidFill>
                <a:schemeClr val="tx1"/>
              </a:solidFill>
              <a:round/>
              <a:headEnd/>
              <a:tailEnd/>
            </a:ln>
          </p:spPr>
          <p:txBody>
            <a:bodyPr/>
            <a:lstStyle/>
            <a:p>
              <a:endParaRPr lang="en-US" dirty="0"/>
            </a:p>
          </p:txBody>
        </p:sp>
        <p:sp>
          <p:nvSpPr>
            <p:cNvPr id="72243" name="Oval 229"/>
            <p:cNvSpPr>
              <a:spLocks noChangeArrowheads="1"/>
            </p:cNvSpPr>
            <p:nvPr/>
          </p:nvSpPr>
          <p:spPr bwMode="auto">
            <a:xfrm>
              <a:off x="2270" y="1542"/>
              <a:ext cx="37" cy="4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44" name="Freeform 230"/>
            <p:cNvSpPr>
              <a:spLocks/>
            </p:cNvSpPr>
            <p:nvPr/>
          </p:nvSpPr>
          <p:spPr bwMode="auto">
            <a:xfrm>
              <a:off x="2151" y="1528"/>
              <a:ext cx="130" cy="72"/>
            </a:xfrm>
            <a:custGeom>
              <a:avLst/>
              <a:gdLst>
                <a:gd name="T0" fmla="*/ 128 w 77"/>
                <a:gd name="T1" fmla="*/ 70 h 41"/>
                <a:gd name="T2" fmla="*/ 123 w 77"/>
                <a:gd name="T3" fmla="*/ 49 h 41"/>
                <a:gd name="T4" fmla="*/ 93 w 77"/>
                <a:gd name="T5" fmla="*/ 63 h 41"/>
                <a:gd name="T6" fmla="*/ 81 w 77"/>
                <a:gd name="T7" fmla="*/ 21 h 41"/>
                <a:gd name="T8" fmla="*/ 42 w 77"/>
                <a:gd name="T9" fmla="*/ 37 h 41"/>
                <a:gd name="T10" fmla="*/ 29 w 77"/>
                <a:gd name="T11" fmla="*/ 0 h 41"/>
                <a:gd name="T12" fmla="*/ 0 w 77"/>
                <a:gd name="T13" fmla="*/ 14 h 41"/>
                <a:gd name="T14" fmla="*/ 0 w 77"/>
                <a:gd name="T15" fmla="*/ 0 h 41"/>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41"/>
                <a:gd name="T26" fmla="*/ 77 w 77"/>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41">
                  <a:moveTo>
                    <a:pt x="76" y="40"/>
                  </a:moveTo>
                  <a:lnTo>
                    <a:pt x="73" y="28"/>
                  </a:lnTo>
                  <a:lnTo>
                    <a:pt x="55" y="36"/>
                  </a:lnTo>
                  <a:lnTo>
                    <a:pt x="48" y="12"/>
                  </a:lnTo>
                  <a:lnTo>
                    <a:pt x="25" y="21"/>
                  </a:lnTo>
                  <a:lnTo>
                    <a:pt x="17" y="0"/>
                  </a:lnTo>
                  <a:lnTo>
                    <a:pt x="0" y="8"/>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245" name="Freeform 231"/>
            <p:cNvSpPr>
              <a:spLocks/>
            </p:cNvSpPr>
            <p:nvPr/>
          </p:nvSpPr>
          <p:spPr bwMode="auto">
            <a:xfrm>
              <a:off x="2205" y="1411"/>
              <a:ext cx="109" cy="68"/>
            </a:xfrm>
            <a:custGeom>
              <a:avLst/>
              <a:gdLst>
                <a:gd name="T0" fmla="*/ 107 w 65"/>
                <a:gd name="T1" fmla="*/ 66 h 39"/>
                <a:gd name="T2" fmla="*/ 104 w 65"/>
                <a:gd name="T3" fmla="*/ 45 h 39"/>
                <a:gd name="T4" fmla="*/ 69 w 65"/>
                <a:gd name="T5" fmla="*/ 59 h 39"/>
                <a:gd name="T6" fmla="*/ 57 w 65"/>
                <a:gd name="T7" fmla="*/ 28 h 39"/>
                <a:gd name="T8" fmla="*/ 25 w 65"/>
                <a:gd name="T9" fmla="*/ 33 h 39"/>
                <a:gd name="T10" fmla="*/ 12 w 65"/>
                <a:gd name="T11" fmla="*/ 0 h 39"/>
                <a:gd name="T12" fmla="*/ 0 w 65"/>
                <a:gd name="T13" fmla="*/ 14 h 39"/>
                <a:gd name="T14" fmla="*/ 0 60000 65536"/>
                <a:gd name="T15" fmla="*/ 0 60000 65536"/>
                <a:gd name="T16" fmla="*/ 0 60000 65536"/>
                <a:gd name="T17" fmla="*/ 0 60000 65536"/>
                <a:gd name="T18" fmla="*/ 0 60000 65536"/>
                <a:gd name="T19" fmla="*/ 0 60000 65536"/>
                <a:gd name="T20" fmla="*/ 0 60000 65536"/>
                <a:gd name="T21" fmla="*/ 0 w 65"/>
                <a:gd name="T22" fmla="*/ 0 h 39"/>
                <a:gd name="T23" fmla="*/ 65 w 65"/>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9">
                  <a:moveTo>
                    <a:pt x="64" y="38"/>
                  </a:moveTo>
                  <a:lnTo>
                    <a:pt x="62" y="26"/>
                  </a:lnTo>
                  <a:lnTo>
                    <a:pt x="41" y="34"/>
                  </a:lnTo>
                  <a:lnTo>
                    <a:pt x="34" y="16"/>
                  </a:lnTo>
                  <a:lnTo>
                    <a:pt x="15" y="19"/>
                  </a:lnTo>
                  <a:lnTo>
                    <a:pt x="7" y="0"/>
                  </a:lnTo>
                  <a:lnTo>
                    <a:pt x="0" y="8"/>
                  </a:lnTo>
                </a:path>
              </a:pathLst>
            </a:custGeom>
            <a:solidFill>
              <a:srgbClr val="FF0000"/>
            </a:solidFill>
            <a:ln w="12700" cap="rnd">
              <a:solidFill>
                <a:schemeClr val="tx1"/>
              </a:solidFill>
              <a:round/>
              <a:headEnd/>
              <a:tailEnd/>
            </a:ln>
          </p:spPr>
          <p:txBody>
            <a:bodyPr/>
            <a:lstStyle/>
            <a:p>
              <a:endParaRPr lang="en-US" dirty="0"/>
            </a:p>
          </p:txBody>
        </p:sp>
        <p:sp>
          <p:nvSpPr>
            <p:cNvPr id="72246" name="Oval 232"/>
            <p:cNvSpPr>
              <a:spLocks noChangeArrowheads="1"/>
            </p:cNvSpPr>
            <p:nvPr/>
          </p:nvSpPr>
          <p:spPr bwMode="auto">
            <a:xfrm>
              <a:off x="2311" y="1470"/>
              <a:ext cx="33"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47" name="Freeform 233"/>
            <p:cNvSpPr>
              <a:spLocks/>
            </p:cNvSpPr>
            <p:nvPr/>
          </p:nvSpPr>
          <p:spPr bwMode="auto">
            <a:xfrm>
              <a:off x="2189" y="1460"/>
              <a:ext cx="131" cy="65"/>
            </a:xfrm>
            <a:custGeom>
              <a:avLst/>
              <a:gdLst>
                <a:gd name="T0" fmla="*/ 129 w 78"/>
                <a:gd name="T1" fmla="*/ 63 h 37"/>
                <a:gd name="T2" fmla="*/ 124 w 78"/>
                <a:gd name="T3" fmla="*/ 46 h 37"/>
                <a:gd name="T4" fmla="*/ 91 w 78"/>
                <a:gd name="T5" fmla="*/ 58 h 37"/>
                <a:gd name="T6" fmla="*/ 81 w 78"/>
                <a:gd name="T7" fmla="*/ 19 h 37"/>
                <a:gd name="T8" fmla="*/ 44 w 78"/>
                <a:gd name="T9" fmla="*/ 32 h 37"/>
                <a:gd name="T10" fmla="*/ 29 w 78"/>
                <a:gd name="T11" fmla="*/ 0 h 37"/>
                <a:gd name="T12" fmla="*/ 0 w 78"/>
                <a:gd name="T13" fmla="*/ 14 h 37"/>
                <a:gd name="T14" fmla="*/ 0 w 78"/>
                <a:gd name="T15" fmla="*/ 0 h 37"/>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37"/>
                <a:gd name="T26" fmla="*/ 78 w 78"/>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37">
                  <a:moveTo>
                    <a:pt x="77" y="36"/>
                  </a:moveTo>
                  <a:lnTo>
                    <a:pt x="74" y="26"/>
                  </a:lnTo>
                  <a:lnTo>
                    <a:pt x="54" y="33"/>
                  </a:lnTo>
                  <a:lnTo>
                    <a:pt x="48" y="11"/>
                  </a:lnTo>
                  <a:lnTo>
                    <a:pt x="26" y="18"/>
                  </a:lnTo>
                  <a:lnTo>
                    <a:pt x="17" y="0"/>
                  </a:lnTo>
                  <a:lnTo>
                    <a:pt x="0" y="8"/>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248" name="Freeform 234"/>
            <p:cNvSpPr>
              <a:spLocks/>
            </p:cNvSpPr>
            <p:nvPr/>
          </p:nvSpPr>
          <p:spPr bwMode="auto">
            <a:xfrm>
              <a:off x="2295" y="1330"/>
              <a:ext cx="85" cy="96"/>
            </a:xfrm>
            <a:custGeom>
              <a:avLst/>
              <a:gdLst>
                <a:gd name="T0" fmla="*/ 83 w 50"/>
                <a:gd name="T1" fmla="*/ 94 h 54"/>
                <a:gd name="T2" fmla="*/ 83 w 50"/>
                <a:gd name="T3" fmla="*/ 73 h 54"/>
                <a:gd name="T4" fmla="*/ 53 w 50"/>
                <a:gd name="T5" fmla="*/ 73 h 54"/>
                <a:gd name="T6" fmla="*/ 53 w 50"/>
                <a:gd name="T7" fmla="*/ 34 h 54"/>
                <a:gd name="T8" fmla="*/ 12 w 50"/>
                <a:gd name="T9" fmla="*/ 34 h 54"/>
                <a:gd name="T10" fmla="*/ 12 w 50"/>
                <a:gd name="T11" fmla="*/ 0 h 54"/>
                <a:gd name="T12" fmla="*/ 0 w 50"/>
                <a:gd name="T13" fmla="*/ 0 h 54"/>
                <a:gd name="T14" fmla="*/ 0 60000 65536"/>
                <a:gd name="T15" fmla="*/ 0 60000 65536"/>
                <a:gd name="T16" fmla="*/ 0 60000 65536"/>
                <a:gd name="T17" fmla="*/ 0 60000 65536"/>
                <a:gd name="T18" fmla="*/ 0 60000 65536"/>
                <a:gd name="T19" fmla="*/ 0 60000 65536"/>
                <a:gd name="T20" fmla="*/ 0 60000 65536"/>
                <a:gd name="T21" fmla="*/ 0 w 50"/>
                <a:gd name="T22" fmla="*/ 0 h 54"/>
                <a:gd name="T23" fmla="*/ 50 w 50"/>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4">
                  <a:moveTo>
                    <a:pt x="49" y="53"/>
                  </a:moveTo>
                  <a:lnTo>
                    <a:pt x="49" y="41"/>
                  </a:lnTo>
                  <a:lnTo>
                    <a:pt x="31" y="41"/>
                  </a:lnTo>
                  <a:lnTo>
                    <a:pt x="31" y="19"/>
                  </a:lnTo>
                  <a:lnTo>
                    <a:pt x="7" y="19"/>
                  </a:lnTo>
                  <a:lnTo>
                    <a:pt x="7" y="0"/>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249" name="Oval 235"/>
            <p:cNvSpPr>
              <a:spLocks noChangeArrowheads="1"/>
            </p:cNvSpPr>
            <p:nvPr/>
          </p:nvSpPr>
          <p:spPr bwMode="auto">
            <a:xfrm>
              <a:off x="2359" y="1426"/>
              <a:ext cx="43"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50" name="Freeform 236"/>
            <p:cNvSpPr>
              <a:spLocks/>
            </p:cNvSpPr>
            <p:nvPr/>
          </p:nvSpPr>
          <p:spPr bwMode="auto">
            <a:xfrm>
              <a:off x="2264" y="1364"/>
              <a:ext cx="107" cy="107"/>
            </a:xfrm>
            <a:custGeom>
              <a:avLst/>
              <a:gdLst>
                <a:gd name="T0" fmla="*/ 105 w 64"/>
                <a:gd name="T1" fmla="*/ 105 h 62"/>
                <a:gd name="T2" fmla="*/ 105 w 64"/>
                <a:gd name="T3" fmla="*/ 85 h 62"/>
                <a:gd name="T4" fmla="*/ 67 w 64"/>
                <a:gd name="T5" fmla="*/ 85 h 62"/>
                <a:gd name="T6" fmla="*/ 67 w 64"/>
                <a:gd name="T7" fmla="*/ 47 h 62"/>
                <a:gd name="T8" fmla="*/ 38 w 64"/>
                <a:gd name="T9" fmla="*/ 47 h 62"/>
                <a:gd name="T10" fmla="*/ 38 w 64"/>
                <a:gd name="T11" fmla="*/ 14 h 62"/>
                <a:gd name="T12" fmla="*/ 0 w 64"/>
                <a:gd name="T13" fmla="*/ 14 h 62"/>
                <a:gd name="T14" fmla="*/ 5 w 64"/>
                <a:gd name="T15" fmla="*/ 0 h 62"/>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62"/>
                <a:gd name="T26" fmla="*/ 64 w 64"/>
                <a:gd name="T27" fmla="*/ 62 h 6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62">
                  <a:moveTo>
                    <a:pt x="63" y="61"/>
                  </a:moveTo>
                  <a:lnTo>
                    <a:pt x="63" y="49"/>
                  </a:lnTo>
                  <a:lnTo>
                    <a:pt x="40" y="49"/>
                  </a:lnTo>
                  <a:lnTo>
                    <a:pt x="40" y="27"/>
                  </a:lnTo>
                  <a:lnTo>
                    <a:pt x="23" y="27"/>
                  </a:lnTo>
                  <a:lnTo>
                    <a:pt x="23" y="8"/>
                  </a:lnTo>
                  <a:lnTo>
                    <a:pt x="0" y="8"/>
                  </a:lnTo>
                  <a:lnTo>
                    <a:pt x="3" y="0"/>
                  </a:lnTo>
                </a:path>
              </a:pathLst>
            </a:custGeom>
            <a:solidFill>
              <a:srgbClr val="FF0000"/>
            </a:solidFill>
            <a:ln w="12700" cap="rnd">
              <a:solidFill>
                <a:schemeClr val="tx1"/>
              </a:solidFill>
              <a:round/>
              <a:headEnd/>
              <a:tailEnd/>
            </a:ln>
          </p:spPr>
          <p:txBody>
            <a:bodyPr/>
            <a:lstStyle/>
            <a:p>
              <a:endParaRPr lang="en-US" dirty="0"/>
            </a:p>
          </p:txBody>
        </p:sp>
        <p:sp>
          <p:nvSpPr>
            <p:cNvPr id="72251" name="Freeform 237"/>
            <p:cNvSpPr>
              <a:spLocks/>
            </p:cNvSpPr>
            <p:nvPr/>
          </p:nvSpPr>
          <p:spPr bwMode="auto">
            <a:xfrm>
              <a:off x="2350" y="1282"/>
              <a:ext cx="83" cy="96"/>
            </a:xfrm>
            <a:custGeom>
              <a:avLst/>
              <a:gdLst>
                <a:gd name="T0" fmla="*/ 81 w 48"/>
                <a:gd name="T1" fmla="*/ 94 h 55"/>
                <a:gd name="T2" fmla="*/ 81 w 48"/>
                <a:gd name="T3" fmla="*/ 80 h 55"/>
                <a:gd name="T4" fmla="*/ 45 w 48"/>
                <a:gd name="T5" fmla="*/ 80 h 55"/>
                <a:gd name="T6" fmla="*/ 45 w 48"/>
                <a:gd name="T7" fmla="*/ 40 h 55"/>
                <a:gd name="T8" fmla="*/ 12 w 48"/>
                <a:gd name="T9" fmla="*/ 40 h 55"/>
                <a:gd name="T10" fmla="*/ 12 w 48"/>
                <a:gd name="T11" fmla="*/ 0 h 55"/>
                <a:gd name="T12" fmla="*/ 0 w 48"/>
                <a:gd name="T13" fmla="*/ 7 h 55"/>
                <a:gd name="T14" fmla="*/ 0 60000 65536"/>
                <a:gd name="T15" fmla="*/ 0 60000 65536"/>
                <a:gd name="T16" fmla="*/ 0 60000 65536"/>
                <a:gd name="T17" fmla="*/ 0 60000 65536"/>
                <a:gd name="T18" fmla="*/ 0 60000 65536"/>
                <a:gd name="T19" fmla="*/ 0 60000 65536"/>
                <a:gd name="T20" fmla="*/ 0 60000 65536"/>
                <a:gd name="T21" fmla="*/ 0 w 48"/>
                <a:gd name="T22" fmla="*/ 0 h 55"/>
                <a:gd name="T23" fmla="*/ 48 w 48"/>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 h="55">
                  <a:moveTo>
                    <a:pt x="47" y="54"/>
                  </a:moveTo>
                  <a:lnTo>
                    <a:pt x="47" y="46"/>
                  </a:lnTo>
                  <a:lnTo>
                    <a:pt x="26" y="46"/>
                  </a:lnTo>
                  <a:lnTo>
                    <a:pt x="26" y="23"/>
                  </a:lnTo>
                  <a:lnTo>
                    <a:pt x="7" y="23"/>
                  </a:lnTo>
                  <a:lnTo>
                    <a:pt x="7" y="0"/>
                  </a:lnTo>
                  <a:lnTo>
                    <a:pt x="0" y="4"/>
                  </a:lnTo>
                </a:path>
              </a:pathLst>
            </a:custGeom>
            <a:solidFill>
              <a:srgbClr val="FF0000"/>
            </a:solidFill>
            <a:ln w="12700" cap="rnd">
              <a:solidFill>
                <a:schemeClr val="tx1"/>
              </a:solidFill>
              <a:round/>
              <a:headEnd/>
              <a:tailEnd/>
            </a:ln>
          </p:spPr>
          <p:txBody>
            <a:bodyPr/>
            <a:lstStyle/>
            <a:p>
              <a:endParaRPr lang="en-US" dirty="0"/>
            </a:p>
          </p:txBody>
        </p:sp>
        <p:sp>
          <p:nvSpPr>
            <p:cNvPr id="72252" name="Oval 238"/>
            <p:cNvSpPr>
              <a:spLocks noChangeArrowheads="1"/>
            </p:cNvSpPr>
            <p:nvPr/>
          </p:nvSpPr>
          <p:spPr bwMode="auto">
            <a:xfrm>
              <a:off x="2414" y="1378"/>
              <a:ext cx="43"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53" name="Freeform 239"/>
            <p:cNvSpPr>
              <a:spLocks/>
            </p:cNvSpPr>
            <p:nvPr/>
          </p:nvSpPr>
          <p:spPr bwMode="auto">
            <a:xfrm>
              <a:off x="2314" y="1314"/>
              <a:ext cx="108" cy="112"/>
            </a:xfrm>
            <a:custGeom>
              <a:avLst/>
              <a:gdLst>
                <a:gd name="T0" fmla="*/ 106 w 64"/>
                <a:gd name="T1" fmla="*/ 110 h 64"/>
                <a:gd name="T2" fmla="*/ 106 w 64"/>
                <a:gd name="T3" fmla="*/ 89 h 64"/>
                <a:gd name="T4" fmla="*/ 74 w 64"/>
                <a:gd name="T5" fmla="*/ 89 h 64"/>
                <a:gd name="T6" fmla="*/ 74 w 64"/>
                <a:gd name="T7" fmla="*/ 56 h 64"/>
                <a:gd name="T8" fmla="*/ 35 w 64"/>
                <a:gd name="T9" fmla="*/ 56 h 64"/>
                <a:gd name="T10" fmla="*/ 35 w 64"/>
                <a:gd name="T11" fmla="*/ 14 h 64"/>
                <a:gd name="T12" fmla="*/ 0 w 64"/>
                <a:gd name="T13" fmla="*/ 14 h 64"/>
                <a:gd name="T14" fmla="*/ 7 w 64"/>
                <a:gd name="T15" fmla="*/ 0 h 64"/>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64"/>
                <a:gd name="T26" fmla="*/ 64 w 64"/>
                <a:gd name="T27" fmla="*/ 64 h 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64">
                  <a:moveTo>
                    <a:pt x="63" y="63"/>
                  </a:moveTo>
                  <a:lnTo>
                    <a:pt x="63" y="51"/>
                  </a:lnTo>
                  <a:lnTo>
                    <a:pt x="44" y="51"/>
                  </a:lnTo>
                  <a:lnTo>
                    <a:pt x="44" y="32"/>
                  </a:lnTo>
                  <a:lnTo>
                    <a:pt x="21" y="32"/>
                  </a:lnTo>
                  <a:lnTo>
                    <a:pt x="21" y="8"/>
                  </a:lnTo>
                  <a:lnTo>
                    <a:pt x="0" y="8"/>
                  </a:lnTo>
                  <a:lnTo>
                    <a:pt x="4" y="0"/>
                  </a:lnTo>
                </a:path>
              </a:pathLst>
            </a:custGeom>
            <a:solidFill>
              <a:srgbClr val="FF0000"/>
            </a:solidFill>
            <a:ln w="12700" cap="rnd">
              <a:solidFill>
                <a:schemeClr val="tx1"/>
              </a:solidFill>
              <a:round/>
              <a:headEnd/>
              <a:tailEnd/>
            </a:ln>
          </p:spPr>
          <p:txBody>
            <a:bodyPr/>
            <a:lstStyle/>
            <a:p>
              <a:endParaRPr lang="en-US" dirty="0"/>
            </a:p>
          </p:txBody>
        </p:sp>
        <p:sp>
          <p:nvSpPr>
            <p:cNvPr id="72254" name="Freeform 240"/>
            <p:cNvSpPr>
              <a:spLocks/>
            </p:cNvSpPr>
            <p:nvPr/>
          </p:nvSpPr>
          <p:spPr bwMode="auto">
            <a:xfrm>
              <a:off x="2432" y="1229"/>
              <a:ext cx="68" cy="110"/>
            </a:xfrm>
            <a:custGeom>
              <a:avLst/>
              <a:gdLst>
                <a:gd name="T0" fmla="*/ 66 w 42"/>
                <a:gd name="T1" fmla="*/ 108 h 62"/>
                <a:gd name="T2" fmla="*/ 66 w 42"/>
                <a:gd name="T3" fmla="*/ 87 h 62"/>
                <a:gd name="T4" fmla="*/ 37 w 42"/>
                <a:gd name="T5" fmla="*/ 82 h 62"/>
                <a:gd name="T6" fmla="*/ 44 w 42"/>
                <a:gd name="T7" fmla="*/ 39 h 62"/>
                <a:gd name="T8" fmla="*/ 6 w 42"/>
                <a:gd name="T9" fmla="*/ 34 h 62"/>
                <a:gd name="T10" fmla="*/ 11 w 42"/>
                <a:gd name="T11" fmla="*/ 0 h 62"/>
                <a:gd name="T12" fmla="*/ 0 w 42"/>
                <a:gd name="T13" fmla="*/ 0 h 62"/>
                <a:gd name="T14" fmla="*/ 0 60000 65536"/>
                <a:gd name="T15" fmla="*/ 0 60000 65536"/>
                <a:gd name="T16" fmla="*/ 0 60000 65536"/>
                <a:gd name="T17" fmla="*/ 0 60000 65536"/>
                <a:gd name="T18" fmla="*/ 0 60000 65536"/>
                <a:gd name="T19" fmla="*/ 0 60000 65536"/>
                <a:gd name="T20" fmla="*/ 0 60000 65536"/>
                <a:gd name="T21" fmla="*/ 0 w 42"/>
                <a:gd name="T22" fmla="*/ 0 h 62"/>
                <a:gd name="T23" fmla="*/ 42 w 42"/>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2">
                  <a:moveTo>
                    <a:pt x="41" y="61"/>
                  </a:moveTo>
                  <a:lnTo>
                    <a:pt x="41" y="49"/>
                  </a:lnTo>
                  <a:lnTo>
                    <a:pt x="23" y="46"/>
                  </a:lnTo>
                  <a:lnTo>
                    <a:pt x="27" y="22"/>
                  </a:lnTo>
                  <a:lnTo>
                    <a:pt x="4" y="19"/>
                  </a:lnTo>
                  <a:lnTo>
                    <a:pt x="7" y="0"/>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255" name="Oval 241"/>
            <p:cNvSpPr>
              <a:spLocks noChangeArrowheads="1"/>
            </p:cNvSpPr>
            <p:nvPr/>
          </p:nvSpPr>
          <p:spPr bwMode="auto">
            <a:xfrm>
              <a:off x="2476" y="1339"/>
              <a:ext cx="44"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56" name="Freeform 242"/>
            <p:cNvSpPr>
              <a:spLocks/>
            </p:cNvSpPr>
            <p:nvPr/>
          </p:nvSpPr>
          <p:spPr bwMode="auto">
            <a:xfrm>
              <a:off x="2396" y="1254"/>
              <a:ext cx="89" cy="124"/>
            </a:xfrm>
            <a:custGeom>
              <a:avLst/>
              <a:gdLst>
                <a:gd name="T0" fmla="*/ 87 w 53"/>
                <a:gd name="T1" fmla="*/ 122 h 71"/>
                <a:gd name="T2" fmla="*/ 87 w 53"/>
                <a:gd name="T3" fmla="*/ 101 h 71"/>
                <a:gd name="T4" fmla="*/ 59 w 53"/>
                <a:gd name="T5" fmla="*/ 96 h 71"/>
                <a:gd name="T6" fmla="*/ 62 w 53"/>
                <a:gd name="T7" fmla="*/ 59 h 71"/>
                <a:gd name="T8" fmla="*/ 25 w 53"/>
                <a:gd name="T9" fmla="*/ 56 h 71"/>
                <a:gd name="T10" fmla="*/ 29 w 53"/>
                <a:gd name="T11" fmla="*/ 12 h 71"/>
                <a:gd name="T12" fmla="*/ 0 w 53"/>
                <a:gd name="T13" fmla="*/ 7 h 71"/>
                <a:gd name="T14" fmla="*/ 7 w 53"/>
                <a:gd name="T15" fmla="*/ 0 h 71"/>
                <a:gd name="T16" fmla="*/ 0 60000 65536"/>
                <a:gd name="T17" fmla="*/ 0 60000 65536"/>
                <a:gd name="T18" fmla="*/ 0 60000 65536"/>
                <a:gd name="T19" fmla="*/ 0 60000 65536"/>
                <a:gd name="T20" fmla="*/ 0 60000 65536"/>
                <a:gd name="T21" fmla="*/ 0 60000 65536"/>
                <a:gd name="T22" fmla="*/ 0 60000 65536"/>
                <a:gd name="T23" fmla="*/ 0 60000 65536"/>
                <a:gd name="T24" fmla="*/ 0 w 53"/>
                <a:gd name="T25" fmla="*/ 0 h 71"/>
                <a:gd name="T26" fmla="*/ 53 w 53"/>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 h="71">
                  <a:moveTo>
                    <a:pt x="52" y="70"/>
                  </a:moveTo>
                  <a:lnTo>
                    <a:pt x="52" y="58"/>
                  </a:lnTo>
                  <a:lnTo>
                    <a:pt x="35" y="55"/>
                  </a:lnTo>
                  <a:lnTo>
                    <a:pt x="37" y="34"/>
                  </a:lnTo>
                  <a:lnTo>
                    <a:pt x="15" y="32"/>
                  </a:lnTo>
                  <a:lnTo>
                    <a:pt x="17" y="7"/>
                  </a:lnTo>
                  <a:lnTo>
                    <a:pt x="0" y="4"/>
                  </a:lnTo>
                  <a:lnTo>
                    <a:pt x="4" y="0"/>
                  </a:lnTo>
                </a:path>
              </a:pathLst>
            </a:custGeom>
            <a:solidFill>
              <a:srgbClr val="FF0000"/>
            </a:solidFill>
            <a:ln w="12700" cap="rnd">
              <a:solidFill>
                <a:schemeClr val="tx1"/>
              </a:solidFill>
              <a:round/>
              <a:headEnd/>
              <a:tailEnd/>
            </a:ln>
          </p:spPr>
          <p:txBody>
            <a:bodyPr/>
            <a:lstStyle/>
            <a:p>
              <a:endParaRPr lang="en-US" dirty="0"/>
            </a:p>
          </p:txBody>
        </p:sp>
        <p:sp>
          <p:nvSpPr>
            <p:cNvPr id="72257" name="Freeform 243"/>
            <p:cNvSpPr>
              <a:spLocks/>
            </p:cNvSpPr>
            <p:nvPr/>
          </p:nvSpPr>
          <p:spPr bwMode="auto">
            <a:xfrm>
              <a:off x="2529" y="1200"/>
              <a:ext cx="56" cy="117"/>
            </a:xfrm>
            <a:custGeom>
              <a:avLst/>
              <a:gdLst>
                <a:gd name="T0" fmla="*/ 48 w 33"/>
                <a:gd name="T1" fmla="*/ 115 h 65"/>
                <a:gd name="T2" fmla="*/ 54 w 33"/>
                <a:gd name="T3" fmla="*/ 95 h 65"/>
                <a:gd name="T4" fmla="*/ 24 w 33"/>
                <a:gd name="T5" fmla="*/ 81 h 65"/>
                <a:gd name="T6" fmla="*/ 36 w 33"/>
                <a:gd name="T7" fmla="*/ 49 h 65"/>
                <a:gd name="T8" fmla="*/ 3 w 33"/>
                <a:gd name="T9" fmla="*/ 34 h 65"/>
                <a:gd name="T10" fmla="*/ 12 w 33"/>
                <a:gd name="T11" fmla="*/ 0 h 65"/>
                <a:gd name="T12" fmla="*/ 0 w 33"/>
                <a:gd name="T13" fmla="*/ 0 h 65"/>
                <a:gd name="T14" fmla="*/ 0 60000 65536"/>
                <a:gd name="T15" fmla="*/ 0 60000 65536"/>
                <a:gd name="T16" fmla="*/ 0 60000 65536"/>
                <a:gd name="T17" fmla="*/ 0 60000 65536"/>
                <a:gd name="T18" fmla="*/ 0 60000 65536"/>
                <a:gd name="T19" fmla="*/ 0 60000 65536"/>
                <a:gd name="T20" fmla="*/ 0 60000 65536"/>
                <a:gd name="T21" fmla="*/ 0 w 33"/>
                <a:gd name="T22" fmla="*/ 0 h 65"/>
                <a:gd name="T23" fmla="*/ 33 w 33"/>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65">
                  <a:moveTo>
                    <a:pt x="28" y="64"/>
                  </a:moveTo>
                  <a:lnTo>
                    <a:pt x="32" y="53"/>
                  </a:lnTo>
                  <a:lnTo>
                    <a:pt x="14" y="45"/>
                  </a:lnTo>
                  <a:lnTo>
                    <a:pt x="21" y="27"/>
                  </a:lnTo>
                  <a:lnTo>
                    <a:pt x="2" y="19"/>
                  </a:lnTo>
                  <a:lnTo>
                    <a:pt x="7" y="0"/>
                  </a:lnTo>
                  <a:lnTo>
                    <a:pt x="0" y="0"/>
                  </a:lnTo>
                </a:path>
              </a:pathLst>
            </a:custGeom>
            <a:solidFill>
              <a:srgbClr val="FF0000"/>
            </a:solidFill>
            <a:ln w="12700" cap="rnd">
              <a:solidFill>
                <a:schemeClr val="tx1"/>
              </a:solidFill>
              <a:round/>
              <a:headEnd/>
              <a:tailEnd/>
            </a:ln>
          </p:spPr>
          <p:txBody>
            <a:bodyPr/>
            <a:lstStyle/>
            <a:p>
              <a:endParaRPr lang="en-US" dirty="0"/>
            </a:p>
          </p:txBody>
        </p:sp>
        <p:sp>
          <p:nvSpPr>
            <p:cNvPr id="72258" name="Oval 244"/>
            <p:cNvSpPr>
              <a:spLocks noChangeArrowheads="1"/>
            </p:cNvSpPr>
            <p:nvPr/>
          </p:nvSpPr>
          <p:spPr bwMode="auto">
            <a:xfrm>
              <a:off x="2552" y="1319"/>
              <a:ext cx="44" cy="45"/>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59" name="Freeform 245"/>
            <p:cNvSpPr>
              <a:spLocks/>
            </p:cNvSpPr>
            <p:nvPr/>
          </p:nvSpPr>
          <p:spPr bwMode="auto">
            <a:xfrm>
              <a:off x="2485" y="1218"/>
              <a:ext cx="74" cy="138"/>
            </a:xfrm>
            <a:custGeom>
              <a:avLst/>
              <a:gdLst>
                <a:gd name="T0" fmla="*/ 66 w 45"/>
                <a:gd name="T1" fmla="*/ 136 h 81"/>
                <a:gd name="T2" fmla="*/ 72 w 45"/>
                <a:gd name="T3" fmla="*/ 118 h 81"/>
                <a:gd name="T4" fmla="*/ 43 w 45"/>
                <a:gd name="T5" fmla="*/ 104 h 81"/>
                <a:gd name="T6" fmla="*/ 54 w 45"/>
                <a:gd name="T7" fmla="*/ 72 h 81"/>
                <a:gd name="T8" fmla="*/ 23 w 45"/>
                <a:gd name="T9" fmla="*/ 58 h 81"/>
                <a:gd name="T10" fmla="*/ 36 w 45"/>
                <a:gd name="T11" fmla="*/ 26 h 81"/>
                <a:gd name="T12" fmla="*/ 0 w 45"/>
                <a:gd name="T13" fmla="*/ 12 h 81"/>
                <a:gd name="T14" fmla="*/ 10 w 45"/>
                <a:gd name="T15" fmla="*/ 0 h 81"/>
                <a:gd name="T16" fmla="*/ 0 60000 65536"/>
                <a:gd name="T17" fmla="*/ 0 60000 65536"/>
                <a:gd name="T18" fmla="*/ 0 60000 65536"/>
                <a:gd name="T19" fmla="*/ 0 60000 65536"/>
                <a:gd name="T20" fmla="*/ 0 60000 65536"/>
                <a:gd name="T21" fmla="*/ 0 60000 65536"/>
                <a:gd name="T22" fmla="*/ 0 60000 65536"/>
                <a:gd name="T23" fmla="*/ 0 60000 65536"/>
                <a:gd name="T24" fmla="*/ 0 w 45"/>
                <a:gd name="T25" fmla="*/ 0 h 81"/>
                <a:gd name="T26" fmla="*/ 45 w 45"/>
                <a:gd name="T27" fmla="*/ 81 h 8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 h="81">
                  <a:moveTo>
                    <a:pt x="40" y="80"/>
                  </a:moveTo>
                  <a:lnTo>
                    <a:pt x="44" y="69"/>
                  </a:lnTo>
                  <a:lnTo>
                    <a:pt x="26" y="61"/>
                  </a:lnTo>
                  <a:lnTo>
                    <a:pt x="33" y="42"/>
                  </a:lnTo>
                  <a:lnTo>
                    <a:pt x="14" y="34"/>
                  </a:lnTo>
                  <a:lnTo>
                    <a:pt x="22" y="15"/>
                  </a:lnTo>
                  <a:lnTo>
                    <a:pt x="0" y="7"/>
                  </a:lnTo>
                  <a:lnTo>
                    <a:pt x="6" y="0"/>
                  </a:lnTo>
                </a:path>
              </a:pathLst>
            </a:custGeom>
            <a:solidFill>
              <a:srgbClr val="FF0000"/>
            </a:solidFill>
            <a:ln w="12700" cap="rnd">
              <a:solidFill>
                <a:schemeClr val="tx1"/>
              </a:solidFill>
              <a:round/>
              <a:headEnd/>
              <a:tailEnd/>
            </a:ln>
          </p:spPr>
          <p:txBody>
            <a:bodyPr/>
            <a:lstStyle/>
            <a:p>
              <a:endParaRPr lang="en-US" dirty="0"/>
            </a:p>
          </p:txBody>
        </p:sp>
        <p:sp>
          <p:nvSpPr>
            <p:cNvPr id="72260" name="Freeform 246"/>
            <p:cNvSpPr>
              <a:spLocks/>
            </p:cNvSpPr>
            <p:nvPr/>
          </p:nvSpPr>
          <p:spPr bwMode="auto">
            <a:xfrm>
              <a:off x="2606" y="1185"/>
              <a:ext cx="42" cy="121"/>
            </a:xfrm>
            <a:custGeom>
              <a:avLst/>
              <a:gdLst>
                <a:gd name="T0" fmla="*/ 37 w 25"/>
                <a:gd name="T1" fmla="*/ 119 h 70"/>
                <a:gd name="T2" fmla="*/ 40 w 25"/>
                <a:gd name="T3" fmla="*/ 105 h 70"/>
                <a:gd name="T4" fmla="*/ 10 w 25"/>
                <a:gd name="T5" fmla="*/ 85 h 70"/>
                <a:gd name="T6" fmla="*/ 30 w 25"/>
                <a:gd name="T7" fmla="*/ 52 h 70"/>
                <a:gd name="T8" fmla="*/ 0 w 25"/>
                <a:gd name="T9" fmla="*/ 33 h 70"/>
                <a:gd name="T10" fmla="*/ 17 w 25"/>
                <a:gd name="T11" fmla="*/ 0 h 70"/>
                <a:gd name="T12" fmla="*/ 3 w 25"/>
                <a:gd name="T13" fmla="*/ 0 h 70"/>
                <a:gd name="T14" fmla="*/ 0 60000 65536"/>
                <a:gd name="T15" fmla="*/ 0 60000 65536"/>
                <a:gd name="T16" fmla="*/ 0 60000 65536"/>
                <a:gd name="T17" fmla="*/ 0 60000 65536"/>
                <a:gd name="T18" fmla="*/ 0 60000 65536"/>
                <a:gd name="T19" fmla="*/ 0 60000 65536"/>
                <a:gd name="T20" fmla="*/ 0 60000 65536"/>
                <a:gd name="T21" fmla="*/ 0 w 25"/>
                <a:gd name="T22" fmla="*/ 0 h 70"/>
                <a:gd name="T23" fmla="*/ 25 w 25"/>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70">
                  <a:moveTo>
                    <a:pt x="22" y="69"/>
                  </a:moveTo>
                  <a:lnTo>
                    <a:pt x="24" y="61"/>
                  </a:lnTo>
                  <a:lnTo>
                    <a:pt x="6" y="49"/>
                  </a:lnTo>
                  <a:lnTo>
                    <a:pt x="18" y="30"/>
                  </a:lnTo>
                  <a:lnTo>
                    <a:pt x="0" y="19"/>
                  </a:lnTo>
                  <a:lnTo>
                    <a:pt x="10" y="0"/>
                  </a:lnTo>
                  <a:lnTo>
                    <a:pt x="2" y="0"/>
                  </a:lnTo>
                </a:path>
              </a:pathLst>
            </a:custGeom>
            <a:solidFill>
              <a:srgbClr val="FF0000"/>
            </a:solidFill>
            <a:ln w="12700" cap="rnd">
              <a:solidFill>
                <a:schemeClr val="tx1"/>
              </a:solidFill>
              <a:round/>
              <a:headEnd/>
              <a:tailEnd/>
            </a:ln>
          </p:spPr>
          <p:txBody>
            <a:bodyPr/>
            <a:lstStyle/>
            <a:p>
              <a:endParaRPr lang="en-US" dirty="0"/>
            </a:p>
          </p:txBody>
        </p:sp>
        <p:sp>
          <p:nvSpPr>
            <p:cNvPr id="72261" name="Oval 247"/>
            <p:cNvSpPr>
              <a:spLocks noChangeArrowheads="1"/>
            </p:cNvSpPr>
            <p:nvPr/>
          </p:nvSpPr>
          <p:spPr bwMode="auto">
            <a:xfrm>
              <a:off x="2612" y="1303"/>
              <a:ext cx="42" cy="45"/>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62" name="Freeform 248"/>
            <p:cNvSpPr>
              <a:spLocks/>
            </p:cNvSpPr>
            <p:nvPr/>
          </p:nvSpPr>
          <p:spPr bwMode="auto">
            <a:xfrm>
              <a:off x="2566" y="1186"/>
              <a:ext cx="55" cy="153"/>
            </a:xfrm>
            <a:custGeom>
              <a:avLst/>
              <a:gdLst>
                <a:gd name="T0" fmla="*/ 42 w 33"/>
                <a:gd name="T1" fmla="*/ 151 h 86"/>
                <a:gd name="T2" fmla="*/ 53 w 33"/>
                <a:gd name="T3" fmla="*/ 137 h 86"/>
                <a:gd name="T4" fmla="*/ 23 w 33"/>
                <a:gd name="T5" fmla="*/ 117 h 86"/>
                <a:gd name="T6" fmla="*/ 42 w 33"/>
                <a:gd name="T7" fmla="*/ 82 h 86"/>
                <a:gd name="T8" fmla="*/ 10 w 33"/>
                <a:gd name="T9" fmla="*/ 62 h 86"/>
                <a:gd name="T10" fmla="*/ 30 w 33"/>
                <a:gd name="T11" fmla="*/ 28 h 86"/>
                <a:gd name="T12" fmla="*/ 0 w 33"/>
                <a:gd name="T13" fmla="*/ 7 h 86"/>
                <a:gd name="T14" fmla="*/ 3 w 33"/>
                <a:gd name="T15" fmla="*/ 0 h 86"/>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86"/>
                <a:gd name="T26" fmla="*/ 33 w 33"/>
                <a:gd name="T27" fmla="*/ 86 h 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86">
                  <a:moveTo>
                    <a:pt x="25" y="85"/>
                  </a:moveTo>
                  <a:lnTo>
                    <a:pt x="32" y="77"/>
                  </a:lnTo>
                  <a:lnTo>
                    <a:pt x="14" y="66"/>
                  </a:lnTo>
                  <a:lnTo>
                    <a:pt x="25" y="46"/>
                  </a:lnTo>
                  <a:lnTo>
                    <a:pt x="6" y="35"/>
                  </a:lnTo>
                  <a:lnTo>
                    <a:pt x="18" y="16"/>
                  </a:lnTo>
                  <a:lnTo>
                    <a:pt x="0" y="4"/>
                  </a:lnTo>
                  <a:lnTo>
                    <a:pt x="2" y="0"/>
                  </a:lnTo>
                </a:path>
              </a:pathLst>
            </a:custGeom>
            <a:solidFill>
              <a:srgbClr val="FF0000"/>
            </a:solidFill>
            <a:ln w="12700" cap="rnd">
              <a:solidFill>
                <a:schemeClr val="tx1"/>
              </a:solidFill>
              <a:round/>
              <a:headEnd/>
              <a:tailEnd/>
            </a:ln>
          </p:spPr>
          <p:txBody>
            <a:bodyPr/>
            <a:lstStyle/>
            <a:p>
              <a:endParaRPr lang="en-US" dirty="0"/>
            </a:p>
          </p:txBody>
        </p:sp>
        <p:sp>
          <p:nvSpPr>
            <p:cNvPr id="72263" name="Freeform 249"/>
            <p:cNvSpPr>
              <a:spLocks/>
            </p:cNvSpPr>
            <p:nvPr/>
          </p:nvSpPr>
          <p:spPr bwMode="auto">
            <a:xfrm>
              <a:off x="2205" y="2246"/>
              <a:ext cx="70" cy="115"/>
            </a:xfrm>
            <a:custGeom>
              <a:avLst/>
              <a:gdLst>
                <a:gd name="T0" fmla="*/ 0 w 42"/>
                <a:gd name="T1" fmla="*/ 113 h 66"/>
                <a:gd name="T2" fmla="*/ 18 w 42"/>
                <a:gd name="T3" fmla="*/ 106 h 66"/>
                <a:gd name="T4" fmla="*/ 7 w 42"/>
                <a:gd name="T5" fmla="*/ 73 h 66"/>
                <a:gd name="T6" fmla="*/ 45 w 42"/>
                <a:gd name="T7" fmla="*/ 59 h 66"/>
                <a:gd name="T8" fmla="*/ 30 w 42"/>
                <a:gd name="T9" fmla="*/ 28 h 66"/>
                <a:gd name="T10" fmla="*/ 68 w 42"/>
                <a:gd name="T11" fmla="*/ 14 h 66"/>
                <a:gd name="T12" fmla="*/ 57 w 42"/>
                <a:gd name="T13" fmla="*/ 0 h 66"/>
                <a:gd name="T14" fmla="*/ 0 60000 65536"/>
                <a:gd name="T15" fmla="*/ 0 60000 65536"/>
                <a:gd name="T16" fmla="*/ 0 60000 65536"/>
                <a:gd name="T17" fmla="*/ 0 60000 65536"/>
                <a:gd name="T18" fmla="*/ 0 60000 65536"/>
                <a:gd name="T19" fmla="*/ 0 60000 65536"/>
                <a:gd name="T20" fmla="*/ 0 60000 65536"/>
                <a:gd name="T21" fmla="*/ 0 w 42"/>
                <a:gd name="T22" fmla="*/ 0 h 66"/>
                <a:gd name="T23" fmla="*/ 42 w 42"/>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2" h="66">
                  <a:moveTo>
                    <a:pt x="0" y="65"/>
                  </a:moveTo>
                  <a:lnTo>
                    <a:pt x="11" y="61"/>
                  </a:lnTo>
                  <a:lnTo>
                    <a:pt x="4" y="42"/>
                  </a:lnTo>
                  <a:lnTo>
                    <a:pt x="27" y="34"/>
                  </a:lnTo>
                  <a:lnTo>
                    <a:pt x="18" y="16"/>
                  </a:lnTo>
                  <a:lnTo>
                    <a:pt x="41" y="8"/>
                  </a:lnTo>
                  <a:lnTo>
                    <a:pt x="34" y="0"/>
                  </a:lnTo>
                </a:path>
              </a:pathLst>
            </a:custGeom>
            <a:solidFill>
              <a:srgbClr val="FF0000"/>
            </a:solidFill>
            <a:ln w="12700" cap="rnd">
              <a:solidFill>
                <a:schemeClr val="tx1"/>
              </a:solidFill>
              <a:round/>
              <a:headEnd/>
              <a:tailEnd/>
            </a:ln>
          </p:spPr>
          <p:txBody>
            <a:bodyPr/>
            <a:lstStyle/>
            <a:p>
              <a:endParaRPr lang="en-US" dirty="0"/>
            </a:p>
          </p:txBody>
        </p:sp>
        <p:sp>
          <p:nvSpPr>
            <p:cNvPr id="72264" name="Oval 250"/>
            <p:cNvSpPr>
              <a:spLocks noChangeArrowheads="1"/>
            </p:cNvSpPr>
            <p:nvPr/>
          </p:nvSpPr>
          <p:spPr bwMode="auto">
            <a:xfrm>
              <a:off x="2159" y="2347"/>
              <a:ext cx="33"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65" name="Freeform 251"/>
            <p:cNvSpPr>
              <a:spLocks/>
            </p:cNvSpPr>
            <p:nvPr/>
          </p:nvSpPr>
          <p:spPr bwMode="auto">
            <a:xfrm>
              <a:off x="2162" y="2227"/>
              <a:ext cx="72" cy="134"/>
            </a:xfrm>
            <a:custGeom>
              <a:avLst/>
              <a:gdLst>
                <a:gd name="T0" fmla="*/ 0 w 43"/>
                <a:gd name="T1" fmla="*/ 132 h 77"/>
                <a:gd name="T2" fmla="*/ 20 w 43"/>
                <a:gd name="T3" fmla="*/ 125 h 77"/>
                <a:gd name="T4" fmla="*/ 7 w 43"/>
                <a:gd name="T5" fmla="*/ 92 h 77"/>
                <a:gd name="T6" fmla="*/ 45 w 43"/>
                <a:gd name="T7" fmla="*/ 78 h 77"/>
                <a:gd name="T8" fmla="*/ 32 w 43"/>
                <a:gd name="T9" fmla="*/ 47 h 77"/>
                <a:gd name="T10" fmla="*/ 70 w 43"/>
                <a:gd name="T11" fmla="*/ 33 h 77"/>
                <a:gd name="T12" fmla="*/ 59 w 43"/>
                <a:gd name="T13" fmla="*/ 0 h 77"/>
                <a:gd name="T14" fmla="*/ 70 w 43"/>
                <a:gd name="T15" fmla="*/ 0 h 77"/>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77"/>
                <a:gd name="T26" fmla="*/ 43 w 43"/>
                <a:gd name="T27" fmla="*/ 77 h 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77">
                  <a:moveTo>
                    <a:pt x="0" y="76"/>
                  </a:moveTo>
                  <a:lnTo>
                    <a:pt x="12" y="72"/>
                  </a:lnTo>
                  <a:lnTo>
                    <a:pt x="4" y="53"/>
                  </a:lnTo>
                  <a:lnTo>
                    <a:pt x="27" y="45"/>
                  </a:lnTo>
                  <a:lnTo>
                    <a:pt x="19" y="27"/>
                  </a:lnTo>
                  <a:lnTo>
                    <a:pt x="42" y="19"/>
                  </a:lnTo>
                  <a:lnTo>
                    <a:pt x="35" y="0"/>
                  </a:lnTo>
                  <a:lnTo>
                    <a:pt x="42" y="0"/>
                  </a:lnTo>
                </a:path>
              </a:pathLst>
            </a:custGeom>
            <a:solidFill>
              <a:srgbClr val="FF0000"/>
            </a:solidFill>
            <a:ln w="12700" cap="rnd">
              <a:solidFill>
                <a:schemeClr val="tx1"/>
              </a:solidFill>
              <a:round/>
              <a:headEnd/>
              <a:tailEnd/>
            </a:ln>
          </p:spPr>
          <p:txBody>
            <a:bodyPr/>
            <a:lstStyle/>
            <a:p>
              <a:endParaRPr lang="en-US" dirty="0"/>
            </a:p>
          </p:txBody>
        </p:sp>
        <p:sp>
          <p:nvSpPr>
            <p:cNvPr id="72266" name="Freeform 252"/>
            <p:cNvSpPr>
              <a:spLocks/>
            </p:cNvSpPr>
            <p:nvPr/>
          </p:nvSpPr>
          <p:spPr bwMode="auto">
            <a:xfrm>
              <a:off x="2159" y="2196"/>
              <a:ext cx="79" cy="101"/>
            </a:xfrm>
            <a:custGeom>
              <a:avLst/>
              <a:gdLst>
                <a:gd name="T0" fmla="*/ 0 w 47"/>
                <a:gd name="T1" fmla="*/ 99 h 58"/>
                <a:gd name="T2" fmla="*/ 17 w 47"/>
                <a:gd name="T3" fmla="*/ 99 h 58"/>
                <a:gd name="T4" fmla="*/ 10 w 47"/>
                <a:gd name="T5" fmla="*/ 59 h 58"/>
                <a:gd name="T6" fmla="*/ 49 w 47"/>
                <a:gd name="T7" fmla="*/ 59 h 58"/>
                <a:gd name="T8" fmla="*/ 42 w 47"/>
                <a:gd name="T9" fmla="*/ 19 h 58"/>
                <a:gd name="T10" fmla="*/ 77 w 47"/>
                <a:gd name="T11" fmla="*/ 12 h 58"/>
                <a:gd name="T12" fmla="*/ 74 w 47"/>
                <a:gd name="T13" fmla="*/ 0 h 58"/>
                <a:gd name="T14" fmla="*/ 0 60000 65536"/>
                <a:gd name="T15" fmla="*/ 0 60000 65536"/>
                <a:gd name="T16" fmla="*/ 0 60000 65536"/>
                <a:gd name="T17" fmla="*/ 0 60000 65536"/>
                <a:gd name="T18" fmla="*/ 0 60000 65536"/>
                <a:gd name="T19" fmla="*/ 0 60000 65536"/>
                <a:gd name="T20" fmla="*/ 0 60000 65536"/>
                <a:gd name="T21" fmla="*/ 0 w 47"/>
                <a:gd name="T22" fmla="*/ 0 h 58"/>
                <a:gd name="T23" fmla="*/ 47 w 47"/>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58">
                  <a:moveTo>
                    <a:pt x="0" y="57"/>
                  </a:moveTo>
                  <a:lnTo>
                    <a:pt x="10" y="57"/>
                  </a:lnTo>
                  <a:lnTo>
                    <a:pt x="6" y="34"/>
                  </a:lnTo>
                  <a:lnTo>
                    <a:pt x="29" y="34"/>
                  </a:lnTo>
                  <a:lnTo>
                    <a:pt x="25" y="11"/>
                  </a:lnTo>
                  <a:lnTo>
                    <a:pt x="46" y="7"/>
                  </a:lnTo>
                  <a:lnTo>
                    <a:pt x="44" y="0"/>
                  </a:lnTo>
                </a:path>
              </a:pathLst>
            </a:custGeom>
            <a:solidFill>
              <a:srgbClr val="FF0000"/>
            </a:solidFill>
            <a:ln w="12700" cap="rnd">
              <a:solidFill>
                <a:schemeClr val="tx1"/>
              </a:solidFill>
              <a:round/>
              <a:headEnd/>
              <a:tailEnd/>
            </a:ln>
          </p:spPr>
          <p:txBody>
            <a:bodyPr/>
            <a:lstStyle/>
            <a:p>
              <a:endParaRPr lang="en-US" dirty="0"/>
            </a:p>
          </p:txBody>
        </p:sp>
        <p:sp>
          <p:nvSpPr>
            <p:cNvPr id="72267" name="Oval 253"/>
            <p:cNvSpPr>
              <a:spLocks noChangeArrowheads="1"/>
            </p:cNvSpPr>
            <p:nvPr/>
          </p:nvSpPr>
          <p:spPr bwMode="auto">
            <a:xfrm>
              <a:off x="2101" y="2276"/>
              <a:ext cx="43"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68" name="Freeform 254"/>
            <p:cNvSpPr>
              <a:spLocks/>
            </p:cNvSpPr>
            <p:nvPr/>
          </p:nvSpPr>
          <p:spPr bwMode="auto">
            <a:xfrm>
              <a:off x="2112" y="2156"/>
              <a:ext cx="90" cy="133"/>
            </a:xfrm>
            <a:custGeom>
              <a:avLst/>
              <a:gdLst>
                <a:gd name="T0" fmla="*/ 0 w 53"/>
                <a:gd name="T1" fmla="*/ 131 h 75"/>
                <a:gd name="T2" fmla="*/ 19 w 53"/>
                <a:gd name="T3" fmla="*/ 131 h 75"/>
                <a:gd name="T4" fmla="*/ 12 w 53"/>
                <a:gd name="T5" fmla="*/ 90 h 75"/>
                <a:gd name="T6" fmla="*/ 53 w 53"/>
                <a:gd name="T7" fmla="*/ 83 h 75"/>
                <a:gd name="T8" fmla="*/ 44 w 53"/>
                <a:gd name="T9" fmla="*/ 48 h 75"/>
                <a:gd name="T10" fmla="*/ 85 w 53"/>
                <a:gd name="T11" fmla="*/ 41 h 75"/>
                <a:gd name="T12" fmla="*/ 85 w 53"/>
                <a:gd name="T13" fmla="*/ 0 h 75"/>
                <a:gd name="T14" fmla="*/ 88 w 53"/>
                <a:gd name="T15" fmla="*/ 14 h 75"/>
                <a:gd name="T16" fmla="*/ 0 60000 65536"/>
                <a:gd name="T17" fmla="*/ 0 60000 65536"/>
                <a:gd name="T18" fmla="*/ 0 60000 65536"/>
                <a:gd name="T19" fmla="*/ 0 60000 65536"/>
                <a:gd name="T20" fmla="*/ 0 60000 65536"/>
                <a:gd name="T21" fmla="*/ 0 60000 65536"/>
                <a:gd name="T22" fmla="*/ 0 60000 65536"/>
                <a:gd name="T23" fmla="*/ 0 60000 65536"/>
                <a:gd name="T24" fmla="*/ 0 w 53"/>
                <a:gd name="T25" fmla="*/ 0 h 75"/>
                <a:gd name="T26" fmla="*/ 53 w 53"/>
                <a:gd name="T27" fmla="*/ 75 h 7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 h="75">
                  <a:moveTo>
                    <a:pt x="0" y="74"/>
                  </a:moveTo>
                  <a:lnTo>
                    <a:pt x="11" y="74"/>
                  </a:lnTo>
                  <a:lnTo>
                    <a:pt x="7" y="51"/>
                  </a:lnTo>
                  <a:lnTo>
                    <a:pt x="31" y="47"/>
                  </a:lnTo>
                  <a:lnTo>
                    <a:pt x="26" y="27"/>
                  </a:lnTo>
                  <a:lnTo>
                    <a:pt x="50" y="23"/>
                  </a:lnTo>
                  <a:lnTo>
                    <a:pt x="50" y="0"/>
                  </a:lnTo>
                  <a:lnTo>
                    <a:pt x="52" y="8"/>
                  </a:lnTo>
                </a:path>
              </a:pathLst>
            </a:custGeom>
            <a:solidFill>
              <a:srgbClr val="FF0000"/>
            </a:solidFill>
            <a:ln w="12700" cap="rnd">
              <a:solidFill>
                <a:schemeClr val="tx1"/>
              </a:solidFill>
              <a:round/>
              <a:headEnd/>
              <a:tailEnd/>
            </a:ln>
          </p:spPr>
          <p:txBody>
            <a:bodyPr/>
            <a:lstStyle/>
            <a:p>
              <a:endParaRPr lang="en-US" dirty="0"/>
            </a:p>
          </p:txBody>
        </p:sp>
        <p:sp>
          <p:nvSpPr>
            <p:cNvPr id="72269" name="Freeform 255"/>
            <p:cNvSpPr>
              <a:spLocks/>
            </p:cNvSpPr>
            <p:nvPr/>
          </p:nvSpPr>
          <p:spPr bwMode="auto">
            <a:xfrm>
              <a:off x="2112" y="2149"/>
              <a:ext cx="98" cy="80"/>
            </a:xfrm>
            <a:custGeom>
              <a:avLst/>
              <a:gdLst>
                <a:gd name="T0" fmla="*/ 0 w 58"/>
                <a:gd name="T1" fmla="*/ 78 h 46"/>
                <a:gd name="T2" fmla="*/ 19 w 58"/>
                <a:gd name="T3" fmla="*/ 78 h 46"/>
                <a:gd name="T4" fmla="*/ 19 w 58"/>
                <a:gd name="T5" fmla="*/ 45 h 46"/>
                <a:gd name="T6" fmla="*/ 57 w 58"/>
                <a:gd name="T7" fmla="*/ 45 h 46"/>
                <a:gd name="T8" fmla="*/ 57 w 58"/>
                <a:gd name="T9" fmla="*/ 7 h 46"/>
                <a:gd name="T10" fmla="*/ 96 w 58"/>
                <a:gd name="T11" fmla="*/ 12 h 46"/>
                <a:gd name="T12" fmla="*/ 90 w 58"/>
                <a:gd name="T13" fmla="*/ 0 h 46"/>
                <a:gd name="T14" fmla="*/ 0 60000 65536"/>
                <a:gd name="T15" fmla="*/ 0 60000 65536"/>
                <a:gd name="T16" fmla="*/ 0 60000 65536"/>
                <a:gd name="T17" fmla="*/ 0 60000 65536"/>
                <a:gd name="T18" fmla="*/ 0 60000 65536"/>
                <a:gd name="T19" fmla="*/ 0 60000 65536"/>
                <a:gd name="T20" fmla="*/ 0 60000 65536"/>
                <a:gd name="T21" fmla="*/ 0 w 58"/>
                <a:gd name="T22" fmla="*/ 0 h 46"/>
                <a:gd name="T23" fmla="*/ 58 w 58"/>
                <a:gd name="T24" fmla="*/ 46 h 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46">
                  <a:moveTo>
                    <a:pt x="0" y="45"/>
                  </a:moveTo>
                  <a:lnTo>
                    <a:pt x="11" y="45"/>
                  </a:lnTo>
                  <a:lnTo>
                    <a:pt x="11" y="26"/>
                  </a:lnTo>
                  <a:lnTo>
                    <a:pt x="34" y="26"/>
                  </a:lnTo>
                  <a:lnTo>
                    <a:pt x="34" y="4"/>
                  </a:lnTo>
                  <a:lnTo>
                    <a:pt x="57" y="7"/>
                  </a:lnTo>
                  <a:lnTo>
                    <a:pt x="53" y="0"/>
                  </a:lnTo>
                </a:path>
              </a:pathLst>
            </a:custGeom>
            <a:solidFill>
              <a:srgbClr val="FF0000"/>
            </a:solidFill>
            <a:ln w="12700" cap="rnd">
              <a:solidFill>
                <a:schemeClr val="tx1"/>
              </a:solidFill>
              <a:round/>
              <a:headEnd/>
              <a:tailEnd/>
            </a:ln>
          </p:spPr>
          <p:txBody>
            <a:bodyPr/>
            <a:lstStyle/>
            <a:p>
              <a:endParaRPr lang="en-US" dirty="0"/>
            </a:p>
          </p:txBody>
        </p:sp>
        <p:sp>
          <p:nvSpPr>
            <p:cNvPr id="72270" name="Oval 256"/>
            <p:cNvSpPr>
              <a:spLocks noChangeArrowheads="1"/>
            </p:cNvSpPr>
            <p:nvPr/>
          </p:nvSpPr>
          <p:spPr bwMode="auto">
            <a:xfrm>
              <a:off x="2058" y="2202"/>
              <a:ext cx="43" cy="52"/>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71" name="Freeform 257"/>
            <p:cNvSpPr>
              <a:spLocks/>
            </p:cNvSpPr>
            <p:nvPr/>
          </p:nvSpPr>
          <p:spPr bwMode="auto">
            <a:xfrm>
              <a:off x="2066" y="2108"/>
              <a:ext cx="115" cy="110"/>
            </a:xfrm>
            <a:custGeom>
              <a:avLst/>
              <a:gdLst>
                <a:gd name="T0" fmla="*/ 0 w 68"/>
                <a:gd name="T1" fmla="*/ 108 h 63"/>
                <a:gd name="T2" fmla="*/ 19 w 68"/>
                <a:gd name="T3" fmla="*/ 108 h 63"/>
                <a:gd name="T4" fmla="*/ 24 w 68"/>
                <a:gd name="T5" fmla="*/ 68 h 63"/>
                <a:gd name="T6" fmla="*/ 54 w 68"/>
                <a:gd name="T7" fmla="*/ 75 h 63"/>
                <a:gd name="T8" fmla="*/ 64 w 68"/>
                <a:gd name="T9" fmla="*/ 33 h 63"/>
                <a:gd name="T10" fmla="*/ 95 w 68"/>
                <a:gd name="T11" fmla="*/ 40 h 63"/>
                <a:gd name="T12" fmla="*/ 101 w 68"/>
                <a:gd name="T13" fmla="*/ 0 h 63"/>
                <a:gd name="T14" fmla="*/ 113 w 68"/>
                <a:gd name="T15" fmla="*/ 5 h 63"/>
                <a:gd name="T16" fmla="*/ 0 60000 65536"/>
                <a:gd name="T17" fmla="*/ 0 60000 65536"/>
                <a:gd name="T18" fmla="*/ 0 60000 65536"/>
                <a:gd name="T19" fmla="*/ 0 60000 65536"/>
                <a:gd name="T20" fmla="*/ 0 60000 65536"/>
                <a:gd name="T21" fmla="*/ 0 60000 65536"/>
                <a:gd name="T22" fmla="*/ 0 60000 65536"/>
                <a:gd name="T23" fmla="*/ 0 60000 65536"/>
                <a:gd name="T24" fmla="*/ 0 w 68"/>
                <a:gd name="T25" fmla="*/ 0 h 63"/>
                <a:gd name="T26" fmla="*/ 68 w 68"/>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 h="63">
                  <a:moveTo>
                    <a:pt x="0" y="62"/>
                  </a:moveTo>
                  <a:lnTo>
                    <a:pt x="11" y="62"/>
                  </a:lnTo>
                  <a:lnTo>
                    <a:pt x="14" y="39"/>
                  </a:lnTo>
                  <a:lnTo>
                    <a:pt x="32" y="43"/>
                  </a:lnTo>
                  <a:lnTo>
                    <a:pt x="38" y="19"/>
                  </a:lnTo>
                  <a:lnTo>
                    <a:pt x="56" y="23"/>
                  </a:lnTo>
                  <a:lnTo>
                    <a:pt x="60" y="0"/>
                  </a:lnTo>
                  <a:lnTo>
                    <a:pt x="67" y="3"/>
                  </a:lnTo>
                </a:path>
              </a:pathLst>
            </a:custGeom>
            <a:solidFill>
              <a:srgbClr val="FF0000"/>
            </a:solidFill>
            <a:ln w="12700" cap="rnd">
              <a:solidFill>
                <a:schemeClr val="tx1"/>
              </a:solidFill>
              <a:round/>
              <a:headEnd/>
              <a:tailEnd/>
            </a:ln>
          </p:spPr>
          <p:txBody>
            <a:bodyPr/>
            <a:lstStyle/>
            <a:p>
              <a:endParaRPr lang="en-US" dirty="0"/>
            </a:p>
          </p:txBody>
        </p:sp>
        <p:sp>
          <p:nvSpPr>
            <p:cNvPr id="72272" name="Freeform 258"/>
            <p:cNvSpPr>
              <a:spLocks/>
            </p:cNvSpPr>
            <p:nvPr/>
          </p:nvSpPr>
          <p:spPr bwMode="auto">
            <a:xfrm>
              <a:off x="2076" y="2098"/>
              <a:ext cx="99" cy="73"/>
            </a:xfrm>
            <a:custGeom>
              <a:avLst/>
              <a:gdLst>
                <a:gd name="T0" fmla="*/ 0 w 58"/>
                <a:gd name="T1" fmla="*/ 64 h 41"/>
                <a:gd name="T2" fmla="*/ 10 w 58"/>
                <a:gd name="T3" fmla="*/ 71 h 41"/>
                <a:gd name="T4" fmla="*/ 24 w 58"/>
                <a:gd name="T5" fmla="*/ 36 h 41"/>
                <a:gd name="T6" fmla="*/ 55 w 58"/>
                <a:gd name="T7" fmla="*/ 43 h 41"/>
                <a:gd name="T8" fmla="*/ 68 w 58"/>
                <a:gd name="T9" fmla="*/ 7 h 41"/>
                <a:gd name="T10" fmla="*/ 97 w 58"/>
                <a:gd name="T11" fmla="*/ 12 h 41"/>
                <a:gd name="T12" fmla="*/ 97 w 58"/>
                <a:gd name="T13" fmla="*/ 0 h 41"/>
                <a:gd name="T14" fmla="*/ 0 60000 65536"/>
                <a:gd name="T15" fmla="*/ 0 60000 65536"/>
                <a:gd name="T16" fmla="*/ 0 60000 65536"/>
                <a:gd name="T17" fmla="*/ 0 60000 65536"/>
                <a:gd name="T18" fmla="*/ 0 60000 65536"/>
                <a:gd name="T19" fmla="*/ 0 60000 65536"/>
                <a:gd name="T20" fmla="*/ 0 60000 65536"/>
                <a:gd name="T21" fmla="*/ 0 w 58"/>
                <a:gd name="T22" fmla="*/ 0 h 41"/>
                <a:gd name="T23" fmla="*/ 58 w 58"/>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41">
                  <a:moveTo>
                    <a:pt x="0" y="36"/>
                  </a:moveTo>
                  <a:lnTo>
                    <a:pt x="6" y="40"/>
                  </a:lnTo>
                  <a:lnTo>
                    <a:pt x="14" y="20"/>
                  </a:lnTo>
                  <a:lnTo>
                    <a:pt x="32" y="24"/>
                  </a:lnTo>
                  <a:lnTo>
                    <a:pt x="40" y="4"/>
                  </a:lnTo>
                  <a:lnTo>
                    <a:pt x="57" y="7"/>
                  </a:lnTo>
                  <a:lnTo>
                    <a:pt x="57" y="0"/>
                  </a:lnTo>
                </a:path>
              </a:pathLst>
            </a:custGeom>
            <a:solidFill>
              <a:srgbClr val="FF0000"/>
            </a:solidFill>
            <a:ln w="12700" cap="rnd">
              <a:solidFill>
                <a:schemeClr val="tx1"/>
              </a:solidFill>
              <a:round/>
              <a:headEnd/>
              <a:tailEnd/>
            </a:ln>
          </p:spPr>
          <p:txBody>
            <a:bodyPr/>
            <a:lstStyle/>
            <a:p>
              <a:endParaRPr lang="en-US" dirty="0"/>
            </a:p>
          </p:txBody>
        </p:sp>
        <p:sp>
          <p:nvSpPr>
            <p:cNvPr id="72273" name="Oval 259"/>
            <p:cNvSpPr>
              <a:spLocks noChangeArrowheads="1"/>
            </p:cNvSpPr>
            <p:nvPr/>
          </p:nvSpPr>
          <p:spPr bwMode="auto">
            <a:xfrm>
              <a:off x="2017" y="2133"/>
              <a:ext cx="43"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74" name="Freeform 260"/>
            <p:cNvSpPr>
              <a:spLocks/>
            </p:cNvSpPr>
            <p:nvPr/>
          </p:nvSpPr>
          <p:spPr bwMode="auto">
            <a:xfrm>
              <a:off x="2036" y="2053"/>
              <a:ext cx="125" cy="97"/>
            </a:xfrm>
            <a:custGeom>
              <a:avLst/>
              <a:gdLst>
                <a:gd name="T0" fmla="*/ 0 w 73"/>
                <a:gd name="T1" fmla="*/ 88 h 57"/>
                <a:gd name="T2" fmla="*/ 12 w 73"/>
                <a:gd name="T3" fmla="*/ 95 h 57"/>
                <a:gd name="T4" fmla="*/ 24 w 73"/>
                <a:gd name="T5" fmla="*/ 54 h 57"/>
                <a:gd name="T6" fmla="*/ 58 w 73"/>
                <a:gd name="T7" fmla="*/ 68 h 57"/>
                <a:gd name="T8" fmla="*/ 70 w 73"/>
                <a:gd name="T9" fmla="*/ 26 h 57"/>
                <a:gd name="T10" fmla="*/ 103 w 73"/>
                <a:gd name="T11" fmla="*/ 41 h 57"/>
                <a:gd name="T12" fmla="*/ 116 w 73"/>
                <a:gd name="T13" fmla="*/ 0 h 57"/>
                <a:gd name="T14" fmla="*/ 123 w 73"/>
                <a:gd name="T15" fmla="*/ 14 h 57"/>
                <a:gd name="T16" fmla="*/ 0 60000 65536"/>
                <a:gd name="T17" fmla="*/ 0 60000 65536"/>
                <a:gd name="T18" fmla="*/ 0 60000 65536"/>
                <a:gd name="T19" fmla="*/ 0 60000 65536"/>
                <a:gd name="T20" fmla="*/ 0 60000 65536"/>
                <a:gd name="T21" fmla="*/ 0 60000 65536"/>
                <a:gd name="T22" fmla="*/ 0 60000 65536"/>
                <a:gd name="T23" fmla="*/ 0 60000 65536"/>
                <a:gd name="T24" fmla="*/ 0 w 73"/>
                <a:gd name="T25" fmla="*/ 0 h 57"/>
                <a:gd name="T26" fmla="*/ 73 w 73"/>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3" h="57">
                  <a:moveTo>
                    <a:pt x="0" y="52"/>
                  </a:moveTo>
                  <a:lnTo>
                    <a:pt x="7" y="56"/>
                  </a:lnTo>
                  <a:lnTo>
                    <a:pt x="14" y="32"/>
                  </a:lnTo>
                  <a:lnTo>
                    <a:pt x="34" y="40"/>
                  </a:lnTo>
                  <a:lnTo>
                    <a:pt x="41" y="15"/>
                  </a:lnTo>
                  <a:lnTo>
                    <a:pt x="60" y="24"/>
                  </a:lnTo>
                  <a:lnTo>
                    <a:pt x="68" y="0"/>
                  </a:lnTo>
                  <a:lnTo>
                    <a:pt x="72" y="8"/>
                  </a:lnTo>
                </a:path>
              </a:pathLst>
            </a:custGeom>
            <a:solidFill>
              <a:srgbClr val="FF0000"/>
            </a:solidFill>
            <a:ln w="12700" cap="rnd">
              <a:solidFill>
                <a:schemeClr val="tx1"/>
              </a:solidFill>
              <a:round/>
              <a:headEnd/>
              <a:tailEnd/>
            </a:ln>
          </p:spPr>
          <p:txBody>
            <a:bodyPr/>
            <a:lstStyle/>
            <a:p>
              <a:endParaRPr lang="en-US" dirty="0"/>
            </a:p>
          </p:txBody>
        </p:sp>
        <p:sp>
          <p:nvSpPr>
            <p:cNvPr id="72275" name="Freeform 261"/>
            <p:cNvSpPr>
              <a:spLocks/>
            </p:cNvSpPr>
            <p:nvPr/>
          </p:nvSpPr>
          <p:spPr bwMode="auto">
            <a:xfrm>
              <a:off x="2043" y="2040"/>
              <a:ext cx="118" cy="52"/>
            </a:xfrm>
            <a:custGeom>
              <a:avLst/>
              <a:gdLst>
                <a:gd name="T0" fmla="*/ 0 w 69"/>
                <a:gd name="T1" fmla="*/ 44 h 31"/>
                <a:gd name="T2" fmla="*/ 17 w 69"/>
                <a:gd name="T3" fmla="*/ 50 h 31"/>
                <a:gd name="T4" fmla="*/ 32 w 69"/>
                <a:gd name="T5" fmla="*/ 20 h 31"/>
                <a:gd name="T6" fmla="*/ 63 w 69"/>
                <a:gd name="T7" fmla="*/ 30 h 31"/>
                <a:gd name="T8" fmla="*/ 77 w 69"/>
                <a:gd name="T9" fmla="*/ 0 h 31"/>
                <a:gd name="T10" fmla="*/ 116 w 69"/>
                <a:gd name="T11" fmla="*/ 20 h 31"/>
                <a:gd name="T12" fmla="*/ 116 w 69"/>
                <a:gd name="T13" fmla="*/ 0 h 31"/>
                <a:gd name="T14" fmla="*/ 0 60000 65536"/>
                <a:gd name="T15" fmla="*/ 0 60000 65536"/>
                <a:gd name="T16" fmla="*/ 0 60000 65536"/>
                <a:gd name="T17" fmla="*/ 0 60000 65536"/>
                <a:gd name="T18" fmla="*/ 0 60000 65536"/>
                <a:gd name="T19" fmla="*/ 0 60000 65536"/>
                <a:gd name="T20" fmla="*/ 0 60000 65536"/>
                <a:gd name="T21" fmla="*/ 0 w 69"/>
                <a:gd name="T22" fmla="*/ 0 h 31"/>
                <a:gd name="T23" fmla="*/ 69 w 69"/>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1">
                  <a:moveTo>
                    <a:pt x="0" y="26"/>
                  </a:moveTo>
                  <a:lnTo>
                    <a:pt x="10" y="30"/>
                  </a:lnTo>
                  <a:lnTo>
                    <a:pt x="19" y="12"/>
                  </a:lnTo>
                  <a:lnTo>
                    <a:pt x="37" y="18"/>
                  </a:lnTo>
                  <a:lnTo>
                    <a:pt x="45" y="0"/>
                  </a:lnTo>
                  <a:lnTo>
                    <a:pt x="68" y="12"/>
                  </a:lnTo>
                  <a:lnTo>
                    <a:pt x="68" y="0"/>
                  </a:lnTo>
                </a:path>
              </a:pathLst>
            </a:custGeom>
            <a:solidFill>
              <a:srgbClr val="FF0000"/>
            </a:solidFill>
            <a:ln w="12700" cap="rnd">
              <a:solidFill>
                <a:schemeClr val="tx1"/>
              </a:solidFill>
              <a:round/>
              <a:headEnd/>
              <a:tailEnd/>
            </a:ln>
          </p:spPr>
          <p:txBody>
            <a:bodyPr/>
            <a:lstStyle/>
            <a:p>
              <a:endParaRPr lang="en-US" dirty="0"/>
            </a:p>
          </p:txBody>
        </p:sp>
        <p:sp>
          <p:nvSpPr>
            <p:cNvPr id="72276" name="Oval 262"/>
            <p:cNvSpPr>
              <a:spLocks noChangeArrowheads="1"/>
            </p:cNvSpPr>
            <p:nvPr/>
          </p:nvSpPr>
          <p:spPr bwMode="auto">
            <a:xfrm>
              <a:off x="1987" y="2054"/>
              <a:ext cx="42"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77" name="Freeform 263"/>
            <p:cNvSpPr>
              <a:spLocks/>
            </p:cNvSpPr>
            <p:nvPr/>
          </p:nvSpPr>
          <p:spPr bwMode="auto">
            <a:xfrm>
              <a:off x="2010" y="1993"/>
              <a:ext cx="138" cy="75"/>
            </a:xfrm>
            <a:custGeom>
              <a:avLst/>
              <a:gdLst>
                <a:gd name="T0" fmla="*/ 0 w 81"/>
                <a:gd name="T1" fmla="*/ 60 h 44"/>
                <a:gd name="T2" fmla="*/ 14 w 81"/>
                <a:gd name="T3" fmla="*/ 73 h 44"/>
                <a:gd name="T4" fmla="*/ 32 w 81"/>
                <a:gd name="T5" fmla="*/ 34 h 44"/>
                <a:gd name="T6" fmla="*/ 65 w 81"/>
                <a:gd name="T7" fmla="*/ 53 h 44"/>
                <a:gd name="T8" fmla="*/ 77 w 81"/>
                <a:gd name="T9" fmla="*/ 20 h 44"/>
                <a:gd name="T10" fmla="*/ 116 w 81"/>
                <a:gd name="T11" fmla="*/ 34 h 44"/>
                <a:gd name="T12" fmla="*/ 129 w 81"/>
                <a:gd name="T13" fmla="*/ 0 h 44"/>
                <a:gd name="T14" fmla="*/ 136 w 81"/>
                <a:gd name="T15" fmla="*/ 14 h 44"/>
                <a:gd name="T16" fmla="*/ 0 60000 65536"/>
                <a:gd name="T17" fmla="*/ 0 60000 65536"/>
                <a:gd name="T18" fmla="*/ 0 60000 65536"/>
                <a:gd name="T19" fmla="*/ 0 60000 65536"/>
                <a:gd name="T20" fmla="*/ 0 60000 65536"/>
                <a:gd name="T21" fmla="*/ 0 60000 65536"/>
                <a:gd name="T22" fmla="*/ 0 60000 65536"/>
                <a:gd name="T23" fmla="*/ 0 60000 65536"/>
                <a:gd name="T24" fmla="*/ 0 w 81"/>
                <a:gd name="T25" fmla="*/ 0 h 44"/>
                <a:gd name="T26" fmla="*/ 81 w 81"/>
                <a:gd name="T27" fmla="*/ 44 h 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 h="44">
                  <a:moveTo>
                    <a:pt x="0" y="35"/>
                  </a:moveTo>
                  <a:lnTo>
                    <a:pt x="8" y="43"/>
                  </a:lnTo>
                  <a:lnTo>
                    <a:pt x="19" y="20"/>
                  </a:lnTo>
                  <a:lnTo>
                    <a:pt x="38" y="31"/>
                  </a:lnTo>
                  <a:lnTo>
                    <a:pt x="45" y="12"/>
                  </a:lnTo>
                  <a:lnTo>
                    <a:pt x="68" y="20"/>
                  </a:lnTo>
                  <a:lnTo>
                    <a:pt x="76" y="0"/>
                  </a:lnTo>
                  <a:lnTo>
                    <a:pt x="80" y="8"/>
                  </a:lnTo>
                </a:path>
              </a:pathLst>
            </a:custGeom>
            <a:solidFill>
              <a:srgbClr val="FF0000"/>
            </a:solidFill>
            <a:ln w="12700" cap="rnd">
              <a:solidFill>
                <a:schemeClr val="tx1"/>
              </a:solidFill>
              <a:round/>
              <a:headEnd/>
              <a:tailEnd/>
            </a:ln>
          </p:spPr>
          <p:txBody>
            <a:bodyPr/>
            <a:lstStyle/>
            <a:p>
              <a:endParaRPr lang="en-US" dirty="0"/>
            </a:p>
          </p:txBody>
        </p:sp>
        <p:sp>
          <p:nvSpPr>
            <p:cNvPr id="72278" name="Freeform 264"/>
            <p:cNvSpPr>
              <a:spLocks/>
            </p:cNvSpPr>
            <p:nvPr/>
          </p:nvSpPr>
          <p:spPr bwMode="auto">
            <a:xfrm>
              <a:off x="2017" y="1978"/>
              <a:ext cx="115" cy="56"/>
            </a:xfrm>
            <a:custGeom>
              <a:avLst/>
              <a:gdLst>
                <a:gd name="T0" fmla="*/ 0 w 69"/>
                <a:gd name="T1" fmla="*/ 49 h 31"/>
                <a:gd name="T2" fmla="*/ 12 w 69"/>
                <a:gd name="T3" fmla="*/ 54 h 31"/>
                <a:gd name="T4" fmla="*/ 33 w 69"/>
                <a:gd name="T5" fmla="*/ 20 h 31"/>
                <a:gd name="T6" fmla="*/ 65 w 69"/>
                <a:gd name="T7" fmla="*/ 34 h 31"/>
                <a:gd name="T8" fmla="*/ 75 w 69"/>
                <a:gd name="T9" fmla="*/ 0 h 31"/>
                <a:gd name="T10" fmla="*/ 107 w 69"/>
                <a:gd name="T11" fmla="*/ 13 h 31"/>
                <a:gd name="T12" fmla="*/ 113 w 69"/>
                <a:gd name="T13" fmla="*/ 0 h 31"/>
                <a:gd name="T14" fmla="*/ 0 60000 65536"/>
                <a:gd name="T15" fmla="*/ 0 60000 65536"/>
                <a:gd name="T16" fmla="*/ 0 60000 65536"/>
                <a:gd name="T17" fmla="*/ 0 60000 65536"/>
                <a:gd name="T18" fmla="*/ 0 60000 65536"/>
                <a:gd name="T19" fmla="*/ 0 60000 65536"/>
                <a:gd name="T20" fmla="*/ 0 60000 65536"/>
                <a:gd name="T21" fmla="*/ 0 w 69"/>
                <a:gd name="T22" fmla="*/ 0 h 31"/>
                <a:gd name="T23" fmla="*/ 69 w 69"/>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31">
                  <a:moveTo>
                    <a:pt x="0" y="27"/>
                  </a:moveTo>
                  <a:lnTo>
                    <a:pt x="7" y="30"/>
                  </a:lnTo>
                  <a:lnTo>
                    <a:pt x="20" y="11"/>
                  </a:lnTo>
                  <a:lnTo>
                    <a:pt x="39" y="19"/>
                  </a:lnTo>
                  <a:lnTo>
                    <a:pt x="45" y="0"/>
                  </a:lnTo>
                  <a:lnTo>
                    <a:pt x="64" y="7"/>
                  </a:lnTo>
                  <a:lnTo>
                    <a:pt x="68" y="0"/>
                  </a:lnTo>
                </a:path>
              </a:pathLst>
            </a:custGeom>
            <a:solidFill>
              <a:srgbClr val="FF0000"/>
            </a:solidFill>
            <a:ln w="12700" cap="rnd">
              <a:solidFill>
                <a:schemeClr val="tx1"/>
              </a:solidFill>
              <a:round/>
              <a:headEnd/>
              <a:tailEnd/>
            </a:ln>
          </p:spPr>
          <p:txBody>
            <a:bodyPr/>
            <a:lstStyle/>
            <a:p>
              <a:endParaRPr lang="en-US" dirty="0"/>
            </a:p>
          </p:txBody>
        </p:sp>
        <p:sp>
          <p:nvSpPr>
            <p:cNvPr id="72279" name="Oval 265"/>
            <p:cNvSpPr>
              <a:spLocks noChangeArrowheads="1"/>
            </p:cNvSpPr>
            <p:nvPr/>
          </p:nvSpPr>
          <p:spPr bwMode="auto">
            <a:xfrm>
              <a:off x="1963" y="1988"/>
              <a:ext cx="40"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80" name="Freeform 266"/>
            <p:cNvSpPr>
              <a:spLocks/>
            </p:cNvSpPr>
            <p:nvPr/>
          </p:nvSpPr>
          <p:spPr bwMode="auto">
            <a:xfrm>
              <a:off x="1982" y="1925"/>
              <a:ext cx="137" cy="76"/>
            </a:xfrm>
            <a:custGeom>
              <a:avLst/>
              <a:gdLst>
                <a:gd name="T0" fmla="*/ 0 w 82"/>
                <a:gd name="T1" fmla="*/ 67 h 43"/>
                <a:gd name="T2" fmla="*/ 18 w 82"/>
                <a:gd name="T3" fmla="*/ 74 h 43"/>
                <a:gd name="T4" fmla="*/ 30 w 82"/>
                <a:gd name="T5" fmla="*/ 41 h 43"/>
                <a:gd name="T6" fmla="*/ 65 w 82"/>
                <a:gd name="T7" fmla="*/ 55 h 43"/>
                <a:gd name="T8" fmla="*/ 80 w 82"/>
                <a:gd name="T9" fmla="*/ 19 h 43"/>
                <a:gd name="T10" fmla="*/ 110 w 82"/>
                <a:gd name="T11" fmla="*/ 41 h 43"/>
                <a:gd name="T12" fmla="*/ 129 w 82"/>
                <a:gd name="T13" fmla="*/ 0 h 43"/>
                <a:gd name="T14" fmla="*/ 135 w 82"/>
                <a:gd name="T15" fmla="*/ 14 h 43"/>
                <a:gd name="T16" fmla="*/ 0 60000 65536"/>
                <a:gd name="T17" fmla="*/ 0 60000 65536"/>
                <a:gd name="T18" fmla="*/ 0 60000 65536"/>
                <a:gd name="T19" fmla="*/ 0 60000 65536"/>
                <a:gd name="T20" fmla="*/ 0 60000 65536"/>
                <a:gd name="T21" fmla="*/ 0 60000 65536"/>
                <a:gd name="T22" fmla="*/ 0 60000 65536"/>
                <a:gd name="T23" fmla="*/ 0 60000 65536"/>
                <a:gd name="T24" fmla="*/ 0 w 82"/>
                <a:gd name="T25" fmla="*/ 0 h 43"/>
                <a:gd name="T26" fmla="*/ 82 w 82"/>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2" h="43">
                  <a:moveTo>
                    <a:pt x="0" y="38"/>
                  </a:moveTo>
                  <a:lnTo>
                    <a:pt x="11" y="42"/>
                  </a:lnTo>
                  <a:lnTo>
                    <a:pt x="18" y="23"/>
                  </a:lnTo>
                  <a:lnTo>
                    <a:pt x="39" y="31"/>
                  </a:lnTo>
                  <a:lnTo>
                    <a:pt x="48" y="11"/>
                  </a:lnTo>
                  <a:lnTo>
                    <a:pt x="66" y="23"/>
                  </a:lnTo>
                  <a:lnTo>
                    <a:pt x="77" y="0"/>
                  </a:lnTo>
                  <a:lnTo>
                    <a:pt x="81" y="8"/>
                  </a:lnTo>
                </a:path>
              </a:pathLst>
            </a:custGeom>
            <a:solidFill>
              <a:srgbClr val="FF0000"/>
            </a:solidFill>
            <a:ln w="12700" cap="rnd">
              <a:solidFill>
                <a:schemeClr val="tx1"/>
              </a:solidFill>
              <a:round/>
              <a:headEnd/>
              <a:tailEnd/>
            </a:ln>
          </p:spPr>
          <p:txBody>
            <a:bodyPr/>
            <a:lstStyle/>
            <a:p>
              <a:endParaRPr lang="en-US" dirty="0"/>
            </a:p>
          </p:txBody>
        </p:sp>
        <p:sp>
          <p:nvSpPr>
            <p:cNvPr id="72281" name="Freeform 267"/>
            <p:cNvSpPr>
              <a:spLocks/>
            </p:cNvSpPr>
            <p:nvPr/>
          </p:nvSpPr>
          <p:spPr bwMode="auto">
            <a:xfrm>
              <a:off x="2006" y="1912"/>
              <a:ext cx="120" cy="43"/>
            </a:xfrm>
            <a:custGeom>
              <a:avLst/>
              <a:gdLst>
                <a:gd name="T0" fmla="*/ 0 w 71"/>
                <a:gd name="T1" fmla="*/ 34 h 25"/>
                <a:gd name="T2" fmla="*/ 12 w 71"/>
                <a:gd name="T3" fmla="*/ 41 h 25"/>
                <a:gd name="T4" fmla="*/ 30 w 71"/>
                <a:gd name="T5" fmla="*/ 14 h 25"/>
                <a:gd name="T6" fmla="*/ 64 w 71"/>
                <a:gd name="T7" fmla="*/ 34 h 25"/>
                <a:gd name="T8" fmla="*/ 81 w 71"/>
                <a:gd name="T9" fmla="*/ 0 h 25"/>
                <a:gd name="T10" fmla="*/ 115 w 71"/>
                <a:gd name="T11" fmla="*/ 21 h 25"/>
                <a:gd name="T12" fmla="*/ 118 w 71"/>
                <a:gd name="T13" fmla="*/ 7 h 25"/>
                <a:gd name="T14" fmla="*/ 0 60000 65536"/>
                <a:gd name="T15" fmla="*/ 0 60000 65536"/>
                <a:gd name="T16" fmla="*/ 0 60000 65536"/>
                <a:gd name="T17" fmla="*/ 0 60000 65536"/>
                <a:gd name="T18" fmla="*/ 0 60000 65536"/>
                <a:gd name="T19" fmla="*/ 0 60000 65536"/>
                <a:gd name="T20" fmla="*/ 0 60000 65536"/>
                <a:gd name="T21" fmla="*/ 0 w 71"/>
                <a:gd name="T22" fmla="*/ 0 h 25"/>
                <a:gd name="T23" fmla="*/ 71 w 71"/>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25">
                  <a:moveTo>
                    <a:pt x="0" y="20"/>
                  </a:moveTo>
                  <a:lnTo>
                    <a:pt x="7" y="24"/>
                  </a:lnTo>
                  <a:lnTo>
                    <a:pt x="18" y="8"/>
                  </a:lnTo>
                  <a:lnTo>
                    <a:pt x="38" y="20"/>
                  </a:lnTo>
                  <a:lnTo>
                    <a:pt x="48" y="0"/>
                  </a:lnTo>
                  <a:lnTo>
                    <a:pt x="68" y="12"/>
                  </a:lnTo>
                  <a:lnTo>
                    <a:pt x="70" y="4"/>
                  </a:lnTo>
                </a:path>
              </a:pathLst>
            </a:custGeom>
            <a:solidFill>
              <a:srgbClr val="FF0000"/>
            </a:solidFill>
            <a:ln w="12700" cap="rnd">
              <a:solidFill>
                <a:schemeClr val="tx1"/>
              </a:solidFill>
              <a:round/>
              <a:headEnd/>
              <a:tailEnd/>
            </a:ln>
          </p:spPr>
          <p:txBody>
            <a:bodyPr/>
            <a:lstStyle/>
            <a:p>
              <a:endParaRPr lang="en-US" dirty="0"/>
            </a:p>
          </p:txBody>
        </p:sp>
        <p:sp>
          <p:nvSpPr>
            <p:cNvPr id="72282" name="Oval 268"/>
            <p:cNvSpPr>
              <a:spLocks noChangeArrowheads="1"/>
            </p:cNvSpPr>
            <p:nvPr/>
          </p:nvSpPr>
          <p:spPr bwMode="auto">
            <a:xfrm>
              <a:off x="1949" y="1906"/>
              <a:ext cx="44" cy="47"/>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83" name="Freeform 269"/>
            <p:cNvSpPr>
              <a:spLocks/>
            </p:cNvSpPr>
            <p:nvPr/>
          </p:nvSpPr>
          <p:spPr bwMode="auto">
            <a:xfrm>
              <a:off x="1982" y="1867"/>
              <a:ext cx="137" cy="53"/>
            </a:xfrm>
            <a:custGeom>
              <a:avLst/>
              <a:gdLst>
                <a:gd name="T0" fmla="*/ 0 w 82"/>
                <a:gd name="T1" fmla="*/ 38 h 32"/>
                <a:gd name="T2" fmla="*/ 12 w 82"/>
                <a:gd name="T3" fmla="*/ 51 h 32"/>
                <a:gd name="T4" fmla="*/ 30 w 82"/>
                <a:gd name="T5" fmla="*/ 20 h 32"/>
                <a:gd name="T6" fmla="*/ 62 w 82"/>
                <a:gd name="T7" fmla="*/ 38 h 32"/>
                <a:gd name="T8" fmla="*/ 80 w 82"/>
                <a:gd name="T9" fmla="*/ 13 h 32"/>
                <a:gd name="T10" fmla="*/ 104 w 82"/>
                <a:gd name="T11" fmla="*/ 33 h 32"/>
                <a:gd name="T12" fmla="*/ 129 w 82"/>
                <a:gd name="T13" fmla="*/ 0 h 32"/>
                <a:gd name="T14" fmla="*/ 135 w 82"/>
                <a:gd name="T15" fmla="*/ 13 h 32"/>
                <a:gd name="T16" fmla="*/ 0 60000 65536"/>
                <a:gd name="T17" fmla="*/ 0 60000 65536"/>
                <a:gd name="T18" fmla="*/ 0 60000 65536"/>
                <a:gd name="T19" fmla="*/ 0 60000 65536"/>
                <a:gd name="T20" fmla="*/ 0 60000 65536"/>
                <a:gd name="T21" fmla="*/ 0 60000 65536"/>
                <a:gd name="T22" fmla="*/ 0 60000 65536"/>
                <a:gd name="T23" fmla="*/ 0 60000 65536"/>
                <a:gd name="T24" fmla="*/ 0 w 82"/>
                <a:gd name="T25" fmla="*/ 0 h 32"/>
                <a:gd name="T26" fmla="*/ 82 w 82"/>
                <a:gd name="T27" fmla="*/ 32 h 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2" h="32">
                  <a:moveTo>
                    <a:pt x="0" y="23"/>
                  </a:moveTo>
                  <a:lnTo>
                    <a:pt x="7" y="31"/>
                  </a:lnTo>
                  <a:lnTo>
                    <a:pt x="18" y="12"/>
                  </a:lnTo>
                  <a:lnTo>
                    <a:pt x="37" y="23"/>
                  </a:lnTo>
                  <a:lnTo>
                    <a:pt x="48" y="8"/>
                  </a:lnTo>
                  <a:lnTo>
                    <a:pt x="62" y="20"/>
                  </a:lnTo>
                  <a:lnTo>
                    <a:pt x="77" y="0"/>
                  </a:lnTo>
                  <a:lnTo>
                    <a:pt x="81" y="8"/>
                  </a:lnTo>
                </a:path>
              </a:pathLst>
            </a:custGeom>
            <a:solidFill>
              <a:srgbClr val="FF0000"/>
            </a:solidFill>
            <a:ln w="12700" cap="rnd">
              <a:solidFill>
                <a:schemeClr val="tx1"/>
              </a:solidFill>
              <a:round/>
              <a:headEnd/>
              <a:tailEnd/>
            </a:ln>
          </p:spPr>
          <p:txBody>
            <a:bodyPr/>
            <a:lstStyle/>
            <a:p>
              <a:endParaRPr lang="en-US" dirty="0"/>
            </a:p>
          </p:txBody>
        </p:sp>
        <p:sp>
          <p:nvSpPr>
            <p:cNvPr id="72284" name="Freeform 270"/>
            <p:cNvSpPr>
              <a:spLocks/>
            </p:cNvSpPr>
            <p:nvPr/>
          </p:nvSpPr>
          <p:spPr bwMode="auto">
            <a:xfrm>
              <a:off x="1997" y="1843"/>
              <a:ext cx="115" cy="28"/>
            </a:xfrm>
            <a:custGeom>
              <a:avLst/>
              <a:gdLst>
                <a:gd name="T0" fmla="*/ 0 w 69"/>
                <a:gd name="T1" fmla="*/ 14 h 16"/>
                <a:gd name="T2" fmla="*/ 12 w 69"/>
                <a:gd name="T3" fmla="*/ 26 h 16"/>
                <a:gd name="T4" fmla="*/ 35 w 69"/>
                <a:gd name="T5" fmla="*/ 0 h 16"/>
                <a:gd name="T6" fmla="*/ 60 w 69"/>
                <a:gd name="T7" fmla="*/ 26 h 16"/>
                <a:gd name="T8" fmla="*/ 85 w 69"/>
                <a:gd name="T9" fmla="*/ 0 h 16"/>
                <a:gd name="T10" fmla="*/ 108 w 69"/>
                <a:gd name="T11" fmla="*/ 26 h 16"/>
                <a:gd name="T12" fmla="*/ 113 w 69"/>
                <a:gd name="T13" fmla="*/ 14 h 16"/>
                <a:gd name="T14" fmla="*/ 0 60000 65536"/>
                <a:gd name="T15" fmla="*/ 0 60000 65536"/>
                <a:gd name="T16" fmla="*/ 0 60000 65536"/>
                <a:gd name="T17" fmla="*/ 0 60000 65536"/>
                <a:gd name="T18" fmla="*/ 0 60000 65536"/>
                <a:gd name="T19" fmla="*/ 0 60000 65536"/>
                <a:gd name="T20" fmla="*/ 0 60000 65536"/>
                <a:gd name="T21" fmla="*/ 0 w 69"/>
                <a:gd name="T22" fmla="*/ 0 h 16"/>
                <a:gd name="T23" fmla="*/ 69 w 69"/>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16">
                  <a:moveTo>
                    <a:pt x="0" y="8"/>
                  </a:moveTo>
                  <a:lnTo>
                    <a:pt x="7" y="15"/>
                  </a:lnTo>
                  <a:lnTo>
                    <a:pt x="21" y="0"/>
                  </a:lnTo>
                  <a:lnTo>
                    <a:pt x="36" y="15"/>
                  </a:lnTo>
                  <a:lnTo>
                    <a:pt x="51" y="0"/>
                  </a:lnTo>
                  <a:lnTo>
                    <a:pt x="65" y="15"/>
                  </a:lnTo>
                  <a:lnTo>
                    <a:pt x="68" y="8"/>
                  </a:lnTo>
                </a:path>
              </a:pathLst>
            </a:custGeom>
            <a:solidFill>
              <a:srgbClr val="FF0000"/>
            </a:solidFill>
            <a:ln w="12700" cap="rnd">
              <a:solidFill>
                <a:schemeClr val="tx1"/>
              </a:solidFill>
              <a:round/>
              <a:headEnd/>
              <a:tailEnd/>
            </a:ln>
          </p:spPr>
          <p:txBody>
            <a:bodyPr/>
            <a:lstStyle/>
            <a:p>
              <a:endParaRPr lang="en-US" dirty="0"/>
            </a:p>
          </p:txBody>
        </p:sp>
        <p:sp>
          <p:nvSpPr>
            <p:cNvPr id="72285" name="Oval 271"/>
            <p:cNvSpPr>
              <a:spLocks noChangeArrowheads="1"/>
            </p:cNvSpPr>
            <p:nvPr/>
          </p:nvSpPr>
          <p:spPr bwMode="auto">
            <a:xfrm>
              <a:off x="1937" y="1819"/>
              <a:ext cx="42" cy="45"/>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86" name="Freeform 272"/>
            <p:cNvSpPr>
              <a:spLocks/>
            </p:cNvSpPr>
            <p:nvPr/>
          </p:nvSpPr>
          <p:spPr bwMode="auto">
            <a:xfrm>
              <a:off x="1967" y="1805"/>
              <a:ext cx="145" cy="29"/>
            </a:xfrm>
            <a:custGeom>
              <a:avLst/>
              <a:gdLst>
                <a:gd name="T0" fmla="*/ 0 w 86"/>
                <a:gd name="T1" fmla="*/ 13 h 16"/>
                <a:gd name="T2" fmla="*/ 12 w 86"/>
                <a:gd name="T3" fmla="*/ 27 h 16"/>
                <a:gd name="T4" fmla="*/ 39 w 86"/>
                <a:gd name="T5" fmla="*/ 0 h 16"/>
                <a:gd name="T6" fmla="*/ 62 w 86"/>
                <a:gd name="T7" fmla="*/ 27 h 16"/>
                <a:gd name="T8" fmla="*/ 86 w 86"/>
                <a:gd name="T9" fmla="*/ 0 h 16"/>
                <a:gd name="T10" fmla="*/ 113 w 86"/>
                <a:gd name="T11" fmla="*/ 27 h 16"/>
                <a:gd name="T12" fmla="*/ 137 w 86"/>
                <a:gd name="T13" fmla="*/ 0 h 16"/>
                <a:gd name="T14" fmla="*/ 143 w 86"/>
                <a:gd name="T15" fmla="*/ 13 h 16"/>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16"/>
                <a:gd name="T26" fmla="*/ 86 w 86"/>
                <a:gd name="T27" fmla="*/ 16 h 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16">
                  <a:moveTo>
                    <a:pt x="0" y="7"/>
                  </a:moveTo>
                  <a:lnTo>
                    <a:pt x="7" y="15"/>
                  </a:lnTo>
                  <a:lnTo>
                    <a:pt x="23" y="0"/>
                  </a:lnTo>
                  <a:lnTo>
                    <a:pt x="37" y="15"/>
                  </a:lnTo>
                  <a:lnTo>
                    <a:pt x="51" y="0"/>
                  </a:lnTo>
                  <a:lnTo>
                    <a:pt x="67" y="15"/>
                  </a:lnTo>
                  <a:lnTo>
                    <a:pt x="81" y="0"/>
                  </a:lnTo>
                  <a:lnTo>
                    <a:pt x="85" y="7"/>
                  </a:lnTo>
                </a:path>
              </a:pathLst>
            </a:custGeom>
            <a:solidFill>
              <a:srgbClr val="FF0000"/>
            </a:solidFill>
            <a:ln w="12700" cap="rnd">
              <a:solidFill>
                <a:schemeClr val="tx1"/>
              </a:solidFill>
              <a:round/>
              <a:headEnd/>
              <a:tailEnd/>
            </a:ln>
          </p:spPr>
          <p:txBody>
            <a:bodyPr/>
            <a:lstStyle/>
            <a:p>
              <a:endParaRPr lang="en-US" dirty="0"/>
            </a:p>
          </p:txBody>
        </p:sp>
        <p:sp>
          <p:nvSpPr>
            <p:cNvPr id="72287" name="Freeform 273"/>
            <p:cNvSpPr>
              <a:spLocks/>
            </p:cNvSpPr>
            <p:nvPr/>
          </p:nvSpPr>
          <p:spPr bwMode="auto">
            <a:xfrm>
              <a:off x="1997" y="1767"/>
              <a:ext cx="115" cy="26"/>
            </a:xfrm>
            <a:custGeom>
              <a:avLst/>
              <a:gdLst>
                <a:gd name="T0" fmla="*/ 0 w 69"/>
                <a:gd name="T1" fmla="*/ 11 h 16"/>
                <a:gd name="T2" fmla="*/ 12 w 69"/>
                <a:gd name="T3" fmla="*/ 24 h 16"/>
                <a:gd name="T4" fmla="*/ 35 w 69"/>
                <a:gd name="T5" fmla="*/ 0 h 16"/>
                <a:gd name="T6" fmla="*/ 60 w 69"/>
                <a:gd name="T7" fmla="*/ 24 h 16"/>
                <a:gd name="T8" fmla="*/ 85 w 69"/>
                <a:gd name="T9" fmla="*/ 0 h 16"/>
                <a:gd name="T10" fmla="*/ 108 w 69"/>
                <a:gd name="T11" fmla="*/ 24 h 16"/>
                <a:gd name="T12" fmla="*/ 113 w 69"/>
                <a:gd name="T13" fmla="*/ 11 h 16"/>
                <a:gd name="T14" fmla="*/ 0 60000 65536"/>
                <a:gd name="T15" fmla="*/ 0 60000 65536"/>
                <a:gd name="T16" fmla="*/ 0 60000 65536"/>
                <a:gd name="T17" fmla="*/ 0 60000 65536"/>
                <a:gd name="T18" fmla="*/ 0 60000 65536"/>
                <a:gd name="T19" fmla="*/ 0 60000 65536"/>
                <a:gd name="T20" fmla="*/ 0 60000 65536"/>
                <a:gd name="T21" fmla="*/ 0 w 69"/>
                <a:gd name="T22" fmla="*/ 0 h 16"/>
                <a:gd name="T23" fmla="*/ 69 w 69"/>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 h="16">
                  <a:moveTo>
                    <a:pt x="0" y="7"/>
                  </a:moveTo>
                  <a:lnTo>
                    <a:pt x="7" y="15"/>
                  </a:lnTo>
                  <a:lnTo>
                    <a:pt x="21" y="0"/>
                  </a:lnTo>
                  <a:lnTo>
                    <a:pt x="36" y="15"/>
                  </a:lnTo>
                  <a:lnTo>
                    <a:pt x="51" y="0"/>
                  </a:lnTo>
                  <a:lnTo>
                    <a:pt x="65" y="15"/>
                  </a:lnTo>
                  <a:lnTo>
                    <a:pt x="68" y="7"/>
                  </a:lnTo>
                </a:path>
              </a:pathLst>
            </a:custGeom>
            <a:solidFill>
              <a:srgbClr val="FF0000"/>
            </a:solidFill>
            <a:ln w="12700" cap="rnd">
              <a:solidFill>
                <a:schemeClr val="tx1"/>
              </a:solidFill>
              <a:round/>
              <a:headEnd/>
              <a:tailEnd/>
            </a:ln>
          </p:spPr>
          <p:txBody>
            <a:bodyPr/>
            <a:lstStyle/>
            <a:p>
              <a:endParaRPr lang="en-US" dirty="0"/>
            </a:p>
          </p:txBody>
        </p:sp>
        <p:sp>
          <p:nvSpPr>
            <p:cNvPr id="72288" name="Oval 274"/>
            <p:cNvSpPr>
              <a:spLocks noChangeArrowheads="1"/>
            </p:cNvSpPr>
            <p:nvPr/>
          </p:nvSpPr>
          <p:spPr bwMode="auto">
            <a:xfrm>
              <a:off x="1943" y="1734"/>
              <a:ext cx="46"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89" name="Freeform 275"/>
            <p:cNvSpPr>
              <a:spLocks/>
            </p:cNvSpPr>
            <p:nvPr/>
          </p:nvSpPr>
          <p:spPr bwMode="auto">
            <a:xfrm>
              <a:off x="1973" y="1726"/>
              <a:ext cx="139" cy="27"/>
            </a:xfrm>
            <a:custGeom>
              <a:avLst/>
              <a:gdLst>
                <a:gd name="T0" fmla="*/ 0 w 83"/>
                <a:gd name="T1" fmla="*/ 13 h 15"/>
                <a:gd name="T2" fmla="*/ 12 w 83"/>
                <a:gd name="T3" fmla="*/ 25 h 15"/>
                <a:gd name="T4" fmla="*/ 39 w 83"/>
                <a:gd name="T5" fmla="*/ 0 h 15"/>
                <a:gd name="T6" fmla="*/ 64 w 83"/>
                <a:gd name="T7" fmla="*/ 25 h 15"/>
                <a:gd name="T8" fmla="*/ 87 w 83"/>
                <a:gd name="T9" fmla="*/ 0 h 15"/>
                <a:gd name="T10" fmla="*/ 112 w 83"/>
                <a:gd name="T11" fmla="*/ 25 h 15"/>
                <a:gd name="T12" fmla="*/ 137 w 83"/>
                <a:gd name="T13" fmla="*/ 0 h 15"/>
                <a:gd name="T14" fmla="*/ 137 w 83"/>
                <a:gd name="T15" fmla="*/ 13 h 15"/>
                <a:gd name="T16" fmla="*/ 0 60000 65536"/>
                <a:gd name="T17" fmla="*/ 0 60000 65536"/>
                <a:gd name="T18" fmla="*/ 0 60000 65536"/>
                <a:gd name="T19" fmla="*/ 0 60000 65536"/>
                <a:gd name="T20" fmla="*/ 0 60000 65536"/>
                <a:gd name="T21" fmla="*/ 0 60000 65536"/>
                <a:gd name="T22" fmla="*/ 0 60000 65536"/>
                <a:gd name="T23" fmla="*/ 0 60000 65536"/>
                <a:gd name="T24" fmla="*/ 0 w 83"/>
                <a:gd name="T25" fmla="*/ 0 h 15"/>
                <a:gd name="T26" fmla="*/ 83 w 83"/>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 h="15">
                  <a:moveTo>
                    <a:pt x="0" y="7"/>
                  </a:moveTo>
                  <a:lnTo>
                    <a:pt x="7" y="14"/>
                  </a:lnTo>
                  <a:lnTo>
                    <a:pt x="23" y="0"/>
                  </a:lnTo>
                  <a:lnTo>
                    <a:pt x="38" y="14"/>
                  </a:lnTo>
                  <a:lnTo>
                    <a:pt x="52" y="0"/>
                  </a:lnTo>
                  <a:lnTo>
                    <a:pt x="67" y="14"/>
                  </a:lnTo>
                  <a:lnTo>
                    <a:pt x="82" y="0"/>
                  </a:lnTo>
                  <a:lnTo>
                    <a:pt x="82" y="7"/>
                  </a:lnTo>
                </a:path>
              </a:pathLst>
            </a:custGeom>
            <a:solidFill>
              <a:srgbClr val="FF0000"/>
            </a:solidFill>
            <a:ln w="12700" cap="rnd">
              <a:solidFill>
                <a:schemeClr val="tx1"/>
              </a:solidFill>
              <a:round/>
              <a:headEnd/>
              <a:tailEnd/>
            </a:ln>
          </p:spPr>
          <p:txBody>
            <a:bodyPr/>
            <a:lstStyle/>
            <a:p>
              <a:endParaRPr lang="en-US" dirty="0"/>
            </a:p>
          </p:txBody>
        </p:sp>
        <p:sp>
          <p:nvSpPr>
            <p:cNvPr id="72290" name="Freeform 276"/>
            <p:cNvSpPr>
              <a:spLocks/>
            </p:cNvSpPr>
            <p:nvPr/>
          </p:nvSpPr>
          <p:spPr bwMode="auto">
            <a:xfrm>
              <a:off x="2006" y="1678"/>
              <a:ext cx="120" cy="42"/>
            </a:xfrm>
            <a:custGeom>
              <a:avLst/>
              <a:gdLst>
                <a:gd name="T0" fmla="*/ 0 w 71"/>
                <a:gd name="T1" fmla="*/ 7 h 24"/>
                <a:gd name="T2" fmla="*/ 5 w 71"/>
                <a:gd name="T3" fmla="*/ 26 h 24"/>
                <a:gd name="T4" fmla="*/ 37 w 71"/>
                <a:gd name="T5" fmla="*/ 0 h 24"/>
                <a:gd name="T6" fmla="*/ 56 w 71"/>
                <a:gd name="T7" fmla="*/ 33 h 24"/>
                <a:gd name="T8" fmla="*/ 88 w 71"/>
                <a:gd name="T9" fmla="*/ 12 h 24"/>
                <a:gd name="T10" fmla="*/ 106 w 71"/>
                <a:gd name="T11" fmla="*/ 40 h 24"/>
                <a:gd name="T12" fmla="*/ 118 w 71"/>
                <a:gd name="T13" fmla="*/ 33 h 24"/>
                <a:gd name="T14" fmla="*/ 0 60000 65536"/>
                <a:gd name="T15" fmla="*/ 0 60000 65536"/>
                <a:gd name="T16" fmla="*/ 0 60000 65536"/>
                <a:gd name="T17" fmla="*/ 0 60000 65536"/>
                <a:gd name="T18" fmla="*/ 0 60000 65536"/>
                <a:gd name="T19" fmla="*/ 0 60000 65536"/>
                <a:gd name="T20" fmla="*/ 0 60000 65536"/>
                <a:gd name="T21" fmla="*/ 0 w 71"/>
                <a:gd name="T22" fmla="*/ 0 h 24"/>
                <a:gd name="T23" fmla="*/ 71 w 71"/>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24">
                  <a:moveTo>
                    <a:pt x="0" y="4"/>
                  </a:moveTo>
                  <a:lnTo>
                    <a:pt x="3" y="15"/>
                  </a:lnTo>
                  <a:lnTo>
                    <a:pt x="22" y="0"/>
                  </a:lnTo>
                  <a:lnTo>
                    <a:pt x="33" y="19"/>
                  </a:lnTo>
                  <a:lnTo>
                    <a:pt x="52" y="7"/>
                  </a:lnTo>
                  <a:lnTo>
                    <a:pt x="63" y="23"/>
                  </a:lnTo>
                  <a:lnTo>
                    <a:pt x="70" y="19"/>
                  </a:lnTo>
                </a:path>
              </a:pathLst>
            </a:custGeom>
            <a:solidFill>
              <a:srgbClr val="FF0000"/>
            </a:solidFill>
            <a:ln w="12700" cap="rnd">
              <a:solidFill>
                <a:schemeClr val="tx1"/>
              </a:solidFill>
              <a:round/>
              <a:headEnd/>
              <a:tailEnd/>
            </a:ln>
          </p:spPr>
          <p:txBody>
            <a:bodyPr/>
            <a:lstStyle/>
            <a:p>
              <a:endParaRPr lang="en-US" dirty="0"/>
            </a:p>
          </p:txBody>
        </p:sp>
        <p:sp>
          <p:nvSpPr>
            <p:cNvPr id="72291" name="Oval 277"/>
            <p:cNvSpPr>
              <a:spLocks noChangeArrowheads="1"/>
            </p:cNvSpPr>
            <p:nvPr/>
          </p:nvSpPr>
          <p:spPr bwMode="auto">
            <a:xfrm>
              <a:off x="1956" y="1638"/>
              <a:ext cx="41"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92" name="Freeform 278"/>
            <p:cNvSpPr>
              <a:spLocks/>
            </p:cNvSpPr>
            <p:nvPr/>
          </p:nvSpPr>
          <p:spPr bwMode="auto">
            <a:xfrm>
              <a:off x="1997" y="1640"/>
              <a:ext cx="135" cy="39"/>
            </a:xfrm>
            <a:custGeom>
              <a:avLst/>
              <a:gdLst>
                <a:gd name="T0" fmla="*/ 0 w 81"/>
                <a:gd name="T1" fmla="*/ 7 h 23"/>
                <a:gd name="T2" fmla="*/ 5 w 81"/>
                <a:gd name="T3" fmla="*/ 19 h 23"/>
                <a:gd name="T4" fmla="*/ 38 w 81"/>
                <a:gd name="T5" fmla="*/ 0 h 23"/>
                <a:gd name="T6" fmla="*/ 55 w 81"/>
                <a:gd name="T7" fmla="*/ 24 h 23"/>
                <a:gd name="T8" fmla="*/ 85 w 81"/>
                <a:gd name="T9" fmla="*/ 7 h 23"/>
                <a:gd name="T10" fmla="*/ 105 w 81"/>
                <a:gd name="T11" fmla="*/ 37 h 23"/>
                <a:gd name="T12" fmla="*/ 128 w 81"/>
                <a:gd name="T13" fmla="*/ 19 h 23"/>
                <a:gd name="T14" fmla="*/ 133 w 81"/>
                <a:gd name="T15" fmla="*/ 31 h 23"/>
                <a:gd name="T16" fmla="*/ 0 60000 65536"/>
                <a:gd name="T17" fmla="*/ 0 60000 65536"/>
                <a:gd name="T18" fmla="*/ 0 60000 65536"/>
                <a:gd name="T19" fmla="*/ 0 60000 65536"/>
                <a:gd name="T20" fmla="*/ 0 60000 65536"/>
                <a:gd name="T21" fmla="*/ 0 60000 65536"/>
                <a:gd name="T22" fmla="*/ 0 60000 65536"/>
                <a:gd name="T23" fmla="*/ 0 60000 65536"/>
                <a:gd name="T24" fmla="*/ 0 w 81"/>
                <a:gd name="T25" fmla="*/ 0 h 23"/>
                <a:gd name="T26" fmla="*/ 81 w 81"/>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1" h="23">
                  <a:moveTo>
                    <a:pt x="0" y="4"/>
                  </a:moveTo>
                  <a:lnTo>
                    <a:pt x="3" y="11"/>
                  </a:lnTo>
                  <a:lnTo>
                    <a:pt x="23" y="0"/>
                  </a:lnTo>
                  <a:lnTo>
                    <a:pt x="33" y="14"/>
                  </a:lnTo>
                  <a:lnTo>
                    <a:pt x="51" y="4"/>
                  </a:lnTo>
                  <a:lnTo>
                    <a:pt x="63" y="22"/>
                  </a:lnTo>
                  <a:lnTo>
                    <a:pt x="77" y="11"/>
                  </a:lnTo>
                  <a:lnTo>
                    <a:pt x="80" y="18"/>
                  </a:lnTo>
                </a:path>
              </a:pathLst>
            </a:custGeom>
            <a:solidFill>
              <a:srgbClr val="FF0000"/>
            </a:solidFill>
            <a:ln w="12700" cap="rnd">
              <a:solidFill>
                <a:schemeClr val="tx1"/>
              </a:solidFill>
              <a:round/>
              <a:headEnd/>
              <a:tailEnd/>
            </a:ln>
          </p:spPr>
          <p:txBody>
            <a:bodyPr/>
            <a:lstStyle/>
            <a:p>
              <a:endParaRPr lang="en-US" dirty="0"/>
            </a:p>
          </p:txBody>
        </p:sp>
        <p:sp>
          <p:nvSpPr>
            <p:cNvPr id="72293" name="Freeform 279"/>
            <p:cNvSpPr>
              <a:spLocks/>
            </p:cNvSpPr>
            <p:nvPr/>
          </p:nvSpPr>
          <p:spPr bwMode="auto">
            <a:xfrm>
              <a:off x="2029" y="1607"/>
              <a:ext cx="110" cy="64"/>
            </a:xfrm>
            <a:custGeom>
              <a:avLst/>
              <a:gdLst>
                <a:gd name="T0" fmla="*/ 0 w 65"/>
                <a:gd name="T1" fmla="*/ 0 h 38"/>
                <a:gd name="T2" fmla="*/ 5 w 65"/>
                <a:gd name="T3" fmla="*/ 12 h 38"/>
                <a:gd name="T4" fmla="*/ 46 w 65"/>
                <a:gd name="T5" fmla="*/ 5 h 38"/>
                <a:gd name="T6" fmla="*/ 52 w 65"/>
                <a:gd name="T7" fmla="*/ 37 h 38"/>
                <a:gd name="T8" fmla="*/ 91 w 65"/>
                <a:gd name="T9" fmla="*/ 32 h 38"/>
                <a:gd name="T10" fmla="*/ 96 w 65"/>
                <a:gd name="T11" fmla="*/ 62 h 38"/>
                <a:gd name="T12" fmla="*/ 108 w 65"/>
                <a:gd name="T13" fmla="*/ 56 h 38"/>
                <a:gd name="T14" fmla="*/ 0 60000 65536"/>
                <a:gd name="T15" fmla="*/ 0 60000 65536"/>
                <a:gd name="T16" fmla="*/ 0 60000 65536"/>
                <a:gd name="T17" fmla="*/ 0 60000 65536"/>
                <a:gd name="T18" fmla="*/ 0 60000 65536"/>
                <a:gd name="T19" fmla="*/ 0 60000 65536"/>
                <a:gd name="T20" fmla="*/ 0 60000 65536"/>
                <a:gd name="T21" fmla="*/ 0 w 65"/>
                <a:gd name="T22" fmla="*/ 0 h 38"/>
                <a:gd name="T23" fmla="*/ 65 w 65"/>
                <a:gd name="T24" fmla="*/ 38 h 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38">
                  <a:moveTo>
                    <a:pt x="0" y="0"/>
                  </a:moveTo>
                  <a:lnTo>
                    <a:pt x="3" y="7"/>
                  </a:lnTo>
                  <a:lnTo>
                    <a:pt x="27" y="3"/>
                  </a:lnTo>
                  <a:lnTo>
                    <a:pt x="31" y="22"/>
                  </a:lnTo>
                  <a:lnTo>
                    <a:pt x="54" y="19"/>
                  </a:lnTo>
                  <a:lnTo>
                    <a:pt x="57" y="37"/>
                  </a:lnTo>
                  <a:lnTo>
                    <a:pt x="64" y="33"/>
                  </a:lnTo>
                </a:path>
              </a:pathLst>
            </a:custGeom>
            <a:solidFill>
              <a:srgbClr val="FF0000"/>
            </a:solidFill>
            <a:ln w="12700" cap="rnd">
              <a:solidFill>
                <a:schemeClr val="tx1"/>
              </a:solidFill>
              <a:round/>
              <a:headEnd/>
              <a:tailEnd/>
            </a:ln>
          </p:spPr>
          <p:txBody>
            <a:bodyPr/>
            <a:lstStyle/>
            <a:p>
              <a:endParaRPr lang="en-US" dirty="0"/>
            </a:p>
          </p:txBody>
        </p:sp>
        <p:sp>
          <p:nvSpPr>
            <p:cNvPr id="72294" name="Oval 280"/>
            <p:cNvSpPr>
              <a:spLocks noChangeArrowheads="1"/>
            </p:cNvSpPr>
            <p:nvPr/>
          </p:nvSpPr>
          <p:spPr bwMode="auto">
            <a:xfrm>
              <a:off x="1987" y="1542"/>
              <a:ext cx="48" cy="51"/>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95" name="Freeform 281"/>
            <p:cNvSpPr>
              <a:spLocks/>
            </p:cNvSpPr>
            <p:nvPr/>
          </p:nvSpPr>
          <p:spPr bwMode="auto">
            <a:xfrm>
              <a:off x="2029" y="1558"/>
              <a:ext cx="132" cy="74"/>
            </a:xfrm>
            <a:custGeom>
              <a:avLst/>
              <a:gdLst>
                <a:gd name="T0" fmla="*/ 0 w 77"/>
                <a:gd name="T1" fmla="*/ 0 h 43"/>
                <a:gd name="T2" fmla="*/ 7 w 77"/>
                <a:gd name="T3" fmla="*/ 12 h 43"/>
                <a:gd name="T4" fmla="*/ 46 w 77"/>
                <a:gd name="T5" fmla="*/ 7 h 43"/>
                <a:gd name="T6" fmla="*/ 53 w 77"/>
                <a:gd name="T7" fmla="*/ 40 h 43"/>
                <a:gd name="T8" fmla="*/ 84 w 77"/>
                <a:gd name="T9" fmla="*/ 33 h 43"/>
                <a:gd name="T10" fmla="*/ 94 w 77"/>
                <a:gd name="T11" fmla="*/ 65 h 43"/>
                <a:gd name="T12" fmla="*/ 130 w 77"/>
                <a:gd name="T13" fmla="*/ 59 h 43"/>
                <a:gd name="T14" fmla="*/ 130 w 77"/>
                <a:gd name="T15" fmla="*/ 72 h 43"/>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43"/>
                <a:gd name="T26" fmla="*/ 77 w 77"/>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43">
                  <a:moveTo>
                    <a:pt x="0" y="0"/>
                  </a:moveTo>
                  <a:lnTo>
                    <a:pt x="4" y="7"/>
                  </a:lnTo>
                  <a:lnTo>
                    <a:pt x="27" y="4"/>
                  </a:lnTo>
                  <a:lnTo>
                    <a:pt x="31" y="23"/>
                  </a:lnTo>
                  <a:lnTo>
                    <a:pt x="49" y="19"/>
                  </a:lnTo>
                  <a:lnTo>
                    <a:pt x="55" y="38"/>
                  </a:lnTo>
                  <a:lnTo>
                    <a:pt x="76" y="34"/>
                  </a:lnTo>
                  <a:lnTo>
                    <a:pt x="76" y="42"/>
                  </a:lnTo>
                </a:path>
              </a:pathLst>
            </a:custGeom>
            <a:solidFill>
              <a:srgbClr val="FF0000"/>
            </a:solidFill>
            <a:ln w="12700" cap="rnd">
              <a:solidFill>
                <a:schemeClr val="tx1"/>
              </a:solidFill>
              <a:round/>
              <a:headEnd/>
              <a:tailEnd/>
            </a:ln>
          </p:spPr>
          <p:txBody>
            <a:bodyPr/>
            <a:lstStyle/>
            <a:p>
              <a:endParaRPr lang="en-US" dirty="0"/>
            </a:p>
          </p:txBody>
        </p:sp>
        <p:sp>
          <p:nvSpPr>
            <p:cNvPr id="72296" name="Freeform 282"/>
            <p:cNvSpPr>
              <a:spLocks/>
            </p:cNvSpPr>
            <p:nvPr/>
          </p:nvSpPr>
          <p:spPr bwMode="auto">
            <a:xfrm>
              <a:off x="2065" y="1519"/>
              <a:ext cx="97" cy="67"/>
            </a:xfrm>
            <a:custGeom>
              <a:avLst/>
              <a:gdLst>
                <a:gd name="T0" fmla="*/ 0 w 59"/>
                <a:gd name="T1" fmla="*/ 0 h 40"/>
                <a:gd name="T2" fmla="*/ 7 w 59"/>
                <a:gd name="T3" fmla="*/ 12 h 40"/>
                <a:gd name="T4" fmla="*/ 35 w 59"/>
                <a:gd name="T5" fmla="*/ 5 h 40"/>
                <a:gd name="T6" fmla="*/ 51 w 59"/>
                <a:gd name="T7" fmla="*/ 40 h 40"/>
                <a:gd name="T8" fmla="*/ 79 w 59"/>
                <a:gd name="T9" fmla="*/ 34 h 40"/>
                <a:gd name="T10" fmla="*/ 92 w 59"/>
                <a:gd name="T11" fmla="*/ 65 h 40"/>
                <a:gd name="T12" fmla="*/ 95 w 59"/>
                <a:gd name="T13" fmla="*/ 59 h 40"/>
                <a:gd name="T14" fmla="*/ 0 60000 65536"/>
                <a:gd name="T15" fmla="*/ 0 60000 65536"/>
                <a:gd name="T16" fmla="*/ 0 60000 65536"/>
                <a:gd name="T17" fmla="*/ 0 60000 65536"/>
                <a:gd name="T18" fmla="*/ 0 60000 65536"/>
                <a:gd name="T19" fmla="*/ 0 60000 65536"/>
                <a:gd name="T20" fmla="*/ 0 60000 65536"/>
                <a:gd name="T21" fmla="*/ 0 w 59"/>
                <a:gd name="T22" fmla="*/ 0 h 40"/>
                <a:gd name="T23" fmla="*/ 59 w 59"/>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40">
                  <a:moveTo>
                    <a:pt x="0" y="0"/>
                  </a:moveTo>
                  <a:lnTo>
                    <a:pt x="4" y="7"/>
                  </a:lnTo>
                  <a:lnTo>
                    <a:pt x="21" y="3"/>
                  </a:lnTo>
                  <a:lnTo>
                    <a:pt x="31" y="24"/>
                  </a:lnTo>
                  <a:lnTo>
                    <a:pt x="48" y="20"/>
                  </a:lnTo>
                  <a:lnTo>
                    <a:pt x="56" y="39"/>
                  </a:lnTo>
                  <a:lnTo>
                    <a:pt x="58" y="35"/>
                  </a:lnTo>
                </a:path>
              </a:pathLst>
            </a:custGeom>
            <a:solidFill>
              <a:srgbClr val="FF0000"/>
            </a:solidFill>
            <a:ln w="12700" cap="rnd">
              <a:solidFill>
                <a:schemeClr val="tx1"/>
              </a:solidFill>
              <a:round/>
              <a:headEnd/>
              <a:tailEnd/>
            </a:ln>
          </p:spPr>
          <p:txBody>
            <a:bodyPr/>
            <a:lstStyle/>
            <a:p>
              <a:endParaRPr lang="en-US" dirty="0"/>
            </a:p>
          </p:txBody>
        </p:sp>
        <p:sp>
          <p:nvSpPr>
            <p:cNvPr id="72297" name="Oval 283"/>
            <p:cNvSpPr>
              <a:spLocks noChangeArrowheads="1"/>
            </p:cNvSpPr>
            <p:nvPr/>
          </p:nvSpPr>
          <p:spPr bwMode="auto">
            <a:xfrm>
              <a:off x="2017" y="1456"/>
              <a:ext cx="43" cy="52"/>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298" name="Freeform 284"/>
            <p:cNvSpPr>
              <a:spLocks/>
            </p:cNvSpPr>
            <p:nvPr/>
          </p:nvSpPr>
          <p:spPr bwMode="auto">
            <a:xfrm>
              <a:off x="2065" y="1470"/>
              <a:ext cx="126" cy="75"/>
            </a:xfrm>
            <a:custGeom>
              <a:avLst/>
              <a:gdLst>
                <a:gd name="T0" fmla="*/ 0 w 75"/>
                <a:gd name="T1" fmla="*/ 0 h 43"/>
                <a:gd name="T2" fmla="*/ 7 w 75"/>
                <a:gd name="T3" fmla="*/ 12 h 43"/>
                <a:gd name="T4" fmla="*/ 37 w 75"/>
                <a:gd name="T5" fmla="*/ 7 h 43"/>
                <a:gd name="T6" fmla="*/ 42 w 75"/>
                <a:gd name="T7" fmla="*/ 40 h 43"/>
                <a:gd name="T8" fmla="*/ 82 w 75"/>
                <a:gd name="T9" fmla="*/ 33 h 43"/>
                <a:gd name="T10" fmla="*/ 87 w 75"/>
                <a:gd name="T11" fmla="*/ 66 h 43"/>
                <a:gd name="T12" fmla="*/ 124 w 75"/>
                <a:gd name="T13" fmla="*/ 59 h 43"/>
                <a:gd name="T14" fmla="*/ 118 w 75"/>
                <a:gd name="T15" fmla="*/ 73 h 43"/>
                <a:gd name="T16" fmla="*/ 0 60000 65536"/>
                <a:gd name="T17" fmla="*/ 0 60000 65536"/>
                <a:gd name="T18" fmla="*/ 0 60000 65536"/>
                <a:gd name="T19" fmla="*/ 0 60000 65536"/>
                <a:gd name="T20" fmla="*/ 0 60000 65536"/>
                <a:gd name="T21" fmla="*/ 0 60000 65536"/>
                <a:gd name="T22" fmla="*/ 0 60000 65536"/>
                <a:gd name="T23" fmla="*/ 0 60000 65536"/>
                <a:gd name="T24" fmla="*/ 0 w 75"/>
                <a:gd name="T25" fmla="*/ 0 h 43"/>
                <a:gd name="T26" fmla="*/ 75 w 75"/>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5" h="43">
                  <a:moveTo>
                    <a:pt x="0" y="0"/>
                  </a:moveTo>
                  <a:lnTo>
                    <a:pt x="4" y="7"/>
                  </a:lnTo>
                  <a:lnTo>
                    <a:pt x="22" y="4"/>
                  </a:lnTo>
                  <a:lnTo>
                    <a:pt x="25" y="23"/>
                  </a:lnTo>
                  <a:lnTo>
                    <a:pt x="49" y="19"/>
                  </a:lnTo>
                  <a:lnTo>
                    <a:pt x="52" y="38"/>
                  </a:lnTo>
                  <a:lnTo>
                    <a:pt x="74" y="34"/>
                  </a:lnTo>
                  <a:lnTo>
                    <a:pt x="70" y="42"/>
                  </a:lnTo>
                </a:path>
              </a:pathLst>
            </a:custGeom>
            <a:solidFill>
              <a:srgbClr val="FF0000"/>
            </a:solidFill>
            <a:ln w="12700" cap="rnd">
              <a:solidFill>
                <a:schemeClr val="tx1"/>
              </a:solidFill>
              <a:round/>
              <a:headEnd/>
              <a:tailEnd/>
            </a:ln>
          </p:spPr>
          <p:txBody>
            <a:bodyPr/>
            <a:lstStyle/>
            <a:p>
              <a:endParaRPr lang="en-US" dirty="0"/>
            </a:p>
          </p:txBody>
        </p:sp>
        <p:sp>
          <p:nvSpPr>
            <p:cNvPr id="72299" name="Freeform 285"/>
            <p:cNvSpPr>
              <a:spLocks/>
            </p:cNvSpPr>
            <p:nvPr/>
          </p:nvSpPr>
          <p:spPr bwMode="auto">
            <a:xfrm>
              <a:off x="2108" y="1438"/>
              <a:ext cx="94" cy="87"/>
            </a:xfrm>
            <a:custGeom>
              <a:avLst/>
              <a:gdLst>
                <a:gd name="T0" fmla="*/ 0 w 55"/>
                <a:gd name="T1" fmla="*/ 0 h 49"/>
                <a:gd name="T2" fmla="*/ 0 w 55"/>
                <a:gd name="T3" fmla="*/ 12 h 49"/>
                <a:gd name="T4" fmla="*/ 36 w 55"/>
                <a:gd name="T5" fmla="*/ 12 h 49"/>
                <a:gd name="T6" fmla="*/ 43 w 55"/>
                <a:gd name="T7" fmla="*/ 51 h 49"/>
                <a:gd name="T8" fmla="*/ 75 w 55"/>
                <a:gd name="T9" fmla="*/ 46 h 49"/>
                <a:gd name="T10" fmla="*/ 82 w 55"/>
                <a:gd name="T11" fmla="*/ 85 h 49"/>
                <a:gd name="T12" fmla="*/ 92 w 55"/>
                <a:gd name="T13" fmla="*/ 80 h 49"/>
                <a:gd name="T14" fmla="*/ 0 60000 65536"/>
                <a:gd name="T15" fmla="*/ 0 60000 65536"/>
                <a:gd name="T16" fmla="*/ 0 60000 65536"/>
                <a:gd name="T17" fmla="*/ 0 60000 65536"/>
                <a:gd name="T18" fmla="*/ 0 60000 65536"/>
                <a:gd name="T19" fmla="*/ 0 60000 65536"/>
                <a:gd name="T20" fmla="*/ 0 60000 65536"/>
                <a:gd name="T21" fmla="*/ 0 w 55"/>
                <a:gd name="T22" fmla="*/ 0 h 49"/>
                <a:gd name="T23" fmla="*/ 55 w 55"/>
                <a:gd name="T24" fmla="*/ 49 h 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 h="49">
                  <a:moveTo>
                    <a:pt x="0" y="0"/>
                  </a:moveTo>
                  <a:lnTo>
                    <a:pt x="0" y="7"/>
                  </a:lnTo>
                  <a:lnTo>
                    <a:pt x="21" y="7"/>
                  </a:lnTo>
                  <a:lnTo>
                    <a:pt x="25" y="29"/>
                  </a:lnTo>
                  <a:lnTo>
                    <a:pt x="44" y="26"/>
                  </a:lnTo>
                  <a:lnTo>
                    <a:pt x="48" y="48"/>
                  </a:lnTo>
                  <a:lnTo>
                    <a:pt x="54" y="45"/>
                  </a:lnTo>
                </a:path>
              </a:pathLst>
            </a:custGeom>
            <a:solidFill>
              <a:srgbClr val="FF0000"/>
            </a:solidFill>
            <a:ln w="12700" cap="rnd">
              <a:solidFill>
                <a:schemeClr val="tx1"/>
              </a:solidFill>
              <a:round/>
              <a:headEnd/>
              <a:tailEnd/>
            </a:ln>
          </p:spPr>
          <p:txBody>
            <a:bodyPr/>
            <a:lstStyle/>
            <a:p>
              <a:endParaRPr lang="en-US" dirty="0"/>
            </a:p>
          </p:txBody>
        </p:sp>
        <p:sp>
          <p:nvSpPr>
            <p:cNvPr id="72300" name="Oval 286"/>
            <p:cNvSpPr>
              <a:spLocks noChangeArrowheads="1"/>
            </p:cNvSpPr>
            <p:nvPr/>
          </p:nvSpPr>
          <p:spPr bwMode="auto">
            <a:xfrm>
              <a:off x="2071" y="1378"/>
              <a:ext cx="38" cy="4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01" name="Freeform 287"/>
            <p:cNvSpPr>
              <a:spLocks/>
            </p:cNvSpPr>
            <p:nvPr/>
          </p:nvSpPr>
          <p:spPr bwMode="auto">
            <a:xfrm>
              <a:off x="2112" y="1391"/>
              <a:ext cx="116" cy="93"/>
            </a:xfrm>
            <a:custGeom>
              <a:avLst/>
              <a:gdLst>
                <a:gd name="T0" fmla="*/ 0 w 69"/>
                <a:gd name="T1" fmla="*/ 0 h 53"/>
                <a:gd name="T2" fmla="*/ 7 w 69"/>
                <a:gd name="T3" fmla="*/ 12 h 53"/>
                <a:gd name="T4" fmla="*/ 39 w 69"/>
                <a:gd name="T5" fmla="*/ 12 h 53"/>
                <a:gd name="T6" fmla="*/ 45 w 69"/>
                <a:gd name="T7" fmla="*/ 51 h 53"/>
                <a:gd name="T8" fmla="*/ 76 w 69"/>
                <a:gd name="T9" fmla="*/ 46 h 53"/>
                <a:gd name="T10" fmla="*/ 81 w 69"/>
                <a:gd name="T11" fmla="*/ 86 h 53"/>
                <a:gd name="T12" fmla="*/ 114 w 69"/>
                <a:gd name="T13" fmla="*/ 79 h 53"/>
                <a:gd name="T14" fmla="*/ 114 w 69"/>
                <a:gd name="T15" fmla="*/ 91 h 53"/>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53"/>
                <a:gd name="T26" fmla="*/ 69 w 69"/>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53">
                  <a:moveTo>
                    <a:pt x="0" y="0"/>
                  </a:moveTo>
                  <a:lnTo>
                    <a:pt x="4" y="7"/>
                  </a:lnTo>
                  <a:lnTo>
                    <a:pt x="23" y="7"/>
                  </a:lnTo>
                  <a:lnTo>
                    <a:pt x="27" y="29"/>
                  </a:lnTo>
                  <a:lnTo>
                    <a:pt x="45" y="26"/>
                  </a:lnTo>
                  <a:lnTo>
                    <a:pt x="48" y="49"/>
                  </a:lnTo>
                  <a:lnTo>
                    <a:pt x="68" y="45"/>
                  </a:lnTo>
                  <a:lnTo>
                    <a:pt x="68" y="52"/>
                  </a:lnTo>
                </a:path>
              </a:pathLst>
            </a:custGeom>
            <a:solidFill>
              <a:srgbClr val="FF0000"/>
            </a:solidFill>
            <a:ln w="12700" cap="rnd">
              <a:solidFill>
                <a:schemeClr val="tx1"/>
              </a:solidFill>
              <a:round/>
              <a:headEnd/>
              <a:tailEnd/>
            </a:ln>
          </p:spPr>
          <p:txBody>
            <a:bodyPr/>
            <a:lstStyle/>
            <a:p>
              <a:endParaRPr lang="en-US" dirty="0"/>
            </a:p>
          </p:txBody>
        </p:sp>
        <p:sp>
          <p:nvSpPr>
            <p:cNvPr id="72302" name="Freeform 288"/>
            <p:cNvSpPr>
              <a:spLocks/>
            </p:cNvSpPr>
            <p:nvPr/>
          </p:nvSpPr>
          <p:spPr bwMode="auto">
            <a:xfrm>
              <a:off x="2145" y="1364"/>
              <a:ext cx="65" cy="115"/>
            </a:xfrm>
            <a:custGeom>
              <a:avLst/>
              <a:gdLst>
                <a:gd name="T0" fmla="*/ 7 w 38"/>
                <a:gd name="T1" fmla="*/ 0 h 66"/>
                <a:gd name="T2" fmla="*/ 0 w 38"/>
                <a:gd name="T3" fmla="*/ 21 h 66"/>
                <a:gd name="T4" fmla="*/ 39 w 38"/>
                <a:gd name="T5" fmla="*/ 28 h 66"/>
                <a:gd name="T6" fmla="*/ 24 w 38"/>
                <a:gd name="T7" fmla="*/ 66 h 66"/>
                <a:gd name="T8" fmla="*/ 63 w 38"/>
                <a:gd name="T9" fmla="*/ 73 h 66"/>
                <a:gd name="T10" fmla="*/ 53 w 38"/>
                <a:gd name="T11" fmla="*/ 113 h 66"/>
                <a:gd name="T12" fmla="*/ 63 w 38"/>
                <a:gd name="T13" fmla="*/ 113 h 66"/>
                <a:gd name="T14" fmla="*/ 0 60000 65536"/>
                <a:gd name="T15" fmla="*/ 0 60000 65536"/>
                <a:gd name="T16" fmla="*/ 0 60000 65536"/>
                <a:gd name="T17" fmla="*/ 0 60000 65536"/>
                <a:gd name="T18" fmla="*/ 0 60000 65536"/>
                <a:gd name="T19" fmla="*/ 0 60000 65536"/>
                <a:gd name="T20" fmla="*/ 0 60000 65536"/>
                <a:gd name="T21" fmla="*/ 0 w 38"/>
                <a:gd name="T22" fmla="*/ 0 h 66"/>
                <a:gd name="T23" fmla="*/ 38 w 38"/>
                <a:gd name="T24" fmla="*/ 66 h 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66">
                  <a:moveTo>
                    <a:pt x="4" y="0"/>
                  </a:moveTo>
                  <a:lnTo>
                    <a:pt x="0" y="12"/>
                  </a:lnTo>
                  <a:lnTo>
                    <a:pt x="23" y="16"/>
                  </a:lnTo>
                  <a:lnTo>
                    <a:pt x="14" y="38"/>
                  </a:lnTo>
                  <a:lnTo>
                    <a:pt x="37" y="42"/>
                  </a:lnTo>
                  <a:lnTo>
                    <a:pt x="31" y="65"/>
                  </a:lnTo>
                  <a:lnTo>
                    <a:pt x="37" y="65"/>
                  </a:lnTo>
                </a:path>
              </a:pathLst>
            </a:custGeom>
            <a:solidFill>
              <a:srgbClr val="FF0000"/>
            </a:solidFill>
            <a:ln w="12700" cap="rnd">
              <a:solidFill>
                <a:schemeClr val="tx1"/>
              </a:solidFill>
              <a:round/>
              <a:headEnd/>
              <a:tailEnd/>
            </a:ln>
          </p:spPr>
          <p:txBody>
            <a:bodyPr/>
            <a:lstStyle/>
            <a:p>
              <a:endParaRPr lang="en-US" dirty="0"/>
            </a:p>
          </p:txBody>
        </p:sp>
        <p:sp>
          <p:nvSpPr>
            <p:cNvPr id="72303" name="Oval 289"/>
            <p:cNvSpPr>
              <a:spLocks noChangeArrowheads="1"/>
            </p:cNvSpPr>
            <p:nvPr/>
          </p:nvSpPr>
          <p:spPr bwMode="auto">
            <a:xfrm>
              <a:off x="2118" y="1303"/>
              <a:ext cx="44" cy="5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04" name="Freeform 290"/>
            <p:cNvSpPr>
              <a:spLocks/>
            </p:cNvSpPr>
            <p:nvPr/>
          </p:nvSpPr>
          <p:spPr bwMode="auto">
            <a:xfrm>
              <a:off x="2168" y="1325"/>
              <a:ext cx="84" cy="135"/>
            </a:xfrm>
            <a:custGeom>
              <a:avLst/>
              <a:gdLst>
                <a:gd name="T0" fmla="*/ 0 w 50"/>
                <a:gd name="T1" fmla="*/ 0 h 78"/>
                <a:gd name="T2" fmla="*/ 0 w 50"/>
                <a:gd name="T3" fmla="*/ 21 h 78"/>
                <a:gd name="T4" fmla="*/ 30 w 50"/>
                <a:gd name="T5" fmla="*/ 28 h 78"/>
                <a:gd name="T6" fmla="*/ 27 w 50"/>
                <a:gd name="T7" fmla="*/ 68 h 78"/>
                <a:gd name="T8" fmla="*/ 59 w 50"/>
                <a:gd name="T9" fmla="*/ 73 h 78"/>
                <a:gd name="T10" fmla="*/ 52 w 50"/>
                <a:gd name="T11" fmla="*/ 114 h 78"/>
                <a:gd name="T12" fmla="*/ 82 w 50"/>
                <a:gd name="T13" fmla="*/ 119 h 78"/>
                <a:gd name="T14" fmla="*/ 71 w 50"/>
                <a:gd name="T15" fmla="*/ 133 h 78"/>
                <a:gd name="T16" fmla="*/ 0 60000 65536"/>
                <a:gd name="T17" fmla="*/ 0 60000 65536"/>
                <a:gd name="T18" fmla="*/ 0 60000 65536"/>
                <a:gd name="T19" fmla="*/ 0 60000 65536"/>
                <a:gd name="T20" fmla="*/ 0 60000 65536"/>
                <a:gd name="T21" fmla="*/ 0 60000 65536"/>
                <a:gd name="T22" fmla="*/ 0 60000 65536"/>
                <a:gd name="T23" fmla="*/ 0 60000 65536"/>
                <a:gd name="T24" fmla="*/ 0 w 50"/>
                <a:gd name="T25" fmla="*/ 0 h 78"/>
                <a:gd name="T26" fmla="*/ 50 w 50"/>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 h="78">
                  <a:moveTo>
                    <a:pt x="0" y="0"/>
                  </a:moveTo>
                  <a:lnTo>
                    <a:pt x="0" y="12"/>
                  </a:lnTo>
                  <a:lnTo>
                    <a:pt x="18" y="16"/>
                  </a:lnTo>
                  <a:lnTo>
                    <a:pt x="16" y="39"/>
                  </a:lnTo>
                  <a:lnTo>
                    <a:pt x="35" y="42"/>
                  </a:lnTo>
                  <a:lnTo>
                    <a:pt x="31" y="66"/>
                  </a:lnTo>
                  <a:lnTo>
                    <a:pt x="49" y="69"/>
                  </a:lnTo>
                  <a:lnTo>
                    <a:pt x="42" y="77"/>
                  </a:lnTo>
                </a:path>
              </a:pathLst>
            </a:custGeom>
            <a:solidFill>
              <a:srgbClr val="FF0000"/>
            </a:solidFill>
            <a:ln w="12700" cap="rnd">
              <a:solidFill>
                <a:schemeClr val="tx1"/>
              </a:solidFill>
              <a:round/>
              <a:headEnd/>
              <a:tailEnd/>
            </a:ln>
          </p:spPr>
          <p:txBody>
            <a:bodyPr/>
            <a:lstStyle/>
            <a:p>
              <a:endParaRPr lang="en-US" dirty="0"/>
            </a:p>
          </p:txBody>
        </p:sp>
        <p:sp>
          <p:nvSpPr>
            <p:cNvPr id="72305" name="Freeform 291"/>
            <p:cNvSpPr>
              <a:spLocks/>
            </p:cNvSpPr>
            <p:nvPr/>
          </p:nvSpPr>
          <p:spPr bwMode="auto">
            <a:xfrm>
              <a:off x="2192" y="1296"/>
              <a:ext cx="65" cy="117"/>
            </a:xfrm>
            <a:custGeom>
              <a:avLst/>
              <a:gdLst>
                <a:gd name="T0" fmla="*/ 0 w 38"/>
                <a:gd name="T1" fmla="*/ 0 h 67"/>
                <a:gd name="T2" fmla="*/ 0 w 38"/>
                <a:gd name="T3" fmla="*/ 19 h 67"/>
                <a:gd name="T4" fmla="*/ 31 w 38"/>
                <a:gd name="T5" fmla="*/ 26 h 67"/>
                <a:gd name="T6" fmla="*/ 24 w 38"/>
                <a:gd name="T7" fmla="*/ 68 h 67"/>
                <a:gd name="T8" fmla="*/ 56 w 38"/>
                <a:gd name="T9" fmla="*/ 75 h 67"/>
                <a:gd name="T10" fmla="*/ 51 w 38"/>
                <a:gd name="T11" fmla="*/ 115 h 67"/>
                <a:gd name="T12" fmla="*/ 63 w 38"/>
                <a:gd name="T13" fmla="*/ 115 h 67"/>
                <a:gd name="T14" fmla="*/ 0 60000 65536"/>
                <a:gd name="T15" fmla="*/ 0 60000 65536"/>
                <a:gd name="T16" fmla="*/ 0 60000 65536"/>
                <a:gd name="T17" fmla="*/ 0 60000 65536"/>
                <a:gd name="T18" fmla="*/ 0 60000 65536"/>
                <a:gd name="T19" fmla="*/ 0 60000 65536"/>
                <a:gd name="T20" fmla="*/ 0 60000 65536"/>
                <a:gd name="T21" fmla="*/ 0 w 38"/>
                <a:gd name="T22" fmla="*/ 0 h 67"/>
                <a:gd name="T23" fmla="*/ 38 w 38"/>
                <a:gd name="T24" fmla="*/ 67 h 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67">
                  <a:moveTo>
                    <a:pt x="0" y="0"/>
                  </a:moveTo>
                  <a:lnTo>
                    <a:pt x="0" y="11"/>
                  </a:lnTo>
                  <a:lnTo>
                    <a:pt x="18" y="15"/>
                  </a:lnTo>
                  <a:lnTo>
                    <a:pt x="14" y="39"/>
                  </a:lnTo>
                  <a:lnTo>
                    <a:pt x="33" y="43"/>
                  </a:lnTo>
                  <a:lnTo>
                    <a:pt x="30" y="66"/>
                  </a:lnTo>
                  <a:lnTo>
                    <a:pt x="37" y="66"/>
                  </a:lnTo>
                </a:path>
              </a:pathLst>
            </a:custGeom>
            <a:solidFill>
              <a:srgbClr val="FF0000"/>
            </a:solidFill>
            <a:ln w="12700" cap="rnd">
              <a:solidFill>
                <a:schemeClr val="tx1"/>
              </a:solidFill>
              <a:round/>
              <a:headEnd/>
              <a:tailEnd/>
            </a:ln>
          </p:spPr>
          <p:txBody>
            <a:bodyPr/>
            <a:lstStyle/>
            <a:p>
              <a:endParaRPr lang="en-US" dirty="0"/>
            </a:p>
          </p:txBody>
        </p:sp>
        <p:sp>
          <p:nvSpPr>
            <p:cNvPr id="72306" name="Oval 292"/>
            <p:cNvSpPr>
              <a:spLocks noChangeArrowheads="1"/>
            </p:cNvSpPr>
            <p:nvPr/>
          </p:nvSpPr>
          <p:spPr bwMode="auto">
            <a:xfrm>
              <a:off x="2167" y="1237"/>
              <a:ext cx="47" cy="53"/>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07" name="Freeform 293"/>
            <p:cNvSpPr>
              <a:spLocks/>
            </p:cNvSpPr>
            <p:nvPr/>
          </p:nvSpPr>
          <p:spPr bwMode="auto">
            <a:xfrm>
              <a:off x="2214" y="1254"/>
              <a:ext cx="92" cy="137"/>
            </a:xfrm>
            <a:custGeom>
              <a:avLst/>
              <a:gdLst>
                <a:gd name="T0" fmla="*/ 7 w 55"/>
                <a:gd name="T1" fmla="*/ 0 h 79"/>
                <a:gd name="T2" fmla="*/ 0 w 55"/>
                <a:gd name="T3" fmla="*/ 19 h 79"/>
                <a:gd name="T4" fmla="*/ 37 w 55"/>
                <a:gd name="T5" fmla="*/ 26 h 79"/>
                <a:gd name="T6" fmla="*/ 25 w 55"/>
                <a:gd name="T7" fmla="*/ 66 h 79"/>
                <a:gd name="T8" fmla="*/ 64 w 55"/>
                <a:gd name="T9" fmla="*/ 73 h 79"/>
                <a:gd name="T10" fmla="*/ 54 w 55"/>
                <a:gd name="T11" fmla="*/ 114 h 79"/>
                <a:gd name="T12" fmla="*/ 90 w 55"/>
                <a:gd name="T13" fmla="*/ 121 h 79"/>
                <a:gd name="T14" fmla="*/ 79 w 55"/>
                <a:gd name="T15" fmla="*/ 135 h 79"/>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79"/>
                <a:gd name="T26" fmla="*/ 55 w 55"/>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79">
                  <a:moveTo>
                    <a:pt x="4" y="0"/>
                  </a:moveTo>
                  <a:lnTo>
                    <a:pt x="0" y="11"/>
                  </a:lnTo>
                  <a:lnTo>
                    <a:pt x="22" y="15"/>
                  </a:lnTo>
                  <a:lnTo>
                    <a:pt x="15" y="38"/>
                  </a:lnTo>
                  <a:lnTo>
                    <a:pt x="38" y="42"/>
                  </a:lnTo>
                  <a:lnTo>
                    <a:pt x="32" y="66"/>
                  </a:lnTo>
                  <a:lnTo>
                    <a:pt x="54" y="70"/>
                  </a:lnTo>
                  <a:lnTo>
                    <a:pt x="47" y="78"/>
                  </a:lnTo>
                </a:path>
              </a:pathLst>
            </a:custGeom>
            <a:solidFill>
              <a:srgbClr val="FF0000"/>
            </a:solidFill>
            <a:ln w="12700" cap="rnd">
              <a:solidFill>
                <a:schemeClr val="tx1"/>
              </a:solidFill>
              <a:round/>
              <a:headEnd/>
              <a:tailEnd/>
            </a:ln>
          </p:spPr>
          <p:txBody>
            <a:bodyPr/>
            <a:lstStyle/>
            <a:p>
              <a:endParaRPr lang="en-US" dirty="0"/>
            </a:p>
          </p:txBody>
        </p:sp>
        <p:sp>
          <p:nvSpPr>
            <p:cNvPr id="72308" name="Freeform 294"/>
            <p:cNvSpPr>
              <a:spLocks/>
            </p:cNvSpPr>
            <p:nvPr/>
          </p:nvSpPr>
          <p:spPr bwMode="auto">
            <a:xfrm>
              <a:off x="2252" y="1241"/>
              <a:ext cx="54" cy="123"/>
            </a:xfrm>
            <a:custGeom>
              <a:avLst/>
              <a:gdLst>
                <a:gd name="T0" fmla="*/ 7 w 32"/>
                <a:gd name="T1" fmla="*/ 0 h 71"/>
                <a:gd name="T2" fmla="*/ 0 w 32"/>
                <a:gd name="T3" fmla="*/ 14 h 71"/>
                <a:gd name="T4" fmla="*/ 34 w 32"/>
                <a:gd name="T5" fmla="*/ 33 h 71"/>
                <a:gd name="T6" fmla="*/ 19 w 32"/>
                <a:gd name="T7" fmla="*/ 69 h 71"/>
                <a:gd name="T8" fmla="*/ 52 w 32"/>
                <a:gd name="T9" fmla="*/ 81 h 71"/>
                <a:gd name="T10" fmla="*/ 40 w 32"/>
                <a:gd name="T11" fmla="*/ 121 h 71"/>
                <a:gd name="T12" fmla="*/ 52 w 32"/>
                <a:gd name="T13" fmla="*/ 121 h 71"/>
                <a:gd name="T14" fmla="*/ 0 60000 65536"/>
                <a:gd name="T15" fmla="*/ 0 60000 65536"/>
                <a:gd name="T16" fmla="*/ 0 60000 65536"/>
                <a:gd name="T17" fmla="*/ 0 60000 65536"/>
                <a:gd name="T18" fmla="*/ 0 60000 65536"/>
                <a:gd name="T19" fmla="*/ 0 60000 65536"/>
                <a:gd name="T20" fmla="*/ 0 60000 65536"/>
                <a:gd name="T21" fmla="*/ 0 w 32"/>
                <a:gd name="T22" fmla="*/ 0 h 71"/>
                <a:gd name="T23" fmla="*/ 32 w 32"/>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 h="71">
                  <a:moveTo>
                    <a:pt x="4" y="0"/>
                  </a:moveTo>
                  <a:lnTo>
                    <a:pt x="0" y="8"/>
                  </a:lnTo>
                  <a:lnTo>
                    <a:pt x="20" y="19"/>
                  </a:lnTo>
                  <a:lnTo>
                    <a:pt x="11" y="40"/>
                  </a:lnTo>
                  <a:lnTo>
                    <a:pt x="31" y="47"/>
                  </a:lnTo>
                  <a:lnTo>
                    <a:pt x="24" y="70"/>
                  </a:lnTo>
                  <a:lnTo>
                    <a:pt x="31" y="70"/>
                  </a:lnTo>
                </a:path>
              </a:pathLst>
            </a:custGeom>
            <a:solidFill>
              <a:srgbClr val="FF0000"/>
            </a:solidFill>
            <a:ln w="12700" cap="rnd">
              <a:solidFill>
                <a:schemeClr val="tx1"/>
              </a:solidFill>
              <a:round/>
              <a:headEnd/>
              <a:tailEnd/>
            </a:ln>
          </p:spPr>
          <p:txBody>
            <a:bodyPr/>
            <a:lstStyle/>
            <a:p>
              <a:endParaRPr lang="en-US" dirty="0"/>
            </a:p>
          </p:txBody>
        </p:sp>
        <p:sp>
          <p:nvSpPr>
            <p:cNvPr id="72309" name="Oval 295"/>
            <p:cNvSpPr>
              <a:spLocks noChangeArrowheads="1"/>
            </p:cNvSpPr>
            <p:nvPr/>
          </p:nvSpPr>
          <p:spPr bwMode="auto">
            <a:xfrm>
              <a:off x="2234" y="1183"/>
              <a:ext cx="46"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10" name="Freeform 296"/>
            <p:cNvSpPr>
              <a:spLocks/>
            </p:cNvSpPr>
            <p:nvPr/>
          </p:nvSpPr>
          <p:spPr bwMode="auto">
            <a:xfrm>
              <a:off x="2275" y="1200"/>
              <a:ext cx="72" cy="155"/>
            </a:xfrm>
            <a:custGeom>
              <a:avLst/>
              <a:gdLst>
                <a:gd name="T0" fmla="*/ 12 w 42"/>
                <a:gd name="T1" fmla="*/ 0 h 87"/>
                <a:gd name="T2" fmla="*/ 0 w 42"/>
                <a:gd name="T3" fmla="*/ 21 h 87"/>
                <a:gd name="T4" fmla="*/ 39 w 42"/>
                <a:gd name="T5" fmla="*/ 34 h 87"/>
                <a:gd name="T6" fmla="*/ 19 w 42"/>
                <a:gd name="T7" fmla="*/ 75 h 87"/>
                <a:gd name="T8" fmla="*/ 51 w 42"/>
                <a:gd name="T9" fmla="*/ 91 h 87"/>
                <a:gd name="T10" fmla="*/ 39 w 42"/>
                <a:gd name="T11" fmla="*/ 125 h 87"/>
                <a:gd name="T12" fmla="*/ 70 w 42"/>
                <a:gd name="T13" fmla="*/ 146 h 87"/>
                <a:gd name="T14" fmla="*/ 58 w 42"/>
                <a:gd name="T15" fmla="*/ 153 h 87"/>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87"/>
                <a:gd name="T26" fmla="*/ 42 w 42"/>
                <a:gd name="T27" fmla="*/ 87 h 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87">
                  <a:moveTo>
                    <a:pt x="7" y="0"/>
                  </a:moveTo>
                  <a:lnTo>
                    <a:pt x="0" y="12"/>
                  </a:lnTo>
                  <a:lnTo>
                    <a:pt x="23" y="19"/>
                  </a:lnTo>
                  <a:lnTo>
                    <a:pt x="11" y="42"/>
                  </a:lnTo>
                  <a:lnTo>
                    <a:pt x="30" y="51"/>
                  </a:lnTo>
                  <a:lnTo>
                    <a:pt x="23" y="70"/>
                  </a:lnTo>
                  <a:lnTo>
                    <a:pt x="41" y="82"/>
                  </a:lnTo>
                  <a:lnTo>
                    <a:pt x="34" y="86"/>
                  </a:lnTo>
                </a:path>
              </a:pathLst>
            </a:custGeom>
            <a:solidFill>
              <a:srgbClr val="FF0000"/>
            </a:solidFill>
            <a:ln w="12700" cap="rnd">
              <a:solidFill>
                <a:schemeClr val="tx1"/>
              </a:solidFill>
              <a:round/>
              <a:headEnd/>
              <a:tailEnd/>
            </a:ln>
          </p:spPr>
          <p:txBody>
            <a:bodyPr/>
            <a:lstStyle/>
            <a:p>
              <a:endParaRPr lang="en-US" dirty="0"/>
            </a:p>
          </p:txBody>
        </p:sp>
        <p:sp>
          <p:nvSpPr>
            <p:cNvPr id="72311" name="Freeform 297"/>
            <p:cNvSpPr>
              <a:spLocks/>
            </p:cNvSpPr>
            <p:nvPr/>
          </p:nvSpPr>
          <p:spPr bwMode="auto">
            <a:xfrm>
              <a:off x="2310" y="1186"/>
              <a:ext cx="49" cy="128"/>
            </a:xfrm>
            <a:custGeom>
              <a:avLst/>
              <a:gdLst>
                <a:gd name="T0" fmla="*/ 12 w 29"/>
                <a:gd name="T1" fmla="*/ 0 h 72"/>
                <a:gd name="T2" fmla="*/ 0 w 29"/>
                <a:gd name="T3" fmla="*/ 21 h 72"/>
                <a:gd name="T4" fmla="*/ 35 w 29"/>
                <a:gd name="T5" fmla="*/ 36 h 72"/>
                <a:gd name="T6" fmla="*/ 17 w 29"/>
                <a:gd name="T7" fmla="*/ 71 h 72"/>
                <a:gd name="T8" fmla="*/ 47 w 29"/>
                <a:gd name="T9" fmla="*/ 91 h 72"/>
                <a:gd name="T10" fmla="*/ 35 w 29"/>
                <a:gd name="T11" fmla="*/ 126 h 72"/>
                <a:gd name="T12" fmla="*/ 47 w 29"/>
                <a:gd name="T13" fmla="*/ 126 h 72"/>
                <a:gd name="T14" fmla="*/ 0 60000 65536"/>
                <a:gd name="T15" fmla="*/ 0 60000 65536"/>
                <a:gd name="T16" fmla="*/ 0 60000 65536"/>
                <a:gd name="T17" fmla="*/ 0 60000 65536"/>
                <a:gd name="T18" fmla="*/ 0 60000 65536"/>
                <a:gd name="T19" fmla="*/ 0 60000 65536"/>
                <a:gd name="T20" fmla="*/ 0 60000 65536"/>
                <a:gd name="T21" fmla="*/ 0 w 29"/>
                <a:gd name="T22" fmla="*/ 0 h 72"/>
                <a:gd name="T23" fmla="*/ 29 w 29"/>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 h="72">
                  <a:moveTo>
                    <a:pt x="7" y="0"/>
                  </a:moveTo>
                  <a:lnTo>
                    <a:pt x="0" y="12"/>
                  </a:lnTo>
                  <a:lnTo>
                    <a:pt x="21" y="20"/>
                  </a:lnTo>
                  <a:lnTo>
                    <a:pt x="10" y="40"/>
                  </a:lnTo>
                  <a:lnTo>
                    <a:pt x="28" y="51"/>
                  </a:lnTo>
                  <a:lnTo>
                    <a:pt x="21" y="71"/>
                  </a:lnTo>
                  <a:lnTo>
                    <a:pt x="28" y="71"/>
                  </a:lnTo>
                </a:path>
              </a:pathLst>
            </a:custGeom>
            <a:solidFill>
              <a:srgbClr val="FF0000"/>
            </a:solidFill>
            <a:ln w="12700" cap="rnd">
              <a:solidFill>
                <a:schemeClr val="tx1"/>
              </a:solidFill>
              <a:round/>
              <a:headEnd/>
              <a:tailEnd/>
            </a:ln>
          </p:spPr>
          <p:txBody>
            <a:bodyPr/>
            <a:lstStyle/>
            <a:p>
              <a:endParaRPr lang="en-US" dirty="0"/>
            </a:p>
          </p:txBody>
        </p:sp>
        <p:sp>
          <p:nvSpPr>
            <p:cNvPr id="72312" name="Oval 298"/>
            <p:cNvSpPr>
              <a:spLocks noChangeArrowheads="1"/>
            </p:cNvSpPr>
            <p:nvPr/>
          </p:nvSpPr>
          <p:spPr bwMode="auto">
            <a:xfrm>
              <a:off x="2295" y="1130"/>
              <a:ext cx="41" cy="52"/>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13" name="Freeform 299"/>
            <p:cNvSpPr>
              <a:spLocks/>
            </p:cNvSpPr>
            <p:nvPr/>
          </p:nvSpPr>
          <p:spPr bwMode="auto">
            <a:xfrm>
              <a:off x="2341" y="1155"/>
              <a:ext cx="62" cy="143"/>
            </a:xfrm>
            <a:custGeom>
              <a:avLst/>
              <a:gdLst>
                <a:gd name="T0" fmla="*/ 5 w 37"/>
                <a:gd name="T1" fmla="*/ 0 h 82"/>
                <a:gd name="T2" fmla="*/ 0 w 37"/>
                <a:gd name="T3" fmla="*/ 14 h 82"/>
                <a:gd name="T4" fmla="*/ 28 w 37"/>
                <a:gd name="T5" fmla="*/ 33 h 82"/>
                <a:gd name="T6" fmla="*/ 17 w 37"/>
                <a:gd name="T7" fmla="*/ 68 h 82"/>
                <a:gd name="T8" fmla="*/ 49 w 37"/>
                <a:gd name="T9" fmla="*/ 87 h 82"/>
                <a:gd name="T10" fmla="*/ 28 w 37"/>
                <a:gd name="T11" fmla="*/ 120 h 82"/>
                <a:gd name="T12" fmla="*/ 60 w 37"/>
                <a:gd name="T13" fmla="*/ 134 h 82"/>
                <a:gd name="T14" fmla="*/ 55 w 37"/>
                <a:gd name="T15" fmla="*/ 141 h 82"/>
                <a:gd name="T16" fmla="*/ 0 60000 65536"/>
                <a:gd name="T17" fmla="*/ 0 60000 65536"/>
                <a:gd name="T18" fmla="*/ 0 60000 65536"/>
                <a:gd name="T19" fmla="*/ 0 60000 65536"/>
                <a:gd name="T20" fmla="*/ 0 60000 65536"/>
                <a:gd name="T21" fmla="*/ 0 60000 65536"/>
                <a:gd name="T22" fmla="*/ 0 60000 65536"/>
                <a:gd name="T23" fmla="*/ 0 60000 65536"/>
                <a:gd name="T24" fmla="*/ 0 w 37"/>
                <a:gd name="T25" fmla="*/ 0 h 82"/>
                <a:gd name="T26" fmla="*/ 37 w 37"/>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 h="82">
                  <a:moveTo>
                    <a:pt x="3" y="0"/>
                  </a:moveTo>
                  <a:lnTo>
                    <a:pt x="0" y="8"/>
                  </a:lnTo>
                  <a:lnTo>
                    <a:pt x="17" y="19"/>
                  </a:lnTo>
                  <a:lnTo>
                    <a:pt x="10" y="39"/>
                  </a:lnTo>
                  <a:lnTo>
                    <a:pt x="29" y="50"/>
                  </a:lnTo>
                  <a:lnTo>
                    <a:pt x="17" y="69"/>
                  </a:lnTo>
                  <a:lnTo>
                    <a:pt x="36" y="77"/>
                  </a:lnTo>
                  <a:lnTo>
                    <a:pt x="33" y="81"/>
                  </a:lnTo>
                </a:path>
              </a:pathLst>
            </a:custGeom>
            <a:solidFill>
              <a:srgbClr val="FF0000"/>
            </a:solidFill>
            <a:ln w="12700" cap="rnd">
              <a:solidFill>
                <a:schemeClr val="tx1"/>
              </a:solidFill>
              <a:round/>
              <a:headEnd/>
              <a:tailEnd/>
            </a:ln>
          </p:spPr>
          <p:txBody>
            <a:bodyPr/>
            <a:lstStyle/>
            <a:p>
              <a:endParaRPr lang="en-US" dirty="0"/>
            </a:p>
          </p:txBody>
        </p:sp>
        <p:sp>
          <p:nvSpPr>
            <p:cNvPr id="72314" name="Freeform 300"/>
            <p:cNvSpPr>
              <a:spLocks/>
            </p:cNvSpPr>
            <p:nvPr/>
          </p:nvSpPr>
          <p:spPr bwMode="auto">
            <a:xfrm>
              <a:off x="2379" y="1148"/>
              <a:ext cx="40" cy="122"/>
            </a:xfrm>
            <a:custGeom>
              <a:avLst/>
              <a:gdLst>
                <a:gd name="T0" fmla="*/ 7 w 23"/>
                <a:gd name="T1" fmla="*/ 0 h 70"/>
                <a:gd name="T2" fmla="*/ 0 w 23"/>
                <a:gd name="T3" fmla="*/ 14 h 70"/>
                <a:gd name="T4" fmla="*/ 24 w 23"/>
                <a:gd name="T5" fmla="*/ 35 h 70"/>
                <a:gd name="T6" fmla="*/ 7 w 23"/>
                <a:gd name="T7" fmla="*/ 68 h 70"/>
                <a:gd name="T8" fmla="*/ 38 w 23"/>
                <a:gd name="T9" fmla="*/ 87 h 70"/>
                <a:gd name="T10" fmla="*/ 17 w 23"/>
                <a:gd name="T11" fmla="*/ 115 h 70"/>
                <a:gd name="T12" fmla="*/ 31 w 23"/>
                <a:gd name="T13" fmla="*/ 120 h 70"/>
                <a:gd name="T14" fmla="*/ 0 60000 65536"/>
                <a:gd name="T15" fmla="*/ 0 60000 65536"/>
                <a:gd name="T16" fmla="*/ 0 60000 65536"/>
                <a:gd name="T17" fmla="*/ 0 60000 65536"/>
                <a:gd name="T18" fmla="*/ 0 60000 65536"/>
                <a:gd name="T19" fmla="*/ 0 60000 65536"/>
                <a:gd name="T20" fmla="*/ 0 60000 65536"/>
                <a:gd name="T21" fmla="*/ 0 w 23"/>
                <a:gd name="T22" fmla="*/ 0 h 70"/>
                <a:gd name="T23" fmla="*/ 23 w 23"/>
                <a:gd name="T24" fmla="*/ 70 h 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70">
                  <a:moveTo>
                    <a:pt x="4" y="0"/>
                  </a:moveTo>
                  <a:lnTo>
                    <a:pt x="0" y="8"/>
                  </a:lnTo>
                  <a:lnTo>
                    <a:pt x="14" y="20"/>
                  </a:lnTo>
                  <a:lnTo>
                    <a:pt x="4" y="39"/>
                  </a:lnTo>
                  <a:lnTo>
                    <a:pt x="22" y="50"/>
                  </a:lnTo>
                  <a:lnTo>
                    <a:pt x="10" y="66"/>
                  </a:lnTo>
                  <a:lnTo>
                    <a:pt x="18" y="69"/>
                  </a:lnTo>
                </a:path>
              </a:pathLst>
            </a:custGeom>
            <a:solidFill>
              <a:srgbClr val="FF0000"/>
            </a:solidFill>
            <a:ln w="12700" cap="rnd">
              <a:solidFill>
                <a:schemeClr val="tx1"/>
              </a:solidFill>
              <a:round/>
              <a:headEnd/>
              <a:tailEnd/>
            </a:ln>
          </p:spPr>
          <p:txBody>
            <a:bodyPr/>
            <a:lstStyle/>
            <a:p>
              <a:endParaRPr lang="en-US" dirty="0"/>
            </a:p>
          </p:txBody>
        </p:sp>
        <p:sp>
          <p:nvSpPr>
            <p:cNvPr id="72315" name="Oval 301"/>
            <p:cNvSpPr>
              <a:spLocks noChangeArrowheads="1"/>
            </p:cNvSpPr>
            <p:nvPr/>
          </p:nvSpPr>
          <p:spPr bwMode="auto">
            <a:xfrm>
              <a:off x="2366" y="1090"/>
              <a:ext cx="47"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16" name="Freeform 302"/>
            <p:cNvSpPr>
              <a:spLocks/>
            </p:cNvSpPr>
            <p:nvPr/>
          </p:nvSpPr>
          <p:spPr bwMode="auto">
            <a:xfrm>
              <a:off x="2407" y="1114"/>
              <a:ext cx="55" cy="151"/>
            </a:xfrm>
            <a:custGeom>
              <a:avLst/>
              <a:gdLst>
                <a:gd name="T0" fmla="*/ 14 w 32"/>
                <a:gd name="T1" fmla="*/ 0 h 86"/>
                <a:gd name="T2" fmla="*/ 0 w 32"/>
                <a:gd name="T3" fmla="*/ 14 h 86"/>
                <a:gd name="T4" fmla="*/ 34 w 32"/>
                <a:gd name="T5" fmla="*/ 40 h 86"/>
                <a:gd name="T6" fmla="*/ 14 w 32"/>
                <a:gd name="T7" fmla="*/ 68 h 86"/>
                <a:gd name="T8" fmla="*/ 41 w 32"/>
                <a:gd name="T9" fmla="*/ 88 h 86"/>
                <a:gd name="T10" fmla="*/ 19 w 32"/>
                <a:gd name="T11" fmla="*/ 121 h 86"/>
                <a:gd name="T12" fmla="*/ 53 w 32"/>
                <a:gd name="T13" fmla="*/ 142 h 86"/>
                <a:gd name="T14" fmla="*/ 41 w 32"/>
                <a:gd name="T15" fmla="*/ 149 h 86"/>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86"/>
                <a:gd name="T26" fmla="*/ 32 w 32"/>
                <a:gd name="T27" fmla="*/ 86 h 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86">
                  <a:moveTo>
                    <a:pt x="8" y="0"/>
                  </a:moveTo>
                  <a:lnTo>
                    <a:pt x="0" y="8"/>
                  </a:lnTo>
                  <a:lnTo>
                    <a:pt x="20" y="23"/>
                  </a:lnTo>
                  <a:lnTo>
                    <a:pt x="8" y="39"/>
                  </a:lnTo>
                  <a:lnTo>
                    <a:pt x="24" y="50"/>
                  </a:lnTo>
                  <a:lnTo>
                    <a:pt x="11" y="69"/>
                  </a:lnTo>
                  <a:lnTo>
                    <a:pt x="31" y="81"/>
                  </a:lnTo>
                  <a:lnTo>
                    <a:pt x="24" y="85"/>
                  </a:lnTo>
                </a:path>
              </a:pathLst>
            </a:custGeom>
            <a:solidFill>
              <a:srgbClr val="FF0000"/>
            </a:solidFill>
            <a:ln w="12700" cap="rnd">
              <a:solidFill>
                <a:schemeClr val="tx1"/>
              </a:solidFill>
              <a:round/>
              <a:headEnd/>
              <a:tailEnd/>
            </a:ln>
          </p:spPr>
          <p:txBody>
            <a:bodyPr/>
            <a:lstStyle/>
            <a:p>
              <a:endParaRPr lang="en-US" dirty="0"/>
            </a:p>
          </p:txBody>
        </p:sp>
        <p:sp>
          <p:nvSpPr>
            <p:cNvPr id="72317" name="Freeform 303"/>
            <p:cNvSpPr>
              <a:spLocks/>
            </p:cNvSpPr>
            <p:nvPr/>
          </p:nvSpPr>
          <p:spPr bwMode="auto">
            <a:xfrm>
              <a:off x="2452" y="1122"/>
              <a:ext cx="40" cy="121"/>
            </a:xfrm>
            <a:custGeom>
              <a:avLst/>
              <a:gdLst>
                <a:gd name="T0" fmla="*/ 12 w 23"/>
                <a:gd name="T1" fmla="*/ 0 h 69"/>
                <a:gd name="T2" fmla="*/ 0 w 23"/>
                <a:gd name="T3" fmla="*/ 14 h 69"/>
                <a:gd name="T4" fmla="*/ 31 w 23"/>
                <a:gd name="T5" fmla="*/ 33 h 69"/>
                <a:gd name="T6" fmla="*/ 12 w 23"/>
                <a:gd name="T7" fmla="*/ 67 h 69"/>
                <a:gd name="T8" fmla="*/ 38 w 23"/>
                <a:gd name="T9" fmla="*/ 86 h 69"/>
                <a:gd name="T10" fmla="*/ 17 w 23"/>
                <a:gd name="T11" fmla="*/ 112 h 69"/>
                <a:gd name="T12" fmla="*/ 31 w 23"/>
                <a:gd name="T13" fmla="*/ 119 h 69"/>
                <a:gd name="T14" fmla="*/ 0 60000 65536"/>
                <a:gd name="T15" fmla="*/ 0 60000 65536"/>
                <a:gd name="T16" fmla="*/ 0 60000 65536"/>
                <a:gd name="T17" fmla="*/ 0 60000 65536"/>
                <a:gd name="T18" fmla="*/ 0 60000 65536"/>
                <a:gd name="T19" fmla="*/ 0 60000 65536"/>
                <a:gd name="T20" fmla="*/ 0 60000 65536"/>
                <a:gd name="T21" fmla="*/ 0 w 23"/>
                <a:gd name="T22" fmla="*/ 0 h 69"/>
                <a:gd name="T23" fmla="*/ 23 w 23"/>
                <a:gd name="T24" fmla="*/ 69 h 6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 h="69">
                  <a:moveTo>
                    <a:pt x="7" y="0"/>
                  </a:moveTo>
                  <a:lnTo>
                    <a:pt x="0" y="8"/>
                  </a:lnTo>
                  <a:lnTo>
                    <a:pt x="18" y="19"/>
                  </a:lnTo>
                  <a:lnTo>
                    <a:pt x="7" y="38"/>
                  </a:lnTo>
                  <a:lnTo>
                    <a:pt x="22" y="49"/>
                  </a:lnTo>
                  <a:lnTo>
                    <a:pt x="10" y="64"/>
                  </a:lnTo>
                  <a:lnTo>
                    <a:pt x="18" y="68"/>
                  </a:lnTo>
                </a:path>
              </a:pathLst>
            </a:custGeom>
            <a:solidFill>
              <a:srgbClr val="FF0000"/>
            </a:solidFill>
            <a:ln w="12700" cap="rnd">
              <a:solidFill>
                <a:schemeClr val="tx1"/>
              </a:solidFill>
              <a:round/>
              <a:headEnd/>
              <a:tailEnd/>
            </a:ln>
          </p:spPr>
          <p:txBody>
            <a:bodyPr/>
            <a:lstStyle/>
            <a:p>
              <a:endParaRPr lang="en-US" dirty="0"/>
            </a:p>
          </p:txBody>
        </p:sp>
        <p:sp>
          <p:nvSpPr>
            <p:cNvPr id="72318" name="Oval 304"/>
            <p:cNvSpPr>
              <a:spLocks noChangeArrowheads="1"/>
            </p:cNvSpPr>
            <p:nvPr/>
          </p:nvSpPr>
          <p:spPr bwMode="auto">
            <a:xfrm>
              <a:off x="2437" y="1063"/>
              <a:ext cx="51" cy="44"/>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19" name="Freeform 305"/>
            <p:cNvSpPr>
              <a:spLocks/>
            </p:cNvSpPr>
            <p:nvPr/>
          </p:nvSpPr>
          <p:spPr bwMode="auto">
            <a:xfrm>
              <a:off x="2490" y="1089"/>
              <a:ext cx="45" cy="148"/>
            </a:xfrm>
            <a:custGeom>
              <a:avLst/>
              <a:gdLst>
                <a:gd name="T0" fmla="*/ 3 w 27"/>
                <a:gd name="T1" fmla="*/ 0 h 85"/>
                <a:gd name="T2" fmla="*/ 0 w 27"/>
                <a:gd name="T3" fmla="*/ 12 h 85"/>
                <a:gd name="T4" fmla="*/ 25 w 27"/>
                <a:gd name="T5" fmla="*/ 40 h 85"/>
                <a:gd name="T6" fmla="*/ 3 w 27"/>
                <a:gd name="T7" fmla="*/ 66 h 85"/>
                <a:gd name="T8" fmla="*/ 40 w 27"/>
                <a:gd name="T9" fmla="*/ 87 h 85"/>
                <a:gd name="T10" fmla="*/ 18 w 27"/>
                <a:gd name="T11" fmla="*/ 120 h 85"/>
                <a:gd name="T12" fmla="*/ 43 w 27"/>
                <a:gd name="T13" fmla="*/ 139 h 85"/>
                <a:gd name="T14" fmla="*/ 33 w 27"/>
                <a:gd name="T15" fmla="*/ 146 h 85"/>
                <a:gd name="T16" fmla="*/ 0 60000 65536"/>
                <a:gd name="T17" fmla="*/ 0 60000 65536"/>
                <a:gd name="T18" fmla="*/ 0 60000 65536"/>
                <a:gd name="T19" fmla="*/ 0 60000 65536"/>
                <a:gd name="T20" fmla="*/ 0 60000 65536"/>
                <a:gd name="T21" fmla="*/ 0 60000 65536"/>
                <a:gd name="T22" fmla="*/ 0 60000 65536"/>
                <a:gd name="T23" fmla="*/ 0 60000 65536"/>
                <a:gd name="T24" fmla="*/ 0 w 27"/>
                <a:gd name="T25" fmla="*/ 0 h 85"/>
                <a:gd name="T26" fmla="*/ 27 w 27"/>
                <a:gd name="T27" fmla="*/ 85 h 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 h="85">
                  <a:moveTo>
                    <a:pt x="2" y="0"/>
                  </a:moveTo>
                  <a:lnTo>
                    <a:pt x="0" y="7"/>
                  </a:lnTo>
                  <a:lnTo>
                    <a:pt x="15" y="23"/>
                  </a:lnTo>
                  <a:lnTo>
                    <a:pt x="2" y="38"/>
                  </a:lnTo>
                  <a:lnTo>
                    <a:pt x="24" y="50"/>
                  </a:lnTo>
                  <a:lnTo>
                    <a:pt x="11" y="69"/>
                  </a:lnTo>
                  <a:lnTo>
                    <a:pt x="26" y="80"/>
                  </a:lnTo>
                  <a:lnTo>
                    <a:pt x="20" y="84"/>
                  </a:lnTo>
                </a:path>
              </a:pathLst>
            </a:custGeom>
            <a:solidFill>
              <a:srgbClr val="FF0000"/>
            </a:solidFill>
            <a:ln w="12700" cap="rnd">
              <a:solidFill>
                <a:schemeClr val="tx1"/>
              </a:solidFill>
              <a:round/>
              <a:headEnd/>
              <a:tailEnd/>
            </a:ln>
          </p:spPr>
          <p:txBody>
            <a:bodyPr/>
            <a:lstStyle/>
            <a:p>
              <a:endParaRPr lang="en-US" dirty="0"/>
            </a:p>
          </p:txBody>
        </p:sp>
        <p:sp>
          <p:nvSpPr>
            <p:cNvPr id="72320" name="Freeform 306"/>
            <p:cNvSpPr>
              <a:spLocks/>
            </p:cNvSpPr>
            <p:nvPr/>
          </p:nvSpPr>
          <p:spPr bwMode="auto">
            <a:xfrm>
              <a:off x="2522" y="1098"/>
              <a:ext cx="24" cy="128"/>
            </a:xfrm>
            <a:custGeom>
              <a:avLst/>
              <a:gdLst>
                <a:gd name="T0" fmla="*/ 10 w 15"/>
                <a:gd name="T1" fmla="*/ 0 h 73"/>
                <a:gd name="T2" fmla="*/ 0 w 15"/>
                <a:gd name="T3" fmla="*/ 12 h 73"/>
                <a:gd name="T4" fmla="*/ 22 w 15"/>
                <a:gd name="T5" fmla="*/ 40 h 73"/>
                <a:gd name="T6" fmla="*/ 0 w 15"/>
                <a:gd name="T7" fmla="*/ 67 h 73"/>
                <a:gd name="T8" fmla="*/ 22 w 15"/>
                <a:gd name="T9" fmla="*/ 91 h 73"/>
                <a:gd name="T10" fmla="*/ 0 w 15"/>
                <a:gd name="T11" fmla="*/ 119 h 73"/>
                <a:gd name="T12" fmla="*/ 10 w 15"/>
                <a:gd name="T13" fmla="*/ 126 h 73"/>
                <a:gd name="T14" fmla="*/ 0 60000 65536"/>
                <a:gd name="T15" fmla="*/ 0 60000 65536"/>
                <a:gd name="T16" fmla="*/ 0 60000 65536"/>
                <a:gd name="T17" fmla="*/ 0 60000 65536"/>
                <a:gd name="T18" fmla="*/ 0 60000 65536"/>
                <a:gd name="T19" fmla="*/ 0 60000 65536"/>
                <a:gd name="T20" fmla="*/ 0 60000 65536"/>
                <a:gd name="T21" fmla="*/ 0 w 15"/>
                <a:gd name="T22" fmla="*/ 0 h 73"/>
                <a:gd name="T23" fmla="*/ 15 w 15"/>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73">
                  <a:moveTo>
                    <a:pt x="6" y="0"/>
                  </a:moveTo>
                  <a:lnTo>
                    <a:pt x="0" y="7"/>
                  </a:lnTo>
                  <a:lnTo>
                    <a:pt x="14" y="23"/>
                  </a:lnTo>
                  <a:lnTo>
                    <a:pt x="0" y="38"/>
                  </a:lnTo>
                  <a:lnTo>
                    <a:pt x="14" y="52"/>
                  </a:lnTo>
                  <a:lnTo>
                    <a:pt x="0" y="68"/>
                  </a:lnTo>
                  <a:lnTo>
                    <a:pt x="6" y="72"/>
                  </a:lnTo>
                </a:path>
              </a:pathLst>
            </a:custGeom>
            <a:solidFill>
              <a:srgbClr val="FF0000"/>
            </a:solidFill>
            <a:ln w="12700" cap="rnd">
              <a:solidFill>
                <a:schemeClr val="tx1"/>
              </a:solidFill>
              <a:round/>
              <a:headEnd/>
              <a:tailEnd/>
            </a:ln>
          </p:spPr>
          <p:txBody>
            <a:bodyPr/>
            <a:lstStyle/>
            <a:p>
              <a:endParaRPr lang="en-US" dirty="0"/>
            </a:p>
          </p:txBody>
        </p:sp>
        <p:sp>
          <p:nvSpPr>
            <p:cNvPr id="72321" name="Oval 307"/>
            <p:cNvSpPr>
              <a:spLocks noChangeArrowheads="1"/>
            </p:cNvSpPr>
            <p:nvPr/>
          </p:nvSpPr>
          <p:spPr bwMode="auto">
            <a:xfrm>
              <a:off x="2516" y="1033"/>
              <a:ext cx="49" cy="5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22" name="Freeform 308"/>
            <p:cNvSpPr>
              <a:spLocks/>
            </p:cNvSpPr>
            <p:nvPr/>
          </p:nvSpPr>
          <p:spPr bwMode="auto">
            <a:xfrm>
              <a:off x="2558" y="1068"/>
              <a:ext cx="27" cy="158"/>
            </a:xfrm>
            <a:custGeom>
              <a:avLst/>
              <a:gdLst>
                <a:gd name="T0" fmla="*/ 12 w 16"/>
                <a:gd name="T1" fmla="*/ 0 h 90"/>
                <a:gd name="T2" fmla="*/ 0 w 16"/>
                <a:gd name="T3" fmla="*/ 14 h 90"/>
                <a:gd name="T4" fmla="*/ 25 w 16"/>
                <a:gd name="T5" fmla="*/ 40 h 90"/>
                <a:gd name="T6" fmla="*/ 0 w 16"/>
                <a:gd name="T7" fmla="*/ 68 h 90"/>
                <a:gd name="T8" fmla="*/ 25 w 16"/>
                <a:gd name="T9" fmla="*/ 95 h 90"/>
                <a:gd name="T10" fmla="*/ 0 w 16"/>
                <a:gd name="T11" fmla="*/ 121 h 90"/>
                <a:gd name="T12" fmla="*/ 25 w 16"/>
                <a:gd name="T13" fmla="*/ 149 h 90"/>
                <a:gd name="T14" fmla="*/ 12 w 16"/>
                <a:gd name="T15" fmla="*/ 156 h 90"/>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90"/>
                <a:gd name="T26" fmla="*/ 16 w 16"/>
                <a:gd name="T27" fmla="*/ 90 h 9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90">
                  <a:moveTo>
                    <a:pt x="7" y="0"/>
                  </a:moveTo>
                  <a:lnTo>
                    <a:pt x="0" y="8"/>
                  </a:lnTo>
                  <a:lnTo>
                    <a:pt x="15" y="23"/>
                  </a:lnTo>
                  <a:lnTo>
                    <a:pt x="0" y="39"/>
                  </a:lnTo>
                  <a:lnTo>
                    <a:pt x="15" y="54"/>
                  </a:lnTo>
                  <a:lnTo>
                    <a:pt x="0" y="69"/>
                  </a:lnTo>
                  <a:lnTo>
                    <a:pt x="15" y="85"/>
                  </a:lnTo>
                  <a:lnTo>
                    <a:pt x="7" y="89"/>
                  </a:lnTo>
                </a:path>
              </a:pathLst>
            </a:custGeom>
            <a:solidFill>
              <a:srgbClr val="FF0000"/>
            </a:solidFill>
            <a:ln w="12700" cap="rnd">
              <a:solidFill>
                <a:schemeClr val="tx1"/>
              </a:solidFill>
              <a:round/>
              <a:headEnd/>
              <a:tailEnd/>
            </a:ln>
          </p:spPr>
          <p:txBody>
            <a:bodyPr/>
            <a:lstStyle/>
            <a:p>
              <a:endParaRPr lang="en-US" dirty="0"/>
            </a:p>
          </p:txBody>
        </p:sp>
        <p:sp>
          <p:nvSpPr>
            <p:cNvPr id="72323" name="Freeform 309"/>
            <p:cNvSpPr>
              <a:spLocks/>
            </p:cNvSpPr>
            <p:nvPr/>
          </p:nvSpPr>
          <p:spPr bwMode="auto">
            <a:xfrm>
              <a:off x="2588" y="1074"/>
              <a:ext cx="30" cy="130"/>
            </a:xfrm>
            <a:custGeom>
              <a:avLst/>
              <a:gdLst>
                <a:gd name="T0" fmla="*/ 18 w 17"/>
                <a:gd name="T1" fmla="*/ 0 h 74"/>
                <a:gd name="T2" fmla="*/ 0 w 17"/>
                <a:gd name="T3" fmla="*/ 14 h 74"/>
                <a:gd name="T4" fmla="*/ 28 w 17"/>
                <a:gd name="T5" fmla="*/ 40 h 74"/>
                <a:gd name="T6" fmla="*/ 0 w 17"/>
                <a:gd name="T7" fmla="*/ 69 h 74"/>
                <a:gd name="T8" fmla="*/ 28 w 17"/>
                <a:gd name="T9" fmla="*/ 95 h 74"/>
                <a:gd name="T10" fmla="*/ 0 w 17"/>
                <a:gd name="T11" fmla="*/ 121 h 74"/>
                <a:gd name="T12" fmla="*/ 18 w 17"/>
                <a:gd name="T13" fmla="*/ 128 h 74"/>
                <a:gd name="T14" fmla="*/ 0 60000 65536"/>
                <a:gd name="T15" fmla="*/ 0 60000 65536"/>
                <a:gd name="T16" fmla="*/ 0 60000 65536"/>
                <a:gd name="T17" fmla="*/ 0 60000 65536"/>
                <a:gd name="T18" fmla="*/ 0 60000 65536"/>
                <a:gd name="T19" fmla="*/ 0 60000 65536"/>
                <a:gd name="T20" fmla="*/ 0 60000 65536"/>
                <a:gd name="T21" fmla="*/ 0 w 17"/>
                <a:gd name="T22" fmla="*/ 0 h 74"/>
                <a:gd name="T23" fmla="*/ 17 w 17"/>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74">
                  <a:moveTo>
                    <a:pt x="10" y="0"/>
                  </a:moveTo>
                  <a:lnTo>
                    <a:pt x="0" y="8"/>
                  </a:lnTo>
                  <a:lnTo>
                    <a:pt x="16" y="23"/>
                  </a:lnTo>
                  <a:lnTo>
                    <a:pt x="0" y="39"/>
                  </a:lnTo>
                  <a:lnTo>
                    <a:pt x="16" y="54"/>
                  </a:lnTo>
                  <a:lnTo>
                    <a:pt x="0" y="69"/>
                  </a:lnTo>
                  <a:lnTo>
                    <a:pt x="10" y="73"/>
                  </a:lnTo>
                </a:path>
              </a:pathLst>
            </a:custGeom>
            <a:solidFill>
              <a:srgbClr val="FF0000"/>
            </a:solidFill>
            <a:ln w="12700" cap="rnd">
              <a:solidFill>
                <a:schemeClr val="tx1"/>
              </a:solidFill>
              <a:round/>
              <a:headEnd/>
              <a:tailEnd/>
            </a:ln>
          </p:spPr>
          <p:txBody>
            <a:bodyPr/>
            <a:lstStyle/>
            <a:p>
              <a:endParaRPr lang="en-US" dirty="0"/>
            </a:p>
          </p:txBody>
        </p:sp>
        <p:sp>
          <p:nvSpPr>
            <p:cNvPr id="72324" name="Oval 310"/>
            <p:cNvSpPr>
              <a:spLocks noChangeArrowheads="1"/>
            </p:cNvSpPr>
            <p:nvPr/>
          </p:nvSpPr>
          <p:spPr bwMode="auto">
            <a:xfrm>
              <a:off x="2589" y="1022"/>
              <a:ext cx="43" cy="46"/>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25" name="Freeform 311"/>
            <p:cNvSpPr>
              <a:spLocks/>
            </p:cNvSpPr>
            <p:nvPr/>
          </p:nvSpPr>
          <p:spPr bwMode="auto">
            <a:xfrm>
              <a:off x="2627" y="1057"/>
              <a:ext cx="27" cy="147"/>
            </a:xfrm>
            <a:custGeom>
              <a:avLst/>
              <a:gdLst>
                <a:gd name="T0" fmla="*/ 14 w 16"/>
                <a:gd name="T1" fmla="*/ 0 h 84"/>
                <a:gd name="T2" fmla="*/ 0 w 16"/>
                <a:gd name="T3" fmla="*/ 12 h 84"/>
                <a:gd name="T4" fmla="*/ 25 w 16"/>
                <a:gd name="T5" fmla="*/ 40 h 84"/>
                <a:gd name="T6" fmla="*/ 0 w 16"/>
                <a:gd name="T7" fmla="*/ 67 h 84"/>
                <a:gd name="T8" fmla="*/ 25 w 16"/>
                <a:gd name="T9" fmla="*/ 91 h 84"/>
                <a:gd name="T10" fmla="*/ 0 w 16"/>
                <a:gd name="T11" fmla="*/ 119 h 84"/>
                <a:gd name="T12" fmla="*/ 25 w 16"/>
                <a:gd name="T13" fmla="*/ 145 h 84"/>
                <a:gd name="T14" fmla="*/ 14 w 16"/>
                <a:gd name="T15" fmla="*/ 145 h 84"/>
                <a:gd name="T16" fmla="*/ 0 60000 65536"/>
                <a:gd name="T17" fmla="*/ 0 60000 65536"/>
                <a:gd name="T18" fmla="*/ 0 60000 65536"/>
                <a:gd name="T19" fmla="*/ 0 60000 65536"/>
                <a:gd name="T20" fmla="*/ 0 60000 65536"/>
                <a:gd name="T21" fmla="*/ 0 60000 65536"/>
                <a:gd name="T22" fmla="*/ 0 60000 65536"/>
                <a:gd name="T23" fmla="*/ 0 60000 65536"/>
                <a:gd name="T24" fmla="*/ 0 w 16"/>
                <a:gd name="T25" fmla="*/ 0 h 84"/>
                <a:gd name="T26" fmla="*/ 16 w 16"/>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 h="84">
                  <a:moveTo>
                    <a:pt x="8" y="0"/>
                  </a:moveTo>
                  <a:lnTo>
                    <a:pt x="0" y="7"/>
                  </a:lnTo>
                  <a:lnTo>
                    <a:pt x="15" y="23"/>
                  </a:lnTo>
                  <a:lnTo>
                    <a:pt x="0" y="38"/>
                  </a:lnTo>
                  <a:lnTo>
                    <a:pt x="15" y="52"/>
                  </a:lnTo>
                  <a:lnTo>
                    <a:pt x="0" y="68"/>
                  </a:lnTo>
                  <a:lnTo>
                    <a:pt x="15" y="83"/>
                  </a:lnTo>
                  <a:lnTo>
                    <a:pt x="8" y="83"/>
                  </a:lnTo>
                </a:path>
              </a:pathLst>
            </a:custGeom>
            <a:solidFill>
              <a:srgbClr val="FF0000"/>
            </a:solidFill>
            <a:ln w="12700" cap="rnd">
              <a:solidFill>
                <a:schemeClr val="tx1"/>
              </a:solidFill>
              <a:round/>
              <a:headEnd/>
              <a:tailEnd/>
            </a:ln>
          </p:spPr>
          <p:txBody>
            <a:bodyPr/>
            <a:lstStyle/>
            <a:p>
              <a:endParaRPr lang="en-US" dirty="0"/>
            </a:p>
          </p:txBody>
        </p:sp>
        <p:sp>
          <p:nvSpPr>
            <p:cNvPr id="72326" name="Freeform 312"/>
            <p:cNvSpPr>
              <a:spLocks/>
            </p:cNvSpPr>
            <p:nvPr/>
          </p:nvSpPr>
          <p:spPr bwMode="auto">
            <a:xfrm>
              <a:off x="2830" y="1068"/>
              <a:ext cx="26" cy="129"/>
            </a:xfrm>
            <a:custGeom>
              <a:avLst/>
              <a:gdLst>
                <a:gd name="T0" fmla="*/ 11 w 16"/>
                <a:gd name="T1" fmla="*/ 0 h 74"/>
                <a:gd name="T2" fmla="*/ 0 w 16"/>
                <a:gd name="T3" fmla="*/ 14 h 74"/>
                <a:gd name="T4" fmla="*/ 24 w 16"/>
                <a:gd name="T5" fmla="*/ 40 h 74"/>
                <a:gd name="T6" fmla="*/ 0 w 16"/>
                <a:gd name="T7" fmla="*/ 68 h 74"/>
                <a:gd name="T8" fmla="*/ 24 w 16"/>
                <a:gd name="T9" fmla="*/ 94 h 74"/>
                <a:gd name="T10" fmla="*/ 0 w 16"/>
                <a:gd name="T11" fmla="*/ 120 h 74"/>
                <a:gd name="T12" fmla="*/ 11 w 16"/>
                <a:gd name="T13" fmla="*/ 127 h 74"/>
                <a:gd name="T14" fmla="*/ 0 60000 65536"/>
                <a:gd name="T15" fmla="*/ 0 60000 65536"/>
                <a:gd name="T16" fmla="*/ 0 60000 65536"/>
                <a:gd name="T17" fmla="*/ 0 60000 65536"/>
                <a:gd name="T18" fmla="*/ 0 60000 65536"/>
                <a:gd name="T19" fmla="*/ 0 60000 65536"/>
                <a:gd name="T20" fmla="*/ 0 60000 65536"/>
                <a:gd name="T21" fmla="*/ 0 w 16"/>
                <a:gd name="T22" fmla="*/ 0 h 74"/>
                <a:gd name="T23" fmla="*/ 16 w 16"/>
                <a:gd name="T24" fmla="*/ 74 h 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74">
                  <a:moveTo>
                    <a:pt x="7" y="0"/>
                  </a:moveTo>
                  <a:lnTo>
                    <a:pt x="0" y="8"/>
                  </a:lnTo>
                  <a:lnTo>
                    <a:pt x="15" y="23"/>
                  </a:lnTo>
                  <a:lnTo>
                    <a:pt x="0" y="39"/>
                  </a:lnTo>
                  <a:lnTo>
                    <a:pt x="15" y="54"/>
                  </a:lnTo>
                  <a:lnTo>
                    <a:pt x="0" y="69"/>
                  </a:lnTo>
                  <a:lnTo>
                    <a:pt x="7" y="73"/>
                  </a:lnTo>
                </a:path>
              </a:pathLst>
            </a:custGeom>
            <a:solidFill>
              <a:srgbClr val="FF0000"/>
            </a:solidFill>
            <a:ln w="12700" cap="rnd">
              <a:solidFill>
                <a:schemeClr val="tx1"/>
              </a:solidFill>
              <a:round/>
              <a:headEnd/>
              <a:tailEnd/>
            </a:ln>
          </p:spPr>
          <p:txBody>
            <a:bodyPr/>
            <a:lstStyle/>
            <a:p>
              <a:endParaRPr lang="en-US" dirty="0"/>
            </a:p>
          </p:txBody>
        </p:sp>
        <p:sp>
          <p:nvSpPr>
            <p:cNvPr id="72327" name="Oval 313"/>
            <p:cNvSpPr>
              <a:spLocks noChangeArrowheads="1"/>
            </p:cNvSpPr>
            <p:nvPr/>
          </p:nvSpPr>
          <p:spPr bwMode="auto">
            <a:xfrm>
              <a:off x="2823" y="1018"/>
              <a:ext cx="43" cy="42"/>
            </a:xfrm>
            <a:prstGeom prst="ellipse">
              <a:avLst/>
            </a:prstGeom>
            <a:solidFill>
              <a:srgbClr val="FF0000"/>
            </a:solidFill>
            <a:ln w="12700">
              <a:solidFill>
                <a:schemeClr val="tx1"/>
              </a:solidFill>
              <a:round/>
              <a:headEnd/>
              <a:tailEnd/>
            </a:ln>
          </p:spPr>
          <p:txBody>
            <a:bodyPr wrap="none" anchor="ctr"/>
            <a:lstStyle/>
            <a:p>
              <a:endParaRPr lang="en-US" sz="1800" dirty="0">
                <a:ea typeface="ＭＳ Ｐゴシック" pitchFamily="34" charset="-128"/>
              </a:endParaRPr>
            </a:p>
          </p:txBody>
        </p:sp>
        <p:sp>
          <p:nvSpPr>
            <p:cNvPr id="72328" name="Freeform 314"/>
            <p:cNvSpPr>
              <a:spLocks/>
            </p:cNvSpPr>
            <p:nvPr/>
          </p:nvSpPr>
          <p:spPr bwMode="auto">
            <a:xfrm>
              <a:off x="2870" y="1049"/>
              <a:ext cx="22" cy="148"/>
            </a:xfrm>
            <a:custGeom>
              <a:avLst/>
              <a:gdLst>
                <a:gd name="T0" fmla="*/ 9 w 14"/>
                <a:gd name="T1" fmla="*/ 0 h 84"/>
                <a:gd name="T2" fmla="*/ 0 w 14"/>
                <a:gd name="T3" fmla="*/ 12 h 84"/>
                <a:gd name="T4" fmla="*/ 20 w 14"/>
                <a:gd name="T5" fmla="*/ 41 h 84"/>
                <a:gd name="T6" fmla="*/ 0 w 14"/>
                <a:gd name="T7" fmla="*/ 67 h 84"/>
                <a:gd name="T8" fmla="*/ 20 w 14"/>
                <a:gd name="T9" fmla="*/ 93 h 84"/>
                <a:gd name="T10" fmla="*/ 0 w 14"/>
                <a:gd name="T11" fmla="*/ 120 h 84"/>
                <a:gd name="T12" fmla="*/ 20 w 14"/>
                <a:gd name="T13" fmla="*/ 146 h 84"/>
                <a:gd name="T14" fmla="*/ 9 w 14"/>
                <a:gd name="T15" fmla="*/ 146 h 84"/>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84"/>
                <a:gd name="T26" fmla="*/ 14 w 14"/>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84">
                  <a:moveTo>
                    <a:pt x="6" y="0"/>
                  </a:moveTo>
                  <a:lnTo>
                    <a:pt x="0" y="7"/>
                  </a:lnTo>
                  <a:lnTo>
                    <a:pt x="13" y="23"/>
                  </a:lnTo>
                  <a:lnTo>
                    <a:pt x="0" y="38"/>
                  </a:lnTo>
                  <a:lnTo>
                    <a:pt x="13" y="53"/>
                  </a:lnTo>
                  <a:lnTo>
                    <a:pt x="0" y="68"/>
                  </a:lnTo>
                  <a:lnTo>
                    <a:pt x="13" y="83"/>
                  </a:lnTo>
                  <a:lnTo>
                    <a:pt x="6" y="83"/>
                  </a:lnTo>
                </a:path>
              </a:pathLst>
            </a:custGeom>
            <a:solidFill>
              <a:srgbClr val="FF0000"/>
            </a:solidFill>
            <a:ln w="12700" cap="rnd">
              <a:solidFill>
                <a:schemeClr val="tx1"/>
              </a:solidFill>
              <a:round/>
              <a:headEnd/>
              <a:tailEnd/>
            </a:ln>
          </p:spPr>
          <p:txBody>
            <a:bodyPr/>
            <a:lstStyle/>
            <a:p>
              <a:endParaRPr lang="en-US" dirty="0"/>
            </a:p>
          </p:txBody>
        </p:sp>
        <p:sp>
          <p:nvSpPr>
            <p:cNvPr id="72329" name="Freeform 315"/>
            <p:cNvSpPr>
              <a:spLocks/>
            </p:cNvSpPr>
            <p:nvPr/>
          </p:nvSpPr>
          <p:spPr bwMode="auto">
            <a:xfrm rot="-1491630">
              <a:off x="2340" y="789"/>
              <a:ext cx="178" cy="304"/>
            </a:xfrm>
            <a:custGeom>
              <a:avLst/>
              <a:gdLst>
                <a:gd name="T0" fmla="*/ 90 w 127"/>
                <a:gd name="T1" fmla="*/ 304 h 192"/>
                <a:gd name="T2" fmla="*/ 90 w 127"/>
                <a:gd name="T3" fmla="*/ 228 h 192"/>
                <a:gd name="T4" fmla="*/ 157 w 127"/>
                <a:gd name="T5" fmla="*/ 228 h 192"/>
                <a:gd name="T6" fmla="*/ 157 w 127"/>
                <a:gd name="T7" fmla="*/ 152 h 192"/>
                <a:gd name="T8" fmla="*/ 22 w 127"/>
                <a:gd name="T9" fmla="*/ 152 h 192"/>
                <a:gd name="T10" fmla="*/ 22 w 127"/>
                <a:gd name="T11" fmla="*/ 76 h 192"/>
                <a:gd name="T12" fmla="*/ 90 w 127"/>
                <a:gd name="T13" fmla="*/ 76 h 192"/>
                <a:gd name="T14" fmla="*/ 90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30" name="Freeform 316"/>
            <p:cNvSpPr>
              <a:spLocks/>
            </p:cNvSpPr>
            <p:nvPr/>
          </p:nvSpPr>
          <p:spPr bwMode="auto">
            <a:xfrm rot="5739954">
              <a:off x="3516" y="1742"/>
              <a:ext cx="200" cy="269"/>
            </a:xfrm>
            <a:custGeom>
              <a:avLst/>
              <a:gdLst>
                <a:gd name="T0" fmla="*/ 101 w 127"/>
                <a:gd name="T1" fmla="*/ 269 h 192"/>
                <a:gd name="T2" fmla="*/ 101 w 127"/>
                <a:gd name="T3" fmla="*/ 202 h 192"/>
                <a:gd name="T4" fmla="*/ 176 w 127"/>
                <a:gd name="T5" fmla="*/ 202 h 192"/>
                <a:gd name="T6" fmla="*/ 176 w 127"/>
                <a:gd name="T7" fmla="*/ 135 h 192"/>
                <a:gd name="T8" fmla="*/ 25 w 127"/>
                <a:gd name="T9" fmla="*/ 135 h 192"/>
                <a:gd name="T10" fmla="*/ 25 w 127"/>
                <a:gd name="T11" fmla="*/ 67 h 192"/>
                <a:gd name="T12" fmla="*/ 101 w 127"/>
                <a:gd name="T13" fmla="*/ 67 h 192"/>
                <a:gd name="T14" fmla="*/ 10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31" name="Freeform 317"/>
            <p:cNvSpPr>
              <a:spLocks/>
            </p:cNvSpPr>
            <p:nvPr/>
          </p:nvSpPr>
          <p:spPr bwMode="auto">
            <a:xfrm rot="-1742206">
              <a:off x="3228" y="2383"/>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32" name="Freeform 318"/>
            <p:cNvSpPr>
              <a:spLocks/>
            </p:cNvSpPr>
            <p:nvPr/>
          </p:nvSpPr>
          <p:spPr bwMode="auto">
            <a:xfrm rot="2297281">
              <a:off x="3214" y="941"/>
              <a:ext cx="176" cy="305"/>
            </a:xfrm>
            <a:custGeom>
              <a:avLst/>
              <a:gdLst>
                <a:gd name="T0" fmla="*/ 89 w 127"/>
                <a:gd name="T1" fmla="*/ 305 h 192"/>
                <a:gd name="T2" fmla="*/ 89 w 127"/>
                <a:gd name="T3" fmla="*/ 229 h 192"/>
                <a:gd name="T4" fmla="*/ 155 w 127"/>
                <a:gd name="T5" fmla="*/ 229 h 192"/>
                <a:gd name="T6" fmla="*/ 155 w 127"/>
                <a:gd name="T7" fmla="*/ 153 h 192"/>
                <a:gd name="T8" fmla="*/ 22 w 127"/>
                <a:gd name="T9" fmla="*/ 153 h 192"/>
                <a:gd name="T10" fmla="*/ 22 w 127"/>
                <a:gd name="T11" fmla="*/ 76 h 192"/>
                <a:gd name="T12" fmla="*/ 89 w 127"/>
                <a:gd name="T13" fmla="*/ 76 h 192"/>
                <a:gd name="T14" fmla="*/ 89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33" name="Freeform 319"/>
            <p:cNvSpPr>
              <a:spLocks/>
            </p:cNvSpPr>
            <p:nvPr/>
          </p:nvSpPr>
          <p:spPr bwMode="auto">
            <a:xfrm rot="1916998">
              <a:off x="2138" y="2457"/>
              <a:ext cx="179" cy="306"/>
            </a:xfrm>
            <a:custGeom>
              <a:avLst/>
              <a:gdLst>
                <a:gd name="T0" fmla="*/ 90 w 127"/>
                <a:gd name="T1" fmla="*/ 306 h 192"/>
                <a:gd name="T2" fmla="*/ 90 w 127"/>
                <a:gd name="T3" fmla="*/ 230 h 192"/>
                <a:gd name="T4" fmla="*/ 158 w 127"/>
                <a:gd name="T5" fmla="*/ 230 h 192"/>
                <a:gd name="T6" fmla="*/ 158 w 127"/>
                <a:gd name="T7" fmla="*/ 153 h 192"/>
                <a:gd name="T8" fmla="*/ 23 w 127"/>
                <a:gd name="T9" fmla="*/ 153 h 192"/>
                <a:gd name="T10" fmla="*/ 23 w 127"/>
                <a:gd name="T11" fmla="*/ 77 h 192"/>
                <a:gd name="T12" fmla="*/ 90 w 127"/>
                <a:gd name="T13" fmla="*/ 77 h 192"/>
                <a:gd name="T14" fmla="*/ 90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34" name="Oval 320"/>
            <p:cNvSpPr>
              <a:spLocks noChangeArrowheads="1"/>
            </p:cNvSpPr>
            <p:nvPr/>
          </p:nvSpPr>
          <p:spPr bwMode="auto">
            <a:xfrm>
              <a:off x="2208" y="1296"/>
              <a:ext cx="976" cy="1031"/>
            </a:xfrm>
            <a:prstGeom prst="ellipse">
              <a:avLst/>
            </a:prstGeom>
            <a:solidFill>
              <a:srgbClr val="FF0000">
                <a:alpha val="50195"/>
              </a:srgbClr>
            </a:solidFill>
            <a:ln w="9525">
              <a:noFill/>
              <a:round/>
              <a:headEnd/>
              <a:tailEnd/>
            </a:ln>
          </p:spPr>
          <p:txBody>
            <a:bodyPr wrap="none" anchor="ctr"/>
            <a:lstStyle/>
            <a:p>
              <a:endParaRPr lang="en-US" sz="1800" dirty="0">
                <a:ea typeface="ＭＳ Ｐゴシック" pitchFamily="34" charset="-128"/>
              </a:endParaRPr>
            </a:p>
          </p:txBody>
        </p:sp>
        <p:sp>
          <p:nvSpPr>
            <p:cNvPr id="72335" name="Freeform 321"/>
            <p:cNvSpPr>
              <a:spLocks/>
            </p:cNvSpPr>
            <p:nvPr/>
          </p:nvSpPr>
          <p:spPr bwMode="auto">
            <a:xfrm rot="15325643" flipH="1">
              <a:off x="1667" y="1837"/>
              <a:ext cx="200" cy="269"/>
            </a:xfrm>
            <a:custGeom>
              <a:avLst/>
              <a:gdLst>
                <a:gd name="T0" fmla="*/ 101 w 127"/>
                <a:gd name="T1" fmla="*/ 269 h 192"/>
                <a:gd name="T2" fmla="*/ 101 w 127"/>
                <a:gd name="T3" fmla="*/ 202 h 192"/>
                <a:gd name="T4" fmla="*/ 176 w 127"/>
                <a:gd name="T5" fmla="*/ 202 h 192"/>
                <a:gd name="T6" fmla="*/ 176 w 127"/>
                <a:gd name="T7" fmla="*/ 135 h 192"/>
                <a:gd name="T8" fmla="*/ 25 w 127"/>
                <a:gd name="T9" fmla="*/ 135 h 192"/>
                <a:gd name="T10" fmla="*/ 25 w 127"/>
                <a:gd name="T11" fmla="*/ 67 h 192"/>
                <a:gd name="T12" fmla="*/ 101 w 127"/>
                <a:gd name="T13" fmla="*/ 67 h 192"/>
                <a:gd name="T14" fmla="*/ 10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vert="eaVert" wrap="none" anchor="ctr"/>
            <a:lstStyle/>
            <a:p>
              <a:endParaRPr lang="en-US" dirty="0"/>
            </a:p>
          </p:txBody>
        </p:sp>
        <p:sp>
          <p:nvSpPr>
            <p:cNvPr id="72336" name="Freeform 322"/>
            <p:cNvSpPr>
              <a:spLocks/>
            </p:cNvSpPr>
            <p:nvPr/>
          </p:nvSpPr>
          <p:spPr bwMode="auto">
            <a:xfrm rot="-3584273" flipH="1" flipV="1">
              <a:off x="3399" y="2154"/>
              <a:ext cx="202" cy="269"/>
            </a:xfrm>
            <a:custGeom>
              <a:avLst/>
              <a:gdLst>
                <a:gd name="T0" fmla="*/ 102 w 127"/>
                <a:gd name="T1" fmla="*/ 269 h 192"/>
                <a:gd name="T2" fmla="*/ 102 w 127"/>
                <a:gd name="T3" fmla="*/ 202 h 192"/>
                <a:gd name="T4" fmla="*/ 178 w 127"/>
                <a:gd name="T5" fmla="*/ 202 h 192"/>
                <a:gd name="T6" fmla="*/ 178 w 127"/>
                <a:gd name="T7" fmla="*/ 135 h 192"/>
                <a:gd name="T8" fmla="*/ 25 w 127"/>
                <a:gd name="T9" fmla="*/ 135 h 192"/>
                <a:gd name="T10" fmla="*/ 25 w 127"/>
                <a:gd name="T11" fmla="*/ 67 h 192"/>
                <a:gd name="T12" fmla="*/ 102 w 127"/>
                <a:gd name="T13" fmla="*/ 67 h 192"/>
                <a:gd name="T14" fmla="*/ 102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37" name="Freeform 323"/>
            <p:cNvSpPr>
              <a:spLocks/>
            </p:cNvSpPr>
            <p:nvPr/>
          </p:nvSpPr>
          <p:spPr bwMode="auto">
            <a:xfrm rot="3854381" flipH="1">
              <a:off x="3446" y="1268"/>
              <a:ext cx="192" cy="284"/>
            </a:xfrm>
            <a:custGeom>
              <a:avLst/>
              <a:gdLst>
                <a:gd name="T0" fmla="*/ 97 w 127"/>
                <a:gd name="T1" fmla="*/ 284 h 192"/>
                <a:gd name="T2" fmla="*/ 97 w 127"/>
                <a:gd name="T3" fmla="*/ 213 h 192"/>
                <a:gd name="T4" fmla="*/ 169 w 127"/>
                <a:gd name="T5" fmla="*/ 213 h 192"/>
                <a:gd name="T6" fmla="*/ 169 w 127"/>
                <a:gd name="T7" fmla="*/ 142 h 192"/>
                <a:gd name="T8" fmla="*/ 24 w 127"/>
                <a:gd name="T9" fmla="*/ 142 h 192"/>
                <a:gd name="T10" fmla="*/ 24 w 127"/>
                <a:gd name="T11" fmla="*/ 71 h 192"/>
                <a:gd name="T12" fmla="*/ 97 w 127"/>
                <a:gd name="T13" fmla="*/ 71 h 192"/>
                <a:gd name="T14" fmla="*/ 97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38" name="Freeform 324"/>
            <p:cNvSpPr>
              <a:spLocks/>
            </p:cNvSpPr>
            <p:nvPr/>
          </p:nvSpPr>
          <p:spPr bwMode="auto">
            <a:xfrm rot="3286810" flipV="1">
              <a:off x="1861" y="2188"/>
              <a:ext cx="192" cy="285"/>
            </a:xfrm>
            <a:custGeom>
              <a:avLst/>
              <a:gdLst>
                <a:gd name="T0" fmla="*/ 97 w 127"/>
                <a:gd name="T1" fmla="*/ 285 h 192"/>
                <a:gd name="T2" fmla="*/ 97 w 127"/>
                <a:gd name="T3" fmla="*/ 214 h 192"/>
                <a:gd name="T4" fmla="*/ 169 w 127"/>
                <a:gd name="T5" fmla="*/ 214 h 192"/>
                <a:gd name="T6" fmla="*/ 169 w 127"/>
                <a:gd name="T7" fmla="*/ 143 h 192"/>
                <a:gd name="T8" fmla="*/ 24 w 127"/>
                <a:gd name="T9" fmla="*/ 143 h 192"/>
                <a:gd name="T10" fmla="*/ 24 w 127"/>
                <a:gd name="T11" fmla="*/ 71 h 192"/>
                <a:gd name="T12" fmla="*/ 97 w 127"/>
                <a:gd name="T13" fmla="*/ 71 h 192"/>
                <a:gd name="T14" fmla="*/ 97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vert="eaVert" wrap="none" anchor="ctr"/>
            <a:lstStyle/>
            <a:p>
              <a:endParaRPr lang="en-US" dirty="0"/>
            </a:p>
          </p:txBody>
        </p:sp>
        <p:sp>
          <p:nvSpPr>
            <p:cNvPr id="72339" name="Freeform 325"/>
            <p:cNvSpPr>
              <a:spLocks/>
            </p:cNvSpPr>
            <p:nvPr/>
          </p:nvSpPr>
          <p:spPr bwMode="auto">
            <a:xfrm>
              <a:off x="2632" y="2627"/>
              <a:ext cx="179" cy="306"/>
            </a:xfrm>
            <a:custGeom>
              <a:avLst/>
              <a:gdLst>
                <a:gd name="T0" fmla="*/ 90 w 127"/>
                <a:gd name="T1" fmla="*/ 306 h 192"/>
                <a:gd name="T2" fmla="*/ 90 w 127"/>
                <a:gd name="T3" fmla="*/ 230 h 192"/>
                <a:gd name="T4" fmla="*/ 158 w 127"/>
                <a:gd name="T5" fmla="*/ 230 h 192"/>
                <a:gd name="T6" fmla="*/ 158 w 127"/>
                <a:gd name="T7" fmla="*/ 153 h 192"/>
                <a:gd name="T8" fmla="*/ 23 w 127"/>
                <a:gd name="T9" fmla="*/ 153 h 192"/>
                <a:gd name="T10" fmla="*/ 23 w 127"/>
                <a:gd name="T11" fmla="*/ 77 h 192"/>
                <a:gd name="T12" fmla="*/ 90 w 127"/>
                <a:gd name="T13" fmla="*/ 77 h 192"/>
                <a:gd name="T14" fmla="*/ 90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40" name="Freeform 326"/>
            <p:cNvSpPr>
              <a:spLocks/>
            </p:cNvSpPr>
            <p:nvPr/>
          </p:nvSpPr>
          <p:spPr bwMode="auto">
            <a:xfrm>
              <a:off x="2544" y="720"/>
              <a:ext cx="179" cy="306"/>
            </a:xfrm>
            <a:custGeom>
              <a:avLst/>
              <a:gdLst>
                <a:gd name="T0" fmla="*/ 90 w 127"/>
                <a:gd name="T1" fmla="*/ 306 h 192"/>
                <a:gd name="T2" fmla="*/ 90 w 127"/>
                <a:gd name="T3" fmla="*/ 230 h 192"/>
                <a:gd name="T4" fmla="*/ 158 w 127"/>
                <a:gd name="T5" fmla="*/ 230 h 192"/>
                <a:gd name="T6" fmla="*/ 158 w 127"/>
                <a:gd name="T7" fmla="*/ 153 h 192"/>
                <a:gd name="T8" fmla="*/ 23 w 127"/>
                <a:gd name="T9" fmla="*/ 153 h 192"/>
                <a:gd name="T10" fmla="*/ 23 w 127"/>
                <a:gd name="T11" fmla="*/ 77 h 192"/>
                <a:gd name="T12" fmla="*/ 90 w 127"/>
                <a:gd name="T13" fmla="*/ 77 h 192"/>
                <a:gd name="T14" fmla="*/ 90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41" name="Freeform 327"/>
            <p:cNvSpPr>
              <a:spLocks/>
            </p:cNvSpPr>
            <p:nvPr/>
          </p:nvSpPr>
          <p:spPr bwMode="auto">
            <a:xfrm rot="-3584273" flipH="1" flipV="1">
              <a:off x="1858" y="1166"/>
              <a:ext cx="202" cy="269"/>
            </a:xfrm>
            <a:custGeom>
              <a:avLst/>
              <a:gdLst>
                <a:gd name="T0" fmla="*/ 102 w 127"/>
                <a:gd name="T1" fmla="*/ 269 h 192"/>
                <a:gd name="T2" fmla="*/ 102 w 127"/>
                <a:gd name="T3" fmla="*/ 202 h 192"/>
                <a:gd name="T4" fmla="*/ 178 w 127"/>
                <a:gd name="T5" fmla="*/ 202 h 192"/>
                <a:gd name="T6" fmla="*/ 178 w 127"/>
                <a:gd name="T7" fmla="*/ 135 h 192"/>
                <a:gd name="T8" fmla="*/ 25 w 127"/>
                <a:gd name="T9" fmla="*/ 135 h 192"/>
                <a:gd name="T10" fmla="*/ 25 w 127"/>
                <a:gd name="T11" fmla="*/ 67 h 192"/>
                <a:gd name="T12" fmla="*/ 102 w 127"/>
                <a:gd name="T13" fmla="*/ 67 h 192"/>
                <a:gd name="T14" fmla="*/ 102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42" name="Freeform 328"/>
            <p:cNvSpPr>
              <a:spLocks/>
            </p:cNvSpPr>
            <p:nvPr/>
          </p:nvSpPr>
          <p:spPr bwMode="auto">
            <a:xfrm rot="1238862">
              <a:off x="2880" y="720"/>
              <a:ext cx="179" cy="305"/>
            </a:xfrm>
            <a:custGeom>
              <a:avLst/>
              <a:gdLst>
                <a:gd name="T0" fmla="*/ 90 w 127"/>
                <a:gd name="T1" fmla="*/ 305 h 192"/>
                <a:gd name="T2" fmla="*/ 90 w 127"/>
                <a:gd name="T3" fmla="*/ 229 h 192"/>
                <a:gd name="T4" fmla="*/ 158 w 127"/>
                <a:gd name="T5" fmla="*/ 229 h 192"/>
                <a:gd name="T6" fmla="*/ 158 w 127"/>
                <a:gd name="T7" fmla="*/ 153 h 192"/>
                <a:gd name="T8" fmla="*/ 23 w 127"/>
                <a:gd name="T9" fmla="*/ 153 h 192"/>
                <a:gd name="T10" fmla="*/ 23 w 127"/>
                <a:gd name="T11" fmla="*/ 76 h 192"/>
                <a:gd name="T12" fmla="*/ 90 w 127"/>
                <a:gd name="T13" fmla="*/ 76 h 192"/>
                <a:gd name="T14" fmla="*/ 90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43" name="Freeform 329"/>
            <p:cNvSpPr>
              <a:spLocks/>
            </p:cNvSpPr>
            <p:nvPr/>
          </p:nvSpPr>
          <p:spPr bwMode="auto">
            <a:xfrm rot="-1491630">
              <a:off x="2952" y="2577"/>
              <a:ext cx="179" cy="306"/>
            </a:xfrm>
            <a:custGeom>
              <a:avLst/>
              <a:gdLst>
                <a:gd name="T0" fmla="*/ 90 w 127"/>
                <a:gd name="T1" fmla="*/ 306 h 192"/>
                <a:gd name="T2" fmla="*/ 90 w 127"/>
                <a:gd name="T3" fmla="*/ 230 h 192"/>
                <a:gd name="T4" fmla="*/ 158 w 127"/>
                <a:gd name="T5" fmla="*/ 230 h 192"/>
                <a:gd name="T6" fmla="*/ 158 w 127"/>
                <a:gd name="T7" fmla="*/ 153 h 192"/>
                <a:gd name="T8" fmla="*/ 23 w 127"/>
                <a:gd name="T9" fmla="*/ 153 h 192"/>
                <a:gd name="T10" fmla="*/ 23 w 127"/>
                <a:gd name="T11" fmla="*/ 77 h 192"/>
                <a:gd name="T12" fmla="*/ 90 w 127"/>
                <a:gd name="T13" fmla="*/ 77 h 192"/>
                <a:gd name="T14" fmla="*/ 90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44" name="Rectangle 330" descr="Sphere"/>
            <p:cNvSpPr>
              <a:spLocks noChangeArrowheads="1"/>
            </p:cNvSpPr>
            <p:nvPr/>
          </p:nvSpPr>
          <p:spPr bwMode="auto">
            <a:xfrm rot="2002332">
              <a:off x="2592" y="1392"/>
              <a:ext cx="240" cy="864"/>
            </a:xfrm>
            <a:prstGeom prst="rect">
              <a:avLst/>
            </a:prstGeom>
            <a:pattFill prst="sphere">
              <a:fgClr>
                <a:srgbClr val="FF3300"/>
              </a:fgClr>
              <a:bgClr>
                <a:schemeClr val="bg1"/>
              </a:bgClr>
            </a:pattFill>
            <a:ln w="9525">
              <a:solidFill>
                <a:schemeClr val="tx1"/>
              </a:solidFill>
              <a:miter lim="800000"/>
              <a:headEnd/>
              <a:tailEnd/>
            </a:ln>
          </p:spPr>
          <p:txBody>
            <a:bodyPr wrap="none" anchor="ctr"/>
            <a:lstStyle/>
            <a:p>
              <a:endParaRPr lang="en-US" sz="1800" dirty="0">
                <a:ea typeface="ＭＳ Ｐゴシック" pitchFamily="34" charset="-128"/>
              </a:endParaRPr>
            </a:p>
          </p:txBody>
        </p:sp>
        <p:sp>
          <p:nvSpPr>
            <p:cNvPr id="72345" name="Freeform 331"/>
            <p:cNvSpPr>
              <a:spLocks/>
            </p:cNvSpPr>
            <p:nvPr/>
          </p:nvSpPr>
          <p:spPr bwMode="auto">
            <a:xfrm rot="5271860">
              <a:off x="3519" y="1425"/>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46" name="Freeform 332"/>
            <p:cNvSpPr>
              <a:spLocks/>
            </p:cNvSpPr>
            <p:nvPr/>
          </p:nvSpPr>
          <p:spPr bwMode="auto">
            <a:xfrm rot="3001263">
              <a:off x="3375" y="1041"/>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47" name="Freeform 333"/>
            <p:cNvSpPr>
              <a:spLocks/>
            </p:cNvSpPr>
            <p:nvPr/>
          </p:nvSpPr>
          <p:spPr bwMode="auto">
            <a:xfrm rot="1499452">
              <a:off x="3072" y="816"/>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48" name="Freeform 334"/>
            <p:cNvSpPr>
              <a:spLocks/>
            </p:cNvSpPr>
            <p:nvPr/>
          </p:nvSpPr>
          <p:spPr bwMode="auto">
            <a:xfrm rot="-1742206">
              <a:off x="2112" y="846"/>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49" name="Freeform 335"/>
            <p:cNvSpPr>
              <a:spLocks/>
            </p:cNvSpPr>
            <p:nvPr/>
          </p:nvSpPr>
          <p:spPr bwMode="auto">
            <a:xfrm rot="-4137263">
              <a:off x="1743" y="1329"/>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vert="eaVert" wrap="none" anchor="ctr"/>
            <a:lstStyle/>
            <a:p>
              <a:endParaRPr lang="en-US" dirty="0"/>
            </a:p>
          </p:txBody>
        </p:sp>
        <p:sp>
          <p:nvSpPr>
            <p:cNvPr id="72350" name="Freeform 336"/>
            <p:cNvSpPr>
              <a:spLocks/>
            </p:cNvSpPr>
            <p:nvPr/>
          </p:nvSpPr>
          <p:spPr bwMode="auto">
            <a:xfrm rot="246734">
              <a:off x="2448" y="2640"/>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51" name="Freeform 337"/>
            <p:cNvSpPr>
              <a:spLocks/>
            </p:cNvSpPr>
            <p:nvPr/>
          </p:nvSpPr>
          <p:spPr bwMode="auto">
            <a:xfrm rot="5400000">
              <a:off x="1695" y="1617"/>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52" name="Freeform 338"/>
            <p:cNvSpPr>
              <a:spLocks/>
            </p:cNvSpPr>
            <p:nvPr/>
          </p:nvSpPr>
          <p:spPr bwMode="auto">
            <a:xfrm rot="3838562">
              <a:off x="1743" y="2001"/>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53" name="Freeform 339"/>
            <p:cNvSpPr>
              <a:spLocks/>
            </p:cNvSpPr>
            <p:nvPr/>
          </p:nvSpPr>
          <p:spPr bwMode="auto">
            <a:xfrm rot="2815620">
              <a:off x="1965" y="2337"/>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54" name="Freeform 340"/>
            <p:cNvSpPr>
              <a:spLocks/>
            </p:cNvSpPr>
            <p:nvPr/>
          </p:nvSpPr>
          <p:spPr bwMode="auto">
            <a:xfrm rot="1292513">
              <a:off x="2268" y="2544"/>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55" name="Freeform 341"/>
            <p:cNvSpPr>
              <a:spLocks/>
            </p:cNvSpPr>
            <p:nvPr/>
          </p:nvSpPr>
          <p:spPr bwMode="auto">
            <a:xfrm rot="-834765">
              <a:off x="2784" y="2640"/>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sp>
          <p:nvSpPr>
            <p:cNvPr id="72356" name="Freeform 342"/>
            <p:cNvSpPr>
              <a:spLocks/>
            </p:cNvSpPr>
            <p:nvPr/>
          </p:nvSpPr>
          <p:spPr bwMode="auto">
            <a:xfrm rot="6565406">
              <a:off x="3519" y="1953"/>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57" name="Freeform 343"/>
            <p:cNvSpPr>
              <a:spLocks/>
            </p:cNvSpPr>
            <p:nvPr/>
          </p:nvSpPr>
          <p:spPr bwMode="auto">
            <a:xfrm rot="5271860">
              <a:off x="3567" y="1569"/>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58" name="Freeform 344"/>
            <p:cNvSpPr>
              <a:spLocks/>
            </p:cNvSpPr>
            <p:nvPr/>
          </p:nvSpPr>
          <p:spPr bwMode="auto">
            <a:xfrm rot="8809443">
              <a:off x="3120" y="2496"/>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wrap="none" anchor="ctr"/>
            <a:lstStyle/>
            <a:p>
              <a:endParaRPr lang="en-US" dirty="0"/>
            </a:p>
          </p:txBody>
        </p:sp>
        <p:sp>
          <p:nvSpPr>
            <p:cNvPr id="72359" name="Freeform 345"/>
            <p:cNvSpPr>
              <a:spLocks/>
            </p:cNvSpPr>
            <p:nvPr/>
          </p:nvSpPr>
          <p:spPr bwMode="auto">
            <a:xfrm rot="7463892">
              <a:off x="3327" y="2241"/>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60" name="Freeform 346"/>
            <p:cNvSpPr>
              <a:spLocks/>
            </p:cNvSpPr>
            <p:nvPr/>
          </p:nvSpPr>
          <p:spPr bwMode="auto">
            <a:xfrm rot="5946416">
              <a:off x="1695" y="1473"/>
              <a:ext cx="180" cy="306"/>
            </a:xfrm>
            <a:custGeom>
              <a:avLst/>
              <a:gdLst>
                <a:gd name="T0" fmla="*/ 91 w 127"/>
                <a:gd name="T1" fmla="*/ 306 h 192"/>
                <a:gd name="T2" fmla="*/ 91 w 127"/>
                <a:gd name="T3" fmla="*/ 230 h 192"/>
                <a:gd name="T4" fmla="*/ 159 w 127"/>
                <a:gd name="T5" fmla="*/ 230 h 192"/>
                <a:gd name="T6" fmla="*/ 159 w 127"/>
                <a:gd name="T7" fmla="*/ 153 h 192"/>
                <a:gd name="T8" fmla="*/ 23 w 127"/>
                <a:gd name="T9" fmla="*/ 153 h 192"/>
                <a:gd name="T10" fmla="*/ 23 w 127"/>
                <a:gd name="T11" fmla="*/ 77 h 192"/>
                <a:gd name="T12" fmla="*/ 91 w 127"/>
                <a:gd name="T13" fmla="*/ 77 h 192"/>
                <a:gd name="T14" fmla="*/ 91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rot="10800000" vert="eaVert" wrap="none" anchor="ctr"/>
            <a:lstStyle/>
            <a:p>
              <a:endParaRPr lang="en-US" dirty="0"/>
            </a:p>
          </p:txBody>
        </p:sp>
        <p:sp>
          <p:nvSpPr>
            <p:cNvPr id="72361" name="Freeform 347"/>
            <p:cNvSpPr>
              <a:spLocks/>
            </p:cNvSpPr>
            <p:nvPr/>
          </p:nvSpPr>
          <p:spPr bwMode="auto">
            <a:xfrm rot="947639">
              <a:off x="2736" y="720"/>
              <a:ext cx="179" cy="305"/>
            </a:xfrm>
            <a:custGeom>
              <a:avLst/>
              <a:gdLst>
                <a:gd name="T0" fmla="*/ 90 w 127"/>
                <a:gd name="T1" fmla="*/ 305 h 192"/>
                <a:gd name="T2" fmla="*/ 90 w 127"/>
                <a:gd name="T3" fmla="*/ 229 h 192"/>
                <a:gd name="T4" fmla="*/ 158 w 127"/>
                <a:gd name="T5" fmla="*/ 229 h 192"/>
                <a:gd name="T6" fmla="*/ 158 w 127"/>
                <a:gd name="T7" fmla="*/ 153 h 192"/>
                <a:gd name="T8" fmla="*/ 23 w 127"/>
                <a:gd name="T9" fmla="*/ 153 h 192"/>
                <a:gd name="T10" fmla="*/ 23 w 127"/>
                <a:gd name="T11" fmla="*/ 76 h 192"/>
                <a:gd name="T12" fmla="*/ 90 w 127"/>
                <a:gd name="T13" fmla="*/ 76 h 192"/>
                <a:gd name="T14" fmla="*/ 90 w 127"/>
                <a:gd name="T15" fmla="*/ 0 h 192"/>
                <a:gd name="T16" fmla="*/ 0 60000 65536"/>
                <a:gd name="T17" fmla="*/ 0 60000 65536"/>
                <a:gd name="T18" fmla="*/ 0 60000 65536"/>
                <a:gd name="T19" fmla="*/ 0 60000 65536"/>
                <a:gd name="T20" fmla="*/ 0 60000 65536"/>
                <a:gd name="T21" fmla="*/ 0 60000 65536"/>
                <a:gd name="T22" fmla="*/ 0 60000 65536"/>
                <a:gd name="T23" fmla="*/ 0 60000 65536"/>
                <a:gd name="T24" fmla="*/ 0 w 127"/>
                <a:gd name="T25" fmla="*/ 0 h 192"/>
                <a:gd name="T26" fmla="*/ 127 w 127"/>
                <a:gd name="T27" fmla="*/ 192 h 1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7" h="192">
                  <a:moveTo>
                    <a:pt x="64" y="192"/>
                  </a:moveTo>
                  <a:cubicBezTo>
                    <a:pt x="60" y="172"/>
                    <a:pt x="56" y="152"/>
                    <a:pt x="64" y="144"/>
                  </a:cubicBezTo>
                  <a:cubicBezTo>
                    <a:pt x="72" y="136"/>
                    <a:pt x="104" y="152"/>
                    <a:pt x="112" y="144"/>
                  </a:cubicBezTo>
                  <a:cubicBezTo>
                    <a:pt x="120" y="136"/>
                    <a:pt x="127" y="103"/>
                    <a:pt x="112" y="96"/>
                  </a:cubicBezTo>
                  <a:cubicBezTo>
                    <a:pt x="96" y="88"/>
                    <a:pt x="31" y="103"/>
                    <a:pt x="16" y="96"/>
                  </a:cubicBezTo>
                  <a:cubicBezTo>
                    <a:pt x="0" y="88"/>
                    <a:pt x="8" y="56"/>
                    <a:pt x="16" y="48"/>
                  </a:cubicBezTo>
                  <a:cubicBezTo>
                    <a:pt x="24" y="40"/>
                    <a:pt x="56" y="56"/>
                    <a:pt x="64" y="48"/>
                  </a:cubicBezTo>
                  <a:cubicBezTo>
                    <a:pt x="72" y="40"/>
                    <a:pt x="68" y="20"/>
                    <a:pt x="64" y="0"/>
                  </a:cubicBezTo>
                </a:path>
              </a:pathLst>
            </a:custGeom>
            <a:noFill/>
            <a:ln w="12700">
              <a:solidFill>
                <a:schemeClr val="tx1"/>
              </a:solidFill>
              <a:round/>
              <a:headEnd/>
              <a:tailEnd/>
            </a:ln>
          </p:spPr>
          <p:txBody>
            <a:bodyPr wrap="none" anchor="ctr"/>
            <a:lstStyle/>
            <a:p>
              <a:endParaRPr lang="en-US" dirty="0"/>
            </a:p>
          </p:txBody>
        </p:sp>
      </p:grpSp>
      <p:sp>
        <p:nvSpPr>
          <p:cNvPr id="72023" name="Title 1"/>
          <p:cNvSpPr>
            <a:spLocks/>
          </p:cNvSpPr>
          <p:nvPr/>
        </p:nvSpPr>
        <p:spPr bwMode="auto">
          <a:xfrm>
            <a:off x="187656" y="542173"/>
            <a:ext cx="8269288" cy="879475"/>
          </a:xfrm>
          <a:prstGeom prst="rect">
            <a:avLst/>
          </a:prstGeom>
          <a:noFill/>
          <a:ln w="9525">
            <a:noFill/>
            <a:miter lim="800000"/>
            <a:headEnd/>
            <a:tailEnd/>
          </a:ln>
        </p:spPr>
        <p:txBody>
          <a:bodyPr anchor="ctr"/>
          <a:lstStyle/>
          <a:p>
            <a:pPr eaLnBrk="0" hangingPunct="0">
              <a:lnSpc>
                <a:spcPct val="85000"/>
              </a:lnSpc>
              <a:spcAft>
                <a:spcPts val="600"/>
              </a:spcAft>
            </a:pPr>
            <a:r>
              <a:rPr lang="en-US" sz="3200" b="1" dirty="0" smtClean="0">
                <a:latin typeface="Tw Cen MT" panose="020B0602020104020603" pitchFamily="34" charset="0"/>
              </a:rPr>
              <a:t>Thermally </a:t>
            </a:r>
            <a:r>
              <a:rPr lang="en-US" sz="3200" b="1" dirty="0">
                <a:latin typeface="Tw Cen MT" panose="020B0602020104020603" pitchFamily="34" charset="0"/>
              </a:rPr>
              <a:t>Sensitive </a:t>
            </a:r>
            <a:r>
              <a:rPr lang="en-US" sz="3200" b="1" dirty="0" smtClean="0">
                <a:latin typeface="Tw Cen MT" panose="020B0602020104020603" pitchFamily="34" charset="0"/>
              </a:rPr>
              <a:t>Liposome:</a:t>
            </a:r>
            <a:endParaRPr lang="en-US" sz="3200" b="1" dirty="0">
              <a:latin typeface="Tw Cen MT" panose="020B0602020104020603" pitchFamily="34" charset="0"/>
            </a:endParaRPr>
          </a:p>
          <a:p>
            <a:pPr eaLnBrk="0" hangingPunct="0">
              <a:lnSpc>
                <a:spcPct val="85000"/>
              </a:lnSpc>
              <a:spcAft>
                <a:spcPts val="600"/>
              </a:spcAft>
            </a:pPr>
            <a:r>
              <a:rPr lang="en-US" sz="3200" dirty="0">
                <a:latin typeface="Tw Cen MT" panose="020B0602020104020603" pitchFamily="34" charset="0"/>
              </a:rPr>
              <a:t>ThermoDox®</a:t>
            </a:r>
          </a:p>
        </p:txBody>
      </p:sp>
      <p:sp>
        <p:nvSpPr>
          <p:cNvPr id="5" name="Text Box 348"/>
          <p:cNvSpPr txBox="1">
            <a:spLocks noChangeArrowheads="1"/>
          </p:cNvSpPr>
          <p:nvPr/>
        </p:nvSpPr>
        <p:spPr bwMode="auto">
          <a:xfrm>
            <a:off x="4391025" y="3032125"/>
            <a:ext cx="1044575" cy="701675"/>
          </a:xfrm>
          <a:prstGeom prst="rect">
            <a:avLst/>
          </a:prstGeom>
          <a:noFill/>
          <a:ln w="12700">
            <a:noFill/>
            <a:miter lim="800000"/>
            <a:headEnd/>
            <a:tailEnd/>
          </a:ln>
          <a:effectLst/>
        </p:spPr>
        <p:txBody>
          <a:bodyPr wrap="none">
            <a:spAutoFit/>
          </a:bodyPr>
          <a:lstStyle/>
          <a:p>
            <a:pPr algn="ctr" eaLnBrk="0" hangingPunct="0">
              <a:defRPr/>
            </a:pPr>
            <a:r>
              <a:rPr lang="en-US" altLang="en-US" sz="2000" b="1" dirty="0">
                <a:effectLst>
                  <a:outerShdw blurRad="38100" dist="38100" dir="2700000" algn="tl">
                    <a:srgbClr val="C0C0C0"/>
                  </a:outerShdw>
                </a:effectLst>
                <a:latin typeface="Times" pitchFamily="18" charset="0"/>
                <a:cs typeface="+mn-cs"/>
              </a:rPr>
              <a:t>Drug</a:t>
            </a:r>
          </a:p>
          <a:p>
            <a:pPr algn="ctr" eaLnBrk="0" hangingPunct="0">
              <a:defRPr/>
            </a:pPr>
            <a:r>
              <a:rPr lang="en-US" altLang="en-US" sz="2000" b="1" dirty="0">
                <a:effectLst>
                  <a:outerShdw blurRad="38100" dist="38100" dir="2700000" algn="tl">
                    <a:srgbClr val="C0C0C0"/>
                  </a:outerShdw>
                </a:effectLst>
                <a:latin typeface="Times" pitchFamily="18" charset="0"/>
                <a:cs typeface="+mn-cs"/>
              </a:rPr>
              <a:t>Crystal</a:t>
            </a:r>
          </a:p>
        </p:txBody>
      </p:sp>
      <p:sp>
        <p:nvSpPr>
          <p:cNvPr id="6" name="Text Box 349"/>
          <p:cNvSpPr txBox="1">
            <a:spLocks noChangeArrowheads="1"/>
          </p:cNvSpPr>
          <p:nvPr/>
        </p:nvSpPr>
        <p:spPr bwMode="auto">
          <a:xfrm>
            <a:off x="6531901" y="2996342"/>
            <a:ext cx="2229963" cy="915988"/>
          </a:xfrm>
          <a:prstGeom prst="rect">
            <a:avLst/>
          </a:prstGeom>
          <a:noFill/>
          <a:ln w="9525" algn="ctr">
            <a:noFill/>
            <a:miter lim="800000"/>
            <a:headEnd/>
            <a:tailEnd/>
          </a:ln>
        </p:spPr>
        <p:txBody>
          <a:bodyPr/>
          <a:lstStyle/>
          <a:p>
            <a:pPr algn="ctr" eaLnBrk="0" hangingPunct="0">
              <a:lnSpc>
                <a:spcPct val="120000"/>
              </a:lnSpc>
              <a:spcBef>
                <a:spcPts val="600"/>
              </a:spcBef>
              <a:buClr>
                <a:srgbClr val="FCAF17"/>
              </a:buClr>
              <a:buFont typeface="Arial" charset="0"/>
              <a:buNone/>
            </a:pPr>
            <a:r>
              <a:rPr lang="en-US" altLang="en-US" sz="1400" b="1" dirty="0">
                <a:solidFill>
                  <a:schemeClr val="tx1">
                    <a:lumMod val="95000"/>
                    <a:lumOff val="5000"/>
                  </a:schemeClr>
                </a:solidFill>
                <a:latin typeface="Tw Cen MT" panose="020B0602020104020603" pitchFamily="34" charset="0"/>
                <a:ea typeface="ＭＳ Ｐゴシック" pitchFamily="34" charset="-128"/>
              </a:rPr>
              <a:t>Solid-phase Thermally </a:t>
            </a:r>
          </a:p>
          <a:p>
            <a:pPr algn="ctr" eaLnBrk="0" hangingPunct="0">
              <a:lnSpc>
                <a:spcPct val="120000"/>
              </a:lnSpc>
              <a:spcBef>
                <a:spcPts val="600"/>
              </a:spcBef>
              <a:buClr>
                <a:srgbClr val="FCAF17"/>
              </a:buClr>
              <a:buFont typeface="Arial" charset="0"/>
              <a:buNone/>
            </a:pPr>
            <a:r>
              <a:rPr lang="en-US" altLang="en-US" sz="1400" b="1" dirty="0">
                <a:solidFill>
                  <a:schemeClr val="tx1">
                    <a:lumMod val="95000"/>
                    <a:lumOff val="5000"/>
                  </a:schemeClr>
                </a:solidFill>
                <a:latin typeface="Tw Cen MT" panose="020B0602020104020603" pitchFamily="34" charset="0"/>
                <a:ea typeface="ＭＳ Ｐゴシック" pitchFamily="34" charset="-128"/>
              </a:rPr>
              <a:t>Sensitive</a:t>
            </a:r>
          </a:p>
          <a:p>
            <a:pPr algn="ctr" eaLnBrk="0" hangingPunct="0">
              <a:lnSpc>
                <a:spcPct val="120000"/>
              </a:lnSpc>
              <a:spcBef>
                <a:spcPts val="600"/>
              </a:spcBef>
              <a:buClr>
                <a:srgbClr val="FCAF17"/>
              </a:buClr>
              <a:buFont typeface="Arial" charset="0"/>
              <a:buNone/>
            </a:pPr>
            <a:r>
              <a:rPr lang="en-US" altLang="en-US" sz="1400" b="1" dirty="0">
                <a:solidFill>
                  <a:schemeClr val="tx1">
                    <a:lumMod val="95000"/>
                    <a:lumOff val="5000"/>
                  </a:schemeClr>
                </a:solidFill>
                <a:latin typeface="Tw Cen MT" panose="020B0602020104020603" pitchFamily="34" charset="0"/>
                <a:ea typeface="ＭＳ Ｐゴシック" pitchFamily="34" charset="-128"/>
              </a:rPr>
              <a:t>Lipid Bilayer</a:t>
            </a:r>
          </a:p>
        </p:txBody>
      </p:sp>
      <p:sp>
        <p:nvSpPr>
          <p:cNvPr id="7" name="Text Box 350"/>
          <p:cNvSpPr txBox="1">
            <a:spLocks noChangeArrowheads="1"/>
          </p:cNvSpPr>
          <p:nvPr/>
        </p:nvSpPr>
        <p:spPr bwMode="auto">
          <a:xfrm>
            <a:off x="5924068" y="1823729"/>
            <a:ext cx="2068844" cy="915988"/>
          </a:xfrm>
          <a:prstGeom prst="rect">
            <a:avLst/>
          </a:prstGeom>
          <a:noFill/>
          <a:ln w="9525" algn="ctr">
            <a:noFill/>
            <a:miter lim="800000"/>
            <a:headEnd/>
            <a:tailEnd/>
          </a:ln>
        </p:spPr>
        <p:txBody>
          <a:bodyPr/>
          <a:lstStyle/>
          <a:p>
            <a:pPr algn="ctr" eaLnBrk="0" hangingPunct="0">
              <a:lnSpc>
                <a:spcPct val="120000"/>
              </a:lnSpc>
              <a:spcBef>
                <a:spcPts val="600"/>
              </a:spcBef>
              <a:buClr>
                <a:srgbClr val="FCAF17"/>
              </a:buClr>
              <a:buFont typeface="Arial" charset="0"/>
              <a:buNone/>
            </a:pPr>
            <a:r>
              <a:rPr lang="en-US" altLang="en-US" sz="1400" b="1" dirty="0">
                <a:solidFill>
                  <a:schemeClr val="tx1">
                    <a:lumMod val="95000"/>
                    <a:lumOff val="5000"/>
                  </a:schemeClr>
                </a:solidFill>
                <a:latin typeface="Tw Cen MT" panose="020B0602020104020603" pitchFamily="34" charset="0"/>
                <a:ea typeface="ＭＳ Ｐゴシック" pitchFamily="34" charset="-128"/>
              </a:rPr>
              <a:t>Protective Layer </a:t>
            </a:r>
          </a:p>
          <a:p>
            <a:pPr algn="ctr" eaLnBrk="0" hangingPunct="0">
              <a:lnSpc>
                <a:spcPct val="120000"/>
              </a:lnSpc>
              <a:spcBef>
                <a:spcPts val="600"/>
              </a:spcBef>
              <a:buClr>
                <a:srgbClr val="FCAF17"/>
              </a:buClr>
              <a:buFont typeface="Arial" charset="0"/>
              <a:buNone/>
            </a:pPr>
            <a:r>
              <a:rPr lang="en-US" altLang="en-US" sz="1400" b="1" dirty="0">
                <a:solidFill>
                  <a:schemeClr val="tx1">
                    <a:lumMod val="95000"/>
                    <a:lumOff val="5000"/>
                  </a:schemeClr>
                </a:solidFill>
                <a:latin typeface="Tw Cen MT" panose="020B0602020104020603" pitchFamily="34" charset="0"/>
                <a:ea typeface="ＭＳ Ｐゴシック" pitchFamily="34" charset="-128"/>
              </a:rPr>
              <a:t>of PEG</a:t>
            </a:r>
          </a:p>
        </p:txBody>
      </p:sp>
      <p:sp>
        <p:nvSpPr>
          <p:cNvPr id="8" name="Line 351"/>
          <p:cNvSpPr>
            <a:spLocks noChangeShapeType="1"/>
          </p:cNvSpPr>
          <p:nvPr/>
        </p:nvSpPr>
        <p:spPr bwMode="auto">
          <a:xfrm flipH="1">
            <a:off x="6019800" y="3507639"/>
            <a:ext cx="1077036" cy="46946"/>
          </a:xfrm>
          <a:prstGeom prst="line">
            <a:avLst/>
          </a:prstGeom>
          <a:noFill/>
          <a:ln w="12700">
            <a:solidFill>
              <a:schemeClr val="tx1"/>
            </a:solidFill>
            <a:round/>
            <a:headEnd/>
            <a:tailEnd type="triangle" w="med" len="med"/>
          </a:ln>
        </p:spPr>
        <p:txBody>
          <a:bodyPr/>
          <a:lstStyle/>
          <a:p>
            <a:endParaRPr lang="en-US" dirty="0"/>
          </a:p>
        </p:txBody>
      </p:sp>
      <p:sp>
        <p:nvSpPr>
          <p:cNvPr id="72028" name="Line 352"/>
          <p:cNvSpPr>
            <a:spLocks noChangeShapeType="1"/>
          </p:cNvSpPr>
          <p:nvPr/>
        </p:nvSpPr>
        <p:spPr bwMode="auto">
          <a:xfrm>
            <a:off x="3746500" y="1618347"/>
            <a:ext cx="2425700" cy="0"/>
          </a:xfrm>
          <a:prstGeom prst="line">
            <a:avLst/>
          </a:prstGeom>
          <a:noFill/>
          <a:ln w="9525">
            <a:solidFill>
              <a:schemeClr val="tx1"/>
            </a:solidFill>
            <a:round/>
            <a:headEnd type="triangle" w="med" len="med"/>
            <a:tailEnd type="triangle" w="med" len="med"/>
          </a:ln>
        </p:spPr>
        <p:txBody>
          <a:bodyPr/>
          <a:lstStyle/>
          <a:p>
            <a:endParaRPr lang="en-US" dirty="0"/>
          </a:p>
        </p:txBody>
      </p:sp>
      <p:sp>
        <p:nvSpPr>
          <p:cNvPr id="72029" name="Text Box 353"/>
          <p:cNvSpPr txBox="1">
            <a:spLocks noChangeArrowheads="1"/>
          </p:cNvSpPr>
          <p:nvPr/>
        </p:nvSpPr>
        <p:spPr bwMode="auto">
          <a:xfrm>
            <a:off x="4533900" y="1317339"/>
            <a:ext cx="800100" cy="336550"/>
          </a:xfrm>
          <a:prstGeom prst="rect">
            <a:avLst/>
          </a:prstGeom>
          <a:noFill/>
          <a:ln w="9525" algn="ctr">
            <a:noFill/>
            <a:miter lim="800000"/>
            <a:headEnd/>
            <a:tailEnd/>
          </a:ln>
        </p:spPr>
        <p:txBody>
          <a:bodyPr/>
          <a:lstStyle/>
          <a:p>
            <a:pPr algn="ctr" eaLnBrk="0" hangingPunct="0">
              <a:lnSpc>
                <a:spcPct val="120000"/>
              </a:lnSpc>
              <a:spcBef>
                <a:spcPts val="600"/>
              </a:spcBef>
              <a:buClr>
                <a:srgbClr val="FCAF17"/>
              </a:buClr>
              <a:buFont typeface="Arial" charset="0"/>
              <a:buNone/>
            </a:pPr>
            <a:r>
              <a:rPr lang="en-US" sz="1400" b="1" dirty="0">
                <a:solidFill>
                  <a:srgbClr val="1C2674"/>
                </a:solidFill>
                <a:latin typeface="+mn-lt"/>
                <a:ea typeface="ＭＳ Ｐゴシック" pitchFamily="34" charset="-128"/>
              </a:rPr>
              <a:t>100</a:t>
            </a:r>
            <a:r>
              <a:rPr lang="en-US" sz="1400" b="1" dirty="0">
                <a:solidFill>
                  <a:srgbClr val="1C2674"/>
                </a:solidFill>
                <a:ea typeface="ＭＳ Ｐゴシック" pitchFamily="34" charset="-128"/>
              </a:rPr>
              <a:t> nm</a:t>
            </a:r>
          </a:p>
        </p:txBody>
      </p:sp>
      <p:sp>
        <p:nvSpPr>
          <p:cNvPr id="11" name="Line 354"/>
          <p:cNvSpPr>
            <a:spLocks noChangeShapeType="1"/>
          </p:cNvSpPr>
          <p:nvPr/>
        </p:nvSpPr>
        <p:spPr bwMode="auto">
          <a:xfrm flipH="1">
            <a:off x="5918200" y="2216150"/>
            <a:ext cx="640118" cy="6350"/>
          </a:xfrm>
          <a:prstGeom prst="line">
            <a:avLst/>
          </a:prstGeom>
          <a:noFill/>
          <a:ln w="9525">
            <a:solidFill>
              <a:schemeClr val="tx1"/>
            </a:solidFill>
            <a:round/>
            <a:headEnd/>
            <a:tailEnd type="triangle" w="med" len="med"/>
          </a:ln>
        </p:spPr>
        <p:txBody>
          <a:bodyPr/>
          <a:lstStyle/>
          <a:p>
            <a:endParaRPr lang="en-US" dirty="0"/>
          </a:p>
        </p:txBody>
      </p:sp>
      <p:sp>
        <p:nvSpPr>
          <p:cNvPr id="72031" name="Text Box 356"/>
          <p:cNvSpPr txBox="1">
            <a:spLocks noChangeArrowheads="1"/>
          </p:cNvSpPr>
          <p:nvPr/>
        </p:nvSpPr>
        <p:spPr bwMode="auto">
          <a:xfrm>
            <a:off x="3105150" y="4927600"/>
            <a:ext cx="3733800" cy="830263"/>
          </a:xfrm>
          <a:prstGeom prst="rect">
            <a:avLst/>
          </a:prstGeom>
          <a:noFill/>
          <a:ln w="9525" algn="ctr">
            <a:noFill/>
            <a:miter lim="800000"/>
            <a:headEnd/>
            <a:tailEnd/>
          </a:ln>
        </p:spPr>
        <p:txBody>
          <a:bodyPr/>
          <a:lstStyle/>
          <a:p>
            <a:pPr algn="ctr" eaLnBrk="0" hangingPunct="0">
              <a:lnSpc>
                <a:spcPct val="120000"/>
              </a:lnSpc>
              <a:spcBef>
                <a:spcPts val="600"/>
              </a:spcBef>
              <a:buClr>
                <a:srgbClr val="FCAF17"/>
              </a:buClr>
              <a:buFont typeface="Arial" charset="0"/>
              <a:buNone/>
            </a:pPr>
            <a:r>
              <a:rPr lang="en-US" sz="2000" b="1" dirty="0">
                <a:solidFill>
                  <a:schemeClr val="tx1">
                    <a:lumMod val="95000"/>
                    <a:lumOff val="5000"/>
                  </a:schemeClr>
                </a:solidFill>
                <a:latin typeface="Tw Cen MT" panose="020B0602020104020603" pitchFamily="34" charset="0"/>
                <a:ea typeface="ＭＳ Ｐゴシック" pitchFamily="34" charset="-128"/>
              </a:rPr>
              <a:t>Schematic of Thermodox Liposome</a:t>
            </a:r>
          </a:p>
        </p:txBody>
      </p:sp>
      <p:graphicFrame>
        <p:nvGraphicFramePr>
          <p:cNvPr id="982018" name="Object 2"/>
          <p:cNvGraphicFramePr>
            <a:graphicFrameLocks noChangeAspect="1"/>
          </p:cNvGraphicFramePr>
          <p:nvPr>
            <p:extLst>
              <p:ext uri="{D42A27DB-BD31-4B8C-83A1-F6EECF244321}">
                <p14:modId xmlns:p14="http://schemas.microsoft.com/office/powerpoint/2010/main" val="3155427744"/>
              </p:ext>
            </p:extLst>
          </p:nvPr>
        </p:nvGraphicFramePr>
        <p:xfrm>
          <a:off x="1005399" y="1977014"/>
          <a:ext cx="2473325" cy="2362200"/>
        </p:xfrm>
        <a:graphic>
          <a:graphicData uri="http://schemas.openxmlformats.org/presentationml/2006/ole">
            <mc:AlternateContent xmlns:mc="http://schemas.openxmlformats.org/markup-compatibility/2006">
              <mc:Choice xmlns:v="urn:schemas-microsoft-com:vml" Requires="v">
                <p:oleObj spid="_x0000_s2110" name="QuickTime Picture" r:id="rId3" imgW="12555703" imgH="8595024" progId="">
                  <p:embed/>
                </p:oleObj>
              </mc:Choice>
              <mc:Fallback>
                <p:oleObj name="QuickTime Picture" r:id="rId3" imgW="12555703" imgH="8595024"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l="23940" t="24876" r="69131" b="63666"/>
                      <a:stretch>
                        <a:fillRect/>
                      </a:stretch>
                    </p:blipFill>
                    <p:spPr bwMode="auto">
                      <a:xfrm>
                        <a:off x="1005399" y="1977014"/>
                        <a:ext cx="2473325" cy="2362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18" name="Slide Number Placeholder 2"/>
          <p:cNvSpPr txBox="1">
            <a:spLocks noGrp="1"/>
          </p:cNvSpPr>
          <p:nvPr/>
        </p:nvSpPr>
        <p:spPr bwMode="auto">
          <a:xfrm>
            <a:off x="6781800" y="6248400"/>
            <a:ext cx="2133600" cy="365125"/>
          </a:xfrm>
          <a:prstGeom prst="rect">
            <a:avLst/>
          </a:prstGeom>
          <a:noFill/>
          <a:ln>
            <a:miter lim="800000"/>
            <a:headEnd/>
            <a:tailEnd/>
          </a:ln>
        </p:spPr>
        <p:txBody>
          <a:bodyPr anchor="ctr"/>
          <a:lstStyle/>
          <a:p>
            <a:pPr algn="r">
              <a:lnSpc>
                <a:spcPct val="85000"/>
              </a:lnSpc>
              <a:spcAft>
                <a:spcPts val="600"/>
              </a:spcAft>
              <a:defRPr/>
            </a:pPr>
            <a:endParaRPr lang="en-US" sz="1000" b="1" i="1" dirty="0">
              <a:solidFill>
                <a:schemeClr val="bg1"/>
              </a:solidFill>
              <a:latin typeface="+mn-lt"/>
              <a:cs typeface="+mn-cs"/>
            </a:endParaRPr>
          </a:p>
        </p:txBody>
      </p:sp>
      <p:sp>
        <p:nvSpPr>
          <p:cNvPr id="2" name="Slide Number Placeholder 1"/>
          <p:cNvSpPr>
            <a:spLocks noGrp="1"/>
          </p:cNvSpPr>
          <p:nvPr>
            <p:ph type="sldNum" sz="quarter" idx="12"/>
          </p:nvPr>
        </p:nvSpPr>
        <p:spPr/>
        <p:txBody>
          <a:bodyPr/>
          <a:lstStyle/>
          <a:p>
            <a:fld id="{C05E6CC3-1BB9-D24C-89C8-E31636884DD9}" type="slidenum">
              <a:rPr lang="en-US" smtClean="0"/>
              <a:pPr/>
              <a:t>7</a:t>
            </a:fld>
            <a:endParaRPr lang="en-US" dirty="0"/>
          </a:p>
        </p:txBody>
      </p:sp>
    </p:spTree>
    <p:extLst>
      <p:ext uri="{BB962C8B-B14F-4D97-AF65-F5344CB8AC3E}">
        <p14:creationId xmlns:p14="http://schemas.microsoft.com/office/powerpoint/2010/main" val="2376864605"/>
      </p:ext>
    </p:extLst>
  </p:cSld>
  <p:clrMapOvr>
    <a:masterClrMapping/>
  </p:clrMapOvr>
  <p:transition spd="med"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82018"/>
                                        </p:tgtEl>
                                        <p:attrNameLst>
                                          <p:attrName>style.visibility</p:attrName>
                                        </p:attrNameLst>
                                      </p:cBhvr>
                                      <p:to>
                                        <p:strVal val="visible"/>
                                      </p:to>
                                    </p:set>
                                    <p:animEffect transition="in" filter="fade">
                                      <p:cBhvr>
                                        <p:cTn id="7" dur="1000"/>
                                        <p:tgtEl>
                                          <p:spTgt spid="982018"/>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lide(fromBottom)">
                                      <p:cBhvr>
                                        <p:cTn id="12" dur="500"/>
                                        <p:tgtEl>
                                          <p:spTgt spid="1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lide(fromBottom)">
                                      <p:cBhvr>
                                        <p:cTn id="20" dur="500"/>
                                        <p:tgtEl>
                                          <p:spTgt spid="6"/>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lide(fromBottom)">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5" name="Group 2"/>
          <p:cNvGrpSpPr>
            <a:grpSpLocks/>
          </p:cNvGrpSpPr>
          <p:nvPr/>
        </p:nvGrpSpPr>
        <p:grpSpPr bwMode="auto">
          <a:xfrm>
            <a:off x="2209800" y="1303338"/>
            <a:ext cx="5029200" cy="4716462"/>
            <a:chOff x="1392" y="768"/>
            <a:chExt cx="3168" cy="3024"/>
          </a:xfrm>
        </p:grpSpPr>
        <p:grpSp>
          <p:nvGrpSpPr>
            <p:cNvPr id="16427" name="Group 3"/>
            <p:cNvGrpSpPr>
              <a:grpSpLocks/>
            </p:cNvGrpSpPr>
            <p:nvPr/>
          </p:nvGrpSpPr>
          <p:grpSpPr bwMode="auto">
            <a:xfrm>
              <a:off x="1392" y="768"/>
              <a:ext cx="3168" cy="3024"/>
              <a:chOff x="1488" y="720"/>
              <a:chExt cx="3168" cy="3024"/>
            </a:xfrm>
          </p:grpSpPr>
          <p:sp>
            <p:nvSpPr>
              <p:cNvPr id="16429" name="Oval 5"/>
              <p:cNvSpPr>
                <a:spLocks noChangeArrowheads="1"/>
              </p:cNvSpPr>
              <p:nvPr/>
            </p:nvSpPr>
            <p:spPr bwMode="auto">
              <a:xfrm>
                <a:off x="1488" y="720"/>
                <a:ext cx="3168" cy="3024"/>
              </a:xfrm>
              <a:prstGeom prst="ellipse">
                <a:avLst/>
              </a:prstGeom>
              <a:solidFill>
                <a:srgbClr val="CC99FF">
                  <a:alpha val="43137"/>
                </a:srgbClr>
              </a:solidFill>
              <a:ln w="9525">
                <a:solidFill>
                  <a:srgbClr val="000000"/>
                </a:solidFill>
                <a:prstDash val="dash"/>
                <a:round/>
                <a:headEnd/>
                <a:tailEnd/>
              </a:ln>
            </p:spPr>
            <p:txBody>
              <a:bodyPr wrap="none" anchor="ctr"/>
              <a:lstStyle/>
              <a:p>
                <a:endParaRPr lang="en-US" sz="3200">
                  <a:latin typeface="Arial Narrow" pitchFamily="34" charset="0"/>
                </a:endParaRPr>
              </a:p>
            </p:txBody>
          </p:sp>
          <p:sp>
            <p:nvSpPr>
              <p:cNvPr id="16430" name="Oval 4"/>
              <p:cNvSpPr>
                <a:spLocks noChangeArrowheads="1"/>
              </p:cNvSpPr>
              <p:nvPr/>
            </p:nvSpPr>
            <p:spPr bwMode="auto">
              <a:xfrm>
                <a:off x="1848" y="1032"/>
                <a:ext cx="2448" cy="2400"/>
              </a:xfrm>
              <a:prstGeom prst="ellipse">
                <a:avLst/>
              </a:prstGeom>
              <a:solidFill>
                <a:srgbClr val="FF6600">
                  <a:alpha val="45882"/>
                </a:srgbClr>
              </a:solidFill>
              <a:ln w="9525">
                <a:solidFill>
                  <a:schemeClr val="tx1"/>
                </a:solidFill>
                <a:prstDash val="dash"/>
                <a:round/>
                <a:headEnd/>
                <a:tailEnd/>
              </a:ln>
            </p:spPr>
            <p:txBody>
              <a:bodyPr wrap="none" anchor="ctr"/>
              <a:lstStyle/>
              <a:p>
                <a:endParaRPr lang="en-US" sz="3200">
                  <a:latin typeface="Arial Narrow" pitchFamily="34" charset="0"/>
                </a:endParaRPr>
              </a:p>
            </p:txBody>
          </p:sp>
        </p:grpSp>
        <p:sp>
          <p:nvSpPr>
            <p:cNvPr id="16428" name="Freeform 3"/>
            <p:cNvSpPr>
              <a:spLocks/>
            </p:cNvSpPr>
            <p:nvPr/>
          </p:nvSpPr>
          <p:spPr bwMode="auto">
            <a:xfrm>
              <a:off x="1964" y="1496"/>
              <a:ext cx="2024" cy="1568"/>
            </a:xfrm>
            <a:custGeom>
              <a:avLst/>
              <a:gdLst>
                <a:gd name="T0" fmla="*/ 2147483647 w 1456"/>
                <a:gd name="T1" fmla="*/ 2147483647 h 1336"/>
                <a:gd name="T2" fmla="*/ 2147483647 w 1456"/>
                <a:gd name="T3" fmla="*/ 2147483647 h 1336"/>
                <a:gd name="T4" fmla="*/ 2147483647 w 1456"/>
                <a:gd name="T5" fmla="*/ 2147483647 h 1336"/>
                <a:gd name="T6" fmla="*/ 2147483647 w 1456"/>
                <a:gd name="T7" fmla="*/ 2147483647 h 1336"/>
                <a:gd name="T8" fmla="*/ 2147483647 w 1456"/>
                <a:gd name="T9" fmla="*/ 2147483647 h 1336"/>
                <a:gd name="T10" fmla="*/ 2147483647 w 1456"/>
                <a:gd name="T11" fmla="*/ 2147483647 h 1336"/>
                <a:gd name="T12" fmla="*/ 2147483647 w 1456"/>
                <a:gd name="T13" fmla="*/ 2147483647 h 1336"/>
                <a:gd name="T14" fmla="*/ 2147483647 w 1456"/>
                <a:gd name="T15" fmla="*/ 2147483647 h 1336"/>
                <a:gd name="T16" fmla="*/ 2147483647 w 1456"/>
                <a:gd name="T17" fmla="*/ 2147483647 h 1336"/>
                <a:gd name="T18" fmla="*/ 2147483647 w 1456"/>
                <a:gd name="T19" fmla="*/ 2147483647 h 1336"/>
                <a:gd name="T20" fmla="*/ 2147483647 w 1456"/>
                <a:gd name="T21" fmla="*/ 2147483647 h 1336"/>
                <a:gd name="T22" fmla="*/ 2147483647 w 1456"/>
                <a:gd name="T23" fmla="*/ 2147483647 h 1336"/>
                <a:gd name="T24" fmla="*/ 2147483647 w 1456"/>
                <a:gd name="T25" fmla="*/ 2147483647 h 1336"/>
                <a:gd name="T26" fmla="*/ 2147483647 w 1456"/>
                <a:gd name="T27" fmla="*/ 2147483647 h 1336"/>
                <a:gd name="T28" fmla="*/ 2147483647 w 1456"/>
                <a:gd name="T29" fmla="*/ 2147483647 h 1336"/>
                <a:gd name="T30" fmla="*/ 2147483647 w 1456"/>
                <a:gd name="T31" fmla="*/ 2147483647 h 13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56"/>
                <a:gd name="T49" fmla="*/ 0 h 1336"/>
                <a:gd name="T50" fmla="*/ 1456 w 1456"/>
                <a:gd name="T51" fmla="*/ 1336 h 13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56" h="1336">
                  <a:moveTo>
                    <a:pt x="152" y="1040"/>
                  </a:moveTo>
                  <a:cubicBezTo>
                    <a:pt x="120" y="952"/>
                    <a:pt x="0" y="848"/>
                    <a:pt x="8" y="752"/>
                  </a:cubicBezTo>
                  <a:cubicBezTo>
                    <a:pt x="16" y="656"/>
                    <a:pt x="176" y="544"/>
                    <a:pt x="200" y="464"/>
                  </a:cubicBezTo>
                  <a:cubicBezTo>
                    <a:pt x="224" y="384"/>
                    <a:pt x="88" y="344"/>
                    <a:pt x="152" y="272"/>
                  </a:cubicBezTo>
                  <a:cubicBezTo>
                    <a:pt x="216" y="200"/>
                    <a:pt x="464" y="64"/>
                    <a:pt x="584" y="32"/>
                  </a:cubicBezTo>
                  <a:cubicBezTo>
                    <a:pt x="704" y="0"/>
                    <a:pt x="776" y="80"/>
                    <a:pt x="872" y="80"/>
                  </a:cubicBezTo>
                  <a:cubicBezTo>
                    <a:pt x="968" y="80"/>
                    <a:pt x="1080" y="8"/>
                    <a:pt x="1160" y="32"/>
                  </a:cubicBezTo>
                  <a:cubicBezTo>
                    <a:pt x="1240" y="56"/>
                    <a:pt x="1328" y="152"/>
                    <a:pt x="1352" y="224"/>
                  </a:cubicBezTo>
                  <a:cubicBezTo>
                    <a:pt x="1376" y="296"/>
                    <a:pt x="1288" y="392"/>
                    <a:pt x="1304" y="464"/>
                  </a:cubicBezTo>
                  <a:cubicBezTo>
                    <a:pt x="1320" y="536"/>
                    <a:pt x="1440" y="576"/>
                    <a:pt x="1448" y="656"/>
                  </a:cubicBezTo>
                  <a:cubicBezTo>
                    <a:pt x="1456" y="736"/>
                    <a:pt x="1408" y="872"/>
                    <a:pt x="1352" y="944"/>
                  </a:cubicBezTo>
                  <a:cubicBezTo>
                    <a:pt x="1296" y="1016"/>
                    <a:pt x="1184" y="1024"/>
                    <a:pt x="1112" y="1088"/>
                  </a:cubicBezTo>
                  <a:cubicBezTo>
                    <a:pt x="1040" y="1152"/>
                    <a:pt x="1008" y="1320"/>
                    <a:pt x="920" y="1328"/>
                  </a:cubicBezTo>
                  <a:cubicBezTo>
                    <a:pt x="832" y="1336"/>
                    <a:pt x="704" y="1144"/>
                    <a:pt x="584" y="1136"/>
                  </a:cubicBezTo>
                  <a:cubicBezTo>
                    <a:pt x="464" y="1128"/>
                    <a:pt x="272" y="1296"/>
                    <a:pt x="200" y="1280"/>
                  </a:cubicBezTo>
                  <a:cubicBezTo>
                    <a:pt x="128" y="1264"/>
                    <a:pt x="184" y="1128"/>
                    <a:pt x="152" y="1040"/>
                  </a:cubicBezTo>
                  <a:close/>
                </a:path>
              </a:pathLst>
            </a:custGeom>
            <a:solidFill>
              <a:srgbClr val="FF0000">
                <a:alpha val="76077"/>
              </a:srgbClr>
            </a:solidFill>
            <a:ln w="9525">
              <a:solidFill>
                <a:schemeClr val="tx1"/>
              </a:solidFill>
              <a:round/>
              <a:headEnd/>
              <a:tailEnd/>
            </a:ln>
          </p:spPr>
          <p:txBody>
            <a:bodyPr/>
            <a:lstStyle/>
            <a:p>
              <a:endParaRPr lang="en-US"/>
            </a:p>
          </p:txBody>
        </p:sp>
      </p:grpSp>
      <p:sp>
        <p:nvSpPr>
          <p:cNvPr id="16386" name="Text Box 2"/>
          <p:cNvSpPr txBox="1">
            <a:spLocks noChangeArrowheads="1"/>
          </p:cNvSpPr>
          <p:nvPr/>
        </p:nvSpPr>
        <p:spPr bwMode="auto">
          <a:xfrm>
            <a:off x="8229600" y="6456363"/>
            <a:ext cx="914400" cy="325437"/>
          </a:xfrm>
          <a:prstGeom prst="rect">
            <a:avLst/>
          </a:prstGeom>
          <a:noFill/>
          <a:ln w="9525">
            <a:noFill/>
            <a:miter lim="800000"/>
            <a:headEnd/>
            <a:tailEnd/>
          </a:ln>
        </p:spPr>
        <p:txBody>
          <a:bodyPr>
            <a:spAutoFit/>
          </a:bodyPr>
          <a:lstStyle/>
          <a:p>
            <a:pPr algn="ctr" eaLnBrk="0" hangingPunct="0">
              <a:lnSpc>
                <a:spcPct val="110000"/>
              </a:lnSpc>
              <a:spcBef>
                <a:spcPct val="50000"/>
              </a:spcBef>
            </a:pPr>
            <a:endParaRPr lang="en-US" sz="1400" b="1">
              <a:latin typeface="Tahoma" pitchFamily="34" charset="0"/>
            </a:endParaRPr>
          </a:p>
        </p:txBody>
      </p:sp>
      <p:sp>
        <p:nvSpPr>
          <p:cNvPr id="526348" name="Text Box 12"/>
          <p:cNvSpPr txBox="1">
            <a:spLocks noChangeArrowheads="1"/>
          </p:cNvSpPr>
          <p:nvPr/>
        </p:nvSpPr>
        <p:spPr bwMode="auto">
          <a:xfrm>
            <a:off x="3736640" y="3048000"/>
            <a:ext cx="1940596" cy="707886"/>
          </a:xfrm>
          <a:prstGeom prst="rect">
            <a:avLst/>
          </a:prstGeom>
          <a:noFill/>
          <a:ln w="9525">
            <a:noFill/>
            <a:miter lim="800000"/>
            <a:headEnd/>
            <a:tailEnd/>
          </a:ln>
        </p:spPr>
        <p:txBody>
          <a:bodyPr wrap="none">
            <a:spAutoFit/>
          </a:bodyPr>
          <a:lstStyle/>
          <a:p>
            <a:pPr algn="ctr"/>
            <a:r>
              <a:rPr lang="en-US" sz="2000" b="1" dirty="0">
                <a:latin typeface="Tw Cen MT" pitchFamily="34" charset="0"/>
              </a:rPr>
              <a:t>HEATED TUMOR</a:t>
            </a:r>
          </a:p>
          <a:p>
            <a:pPr algn="ctr"/>
            <a:r>
              <a:rPr lang="en-US" sz="2000" b="1" dirty="0">
                <a:latin typeface="Tw Cen MT" pitchFamily="34" charset="0"/>
              </a:rPr>
              <a:t>40°C - 42°C</a:t>
            </a:r>
          </a:p>
        </p:txBody>
      </p:sp>
      <p:sp>
        <p:nvSpPr>
          <p:cNvPr id="16388" name="Text Box 14"/>
          <p:cNvSpPr txBox="1">
            <a:spLocks noChangeArrowheads="1"/>
          </p:cNvSpPr>
          <p:nvPr/>
        </p:nvSpPr>
        <p:spPr bwMode="auto">
          <a:xfrm>
            <a:off x="533400" y="2209800"/>
            <a:ext cx="1600200" cy="1190625"/>
          </a:xfrm>
          <a:prstGeom prst="rect">
            <a:avLst/>
          </a:prstGeom>
          <a:noFill/>
          <a:ln w="9525">
            <a:noFill/>
            <a:miter lim="800000"/>
            <a:headEnd/>
            <a:tailEnd/>
          </a:ln>
        </p:spPr>
        <p:txBody>
          <a:bodyPr wrap="square">
            <a:spAutoFit/>
          </a:bodyPr>
          <a:lstStyle/>
          <a:p>
            <a:pPr algn="ctr"/>
            <a:r>
              <a:rPr lang="en-US" sz="1800" b="1" dirty="0">
                <a:latin typeface="Tw Cen MT" pitchFamily="34" charset="0"/>
              </a:rPr>
              <a:t>Heated Tumor and Surrounding Margin</a:t>
            </a:r>
          </a:p>
        </p:txBody>
      </p:sp>
      <p:sp>
        <p:nvSpPr>
          <p:cNvPr id="16389" name="Text Box 19"/>
          <p:cNvSpPr txBox="1">
            <a:spLocks noChangeArrowheads="1"/>
          </p:cNvSpPr>
          <p:nvPr/>
        </p:nvSpPr>
        <p:spPr bwMode="auto">
          <a:xfrm>
            <a:off x="7010400" y="3962400"/>
            <a:ext cx="2209800" cy="1465263"/>
          </a:xfrm>
          <a:prstGeom prst="rect">
            <a:avLst/>
          </a:prstGeom>
          <a:noFill/>
          <a:ln w="9525">
            <a:noFill/>
            <a:miter lim="800000"/>
            <a:headEnd/>
            <a:tailEnd/>
          </a:ln>
        </p:spPr>
        <p:txBody>
          <a:bodyPr>
            <a:spAutoFit/>
          </a:bodyPr>
          <a:lstStyle/>
          <a:p>
            <a:pPr algn="ctr"/>
            <a:r>
              <a:rPr lang="en-US" sz="1800" b="1" dirty="0">
                <a:latin typeface="Tw Cen MT" pitchFamily="34" charset="0"/>
              </a:rPr>
              <a:t>High concentrations of doxorubicin deposited by </a:t>
            </a:r>
            <a:r>
              <a:rPr lang="en-US" sz="1800" b="1" dirty="0" err="1">
                <a:latin typeface="Tw Cen MT" pitchFamily="34" charset="0"/>
              </a:rPr>
              <a:t>ThermoDox</a:t>
            </a:r>
            <a:r>
              <a:rPr lang="en-US" sz="1800" b="1" dirty="0">
                <a:latin typeface="Tw Cen MT" pitchFamily="34" charset="0"/>
              </a:rPr>
              <a:t> in these thermal zones</a:t>
            </a:r>
          </a:p>
        </p:txBody>
      </p:sp>
      <p:sp>
        <p:nvSpPr>
          <p:cNvPr id="16390" name="Line 20"/>
          <p:cNvSpPr>
            <a:spLocks noChangeShapeType="1"/>
          </p:cNvSpPr>
          <p:nvPr/>
        </p:nvSpPr>
        <p:spPr bwMode="auto">
          <a:xfrm flipH="1">
            <a:off x="5715000" y="4648200"/>
            <a:ext cx="1676400" cy="152400"/>
          </a:xfrm>
          <a:prstGeom prst="line">
            <a:avLst/>
          </a:prstGeom>
          <a:noFill/>
          <a:ln w="15875">
            <a:solidFill>
              <a:schemeClr val="tx1"/>
            </a:solidFill>
            <a:round/>
            <a:headEnd/>
            <a:tailEnd type="triangle" w="med" len="med"/>
          </a:ln>
        </p:spPr>
        <p:txBody>
          <a:bodyPr/>
          <a:lstStyle/>
          <a:p>
            <a:endParaRPr lang="en-US"/>
          </a:p>
        </p:txBody>
      </p:sp>
      <p:grpSp>
        <p:nvGrpSpPr>
          <p:cNvPr id="16391" name="Group 12"/>
          <p:cNvGrpSpPr>
            <a:grpSpLocks/>
          </p:cNvGrpSpPr>
          <p:nvPr/>
        </p:nvGrpSpPr>
        <p:grpSpPr bwMode="auto">
          <a:xfrm>
            <a:off x="457200" y="4495800"/>
            <a:ext cx="2971800" cy="1295400"/>
            <a:chOff x="192" y="2880"/>
            <a:chExt cx="1872" cy="816"/>
          </a:xfrm>
        </p:grpSpPr>
        <p:sp>
          <p:nvSpPr>
            <p:cNvPr id="16425" name="AutoShape 13"/>
            <p:cNvSpPr>
              <a:spLocks noChangeArrowheads="1"/>
            </p:cNvSpPr>
            <p:nvPr/>
          </p:nvSpPr>
          <p:spPr bwMode="auto">
            <a:xfrm rot="-2077848">
              <a:off x="192" y="2880"/>
              <a:ext cx="1872" cy="816"/>
            </a:xfrm>
            <a:prstGeom prst="homePlate">
              <a:avLst>
                <a:gd name="adj" fmla="val 10504"/>
              </a:avLst>
            </a:prstGeom>
            <a:solidFill>
              <a:srgbClr val="F8F80C"/>
            </a:solidFill>
            <a:ln w="9525">
              <a:solidFill>
                <a:schemeClr val="tx1"/>
              </a:solidFill>
              <a:miter lim="800000"/>
              <a:headEnd/>
              <a:tailEnd/>
            </a:ln>
          </p:spPr>
          <p:txBody>
            <a:bodyPr wrap="none" anchor="ctr"/>
            <a:lstStyle/>
            <a:p>
              <a:pPr algn="ctr"/>
              <a:endParaRPr lang="en-US" sz="1800"/>
            </a:p>
          </p:txBody>
        </p:sp>
        <p:sp>
          <p:nvSpPr>
            <p:cNvPr id="16426" name="Text Box 22"/>
            <p:cNvSpPr txBox="1">
              <a:spLocks noChangeArrowheads="1"/>
            </p:cNvSpPr>
            <p:nvPr/>
          </p:nvSpPr>
          <p:spPr bwMode="auto">
            <a:xfrm rot="19513085">
              <a:off x="655" y="3084"/>
              <a:ext cx="945" cy="407"/>
            </a:xfrm>
            <a:prstGeom prst="rect">
              <a:avLst/>
            </a:prstGeom>
            <a:noFill/>
            <a:ln w="9525">
              <a:noFill/>
              <a:miter lim="800000"/>
              <a:headEnd/>
              <a:tailEnd/>
            </a:ln>
          </p:spPr>
          <p:txBody>
            <a:bodyPr wrap="none">
              <a:spAutoFit/>
            </a:bodyPr>
            <a:lstStyle/>
            <a:p>
              <a:pPr algn="ctr"/>
              <a:r>
                <a:rPr lang="en-US" b="1" dirty="0">
                  <a:solidFill>
                    <a:srgbClr val="0033CC"/>
                  </a:solidFill>
                  <a:latin typeface="Tw Cen MT" pitchFamily="34" charset="0"/>
                </a:rPr>
                <a:t>Hyperthermia</a:t>
              </a:r>
            </a:p>
            <a:p>
              <a:pPr algn="ctr"/>
              <a:r>
                <a:rPr lang="en-US" b="1" dirty="0">
                  <a:solidFill>
                    <a:srgbClr val="0033CC"/>
                  </a:solidFill>
                  <a:latin typeface="Tw Cen MT" pitchFamily="34" charset="0"/>
                </a:rPr>
                <a:t>Applicator</a:t>
              </a:r>
            </a:p>
          </p:txBody>
        </p:sp>
      </p:grpSp>
      <p:sp>
        <p:nvSpPr>
          <p:cNvPr id="16392" name="Rectangle 23"/>
          <p:cNvSpPr>
            <a:spLocks noGrp="1" noChangeArrowheads="1"/>
          </p:cNvSpPr>
          <p:nvPr>
            <p:ph type="title" idx="4294967295"/>
          </p:nvPr>
        </p:nvSpPr>
        <p:spPr>
          <a:xfrm>
            <a:off x="304800" y="152400"/>
            <a:ext cx="8229600" cy="762000"/>
          </a:xfrm>
        </p:spPr>
        <p:txBody>
          <a:bodyPr lIns="91440" tIns="45720" rIns="91440" bIns="45720" anchor="ctr">
            <a:normAutofit/>
          </a:bodyPr>
          <a:lstStyle/>
          <a:p>
            <a:r>
              <a:rPr lang="en-US" sz="2800" dirty="0" smtClean="0">
                <a:latin typeface="Tw Cen MT" pitchFamily="34" charset="0"/>
              </a:rPr>
              <a:t>ThermoDox Followed by Mild Hyperthermia </a:t>
            </a:r>
          </a:p>
        </p:txBody>
      </p:sp>
      <p:sp>
        <p:nvSpPr>
          <p:cNvPr id="16393" name="Text Box 25"/>
          <p:cNvSpPr txBox="1">
            <a:spLocks noChangeArrowheads="1"/>
          </p:cNvSpPr>
          <p:nvPr/>
        </p:nvSpPr>
        <p:spPr bwMode="auto">
          <a:xfrm>
            <a:off x="8458200" y="6172200"/>
            <a:ext cx="533400" cy="360363"/>
          </a:xfrm>
          <a:prstGeom prst="rect">
            <a:avLst/>
          </a:prstGeom>
          <a:noFill/>
          <a:ln w="9525">
            <a:noFill/>
            <a:miter lim="800000"/>
            <a:headEnd/>
            <a:tailEnd/>
          </a:ln>
        </p:spPr>
        <p:txBody>
          <a:bodyPr>
            <a:spAutoFit/>
          </a:bodyPr>
          <a:lstStyle/>
          <a:p>
            <a:pPr algn="ctr" eaLnBrk="0" hangingPunct="0">
              <a:lnSpc>
                <a:spcPct val="110000"/>
              </a:lnSpc>
              <a:spcBef>
                <a:spcPct val="50000"/>
              </a:spcBef>
            </a:pPr>
            <a:endParaRPr lang="en-US" sz="1600" b="1">
              <a:latin typeface="Arial Narrow" pitchFamily="34" charset="0"/>
            </a:endParaRPr>
          </a:p>
        </p:txBody>
      </p:sp>
      <p:sp>
        <p:nvSpPr>
          <p:cNvPr id="16394" name="Line 26"/>
          <p:cNvSpPr>
            <a:spLocks noChangeShapeType="1"/>
          </p:cNvSpPr>
          <p:nvPr/>
        </p:nvSpPr>
        <p:spPr bwMode="auto">
          <a:xfrm flipV="1">
            <a:off x="2667000" y="1524000"/>
            <a:ext cx="1447800" cy="76200"/>
          </a:xfrm>
          <a:prstGeom prst="line">
            <a:avLst/>
          </a:prstGeom>
          <a:noFill/>
          <a:ln w="15875">
            <a:solidFill>
              <a:schemeClr val="tx1"/>
            </a:solidFill>
            <a:round/>
            <a:headEnd/>
            <a:tailEnd type="triangle" w="med" len="med"/>
          </a:ln>
        </p:spPr>
        <p:txBody>
          <a:bodyPr/>
          <a:lstStyle/>
          <a:p>
            <a:endParaRPr lang="en-US"/>
          </a:p>
        </p:txBody>
      </p:sp>
      <p:sp>
        <p:nvSpPr>
          <p:cNvPr id="16395" name="Text Box 27"/>
          <p:cNvSpPr txBox="1">
            <a:spLocks noChangeArrowheads="1"/>
          </p:cNvSpPr>
          <p:nvPr/>
        </p:nvSpPr>
        <p:spPr bwMode="auto">
          <a:xfrm>
            <a:off x="457200" y="1447800"/>
            <a:ext cx="2133600" cy="366713"/>
          </a:xfrm>
          <a:prstGeom prst="rect">
            <a:avLst/>
          </a:prstGeom>
          <a:noFill/>
          <a:ln w="9525">
            <a:noFill/>
            <a:miter lim="800000"/>
            <a:headEnd/>
            <a:tailEnd/>
          </a:ln>
        </p:spPr>
        <p:txBody>
          <a:bodyPr>
            <a:spAutoFit/>
          </a:bodyPr>
          <a:lstStyle/>
          <a:p>
            <a:pPr algn="ctr"/>
            <a:r>
              <a:rPr lang="en-US" sz="1800" b="1" dirty="0" err="1">
                <a:latin typeface="Tw Cen MT" pitchFamily="34" charset="0"/>
              </a:rPr>
              <a:t>Normo</a:t>
            </a:r>
            <a:r>
              <a:rPr lang="en-US" sz="1800" b="1" dirty="0">
                <a:latin typeface="Tw Cen MT" pitchFamily="34" charset="0"/>
              </a:rPr>
              <a:t>-thermic zone</a:t>
            </a:r>
            <a:r>
              <a:rPr lang="en-US" sz="1800" dirty="0">
                <a:latin typeface="Tw Cen MT" pitchFamily="34" charset="0"/>
              </a:rPr>
              <a:t> </a:t>
            </a:r>
          </a:p>
        </p:txBody>
      </p:sp>
      <p:sp>
        <p:nvSpPr>
          <p:cNvPr id="16396" name="Line 37"/>
          <p:cNvSpPr>
            <a:spLocks noChangeShapeType="1"/>
          </p:cNvSpPr>
          <p:nvPr/>
        </p:nvSpPr>
        <p:spPr bwMode="auto">
          <a:xfrm>
            <a:off x="1676400" y="2819400"/>
            <a:ext cx="1600200" cy="76200"/>
          </a:xfrm>
          <a:prstGeom prst="line">
            <a:avLst/>
          </a:prstGeom>
          <a:noFill/>
          <a:ln w="15875">
            <a:solidFill>
              <a:schemeClr val="tx1"/>
            </a:solidFill>
            <a:round/>
            <a:headEnd/>
            <a:tailEnd type="triangle" w="med" len="med"/>
          </a:ln>
        </p:spPr>
        <p:txBody>
          <a:bodyPr/>
          <a:lstStyle/>
          <a:p>
            <a:endParaRPr lang="en-US"/>
          </a:p>
        </p:txBody>
      </p:sp>
      <p:grpSp>
        <p:nvGrpSpPr>
          <p:cNvPr id="16397" name="Group 20"/>
          <p:cNvGrpSpPr>
            <a:grpSpLocks/>
          </p:cNvGrpSpPr>
          <p:nvPr/>
        </p:nvGrpSpPr>
        <p:grpSpPr bwMode="auto">
          <a:xfrm>
            <a:off x="4114800" y="1295400"/>
            <a:ext cx="1181100" cy="3981450"/>
            <a:chOff x="2592" y="816"/>
            <a:chExt cx="744" cy="2508"/>
          </a:xfrm>
        </p:grpSpPr>
        <p:sp>
          <p:nvSpPr>
            <p:cNvPr id="16423" name="Text Box 18"/>
            <p:cNvSpPr txBox="1">
              <a:spLocks noChangeArrowheads="1"/>
            </p:cNvSpPr>
            <p:nvPr/>
          </p:nvSpPr>
          <p:spPr bwMode="auto">
            <a:xfrm>
              <a:off x="2592" y="3072"/>
              <a:ext cx="744" cy="252"/>
            </a:xfrm>
            <a:prstGeom prst="rect">
              <a:avLst/>
            </a:prstGeom>
            <a:noFill/>
            <a:ln w="9525">
              <a:noFill/>
              <a:miter lim="800000"/>
              <a:headEnd/>
              <a:tailEnd/>
            </a:ln>
          </p:spPr>
          <p:txBody>
            <a:bodyPr wrap="square">
              <a:spAutoFit/>
            </a:bodyPr>
            <a:lstStyle/>
            <a:p>
              <a:r>
                <a:rPr lang="en-US" sz="2000" b="1" dirty="0">
                  <a:latin typeface="Tw Cen MT" pitchFamily="34" charset="0"/>
                </a:rPr>
                <a:t>&gt; 39.5°C</a:t>
              </a:r>
            </a:p>
          </p:txBody>
        </p:sp>
        <p:sp>
          <p:nvSpPr>
            <p:cNvPr id="16424" name="Text Box 18"/>
            <p:cNvSpPr txBox="1">
              <a:spLocks noChangeArrowheads="1"/>
            </p:cNvSpPr>
            <p:nvPr/>
          </p:nvSpPr>
          <p:spPr bwMode="auto">
            <a:xfrm>
              <a:off x="2688" y="816"/>
              <a:ext cx="528" cy="252"/>
            </a:xfrm>
            <a:prstGeom prst="rect">
              <a:avLst/>
            </a:prstGeom>
            <a:noFill/>
            <a:ln w="9525">
              <a:noFill/>
              <a:miter lim="800000"/>
              <a:headEnd/>
              <a:tailEnd/>
            </a:ln>
          </p:spPr>
          <p:txBody>
            <a:bodyPr wrap="square">
              <a:spAutoFit/>
            </a:bodyPr>
            <a:lstStyle/>
            <a:p>
              <a:r>
                <a:rPr lang="en-US" sz="2000" b="1" dirty="0">
                  <a:latin typeface="Tw Cen MT" pitchFamily="34" charset="0"/>
                </a:rPr>
                <a:t>37°C</a:t>
              </a:r>
            </a:p>
          </p:txBody>
        </p:sp>
      </p:grpSp>
      <p:sp>
        <p:nvSpPr>
          <p:cNvPr id="16398" name="Line 20"/>
          <p:cNvSpPr>
            <a:spLocks noChangeShapeType="1"/>
          </p:cNvSpPr>
          <p:nvPr/>
        </p:nvSpPr>
        <p:spPr bwMode="auto">
          <a:xfrm flipH="1" flipV="1">
            <a:off x="5105400" y="4343400"/>
            <a:ext cx="2286000" cy="304800"/>
          </a:xfrm>
          <a:prstGeom prst="line">
            <a:avLst/>
          </a:prstGeom>
          <a:noFill/>
          <a:ln w="15875">
            <a:solidFill>
              <a:schemeClr val="tx1"/>
            </a:solidFill>
            <a:round/>
            <a:headEnd/>
            <a:tailEnd type="triangle" w="med" len="med"/>
          </a:ln>
        </p:spPr>
        <p:txBody>
          <a:bodyPr/>
          <a:lstStyle/>
          <a:p>
            <a:endParaRPr lang="en-US"/>
          </a:p>
        </p:txBody>
      </p:sp>
      <p:sp>
        <p:nvSpPr>
          <p:cNvPr id="16399" name="AutoShape 24"/>
          <p:cNvSpPr>
            <a:spLocks noChangeArrowheads="1"/>
          </p:cNvSpPr>
          <p:nvPr/>
        </p:nvSpPr>
        <p:spPr bwMode="auto">
          <a:xfrm>
            <a:off x="3657600" y="44196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00" name="AutoShape 25"/>
          <p:cNvSpPr>
            <a:spLocks noChangeArrowheads="1"/>
          </p:cNvSpPr>
          <p:nvPr/>
        </p:nvSpPr>
        <p:spPr bwMode="auto">
          <a:xfrm>
            <a:off x="4419600" y="38100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01" name="AutoShape 26"/>
          <p:cNvSpPr>
            <a:spLocks noChangeArrowheads="1"/>
          </p:cNvSpPr>
          <p:nvPr/>
        </p:nvSpPr>
        <p:spPr bwMode="auto">
          <a:xfrm>
            <a:off x="5791200" y="35052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02" name="Freeform 27"/>
          <p:cNvSpPr>
            <a:spLocks/>
          </p:cNvSpPr>
          <p:nvPr/>
        </p:nvSpPr>
        <p:spPr bwMode="auto">
          <a:xfrm>
            <a:off x="5334000" y="762000"/>
            <a:ext cx="914400" cy="5181600"/>
          </a:xfrm>
          <a:custGeom>
            <a:avLst/>
            <a:gdLst>
              <a:gd name="T0" fmla="*/ 0 w 824"/>
              <a:gd name="T1" fmla="*/ 0 h 2336"/>
              <a:gd name="T2" fmla="*/ 240 w 824"/>
              <a:gd name="T3" fmla="*/ 768 h 2336"/>
              <a:gd name="T4" fmla="*/ 432 w 824"/>
              <a:gd name="T5" fmla="*/ 1536 h 2336"/>
              <a:gd name="T6" fmla="*/ 768 w 824"/>
              <a:gd name="T7" fmla="*/ 2208 h 2336"/>
              <a:gd name="T8" fmla="*/ 768 w 824"/>
              <a:gd name="T9" fmla="*/ 2304 h 2336"/>
              <a:gd name="T10" fmla="*/ 0 60000 65536"/>
              <a:gd name="T11" fmla="*/ 0 60000 65536"/>
              <a:gd name="T12" fmla="*/ 0 60000 65536"/>
              <a:gd name="T13" fmla="*/ 0 60000 65536"/>
              <a:gd name="T14" fmla="*/ 0 60000 65536"/>
              <a:gd name="T15" fmla="*/ 0 w 824"/>
              <a:gd name="T16" fmla="*/ 0 h 2336"/>
              <a:gd name="T17" fmla="*/ 824 w 824"/>
              <a:gd name="T18" fmla="*/ 2336 h 2336"/>
            </a:gdLst>
            <a:ahLst/>
            <a:cxnLst>
              <a:cxn ang="T10">
                <a:pos x="T0" y="T1"/>
              </a:cxn>
              <a:cxn ang="T11">
                <a:pos x="T2" y="T3"/>
              </a:cxn>
              <a:cxn ang="T12">
                <a:pos x="T4" y="T5"/>
              </a:cxn>
              <a:cxn ang="T13">
                <a:pos x="T6" y="T7"/>
              </a:cxn>
              <a:cxn ang="T14">
                <a:pos x="T8" y="T9"/>
              </a:cxn>
            </a:cxnLst>
            <a:rect l="T15" t="T16" r="T17" b="T18"/>
            <a:pathLst>
              <a:path w="824" h="2336">
                <a:moveTo>
                  <a:pt x="0" y="0"/>
                </a:moveTo>
                <a:cubicBezTo>
                  <a:pt x="84" y="256"/>
                  <a:pt x="168" y="512"/>
                  <a:pt x="240" y="768"/>
                </a:cubicBezTo>
                <a:cubicBezTo>
                  <a:pt x="312" y="1024"/>
                  <a:pt x="344" y="1296"/>
                  <a:pt x="432" y="1536"/>
                </a:cubicBezTo>
                <a:cubicBezTo>
                  <a:pt x="520" y="1776"/>
                  <a:pt x="712" y="2080"/>
                  <a:pt x="768" y="2208"/>
                </a:cubicBezTo>
                <a:cubicBezTo>
                  <a:pt x="824" y="2336"/>
                  <a:pt x="796" y="2320"/>
                  <a:pt x="768" y="2304"/>
                </a:cubicBezTo>
              </a:path>
            </a:pathLst>
          </a:custGeom>
          <a:noFill/>
          <a:ln w="225425" cap="flat" cmpd="sng">
            <a:solidFill>
              <a:srgbClr val="FF00FF"/>
            </a:solidFill>
            <a:prstDash val="lgDashDotDot"/>
            <a:round/>
            <a:headEnd/>
            <a:tailEnd/>
          </a:ln>
        </p:spPr>
        <p:txBody>
          <a:bodyPr/>
          <a:lstStyle/>
          <a:p>
            <a:endParaRPr lang="en-US"/>
          </a:p>
        </p:txBody>
      </p:sp>
      <p:sp>
        <p:nvSpPr>
          <p:cNvPr id="16403" name="Oval 28"/>
          <p:cNvSpPr>
            <a:spLocks noChangeArrowheads="1"/>
          </p:cNvSpPr>
          <p:nvPr/>
        </p:nvSpPr>
        <p:spPr bwMode="auto">
          <a:xfrm>
            <a:off x="5437188" y="1524000"/>
            <a:ext cx="152400" cy="152400"/>
          </a:xfrm>
          <a:prstGeom prst="ellipse">
            <a:avLst/>
          </a:prstGeom>
          <a:solidFill>
            <a:srgbClr val="FF9900"/>
          </a:solidFill>
          <a:ln w="9525">
            <a:solidFill>
              <a:srgbClr val="FFFF00"/>
            </a:solidFill>
            <a:round/>
            <a:headEnd/>
            <a:tailEnd/>
          </a:ln>
        </p:spPr>
        <p:txBody>
          <a:bodyPr wrap="none" anchor="ctr"/>
          <a:lstStyle/>
          <a:p>
            <a:endParaRPr lang="en-US"/>
          </a:p>
        </p:txBody>
      </p:sp>
      <p:sp>
        <p:nvSpPr>
          <p:cNvPr id="16404" name="Text Box 27"/>
          <p:cNvSpPr txBox="1">
            <a:spLocks noChangeArrowheads="1"/>
          </p:cNvSpPr>
          <p:nvPr/>
        </p:nvSpPr>
        <p:spPr bwMode="auto">
          <a:xfrm>
            <a:off x="6553200" y="854075"/>
            <a:ext cx="1638300" cy="641350"/>
          </a:xfrm>
          <a:prstGeom prst="rect">
            <a:avLst/>
          </a:prstGeom>
          <a:noFill/>
          <a:ln w="9525">
            <a:noFill/>
            <a:miter lim="800000"/>
            <a:headEnd/>
            <a:tailEnd/>
          </a:ln>
        </p:spPr>
        <p:txBody>
          <a:bodyPr wrap="square">
            <a:spAutoFit/>
          </a:bodyPr>
          <a:lstStyle/>
          <a:p>
            <a:pPr algn="ctr"/>
            <a:r>
              <a:rPr lang="en-US" sz="1800" b="1" dirty="0">
                <a:latin typeface="Tw Cen MT" pitchFamily="34" charset="0"/>
              </a:rPr>
              <a:t>Leaky Tumor Vasculature</a:t>
            </a:r>
            <a:r>
              <a:rPr lang="en-US" sz="1800" dirty="0">
                <a:latin typeface="Tw Cen MT" pitchFamily="34" charset="0"/>
              </a:rPr>
              <a:t> </a:t>
            </a:r>
          </a:p>
        </p:txBody>
      </p:sp>
      <p:sp>
        <p:nvSpPr>
          <p:cNvPr id="16405" name="AutoShape 30"/>
          <p:cNvSpPr>
            <a:spLocks noChangeArrowheads="1"/>
          </p:cNvSpPr>
          <p:nvPr/>
        </p:nvSpPr>
        <p:spPr bwMode="auto">
          <a:xfrm>
            <a:off x="3962400" y="25908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06" name="AutoShape 31"/>
          <p:cNvSpPr>
            <a:spLocks noChangeArrowheads="1"/>
          </p:cNvSpPr>
          <p:nvPr/>
        </p:nvSpPr>
        <p:spPr bwMode="auto">
          <a:xfrm>
            <a:off x="5105400" y="25908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07" name="AutoShape 32"/>
          <p:cNvSpPr>
            <a:spLocks noChangeArrowheads="1"/>
          </p:cNvSpPr>
          <p:nvPr/>
        </p:nvSpPr>
        <p:spPr bwMode="auto">
          <a:xfrm>
            <a:off x="5867400" y="26670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08" name="Oval 33"/>
          <p:cNvSpPr>
            <a:spLocks noChangeArrowheads="1"/>
          </p:cNvSpPr>
          <p:nvPr/>
        </p:nvSpPr>
        <p:spPr bwMode="auto">
          <a:xfrm>
            <a:off x="6667500" y="2514600"/>
            <a:ext cx="152400" cy="152400"/>
          </a:xfrm>
          <a:prstGeom prst="ellipse">
            <a:avLst/>
          </a:prstGeom>
          <a:solidFill>
            <a:srgbClr val="FF9900"/>
          </a:solidFill>
          <a:ln w="9525">
            <a:solidFill>
              <a:srgbClr val="FFFF00"/>
            </a:solidFill>
            <a:round/>
            <a:headEnd/>
            <a:tailEnd/>
          </a:ln>
        </p:spPr>
        <p:txBody>
          <a:bodyPr wrap="none" anchor="ctr"/>
          <a:lstStyle/>
          <a:p>
            <a:endParaRPr lang="en-US"/>
          </a:p>
        </p:txBody>
      </p:sp>
      <p:sp>
        <p:nvSpPr>
          <p:cNvPr id="16409" name="Oval 34"/>
          <p:cNvSpPr>
            <a:spLocks noChangeArrowheads="1"/>
          </p:cNvSpPr>
          <p:nvPr/>
        </p:nvSpPr>
        <p:spPr bwMode="auto">
          <a:xfrm>
            <a:off x="6019800" y="5181600"/>
            <a:ext cx="152400" cy="152400"/>
          </a:xfrm>
          <a:prstGeom prst="ellipse">
            <a:avLst/>
          </a:prstGeom>
          <a:solidFill>
            <a:srgbClr val="FF9900"/>
          </a:solidFill>
          <a:ln w="9525">
            <a:solidFill>
              <a:srgbClr val="FFFF00"/>
            </a:solidFill>
            <a:round/>
            <a:headEnd/>
            <a:tailEnd/>
          </a:ln>
        </p:spPr>
        <p:txBody>
          <a:bodyPr wrap="none" anchor="ctr"/>
          <a:lstStyle/>
          <a:p>
            <a:endParaRPr lang="en-US"/>
          </a:p>
        </p:txBody>
      </p:sp>
      <p:sp>
        <p:nvSpPr>
          <p:cNvPr id="16410" name="Line 35"/>
          <p:cNvSpPr>
            <a:spLocks noChangeShapeType="1"/>
          </p:cNvSpPr>
          <p:nvPr/>
        </p:nvSpPr>
        <p:spPr bwMode="auto">
          <a:xfrm flipH="1">
            <a:off x="6819900" y="2133600"/>
            <a:ext cx="571500" cy="381000"/>
          </a:xfrm>
          <a:prstGeom prst="line">
            <a:avLst/>
          </a:prstGeom>
          <a:noFill/>
          <a:ln w="9525">
            <a:solidFill>
              <a:schemeClr val="tx1"/>
            </a:solidFill>
            <a:round/>
            <a:headEnd/>
            <a:tailEnd type="triangle" w="med" len="med"/>
          </a:ln>
        </p:spPr>
        <p:txBody>
          <a:bodyPr/>
          <a:lstStyle/>
          <a:p>
            <a:endParaRPr lang="en-US"/>
          </a:p>
        </p:txBody>
      </p:sp>
      <p:sp>
        <p:nvSpPr>
          <p:cNvPr id="16411" name="AutoShape 36"/>
          <p:cNvSpPr>
            <a:spLocks noChangeArrowheads="1"/>
          </p:cNvSpPr>
          <p:nvPr/>
        </p:nvSpPr>
        <p:spPr bwMode="auto">
          <a:xfrm>
            <a:off x="5257800" y="36576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12" name="Line 37"/>
          <p:cNvSpPr>
            <a:spLocks noChangeShapeType="1"/>
          </p:cNvSpPr>
          <p:nvPr/>
        </p:nvSpPr>
        <p:spPr bwMode="auto">
          <a:xfrm flipH="1">
            <a:off x="5486400" y="1143000"/>
            <a:ext cx="1066800" cy="0"/>
          </a:xfrm>
          <a:prstGeom prst="line">
            <a:avLst/>
          </a:prstGeom>
          <a:noFill/>
          <a:ln w="15875">
            <a:solidFill>
              <a:schemeClr val="tx1"/>
            </a:solidFill>
            <a:round/>
            <a:headEnd/>
            <a:tailEnd type="triangle" w="med" len="med"/>
          </a:ln>
        </p:spPr>
        <p:txBody>
          <a:bodyPr/>
          <a:lstStyle/>
          <a:p>
            <a:endParaRPr lang="en-US"/>
          </a:p>
        </p:txBody>
      </p:sp>
      <p:sp>
        <p:nvSpPr>
          <p:cNvPr id="16413" name="Text Box 27"/>
          <p:cNvSpPr txBox="1">
            <a:spLocks noChangeArrowheads="1"/>
          </p:cNvSpPr>
          <p:nvPr/>
        </p:nvSpPr>
        <p:spPr bwMode="auto">
          <a:xfrm>
            <a:off x="7086600" y="1752600"/>
            <a:ext cx="1905000" cy="641350"/>
          </a:xfrm>
          <a:prstGeom prst="rect">
            <a:avLst/>
          </a:prstGeom>
          <a:noFill/>
          <a:ln w="9525">
            <a:noFill/>
            <a:miter lim="800000"/>
            <a:headEnd/>
            <a:tailEnd/>
          </a:ln>
        </p:spPr>
        <p:txBody>
          <a:bodyPr>
            <a:spAutoFit/>
          </a:bodyPr>
          <a:lstStyle/>
          <a:p>
            <a:pPr algn="ctr"/>
            <a:r>
              <a:rPr lang="en-US" sz="1800" b="1" dirty="0" err="1">
                <a:latin typeface="Tw Cen MT" pitchFamily="34" charset="0"/>
              </a:rPr>
              <a:t>ThermoDox</a:t>
            </a:r>
            <a:r>
              <a:rPr lang="en-US" sz="1800" b="1" dirty="0">
                <a:latin typeface="Tw Cen MT" pitchFamily="34" charset="0"/>
              </a:rPr>
              <a:t> below 39°C</a:t>
            </a:r>
            <a:r>
              <a:rPr lang="en-US" sz="1800" dirty="0">
                <a:latin typeface="Tw Cen MT" pitchFamily="34" charset="0"/>
              </a:rPr>
              <a:t> </a:t>
            </a:r>
          </a:p>
        </p:txBody>
      </p:sp>
      <p:sp>
        <p:nvSpPr>
          <p:cNvPr id="16414" name="Text Box 27"/>
          <p:cNvSpPr txBox="1">
            <a:spLocks noChangeArrowheads="1"/>
          </p:cNvSpPr>
          <p:nvPr/>
        </p:nvSpPr>
        <p:spPr bwMode="auto">
          <a:xfrm>
            <a:off x="7239000" y="2667000"/>
            <a:ext cx="1905000" cy="915988"/>
          </a:xfrm>
          <a:prstGeom prst="rect">
            <a:avLst/>
          </a:prstGeom>
          <a:noFill/>
          <a:ln w="9525">
            <a:noFill/>
            <a:miter lim="800000"/>
            <a:headEnd/>
            <a:tailEnd/>
          </a:ln>
        </p:spPr>
        <p:txBody>
          <a:bodyPr>
            <a:spAutoFit/>
          </a:bodyPr>
          <a:lstStyle/>
          <a:p>
            <a:pPr algn="ctr"/>
            <a:r>
              <a:rPr lang="en-US" sz="1800" b="1" dirty="0">
                <a:latin typeface="Tw Cen MT" pitchFamily="34" charset="0"/>
              </a:rPr>
              <a:t>Doxorubicin Released above 39.5°C</a:t>
            </a:r>
            <a:r>
              <a:rPr lang="en-US" sz="1800" dirty="0">
                <a:latin typeface="Tw Cen MT" pitchFamily="34" charset="0"/>
              </a:rPr>
              <a:t> </a:t>
            </a:r>
          </a:p>
        </p:txBody>
      </p:sp>
      <p:sp>
        <p:nvSpPr>
          <p:cNvPr id="16415" name="Line 40"/>
          <p:cNvSpPr>
            <a:spLocks noChangeShapeType="1"/>
          </p:cNvSpPr>
          <p:nvPr/>
        </p:nvSpPr>
        <p:spPr bwMode="auto">
          <a:xfrm flipH="1" flipV="1">
            <a:off x="6096000" y="2895600"/>
            <a:ext cx="1143000" cy="304800"/>
          </a:xfrm>
          <a:prstGeom prst="line">
            <a:avLst/>
          </a:prstGeom>
          <a:noFill/>
          <a:ln w="15875">
            <a:solidFill>
              <a:schemeClr val="tx1"/>
            </a:solidFill>
            <a:round/>
            <a:headEnd/>
            <a:tailEnd type="triangle" w="med" len="med"/>
          </a:ln>
        </p:spPr>
        <p:txBody>
          <a:bodyPr/>
          <a:lstStyle/>
          <a:p>
            <a:endParaRPr lang="en-US"/>
          </a:p>
        </p:txBody>
      </p:sp>
      <p:sp>
        <p:nvSpPr>
          <p:cNvPr id="16416" name="AutoShape 41"/>
          <p:cNvSpPr>
            <a:spLocks noChangeArrowheads="1"/>
          </p:cNvSpPr>
          <p:nvPr/>
        </p:nvSpPr>
        <p:spPr bwMode="auto">
          <a:xfrm>
            <a:off x="3124200" y="32766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17" name="Line 42"/>
          <p:cNvSpPr>
            <a:spLocks noChangeShapeType="1"/>
          </p:cNvSpPr>
          <p:nvPr/>
        </p:nvSpPr>
        <p:spPr bwMode="auto">
          <a:xfrm flipH="1">
            <a:off x="5943600" y="3200400"/>
            <a:ext cx="1295400" cy="533400"/>
          </a:xfrm>
          <a:prstGeom prst="line">
            <a:avLst/>
          </a:prstGeom>
          <a:noFill/>
          <a:ln w="15875">
            <a:solidFill>
              <a:schemeClr val="tx1"/>
            </a:solidFill>
            <a:round/>
            <a:headEnd/>
            <a:tailEnd type="triangle" w="med" len="med"/>
          </a:ln>
        </p:spPr>
        <p:txBody>
          <a:bodyPr/>
          <a:lstStyle/>
          <a:p>
            <a:endParaRPr lang="en-US"/>
          </a:p>
        </p:txBody>
      </p:sp>
      <p:sp>
        <p:nvSpPr>
          <p:cNvPr id="16418" name="AutoShape 43"/>
          <p:cNvSpPr>
            <a:spLocks noChangeArrowheads="1"/>
          </p:cNvSpPr>
          <p:nvPr/>
        </p:nvSpPr>
        <p:spPr bwMode="auto">
          <a:xfrm>
            <a:off x="5257800" y="48768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19" name="Oval 44"/>
          <p:cNvSpPr>
            <a:spLocks noChangeArrowheads="1"/>
          </p:cNvSpPr>
          <p:nvPr/>
        </p:nvSpPr>
        <p:spPr bwMode="auto">
          <a:xfrm>
            <a:off x="5257800" y="762000"/>
            <a:ext cx="152400" cy="152400"/>
          </a:xfrm>
          <a:prstGeom prst="ellipse">
            <a:avLst/>
          </a:prstGeom>
          <a:solidFill>
            <a:srgbClr val="FF9900"/>
          </a:solidFill>
          <a:ln w="9525">
            <a:solidFill>
              <a:srgbClr val="FFFF00"/>
            </a:solidFill>
            <a:round/>
            <a:headEnd/>
            <a:tailEnd/>
          </a:ln>
        </p:spPr>
        <p:txBody>
          <a:bodyPr wrap="none" anchor="ctr"/>
          <a:lstStyle/>
          <a:p>
            <a:endParaRPr lang="en-US"/>
          </a:p>
        </p:txBody>
      </p:sp>
      <p:sp>
        <p:nvSpPr>
          <p:cNvPr id="16420" name="AutoShape 45"/>
          <p:cNvSpPr>
            <a:spLocks noChangeArrowheads="1"/>
          </p:cNvSpPr>
          <p:nvPr/>
        </p:nvSpPr>
        <p:spPr bwMode="auto">
          <a:xfrm>
            <a:off x="5410200" y="2057400"/>
            <a:ext cx="381000" cy="457200"/>
          </a:xfrm>
          <a:prstGeom prst="irregularSeal1">
            <a:avLst/>
          </a:prstGeom>
          <a:solidFill>
            <a:srgbClr val="FF9900"/>
          </a:solidFill>
          <a:ln w="9525">
            <a:solidFill>
              <a:srgbClr val="FFFF00"/>
            </a:solidFill>
            <a:miter lim="800000"/>
            <a:headEnd/>
            <a:tailEnd/>
          </a:ln>
        </p:spPr>
        <p:txBody>
          <a:bodyPr wrap="none" anchor="ctr"/>
          <a:lstStyle/>
          <a:p>
            <a:endParaRPr lang="en-US"/>
          </a:p>
        </p:txBody>
      </p:sp>
      <p:sp>
        <p:nvSpPr>
          <p:cNvPr id="16421" name="Rectangle 46"/>
          <p:cNvSpPr>
            <a:spLocks noChangeArrowheads="1"/>
          </p:cNvSpPr>
          <p:nvPr/>
        </p:nvSpPr>
        <p:spPr bwMode="auto">
          <a:xfrm>
            <a:off x="6105525" y="5791200"/>
            <a:ext cx="152400" cy="152400"/>
          </a:xfrm>
          <a:prstGeom prst="rect">
            <a:avLst/>
          </a:prstGeom>
          <a:solidFill>
            <a:srgbClr val="FF00FF"/>
          </a:solidFill>
          <a:ln w="9525">
            <a:noFill/>
            <a:miter lim="800000"/>
            <a:headEnd/>
            <a:tailEnd/>
          </a:ln>
        </p:spPr>
        <p:txBody>
          <a:bodyPr wrap="none" anchor="ctr"/>
          <a:lstStyle/>
          <a:p>
            <a:endParaRPr lang="en-US"/>
          </a:p>
        </p:txBody>
      </p:sp>
      <p:sp>
        <p:nvSpPr>
          <p:cNvPr id="16422" name="Oval 47"/>
          <p:cNvSpPr>
            <a:spLocks noChangeArrowheads="1"/>
          </p:cNvSpPr>
          <p:nvPr/>
        </p:nvSpPr>
        <p:spPr bwMode="auto">
          <a:xfrm>
            <a:off x="6130925" y="5715000"/>
            <a:ext cx="152400" cy="152400"/>
          </a:xfrm>
          <a:prstGeom prst="ellipse">
            <a:avLst/>
          </a:prstGeom>
          <a:solidFill>
            <a:srgbClr val="FF9900"/>
          </a:solidFill>
          <a:ln w="9525">
            <a:solidFill>
              <a:srgbClr val="FFFF00"/>
            </a:solidFill>
            <a:round/>
            <a:headEnd/>
            <a:tailEnd/>
          </a:ln>
        </p:spPr>
        <p:txBody>
          <a:bodyPr wrap="none" anchor="ctr"/>
          <a:lstStyle/>
          <a:p>
            <a:endParaRPr lang="en-US"/>
          </a:p>
        </p:txBody>
      </p:sp>
    </p:spTree>
    <p:extLst>
      <p:ext uri="{BB962C8B-B14F-4D97-AF65-F5344CB8AC3E}">
        <p14:creationId xmlns:p14="http://schemas.microsoft.com/office/powerpoint/2010/main" val="3039789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499"/>
                                          </p:stCondLst>
                                        </p:cTn>
                                        <p:tgtEl>
                                          <p:spTgt spid="526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34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28600" y="533400"/>
            <a:ext cx="8305800" cy="1143000"/>
          </a:xfrm>
        </p:spPr>
        <p:txBody>
          <a:bodyPr>
            <a:normAutofit fontScale="90000"/>
          </a:bodyPr>
          <a:lstStyle/>
          <a:p>
            <a:pPr eaLnBrk="1" fontAlgn="auto" hangingPunct="1">
              <a:spcAft>
                <a:spcPts val="0"/>
              </a:spcAft>
              <a:defRPr/>
            </a:pP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4000" dirty="0" err="1" smtClean="0">
                <a:solidFill>
                  <a:schemeClr val="tx1"/>
                </a:solidFill>
                <a:effectLst/>
              </a:rPr>
              <a:t>Thermodox</a:t>
            </a:r>
            <a:r>
              <a:rPr lang="en-US" altLang="en-US" sz="4000" dirty="0" smtClean="0">
                <a:solidFill>
                  <a:schemeClr val="tx1"/>
                </a:solidFill>
                <a:effectLst/>
              </a:rPr>
              <a:t/>
            </a:r>
            <a:br>
              <a:rPr lang="en-US" altLang="en-US" sz="4000" dirty="0" smtClean="0">
                <a:solidFill>
                  <a:schemeClr val="tx1"/>
                </a:solidFill>
                <a:effectLst/>
              </a:rPr>
            </a:br>
            <a:r>
              <a:rPr lang="en-US" altLang="en-US" sz="4000" dirty="0" smtClean="0"/>
              <a:t/>
            </a:r>
            <a:br>
              <a:rPr lang="en-US" altLang="en-US" sz="4000" dirty="0" smtClean="0"/>
            </a:br>
            <a:r>
              <a:rPr lang="en-US" altLang="en-US" sz="4000" dirty="0" smtClean="0"/>
              <a:t> </a:t>
            </a:r>
            <a:br>
              <a:rPr lang="en-US" altLang="en-US" sz="40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smtClean="0"/>
              <a:t/>
            </a:r>
            <a:br>
              <a:rPr lang="en-US" altLang="en-US" sz="2300" dirty="0" smtClean="0"/>
            </a:br>
            <a:r>
              <a:rPr lang="en-US" altLang="en-US" sz="2300" dirty="0" err="1" smtClean="0">
                <a:solidFill>
                  <a:schemeClr val="tx1"/>
                </a:solidFill>
                <a:effectLst/>
              </a:rPr>
              <a:t>ThermoDox</a:t>
            </a:r>
            <a:r>
              <a:rPr lang="en-US" altLang="en-US" sz="2300" dirty="0" smtClean="0">
                <a:solidFill>
                  <a:schemeClr val="tx1"/>
                </a:solidFill>
                <a:effectLst/>
              </a:rPr>
              <a:t> delivers 25 times more doxorubicin than IV doxorubicin into tumors, and five times more doxorubicin than standard liposomal formulations of the drug.</a:t>
            </a:r>
          </a:p>
        </p:txBody>
      </p:sp>
      <p:pic>
        <p:nvPicPr>
          <p:cNvPr id="1945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 y="838200"/>
            <a:ext cx="8572500" cy="44751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4173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Thermodox</a:t>
            </a:r>
            <a:r>
              <a:rPr lang="en-US" dirty="0" smtClean="0"/>
              <a:t> Clinical Status</a:t>
            </a:r>
            <a:endParaRPr lang="en-US" dirty="0"/>
          </a:p>
        </p:txBody>
      </p:sp>
      <p:pic>
        <p:nvPicPr>
          <p:cNvPr id="5122" name="Picture 2"/>
          <p:cNvPicPr>
            <a:picLocks noGrp="1" noChangeAspect="1" noChangeArrowheads="1"/>
          </p:cNvPicPr>
          <p:nvPr>
            <p:ph sz="quarter" idx="10"/>
          </p:nvPr>
        </p:nvPicPr>
        <p:blipFill>
          <a:blip r:embed="rId2">
            <a:extLst>
              <a:ext uri="{28A0092B-C50C-407E-A947-70E740481C1C}">
                <a14:useLocalDpi xmlns:a14="http://schemas.microsoft.com/office/drawing/2010/main" val="0"/>
              </a:ext>
            </a:extLst>
          </a:blip>
          <a:srcRect/>
          <a:stretch>
            <a:fillRect/>
          </a:stretch>
        </p:blipFill>
        <p:spPr bwMode="auto">
          <a:xfrm>
            <a:off x="441325" y="1675734"/>
            <a:ext cx="8169275" cy="3871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16105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187325" y="361883"/>
            <a:ext cx="8702675" cy="452437"/>
          </a:xfrm>
        </p:spPr>
        <p:txBody>
          <a:bodyPr>
            <a:noAutofit/>
          </a:bodyPr>
          <a:lstStyle/>
          <a:p>
            <a:r>
              <a:rPr lang="en-US" sz="3600" b="1" dirty="0">
                <a:latin typeface="Tw Cen MT" panose="020B0602020104020603" pitchFamily="34" charset="0"/>
              </a:rPr>
              <a:t>RF Liver Ablation + ThermoDox</a:t>
            </a:r>
          </a:p>
        </p:txBody>
      </p:sp>
      <p:sp>
        <p:nvSpPr>
          <p:cNvPr id="5" name="Text Placeholder 4"/>
          <p:cNvSpPr>
            <a:spLocks noGrp="1"/>
          </p:cNvSpPr>
          <p:nvPr>
            <p:ph type="body" sz="quarter" idx="11"/>
          </p:nvPr>
        </p:nvSpPr>
        <p:spPr>
          <a:xfrm>
            <a:off x="186550" y="838200"/>
            <a:ext cx="8728850" cy="609600"/>
          </a:xfrm>
        </p:spPr>
        <p:txBody>
          <a:bodyPr>
            <a:normAutofit fontScale="40000" lnSpcReduction="20000"/>
          </a:bodyPr>
          <a:lstStyle/>
          <a:p>
            <a:pPr marL="0" indent="0">
              <a:buNone/>
            </a:pPr>
            <a:endParaRPr lang="en-US" sz="2400" dirty="0" smtClean="0">
              <a:solidFill>
                <a:schemeClr val="tx1">
                  <a:lumMod val="95000"/>
                  <a:lumOff val="5000"/>
                </a:schemeClr>
              </a:solidFill>
              <a:latin typeface="Tw Cen MT" panose="020B0602020104020603" pitchFamily="34" charset="0"/>
            </a:endParaRPr>
          </a:p>
          <a:p>
            <a:pPr marL="0" indent="0">
              <a:buNone/>
            </a:pPr>
            <a:r>
              <a:rPr lang="en-US" sz="5100" dirty="0" smtClean="0">
                <a:solidFill>
                  <a:schemeClr val="tx1">
                    <a:lumMod val="95000"/>
                    <a:lumOff val="5000"/>
                  </a:schemeClr>
                </a:solidFill>
                <a:latin typeface="Tw Cen MT" panose="020B0602020104020603" pitchFamily="34" charset="0"/>
              </a:rPr>
              <a:t>Expanding </a:t>
            </a:r>
            <a:r>
              <a:rPr lang="en-US" sz="5100" dirty="0">
                <a:solidFill>
                  <a:schemeClr val="tx1">
                    <a:lumMod val="95000"/>
                    <a:lumOff val="5000"/>
                  </a:schemeClr>
                </a:solidFill>
                <a:latin typeface="Tw Cen MT" panose="020B0602020104020603" pitchFamily="34" charset="0"/>
              </a:rPr>
              <a:t>the Treatment Zone Addresses RFA Limitations</a:t>
            </a:r>
          </a:p>
        </p:txBody>
      </p:sp>
      <p:pic>
        <p:nvPicPr>
          <p:cNvPr id="7" name="Picture 6" descr="cell-08.png"/>
          <p:cNvPicPr>
            <a:picLocks noChangeAspect="1"/>
          </p:cNvPicPr>
          <p:nvPr/>
        </p:nvPicPr>
        <p:blipFill rotWithShape="1">
          <a:blip r:embed="rId3" cstate="print">
            <a:extLst>
              <a:ext uri="{28A0092B-C50C-407E-A947-70E740481C1C}">
                <a14:useLocalDpi xmlns:a14="http://schemas.microsoft.com/office/drawing/2010/main" val="0"/>
              </a:ext>
            </a:extLst>
          </a:blip>
          <a:srcRect l="6536" t="15466" r="17430" b="16424"/>
          <a:stretch/>
        </p:blipFill>
        <p:spPr>
          <a:xfrm>
            <a:off x="2286000" y="1938754"/>
            <a:ext cx="4171464" cy="3381164"/>
          </a:xfrm>
          <a:prstGeom prst="rect">
            <a:avLst/>
          </a:prstGeom>
        </p:spPr>
      </p:pic>
      <p:sp>
        <p:nvSpPr>
          <p:cNvPr id="285" name="Content Placeholder 4"/>
          <p:cNvSpPr txBox="1">
            <a:spLocks/>
          </p:cNvSpPr>
          <p:nvPr/>
        </p:nvSpPr>
        <p:spPr>
          <a:xfrm>
            <a:off x="194960" y="5319919"/>
            <a:ext cx="7196440" cy="1000538"/>
          </a:xfrm>
          <a:prstGeom prst="rect">
            <a:avLst/>
          </a:prstGeom>
        </p:spPr>
        <p:txBody>
          <a:bodyPr>
            <a:noAutofit/>
          </a:bodyPr>
          <a:lstStyle>
            <a:lvl1pPr algn="l" rtl="0" eaLnBrk="1" fontAlgn="base" hangingPunct="1">
              <a:spcBef>
                <a:spcPct val="0"/>
              </a:spcBef>
              <a:spcAft>
                <a:spcPct val="0"/>
              </a:spcAft>
              <a:buFont typeface="Arial" charset="0"/>
              <a:defRPr sz="2200" b="1" kern="1200">
                <a:solidFill>
                  <a:schemeClr val="bg1">
                    <a:lumMod val="75000"/>
                    <a:lumOff val="25000"/>
                  </a:schemeClr>
                </a:solidFill>
                <a:latin typeface="+mn-lt"/>
                <a:ea typeface="ＭＳ Ｐゴシック" charset="0"/>
                <a:cs typeface="ＭＳ Ｐゴシック" charset="0"/>
              </a:defRPr>
            </a:lvl1pPr>
            <a:lvl2pPr marL="0" algn="l" rtl="0" eaLnBrk="1" fontAlgn="base" hangingPunct="1">
              <a:spcBef>
                <a:spcPts val="1200"/>
              </a:spcBef>
              <a:spcAft>
                <a:spcPct val="0"/>
              </a:spcAft>
              <a:buFont typeface="Arial" charset="0"/>
              <a:defRPr sz="2000" b="1" kern="1200">
                <a:solidFill>
                  <a:schemeClr val="accent4">
                    <a:lumMod val="75000"/>
                  </a:schemeClr>
                </a:solidFill>
                <a:latin typeface="+mn-lt"/>
                <a:ea typeface="ＭＳ Ｐゴシック" charset="0"/>
                <a:cs typeface="+mn-cs"/>
              </a:defRPr>
            </a:lvl2pPr>
            <a:lvl3pPr marL="0" indent="0" algn="l" rtl="0" eaLnBrk="1" fontAlgn="base" hangingPunct="1">
              <a:spcBef>
                <a:spcPts val="600"/>
              </a:spcBef>
              <a:spcAft>
                <a:spcPct val="0"/>
              </a:spcAft>
              <a:buClr>
                <a:srgbClr val="FFB819"/>
              </a:buClr>
              <a:buFont typeface="Arial" charset="0"/>
              <a:buNone/>
              <a:defRPr sz="1800" b="1" kern="1200">
                <a:solidFill>
                  <a:schemeClr val="bg1">
                    <a:lumMod val="75000"/>
                    <a:lumOff val="25000"/>
                  </a:schemeClr>
                </a:solidFill>
                <a:latin typeface="+mn-lt"/>
                <a:ea typeface="ＭＳ Ｐゴシック" charset="0"/>
                <a:cs typeface="+mn-cs"/>
              </a:defRPr>
            </a:lvl3pPr>
            <a:lvl4pPr marL="292608" indent="-285750" algn="l" rtl="0" eaLnBrk="1" fontAlgn="base" hangingPunct="1">
              <a:spcBef>
                <a:spcPct val="0"/>
              </a:spcBef>
              <a:spcAft>
                <a:spcPct val="0"/>
              </a:spcAft>
              <a:buClr>
                <a:srgbClr val="FFB819"/>
              </a:buClr>
              <a:buFont typeface="Arial" charset="0"/>
              <a:buChar char="•"/>
              <a:defRPr sz="1800" kern="1200">
                <a:solidFill>
                  <a:schemeClr val="bg1">
                    <a:lumMod val="75000"/>
                    <a:lumOff val="25000"/>
                  </a:schemeClr>
                </a:solidFill>
                <a:latin typeface="+mn-lt"/>
                <a:ea typeface="ＭＳ Ｐゴシック" charset="0"/>
                <a:cs typeface="+mn-cs"/>
              </a:defRPr>
            </a:lvl4pPr>
            <a:lvl5pPr marL="834390" indent="-285750" algn="l" rtl="0" eaLnBrk="1" fontAlgn="base" hangingPunct="1">
              <a:spcBef>
                <a:spcPts val="600"/>
              </a:spcBef>
              <a:spcAft>
                <a:spcPct val="0"/>
              </a:spcAft>
              <a:buClr>
                <a:srgbClr val="FFB819"/>
              </a:buClr>
              <a:buFont typeface="Arial"/>
              <a:buChar char="•"/>
              <a:defRPr sz="1400" kern="1200">
                <a:solidFill>
                  <a:schemeClr val="bg1">
                    <a:lumMod val="75000"/>
                    <a:lumOff val="25000"/>
                  </a:schemeClr>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3">
              <a:spcBef>
                <a:spcPts val="600"/>
              </a:spcBef>
            </a:pPr>
            <a:r>
              <a:rPr lang="en-US" sz="1500" dirty="0">
                <a:solidFill>
                  <a:schemeClr val="tx1">
                    <a:lumMod val="95000"/>
                    <a:lumOff val="5000"/>
                  </a:schemeClr>
                </a:solidFill>
              </a:rPr>
              <a:t>ThermoDox infused IV ~15 minutes prior to </a:t>
            </a:r>
            <a:r>
              <a:rPr lang="en-US" sz="1500" dirty="0" err="1">
                <a:solidFill>
                  <a:schemeClr val="tx1">
                    <a:lumMod val="95000"/>
                    <a:lumOff val="5000"/>
                  </a:schemeClr>
                </a:solidFill>
              </a:rPr>
              <a:t>sRFA</a:t>
            </a:r>
            <a:endParaRPr lang="en-US" sz="1500" dirty="0">
              <a:solidFill>
                <a:schemeClr val="tx1">
                  <a:lumMod val="95000"/>
                  <a:lumOff val="5000"/>
                </a:schemeClr>
              </a:solidFill>
            </a:endParaRPr>
          </a:p>
          <a:p>
            <a:pPr lvl="3">
              <a:spcBef>
                <a:spcPts val="600"/>
              </a:spcBef>
            </a:pPr>
            <a:r>
              <a:rPr lang="en-US" sz="1500" dirty="0">
                <a:solidFill>
                  <a:schemeClr val="tx1">
                    <a:lumMod val="95000"/>
                    <a:lumOff val="5000"/>
                  </a:schemeClr>
                </a:solidFill>
              </a:rPr>
              <a:t>ThermoDox concentrates in the “Thermal Zone” over a 45 minute period</a:t>
            </a:r>
          </a:p>
          <a:p>
            <a:pPr lvl="3">
              <a:spcBef>
                <a:spcPts val="600"/>
              </a:spcBef>
            </a:pPr>
            <a:r>
              <a:rPr lang="en-US" sz="1500" dirty="0">
                <a:solidFill>
                  <a:schemeClr val="tx1">
                    <a:lumMod val="95000"/>
                    <a:lumOff val="5000"/>
                  </a:schemeClr>
                </a:solidFill>
              </a:rPr>
              <a:t>Ablation releases doxorubicin in “Thermal Zone” expanding treatment area</a:t>
            </a:r>
          </a:p>
        </p:txBody>
      </p:sp>
      <p:sp>
        <p:nvSpPr>
          <p:cNvPr id="287" name="TextBox 286"/>
          <p:cNvSpPr txBox="1"/>
          <p:nvPr/>
        </p:nvSpPr>
        <p:spPr>
          <a:xfrm>
            <a:off x="7239000" y="2878778"/>
            <a:ext cx="1476438" cy="307777"/>
          </a:xfrm>
          <a:prstGeom prst="rect">
            <a:avLst/>
          </a:prstGeom>
          <a:noFill/>
        </p:spPr>
        <p:txBody>
          <a:bodyPr wrap="square" rtlCol="0">
            <a:spAutoFit/>
          </a:bodyPr>
          <a:lstStyle/>
          <a:p>
            <a:r>
              <a:rPr lang="en-US" sz="1400" dirty="0">
                <a:solidFill>
                  <a:schemeClr val="tx1">
                    <a:lumMod val="95000"/>
                    <a:lumOff val="5000"/>
                  </a:schemeClr>
                </a:solidFill>
                <a:latin typeface="Tw Cen MT" panose="020B0602020104020603" pitchFamily="34" charset="0"/>
              </a:rPr>
              <a:t>ThermoDox</a:t>
            </a:r>
          </a:p>
        </p:txBody>
      </p:sp>
      <p:sp>
        <p:nvSpPr>
          <p:cNvPr id="288" name="TextBox 287"/>
          <p:cNvSpPr txBox="1"/>
          <p:nvPr/>
        </p:nvSpPr>
        <p:spPr>
          <a:xfrm>
            <a:off x="7239000" y="3259778"/>
            <a:ext cx="1476438" cy="307777"/>
          </a:xfrm>
          <a:prstGeom prst="rect">
            <a:avLst/>
          </a:prstGeom>
          <a:noFill/>
        </p:spPr>
        <p:txBody>
          <a:bodyPr wrap="square" rtlCol="0">
            <a:spAutoFit/>
          </a:bodyPr>
          <a:lstStyle/>
          <a:p>
            <a:r>
              <a:rPr lang="en-US" sz="1400" dirty="0">
                <a:solidFill>
                  <a:schemeClr val="tx1">
                    <a:lumMod val="95000"/>
                    <a:lumOff val="5000"/>
                  </a:schemeClr>
                </a:solidFill>
                <a:latin typeface="Tw Cen MT" panose="020B0602020104020603" pitchFamily="34" charset="0"/>
              </a:rPr>
              <a:t>Ablation Zone</a:t>
            </a:r>
          </a:p>
        </p:txBody>
      </p:sp>
      <p:sp>
        <p:nvSpPr>
          <p:cNvPr id="291" name="TextBox 290"/>
          <p:cNvSpPr txBox="1"/>
          <p:nvPr/>
        </p:nvSpPr>
        <p:spPr>
          <a:xfrm>
            <a:off x="7239000" y="3869378"/>
            <a:ext cx="1476438" cy="307777"/>
          </a:xfrm>
          <a:prstGeom prst="rect">
            <a:avLst/>
          </a:prstGeom>
          <a:noFill/>
        </p:spPr>
        <p:txBody>
          <a:bodyPr wrap="square" rtlCol="0">
            <a:spAutoFit/>
          </a:bodyPr>
          <a:lstStyle/>
          <a:p>
            <a:r>
              <a:rPr lang="en-US" sz="1400" dirty="0">
                <a:solidFill>
                  <a:schemeClr val="tx1">
                    <a:lumMod val="95000"/>
                    <a:lumOff val="5000"/>
                  </a:schemeClr>
                </a:solidFill>
                <a:latin typeface="Tw Cen MT" panose="020B0602020104020603" pitchFamily="34" charset="0"/>
              </a:rPr>
              <a:t>Thermal Zone</a:t>
            </a:r>
          </a:p>
        </p:txBody>
      </p:sp>
      <p:sp>
        <p:nvSpPr>
          <p:cNvPr id="294" name="TextBox 293"/>
          <p:cNvSpPr txBox="1"/>
          <p:nvPr/>
        </p:nvSpPr>
        <p:spPr>
          <a:xfrm>
            <a:off x="7239000" y="1752600"/>
            <a:ext cx="1905000" cy="738664"/>
          </a:xfrm>
          <a:prstGeom prst="rect">
            <a:avLst/>
          </a:prstGeom>
          <a:noFill/>
        </p:spPr>
        <p:txBody>
          <a:bodyPr wrap="square" rtlCol="0">
            <a:spAutoFit/>
          </a:bodyPr>
          <a:lstStyle/>
          <a:p>
            <a:r>
              <a:rPr lang="en-US" sz="1400" dirty="0">
                <a:solidFill>
                  <a:schemeClr val="tx1">
                    <a:lumMod val="95000"/>
                    <a:lumOff val="5000"/>
                  </a:schemeClr>
                </a:solidFill>
                <a:latin typeface="Tw Cen MT" panose="020B0602020104020603" pitchFamily="34" charset="0"/>
              </a:rPr>
              <a:t>RFA misses micro-metastases outside ablation zone</a:t>
            </a:r>
          </a:p>
        </p:txBody>
      </p:sp>
      <p:sp>
        <p:nvSpPr>
          <p:cNvPr id="302" name="TextBox 301"/>
          <p:cNvSpPr txBox="1"/>
          <p:nvPr/>
        </p:nvSpPr>
        <p:spPr>
          <a:xfrm>
            <a:off x="7239000" y="4699056"/>
            <a:ext cx="1476438" cy="307777"/>
          </a:xfrm>
          <a:prstGeom prst="rect">
            <a:avLst/>
          </a:prstGeom>
          <a:noFill/>
        </p:spPr>
        <p:txBody>
          <a:bodyPr wrap="square" rtlCol="0">
            <a:spAutoFit/>
          </a:bodyPr>
          <a:lstStyle/>
          <a:p>
            <a:r>
              <a:rPr lang="en-US" sz="1400" dirty="0">
                <a:solidFill>
                  <a:schemeClr val="tx1">
                    <a:lumMod val="95000"/>
                    <a:lumOff val="5000"/>
                  </a:schemeClr>
                </a:solidFill>
                <a:latin typeface="Tw Cen MT" panose="020B0602020104020603" pitchFamily="34" charset="0"/>
              </a:rPr>
              <a:t>RFA Electrode</a:t>
            </a:r>
          </a:p>
        </p:txBody>
      </p:sp>
      <p:cxnSp>
        <p:nvCxnSpPr>
          <p:cNvPr id="20" name="Straight Connector 19"/>
          <p:cNvCxnSpPr/>
          <p:nvPr/>
        </p:nvCxnSpPr>
        <p:spPr>
          <a:xfrm>
            <a:off x="4953000" y="3429000"/>
            <a:ext cx="2286000"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07" name="Straight Connector 306"/>
          <p:cNvCxnSpPr/>
          <p:nvPr/>
        </p:nvCxnSpPr>
        <p:spPr>
          <a:xfrm>
            <a:off x="5410200" y="4038600"/>
            <a:ext cx="1828800"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09" name="Straight Connector 308"/>
          <p:cNvCxnSpPr/>
          <p:nvPr/>
        </p:nvCxnSpPr>
        <p:spPr>
          <a:xfrm>
            <a:off x="2819400" y="4876800"/>
            <a:ext cx="4419600"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21" name="Straight Connector 320"/>
          <p:cNvCxnSpPr/>
          <p:nvPr/>
        </p:nvCxnSpPr>
        <p:spPr>
          <a:xfrm>
            <a:off x="6324600" y="3048000"/>
            <a:ext cx="914400"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23" name="Straight Connector 322"/>
          <p:cNvCxnSpPr/>
          <p:nvPr/>
        </p:nvCxnSpPr>
        <p:spPr>
          <a:xfrm>
            <a:off x="3085122" y="1915309"/>
            <a:ext cx="4153878"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327" name="Straight Connector 326"/>
          <p:cNvCxnSpPr/>
          <p:nvPr/>
        </p:nvCxnSpPr>
        <p:spPr>
          <a:xfrm>
            <a:off x="3081640" y="1905000"/>
            <a:ext cx="0" cy="83820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339" name="Straight Connector 338"/>
          <p:cNvCxnSpPr/>
          <p:nvPr/>
        </p:nvCxnSpPr>
        <p:spPr>
          <a:xfrm>
            <a:off x="4038600" y="1905000"/>
            <a:ext cx="0" cy="276580"/>
          </a:xfrm>
          <a:prstGeom prst="line">
            <a:avLst/>
          </a:prstGeom>
          <a:ln w="3175"/>
        </p:spPr>
        <p:style>
          <a:lnRef idx="2">
            <a:schemeClr val="accent1"/>
          </a:lnRef>
          <a:fillRef idx="0">
            <a:schemeClr val="accent1"/>
          </a:fillRef>
          <a:effectRef idx="1">
            <a:schemeClr val="accent1"/>
          </a:effectRef>
          <a:fontRef idx="minor">
            <a:schemeClr val="tx1"/>
          </a:fontRef>
        </p:style>
      </p:cxnSp>
      <p:pic>
        <p:nvPicPr>
          <p:cNvPr id="1037" name="Picture 10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559" y="1981200"/>
            <a:ext cx="1438441" cy="914399"/>
          </a:xfrm>
          <a:prstGeom prst="rect">
            <a:avLst/>
          </a:prstGeom>
        </p:spPr>
      </p:pic>
      <p:sp>
        <p:nvSpPr>
          <p:cNvPr id="348" name="TextBox 347"/>
          <p:cNvSpPr txBox="1"/>
          <p:nvPr/>
        </p:nvSpPr>
        <p:spPr>
          <a:xfrm>
            <a:off x="304800" y="1572500"/>
            <a:ext cx="2362200" cy="621709"/>
          </a:xfrm>
          <a:prstGeom prst="rect">
            <a:avLst/>
          </a:prstGeom>
          <a:noFill/>
        </p:spPr>
        <p:txBody>
          <a:bodyPr wrap="square" rtlCol="0">
            <a:spAutoFit/>
          </a:bodyPr>
          <a:lstStyle/>
          <a:p>
            <a:pPr>
              <a:lnSpc>
                <a:spcPct val="80000"/>
              </a:lnSpc>
            </a:pPr>
            <a:r>
              <a:rPr lang="en-US" sz="2000" b="1" dirty="0">
                <a:solidFill>
                  <a:schemeClr val="tx1">
                    <a:lumMod val="95000"/>
                    <a:lumOff val="5000"/>
                  </a:schemeClr>
                </a:solidFill>
                <a:latin typeface="+mj-lt"/>
              </a:rPr>
              <a:t>ThermoDox</a:t>
            </a:r>
          </a:p>
          <a:p>
            <a:pPr>
              <a:lnSpc>
                <a:spcPct val="80000"/>
              </a:lnSpc>
            </a:pPr>
            <a:endParaRPr lang="en-US" sz="300" b="1" dirty="0">
              <a:solidFill>
                <a:schemeClr val="tx1">
                  <a:lumMod val="95000"/>
                  <a:lumOff val="5000"/>
                </a:schemeClr>
              </a:solidFill>
              <a:latin typeface="+mj-lt"/>
            </a:endParaRPr>
          </a:p>
          <a:p>
            <a:pPr>
              <a:lnSpc>
                <a:spcPct val="80000"/>
              </a:lnSpc>
            </a:pPr>
            <a:r>
              <a:rPr lang="en-US" sz="2000" b="1" dirty="0">
                <a:solidFill>
                  <a:schemeClr val="tx1">
                    <a:lumMod val="95000"/>
                    <a:lumOff val="5000"/>
                  </a:schemeClr>
                </a:solidFill>
                <a:latin typeface="+mj-lt"/>
              </a:rPr>
              <a:t>        +</a:t>
            </a:r>
          </a:p>
        </p:txBody>
      </p:sp>
      <p:pic>
        <p:nvPicPr>
          <p:cNvPr id="21" name="Picture 2" descr="C:\Users\mtardugno\AppData\Local\Microsoft\Windows\Temporary Internet Files\Content.Outlook\9BHZDQEW\pig13_thawed false color_scale-1.tif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714" y="3235824"/>
            <a:ext cx="1835936" cy="1727174"/>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82878" y="3620925"/>
            <a:ext cx="748923" cy="261610"/>
          </a:xfrm>
          <a:prstGeom prst="rect">
            <a:avLst/>
          </a:prstGeom>
          <a:noFill/>
        </p:spPr>
        <p:txBody>
          <a:bodyPr wrap="none" rtlCol="0">
            <a:spAutoFit/>
          </a:bodyPr>
          <a:lstStyle/>
          <a:p>
            <a:r>
              <a:rPr lang="en-US" sz="1100" b="1" dirty="0"/>
              <a:t>Ablation</a:t>
            </a:r>
          </a:p>
        </p:txBody>
      </p:sp>
      <p:cxnSp>
        <p:nvCxnSpPr>
          <p:cNvPr id="8" name="Straight Arrow Connector 7"/>
          <p:cNvCxnSpPr/>
          <p:nvPr/>
        </p:nvCxnSpPr>
        <p:spPr>
          <a:xfrm>
            <a:off x="990600" y="3861469"/>
            <a:ext cx="474912" cy="31142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781641"/>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057" y="457200"/>
            <a:ext cx="7556083" cy="894750"/>
          </a:xfrm>
        </p:spPr>
        <p:txBody>
          <a:bodyPr>
            <a:normAutofit fontScale="90000"/>
          </a:bodyPr>
          <a:lstStyle/>
          <a:p>
            <a:r>
              <a:rPr lang="en-US" sz="3600" b="1" dirty="0">
                <a:solidFill>
                  <a:schemeClr val="tx1">
                    <a:lumMod val="95000"/>
                    <a:lumOff val="5000"/>
                  </a:schemeClr>
                </a:solidFill>
                <a:latin typeface="Tw Cen MT" panose="020B0602020104020603" pitchFamily="34" charset="0"/>
              </a:rPr>
              <a:t>HEAT Study</a:t>
            </a:r>
            <a:br>
              <a:rPr lang="en-US" sz="3600" b="1" dirty="0">
                <a:solidFill>
                  <a:schemeClr val="tx1">
                    <a:lumMod val="95000"/>
                    <a:lumOff val="5000"/>
                  </a:schemeClr>
                </a:solidFill>
                <a:latin typeface="Tw Cen MT" panose="020B0602020104020603" pitchFamily="34" charset="0"/>
              </a:rPr>
            </a:br>
            <a:r>
              <a:rPr lang="en-US" sz="2700" u="sng" dirty="0">
                <a:solidFill>
                  <a:schemeClr val="tx1">
                    <a:lumMod val="95000"/>
                    <a:lumOff val="5000"/>
                  </a:schemeClr>
                </a:solidFill>
                <a:latin typeface="Tw Cen MT" panose="020B0602020104020603" pitchFamily="34" charset="0"/>
              </a:rPr>
              <a:t>Top Line Results</a:t>
            </a:r>
            <a:r>
              <a:rPr lang="en-US" b="1" dirty="0">
                <a:solidFill>
                  <a:schemeClr val="tx1">
                    <a:lumMod val="95000"/>
                    <a:lumOff val="5000"/>
                  </a:schemeClr>
                </a:solidFill>
                <a:latin typeface="Tw Cen MT" panose="020B0602020104020603" pitchFamily="34" charset="0"/>
              </a:rPr>
              <a:t/>
            </a:r>
            <a:br>
              <a:rPr lang="en-US" b="1" dirty="0">
                <a:solidFill>
                  <a:schemeClr val="tx1">
                    <a:lumMod val="95000"/>
                    <a:lumOff val="5000"/>
                  </a:schemeClr>
                </a:solidFill>
                <a:latin typeface="Tw Cen MT" panose="020B0602020104020603" pitchFamily="34" charset="0"/>
              </a:rPr>
            </a:br>
            <a:endParaRPr lang="en-US" sz="2700" dirty="0">
              <a:solidFill>
                <a:schemeClr val="tx1">
                  <a:lumMod val="95000"/>
                  <a:lumOff val="5000"/>
                </a:schemeClr>
              </a:solidFill>
              <a:latin typeface="Tw Cen MT" panose="020B0602020104020603" pitchFamily="34" charset="0"/>
            </a:endParaRPr>
          </a:p>
        </p:txBody>
      </p:sp>
      <p:sp>
        <p:nvSpPr>
          <p:cNvPr id="4" name="Content Placeholder 3"/>
          <p:cNvSpPr>
            <a:spLocks noGrp="1"/>
          </p:cNvSpPr>
          <p:nvPr>
            <p:ph idx="4294967295"/>
          </p:nvPr>
        </p:nvSpPr>
        <p:spPr>
          <a:xfrm>
            <a:off x="457200" y="1447800"/>
            <a:ext cx="8229600" cy="4652750"/>
          </a:xfrm>
          <a:prstGeom prst="rect">
            <a:avLst/>
          </a:prstGeom>
        </p:spPr>
        <p:txBody>
          <a:bodyPr>
            <a:normAutofit/>
          </a:bodyPr>
          <a:lstStyle/>
          <a:p>
            <a:pPr marL="0" lvl="2" indent="0" eaLnBrk="0" hangingPunct="0">
              <a:spcBef>
                <a:spcPts val="0"/>
              </a:spcBef>
              <a:buClr>
                <a:srgbClr val="FCAF17"/>
              </a:buClr>
              <a:buNone/>
              <a:defRPr/>
            </a:pPr>
            <a:r>
              <a:rPr lang="en-US" b="1" dirty="0">
                <a:solidFill>
                  <a:schemeClr val="tx1">
                    <a:lumMod val="95000"/>
                    <a:lumOff val="5000"/>
                  </a:schemeClr>
                </a:solidFill>
                <a:latin typeface="Tw Cen MT" panose="020B0602020104020603" pitchFamily="34" charset="0"/>
                <a:ea typeface="ＭＳ Ｐゴシック" pitchFamily="34" charset="-128"/>
                <a:cs typeface="Arial" charset="0"/>
              </a:rPr>
              <a:t>Study did not meet Primary Endpoint</a:t>
            </a:r>
          </a:p>
          <a:p>
            <a:pPr marL="578358" lvl="3" eaLnBrk="0" hangingPunct="0">
              <a:spcBef>
                <a:spcPts val="0"/>
              </a:spcBef>
              <a:buClr>
                <a:srgbClr val="FCAF17"/>
              </a:buClr>
              <a:buFont typeface="Arial" panose="020B0604020202020204" pitchFamily="34" charset="0"/>
              <a:buChar char="•"/>
              <a:defRPr/>
            </a:pPr>
            <a:r>
              <a:rPr lang="en-US" sz="2400" dirty="0">
                <a:solidFill>
                  <a:schemeClr val="tx1">
                    <a:lumMod val="95000"/>
                    <a:lumOff val="5000"/>
                  </a:schemeClr>
                </a:solidFill>
                <a:latin typeface="Tw Cen MT" panose="020B0602020104020603" pitchFamily="34" charset="0"/>
                <a:ea typeface="ＭＳ Ｐゴシック" pitchFamily="34" charset="-128"/>
                <a:cs typeface="Arial" charset="0"/>
              </a:rPr>
              <a:t>PFS:  13.97 vs. 13.87 (HR = 0.958)</a:t>
            </a:r>
          </a:p>
          <a:p>
            <a:pPr marL="0" lvl="2" indent="0" eaLnBrk="0" hangingPunct="0">
              <a:spcBef>
                <a:spcPts val="0"/>
              </a:spcBef>
              <a:buClr>
                <a:srgbClr val="FCAF17"/>
              </a:buClr>
              <a:buNone/>
              <a:defRPr/>
            </a:pPr>
            <a:endParaRPr lang="en-US" dirty="0">
              <a:solidFill>
                <a:schemeClr val="tx1">
                  <a:lumMod val="95000"/>
                  <a:lumOff val="5000"/>
                </a:schemeClr>
              </a:solidFill>
              <a:latin typeface="Tw Cen MT" panose="020B0602020104020603" pitchFamily="34" charset="0"/>
              <a:ea typeface="ＭＳ Ｐゴシック" pitchFamily="34" charset="-128"/>
              <a:cs typeface="Arial" charset="0"/>
            </a:endParaRPr>
          </a:p>
          <a:p>
            <a:pPr marL="0" lvl="2" indent="0" eaLnBrk="0" hangingPunct="0">
              <a:spcBef>
                <a:spcPts val="0"/>
              </a:spcBef>
              <a:buClr>
                <a:srgbClr val="FCAF17"/>
              </a:buClr>
              <a:buNone/>
              <a:defRPr/>
            </a:pPr>
            <a:r>
              <a:rPr lang="en-US" b="1" dirty="0">
                <a:solidFill>
                  <a:schemeClr val="tx1">
                    <a:lumMod val="95000"/>
                    <a:lumOff val="5000"/>
                  </a:schemeClr>
                </a:solidFill>
                <a:latin typeface="Tw Cen MT" panose="020B0602020104020603" pitchFamily="34" charset="0"/>
                <a:ea typeface="ＭＳ Ｐゴシック" pitchFamily="34" charset="-128"/>
                <a:cs typeface="Arial" charset="0"/>
              </a:rPr>
              <a:t>Safety consistent with anthracyclines</a:t>
            </a:r>
          </a:p>
          <a:p>
            <a:pPr marL="578358" lvl="3" eaLnBrk="0" hangingPunct="0">
              <a:spcBef>
                <a:spcPts val="0"/>
              </a:spcBef>
              <a:buClr>
                <a:srgbClr val="FCAF17"/>
              </a:buClr>
              <a:buFont typeface="Arial" panose="020B0604020202020204" pitchFamily="34" charset="0"/>
              <a:buChar char="•"/>
              <a:defRPr/>
            </a:pPr>
            <a:r>
              <a:rPr lang="en-US" sz="2400" dirty="0">
                <a:solidFill>
                  <a:schemeClr val="tx1">
                    <a:lumMod val="95000"/>
                    <a:lumOff val="5000"/>
                  </a:schemeClr>
                </a:solidFill>
                <a:latin typeface="Tw Cen MT" panose="020B0602020104020603" pitchFamily="34" charset="0"/>
                <a:ea typeface="ＭＳ Ｐゴシック" pitchFamily="34" charset="-128"/>
                <a:cs typeface="Arial" charset="0"/>
              </a:rPr>
              <a:t>Most important Adverse Event: Neutropenia</a:t>
            </a:r>
          </a:p>
          <a:p>
            <a:pPr marL="0" lvl="2" indent="0" eaLnBrk="0" hangingPunct="0">
              <a:spcBef>
                <a:spcPts val="0"/>
              </a:spcBef>
              <a:buClr>
                <a:srgbClr val="FCAF17"/>
              </a:buClr>
              <a:buNone/>
              <a:defRPr/>
            </a:pPr>
            <a:endParaRPr lang="en-US" dirty="0">
              <a:solidFill>
                <a:schemeClr val="tx1">
                  <a:lumMod val="95000"/>
                  <a:lumOff val="5000"/>
                </a:schemeClr>
              </a:solidFill>
              <a:latin typeface="Tw Cen MT" panose="020B0602020104020603" pitchFamily="34" charset="0"/>
              <a:ea typeface="ＭＳ Ｐゴシック" pitchFamily="34" charset="-128"/>
              <a:cs typeface="Arial" charset="0"/>
            </a:endParaRPr>
          </a:p>
          <a:p>
            <a:pPr marL="0" lvl="2" indent="0" eaLnBrk="0" hangingPunct="0">
              <a:spcBef>
                <a:spcPts val="0"/>
              </a:spcBef>
              <a:buClr>
                <a:srgbClr val="FCAF17"/>
              </a:buClr>
              <a:buNone/>
              <a:defRPr/>
            </a:pPr>
            <a:r>
              <a:rPr lang="en-US" b="1" dirty="0">
                <a:solidFill>
                  <a:schemeClr val="tx1">
                    <a:lumMod val="95000"/>
                    <a:lumOff val="5000"/>
                  </a:schemeClr>
                </a:solidFill>
                <a:latin typeface="Tw Cen MT" panose="020B0602020104020603" pitchFamily="34" charset="0"/>
                <a:ea typeface="ＭＳ Ｐゴシック" pitchFamily="34" charset="-128"/>
                <a:cs typeface="Arial" charset="0"/>
              </a:rPr>
              <a:t>Local recurrence does not seem to be affected</a:t>
            </a:r>
          </a:p>
        </p:txBody>
      </p:sp>
      <p:sp>
        <p:nvSpPr>
          <p:cNvPr id="5" name="Slide Number Placeholder 2"/>
          <p:cNvSpPr txBox="1">
            <a:spLocks noGrp="1"/>
          </p:cNvSpPr>
          <p:nvPr/>
        </p:nvSpPr>
        <p:spPr bwMode="auto">
          <a:xfrm>
            <a:off x="6780213" y="6270625"/>
            <a:ext cx="2133600" cy="365125"/>
          </a:xfrm>
          <a:prstGeom prst="rect">
            <a:avLst/>
          </a:prstGeom>
          <a:noFill/>
          <a:ln>
            <a:miter lim="800000"/>
            <a:headEnd/>
            <a:tailEnd/>
          </a:ln>
        </p:spPr>
        <p:txBody>
          <a:bodyPr anchor="ctr"/>
          <a:lstStyle/>
          <a:p>
            <a:pPr algn="r">
              <a:lnSpc>
                <a:spcPct val="85000"/>
              </a:lnSpc>
              <a:spcAft>
                <a:spcPts val="600"/>
              </a:spcAft>
              <a:defRPr/>
            </a:pPr>
            <a:endParaRPr lang="en-US" sz="1000" b="1" i="1" dirty="0">
              <a:solidFill>
                <a:schemeClr val="bg1"/>
              </a:solidFill>
              <a:latin typeface="+mn-lt"/>
              <a:cs typeface="+mn-cs"/>
            </a:endParaRPr>
          </a:p>
        </p:txBody>
      </p:sp>
      <p:sp>
        <p:nvSpPr>
          <p:cNvPr id="3" name="Slide Number Placeholder 2"/>
          <p:cNvSpPr>
            <a:spLocks noGrp="1"/>
          </p:cNvSpPr>
          <p:nvPr>
            <p:ph type="sldNum" sz="quarter" idx="4294967295"/>
          </p:nvPr>
        </p:nvSpPr>
        <p:spPr>
          <a:xfrm>
            <a:off x="6780213" y="6270625"/>
            <a:ext cx="2133600" cy="365125"/>
          </a:xfrm>
          <a:prstGeom prst="rect">
            <a:avLst/>
          </a:prstGeom>
        </p:spPr>
        <p:txBody>
          <a:bodyPr/>
          <a:lstStyle/>
          <a:p>
            <a:pPr>
              <a:defRPr/>
            </a:pPr>
            <a:fld id="{3424B12A-2573-47AE-ACE5-D560A4C6EA2F}" type="slidenum">
              <a:rPr lang="en-US" smtClean="0"/>
              <a:pPr>
                <a:defRPr/>
              </a:pPr>
              <a:t>12</a:t>
            </a:fld>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4076602"/>
            <a:ext cx="4343400"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89733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987" y="289560"/>
            <a:ext cx="8968013" cy="782637"/>
          </a:xfrm>
        </p:spPr>
        <p:txBody>
          <a:bodyPr>
            <a:normAutofit fontScale="90000"/>
          </a:bodyPr>
          <a:lstStyle/>
          <a:p>
            <a:r>
              <a:rPr lang="en-US" sz="3600" b="1" dirty="0">
                <a:solidFill>
                  <a:schemeClr val="tx1">
                    <a:lumMod val="75000"/>
                    <a:lumOff val="25000"/>
                  </a:schemeClr>
                </a:solidFill>
                <a:latin typeface="Tw Cen MT" panose="020B0602020104020603" pitchFamily="34" charset="0"/>
              </a:rPr>
              <a:t>RFA Dwell Time Matters!</a:t>
            </a:r>
            <a:r>
              <a:rPr lang="en-US" sz="3200" b="1" dirty="0">
                <a:solidFill>
                  <a:schemeClr val="tx1">
                    <a:lumMod val="75000"/>
                    <a:lumOff val="25000"/>
                  </a:schemeClr>
                </a:solidFill>
                <a:latin typeface="Tw Cen MT" panose="020B0602020104020603" pitchFamily="34" charset="0"/>
              </a:rPr>
              <a:t/>
            </a:r>
            <a:br>
              <a:rPr lang="en-US" sz="3200" b="1" dirty="0">
                <a:solidFill>
                  <a:schemeClr val="tx1">
                    <a:lumMod val="75000"/>
                    <a:lumOff val="25000"/>
                  </a:schemeClr>
                </a:solidFill>
                <a:latin typeface="Tw Cen MT" panose="020B0602020104020603" pitchFamily="34" charset="0"/>
              </a:rPr>
            </a:br>
            <a:r>
              <a:rPr lang="en-US" sz="2700" dirty="0">
                <a:solidFill>
                  <a:schemeClr val="tx1">
                    <a:lumMod val="75000"/>
                    <a:lumOff val="25000"/>
                  </a:schemeClr>
                </a:solidFill>
                <a:latin typeface="Tw Cen MT" panose="020B0602020104020603" pitchFamily="34" charset="0"/>
              </a:rPr>
              <a:t>Learnings from the 700 patient HEAT Study</a:t>
            </a:r>
            <a:endParaRPr lang="en-US" sz="2700" b="1" dirty="0">
              <a:solidFill>
                <a:schemeClr val="tx1">
                  <a:lumMod val="75000"/>
                  <a:lumOff val="25000"/>
                </a:schemeClr>
              </a:solidFill>
              <a:latin typeface="Tw Cen MT" panose="020B0602020104020603" pitchFamily="34" charset="0"/>
            </a:endParaRPr>
          </a:p>
        </p:txBody>
      </p:sp>
      <p:sp>
        <p:nvSpPr>
          <p:cNvPr id="3" name="Text Placeholder 2"/>
          <p:cNvSpPr>
            <a:spLocks noGrp="1"/>
          </p:cNvSpPr>
          <p:nvPr>
            <p:ph type="body" sz="quarter" idx="4294967295"/>
          </p:nvPr>
        </p:nvSpPr>
        <p:spPr>
          <a:xfrm>
            <a:off x="274242" y="1196341"/>
            <a:ext cx="8717357" cy="4997608"/>
          </a:xfrm>
          <a:prstGeom prst="rect">
            <a:avLst/>
          </a:prstGeom>
        </p:spPr>
        <p:txBody>
          <a:bodyPr/>
          <a:lstStyle/>
          <a:p>
            <a:pPr marL="285750" indent="-285750">
              <a:spcBef>
                <a:spcPts val="600"/>
              </a:spcBef>
              <a:spcAft>
                <a:spcPts val="600"/>
              </a:spcAft>
            </a:pPr>
            <a:r>
              <a:rPr lang="en-US" sz="1800" dirty="0">
                <a:solidFill>
                  <a:schemeClr val="tx1">
                    <a:lumMod val="95000"/>
                    <a:lumOff val="5000"/>
                  </a:schemeClr>
                </a:solidFill>
                <a:latin typeface="Tw Cen MT" panose="020B0602020104020603" pitchFamily="34" charset="0"/>
              </a:rPr>
              <a:t>Pre-specified analysis of HEAT Study data showed that patients with smaller lesions appeared to do better with ThermoDox.</a:t>
            </a:r>
          </a:p>
          <a:p>
            <a:pPr marL="285750" indent="-285750">
              <a:spcBef>
                <a:spcPts val="600"/>
              </a:spcBef>
              <a:spcAft>
                <a:spcPts val="600"/>
              </a:spcAft>
            </a:pPr>
            <a:r>
              <a:rPr lang="en-US" sz="1800" dirty="0">
                <a:solidFill>
                  <a:schemeClr val="tx1">
                    <a:lumMod val="95000"/>
                    <a:lumOff val="5000"/>
                  </a:schemeClr>
                </a:solidFill>
                <a:latin typeface="Tw Cen MT" panose="020B0602020104020603" pitchFamily="34" charset="0"/>
              </a:rPr>
              <a:t>When standardized for dwell time and lesion number then the ThermoDox patients demonstrated difference in OS.</a:t>
            </a:r>
          </a:p>
          <a:p>
            <a:pPr marL="285750" indent="-285750">
              <a:spcBef>
                <a:spcPts val="600"/>
              </a:spcBef>
              <a:spcAft>
                <a:spcPts val="600"/>
              </a:spcAft>
            </a:pPr>
            <a:endParaRPr lang="en-US" sz="100" dirty="0">
              <a:solidFill>
                <a:schemeClr val="tx1">
                  <a:lumMod val="95000"/>
                  <a:lumOff val="5000"/>
                </a:schemeClr>
              </a:solidFill>
              <a:latin typeface="Tw Cen MT" panose="020B0602020104020603" pitchFamily="34" charset="0"/>
            </a:endParaRPr>
          </a:p>
          <a:p>
            <a:pPr marL="285750" indent="-285750">
              <a:spcBef>
                <a:spcPts val="600"/>
              </a:spcBef>
              <a:spcAft>
                <a:spcPts val="600"/>
              </a:spcAft>
            </a:pPr>
            <a:r>
              <a:rPr lang="en-US" sz="1800" dirty="0">
                <a:solidFill>
                  <a:schemeClr val="tx1">
                    <a:lumMod val="95000"/>
                    <a:lumOff val="5000"/>
                  </a:schemeClr>
                </a:solidFill>
                <a:latin typeface="Tw Cen MT" panose="020B0602020104020603" pitchFamily="34" charset="0"/>
              </a:rPr>
              <a:t>The hypothesis that dwell time increases </a:t>
            </a:r>
            <a:r>
              <a:rPr lang="en-US" sz="1800" dirty="0" smtClean="0">
                <a:solidFill>
                  <a:schemeClr val="tx1">
                    <a:lumMod val="95000"/>
                    <a:lumOff val="5000"/>
                  </a:schemeClr>
                </a:solidFill>
                <a:latin typeface="Tw Cen MT" panose="020B0602020104020603" pitchFamily="34" charset="0"/>
              </a:rPr>
              <a:t>local doxorubicin concentration                                             was </a:t>
            </a:r>
            <a:r>
              <a:rPr lang="en-US" sz="1800" dirty="0">
                <a:solidFill>
                  <a:schemeClr val="tx1">
                    <a:lumMod val="95000"/>
                    <a:lumOff val="5000"/>
                  </a:schemeClr>
                </a:solidFill>
                <a:latin typeface="Tw Cen MT" panose="020B0602020104020603" pitchFamily="34" charset="0"/>
              </a:rPr>
              <a:t>then tested </a:t>
            </a:r>
            <a:r>
              <a:rPr lang="en-US" sz="1800" dirty="0" smtClean="0">
                <a:solidFill>
                  <a:schemeClr val="tx1">
                    <a:lumMod val="95000"/>
                    <a:lumOff val="5000"/>
                  </a:schemeClr>
                </a:solidFill>
                <a:latin typeface="Tw Cen MT" panose="020B0602020104020603" pitchFamily="34" charset="0"/>
              </a:rPr>
              <a:t>and </a:t>
            </a:r>
            <a:r>
              <a:rPr lang="en-US" sz="1800" dirty="0">
                <a:solidFill>
                  <a:schemeClr val="tx1">
                    <a:lumMod val="95000"/>
                    <a:lumOff val="5000"/>
                  </a:schemeClr>
                </a:solidFill>
                <a:latin typeface="Tw Cen MT" panose="020B0602020104020603" pitchFamily="34" charset="0"/>
              </a:rPr>
              <a:t>demonstrated </a:t>
            </a:r>
            <a:r>
              <a:rPr lang="en-US" sz="1800" dirty="0" smtClean="0">
                <a:solidFill>
                  <a:schemeClr val="tx1">
                    <a:lumMod val="95000"/>
                    <a:lumOff val="5000"/>
                  </a:schemeClr>
                </a:solidFill>
                <a:latin typeface="Tw Cen MT" panose="020B0602020104020603" pitchFamily="34" charset="0"/>
              </a:rPr>
              <a:t>in a </a:t>
            </a:r>
            <a:r>
              <a:rPr lang="en-US" sz="1800" dirty="0">
                <a:solidFill>
                  <a:schemeClr val="tx1">
                    <a:lumMod val="95000"/>
                    <a:lumOff val="5000"/>
                  </a:schemeClr>
                </a:solidFill>
                <a:latin typeface="Tw Cen MT" panose="020B0602020104020603" pitchFamily="34" charset="0"/>
              </a:rPr>
              <a:t>computer simulation study.  </a:t>
            </a:r>
          </a:p>
          <a:p>
            <a:pPr marL="285750" indent="-285750">
              <a:spcBef>
                <a:spcPts val="600"/>
              </a:spcBef>
              <a:spcAft>
                <a:spcPts val="600"/>
              </a:spcAft>
            </a:pPr>
            <a:endParaRPr lang="en-US" sz="500" dirty="0">
              <a:solidFill>
                <a:schemeClr val="tx1">
                  <a:lumMod val="95000"/>
                  <a:lumOff val="5000"/>
                </a:schemeClr>
              </a:solidFill>
              <a:latin typeface="Tw Cen MT" panose="020B0602020104020603" pitchFamily="34" charset="0"/>
            </a:endParaRPr>
          </a:p>
          <a:p>
            <a:pPr marL="285750" indent="-285750">
              <a:spcBef>
                <a:spcPts val="0"/>
              </a:spcBef>
            </a:pPr>
            <a:r>
              <a:rPr lang="en-US" sz="1800" dirty="0">
                <a:solidFill>
                  <a:schemeClr val="tx1">
                    <a:lumMod val="95000"/>
                    <a:lumOff val="5000"/>
                  </a:schemeClr>
                </a:solidFill>
                <a:latin typeface="Tw Cen MT" panose="020B0602020104020603" pitchFamily="34" charset="0"/>
              </a:rPr>
              <a:t>The hypothesis was further tested and demonstrated </a:t>
            </a:r>
            <a:r>
              <a:rPr lang="en-US" sz="1800" dirty="0" smtClean="0">
                <a:solidFill>
                  <a:schemeClr val="tx1">
                    <a:lumMod val="95000"/>
                    <a:lumOff val="5000"/>
                  </a:schemeClr>
                </a:solidFill>
                <a:latin typeface="Tw Cen MT" panose="020B0602020104020603" pitchFamily="34" charset="0"/>
              </a:rPr>
              <a:t>in an in vivo </a:t>
            </a:r>
            <a:r>
              <a:rPr lang="en-US" sz="1800" dirty="0" smtClean="0">
                <a:solidFill>
                  <a:schemeClr val="tx1">
                    <a:lumMod val="95000"/>
                    <a:lumOff val="5000"/>
                  </a:schemeClr>
                </a:solidFill>
                <a:latin typeface="Tw Cen MT" panose="020B0602020104020603" pitchFamily="34" charset="0"/>
              </a:rPr>
              <a:t>                                           </a:t>
            </a:r>
            <a:r>
              <a:rPr lang="en-US" sz="1800" dirty="0" smtClean="0">
                <a:solidFill>
                  <a:schemeClr val="tx1">
                    <a:lumMod val="95000"/>
                    <a:lumOff val="5000"/>
                  </a:schemeClr>
                </a:solidFill>
                <a:latin typeface="Tw Cen MT" panose="020B0602020104020603" pitchFamily="34" charset="0"/>
              </a:rPr>
              <a:t>porcine </a:t>
            </a:r>
            <a:r>
              <a:rPr lang="en-US" sz="1800" dirty="0">
                <a:solidFill>
                  <a:schemeClr val="tx1">
                    <a:lumMod val="95000"/>
                    <a:lumOff val="5000"/>
                  </a:schemeClr>
                </a:solidFill>
                <a:latin typeface="Tw Cen MT" panose="020B0602020104020603" pitchFamily="34" charset="0"/>
              </a:rPr>
              <a:t>model</a:t>
            </a:r>
            <a:r>
              <a:rPr lang="en-US" dirty="0">
                <a:solidFill>
                  <a:schemeClr val="tx1">
                    <a:lumMod val="95000"/>
                    <a:lumOff val="5000"/>
                  </a:schemeClr>
                </a:solidFill>
                <a:latin typeface="Tw Cen MT" panose="020B0602020104020603" pitchFamily="34" charset="0"/>
              </a:rPr>
              <a:t>.</a:t>
            </a:r>
          </a:p>
          <a:p>
            <a:pPr marL="342900" indent="-342900">
              <a:spcBef>
                <a:spcPts val="0"/>
              </a:spcBef>
              <a:buClr>
                <a:srgbClr val="003399"/>
              </a:buClr>
              <a:buFont typeface="Arial" panose="020B0604020202020204" pitchFamily="34" charset="0"/>
              <a:buChar char="•"/>
            </a:pPr>
            <a:endParaRPr lang="en-US" b="0" dirty="0">
              <a:solidFill>
                <a:schemeClr val="tx1">
                  <a:lumMod val="95000"/>
                  <a:lumOff val="5000"/>
                </a:schemeClr>
              </a:solidFill>
              <a:latin typeface="Tw Cen MT" panose="020B0602020104020603" pitchFamily="34" charset="0"/>
            </a:endParaRPr>
          </a:p>
          <a:p>
            <a:pPr marL="806450" lvl="2" indent="-342900">
              <a:buClr>
                <a:srgbClr val="003399"/>
              </a:buClr>
              <a:buFont typeface="Arial" panose="020B0604020202020204" pitchFamily="34" charset="0"/>
              <a:buChar char="•"/>
            </a:pPr>
            <a:endParaRPr lang="en-US" b="0" dirty="0">
              <a:solidFill>
                <a:schemeClr val="tx1">
                  <a:lumMod val="95000"/>
                  <a:lumOff val="5000"/>
                </a:schemeClr>
              </a:solidFill>
              <a:latin typeface="Tw Cen MT" panose="020B0602020104020603" pitchFamily="34" charset="0"/>
            </a:endParaRPr>
          </a:p>
        </p:txBody>
      </p:sp>
      <p:pic>
        <p:nvPicPr>
          <p:cNvPr id="8" name="Picture 2" descr="C:\Users\mtardugno\AppData\Local\Microsoft\Windows\Temporary Internet Files\Content.Outlook\9BHZDQEW\pig13_thawed false color_scale-1.tif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4691486"/>
            <a:ext cx="2092869" cy="1713809"/>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0385" y="4691486"/>
            <a:ext cx="3019264" cy="2046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7"/>
          <p:cNvSpPr txBox="1">
            <a:spLocks noChangeArrowheads="1"/>
          </p:cNvSpPr>
          <p:nvPr/>
        </p:nvSpPr>
        <p:spPr bwMode="auto">
          <a:xfrm>
            <a:off x="5766407" y="4331509"/>
            <a:ext cx="3489902" cy="18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ct val="85000"/>
              </a:lnSpc>
              <a:spcAft>
                <a:spcPts val="600"/>
              </a:spcAft>
              <a:buClr>
                <a:schemeClr val="accent1"/>
              </a:buClr>
              <a:buSzPct val="80000"/>
              <a:defRPr sz="2000">
                <a:solidFill>
                  <a:srgbClr val="414141"/>
                </a:solidFill>
                <a:latin typeface="Arial" charset="0"/>
              </a:defRPr>
            </a:lvl1pPr>
            <a:lvl2pPr marL="742950" indent="-285750" eaLnBrk="0" hangingPunct="0">
              <a:lnSpc>
                <a:spcPct val="85000"/>
              </a:lnSpc>
              <a:spcAft>
                <a:spcPts val="600"/>
              </a:spcAft>
              <a:buClr>
                <a:schemeClr val="accent1"/>
              </a:buClr>
              <a:buSzPct val="100000"/>
              <a:defRPr>
                <a:solidFill>
                  <a:srgbClr val="414141"/>
                </a:solidFill>
                <a:latin typeface="Arial" charset="0"/>
              </a:defRPr>
            </a:lvl2pPr>
            <a:lvl3pPr marL="1143000" indent="-228600" eaLnBrk="0" hangingPunct="0">
              <a:lnSpc>
                <a:spcPct val="85000"/>
              </a:lnSpc>
              <a:spcAft>
                <a:spcPts val="600"/>
              </a:spcAft>
              <a:buClr>
                <a:schemeClr val="accent1"/>
              </a:buClr>
              <a:buSzPct val="100000"/>
              <a:buFont typeface="Arial" charset="0"/>
              <a:buChar char="•"/>
              <a:defRPr>
                <a:solidFill>
                  <a:srgbClr val="414141"/>
                </a:solidFill>
                <a:latin typeface="Arial" charset="0"/>
              </a:defRPr>
            </a:lvl3pPr>
            <a:lvl4pPr marL="1600200" indent="-228600" eaLnBrk="0" hangingPunct="0">
              <a:lnSpc>
                <a:spcPct val="85000"/>
              </a:lnSpc>
              <a:spcAft>
                <a:spcPts val="600"/>
              </a:spcAft>
              <a:buClr>
                <a:schemeClr val="accent1"/>
              </a:buClr>
              <a:buSzPct val="100000"/>
              <a:buFont typeface="Arial" charset="0"/>
              <a:buChar char="•"/>
              <a:defRPr>
                <a:solidFill>
                  <a:srgbClr val="414141"/>
                </a:solidFill>
                <a:latin typeface="Arial" charset="0"/>
              </a:defRPr>
            </a:lvl4pPr>
            <a:lvl5pPr marL="2057400" indent="-228600" eaLnBrk="0" hangingPunct="0">
              <a:lnSpc>
                <a:spcPct val="85000"/>
              </a:lnSpc>
              <a:spcAft>
                <a:spcPts val="600"/>
              </a:spcAft>
              <a:buClr>
                <a:schemeClr val="accent1"/>
              </a:buClr>
              <a:buSzPct val="100000"/>
              <a:buFont typeface="Arial" charset="0"/>
              <a:buChar char="•"/>
              <a:defRPr>
                <a:solidFill>
                  <a:srgbClr val="414141"/>
                </a:solidFill>
                <a:latin typeface="Arial" charset="0"/>
              </a:defRPr>
            </a:lvl5pPr>
            <a:lvl6pPr marL="2514600" indent="-228600" eaLnBrk="0" fontAlgn="base" hangingPunct="0">
              <a:lnSpc>
                <a:spcPct val="85000"/>
              </a:lnSpc>
              <a:spcBef>
                <a:spcPct val="0"/>
              </a:spcBef>
              <a:spcAft>
                <a:spcPts val="600"/>
              </a:spcAft>
              <a:buClr>
                <a:schemeClr val="accent1"/>
              </a:buClr>
              <a:buSzPct val="100000"/>
              <a:buFont typeface="Arial" charset="0"/>
              <a:buChar char="•"/>
              <a:defRPr>
                <a:solidFill>
                  <a:srgbClr val="414141"/>
                </a:solidFill>
                <a:latin typeface="Arial" charset="0"/>
              </a:defRPr>
            </a:lvl6pPr>
            <a:lvl7pPr marL="2971800" indent="-228600" eaLnBrk="0" fontAlgn="base" hangingPunct="0">
              <a:lnSpc>
                <a:spcPct val="85000"/>
              </a:lnSpc>
              <a:spcBef>
                <a:spcPct val="0"/>
              </a:spcBef>
              <a:spcAft>
                <a:spcPts val="600"/>
              </a:spcAft>
              <a:buClr>
                <a:schemeClr val="accent1"/>
              </a:buClr>
              <a:buSzPct val="100000"/>
              <a:buFont typeface="Arial" charset="0"/>
              <a:buChar char="•"/>
              <a:defRPr>
                <a:solidFill>
                  <a:srgbClr val="414141"/>
                </a:solidFill>
                <a:latin typeface="Arial" charset="0"/>
              </a:defRPr>
            </a:lvl7pPr>
            <a:lvl8pPr marL="3429000" indent="-228600" eaLnBrk="0" fontAlgn="base" hangingPunct="0">
              <a:lnSpc>
                <a:spcPct val="85000"/>
              </a:lnSpc>
              <a:spcBef>
                <a:spcPct val="0"/>
              </a:spcBef>
              <a:spcAft>
                <a:spcPts val="600"/>
              </a:spcAft>
              <a:buClr>
                <a:schemeClr val="accent1"/>
              </a:buClr>
              <a:buSzPct val="100000"/>
              <a:buFont typeface="Arial" charset="0"/>
              <a:buChar char="•"/>
              <a:defRPr>
                <a:solidFill>
                  <a:srgbClr val="414141"/>
                </a:solidFill>
                <a:latin typeface="Arial" charset="0"/>
              </a:defRPr>
            </a:lvl8pPr>
            <a:lvl9pPr marL="3886200" indent="-228600" eaLnBrk="0" fontAlgn="base" hangingPunct="0">
              <a:lnSpc>
                <a:spcPct val="85000"/>
              </a:lnSpc>
              <a:spcBef>
                <a:spcPct val="0"/>
              </a:spcBef>
              <a:spcAft>
                <a:spcPts val="600"/>
              </a:spcAft>
              <a:buClr>
                <a:schemeClr val="accent1"/>
              </a:buClr>
              <a:buSzPct val="100000"/>
              <a:buFont typeface="Arial" charset="0"/>
              <a:buChar char="•"/>
              <a:defRPr>
                <a:solidFill>
                  <a:srgbClr val="414141"/>
                </a:solidFill>
                <a:latin typeface="Arial" charset="0"/>
              </a:defRPr>
            </a:lvl9pPr>
          </a:lstStyle>
          <a:p>
            <a:pPr eaLnBrk="1" hangingPunct="1">
              <a:buSzTx/>
            </a:pPr>
            <a:r>
              <a:rPr lang="en-US" altLang="en-US" sz="1050" dirty="0" err="1">
                <a:solidFill>
                  <a:schemeClr val="tx1">
                    <a:lumMod val="95000"/>
                    <a:lumOff val="5000"/>
                  </a:schemeClr>
                </a:solidFill>
              </a:rPr>
              <a:t>Gasselhuber</a:t>
            </a:r>
            <a:r>
              <a:rPr lang="en-US" altLang="en-US" sz="1050" dirty="0">
                <a:solidFill>
                  <a:schemeClr val="tx1">
                    <a:lumMod val="95000"/>
                    <a:lumOff val="5000"/>
                  </a:schemeClr>
                </a:solidFill>
              </a:rPr>
              <a:t> et al, </a:t>
            </a:r>
            <a:r>
              <a:rPr lang="en-US" altLang="en-US" sz="1050" i="1" dirty="0" err="1">
                <a:solidFill>
                  <a:schemeClr val="tx1">
                    <a:lumMod val="95000"/>
                    <a:lumOff val="5000"/>
                  </a:schemeClr>
                </a:solidFill>
              </a:rPr>
              <a:t>Int</a:t>
            </a:r>
            <a:r>
              <a:rPr lang="en-US" altLang="en-US" sz="1050" i="1" dirty="0">
                <a:solidFill>
                  <a:schemeClr val="tx1">
                    <a:lumMod val="95000"/>
                    <a:lumOff val="5000"/>
                  </a:schemeClr>
                </a:solidFill>
              </a:rPr>
              <a:t> J Hyperthermia</a:t>
            </a:r>
            <a:r>
              <a:rPr lang="en-US" altLang="en-US" sz="1050" dirty="0">
                <a:solidFill>
                  <a:schemeClr val="tx1">
                    <a:lumMod val="95000"/>
                    <a:lumOff val="5000"/>
                  </a:schemeClr>
                </a:solidFill>
              </a:rPr>
              <a:t>, 2012</a:t>
            </a:r>
          </a:p>
        </p:txBody>
      </p:sp>
      <p:pic>
        <p:nvPicPr>
          <p:cNvPr id="12" name="Picture 2" descr="T:\cswenson\Fluorescence images\pig 6.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1" y="4691486"/>
            <a:ext cx="1902032" cy="16137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102238" y="6405295"/>
            <a:ext cx="1135247" cy="353943"/>
          </a:xfrm>
          <a:prstGeom prst="rect">
            <a:avLst/>
          </a:prstGeom>
          <a:noFill/>
        </p:spPr>
        <p:txBody>
          <a:bodyPr wrap="none" rtlCol="0">
            <a:spAutoFit/>
          </a:bodyPr>
          <a:lstStyle/>
          <a:p>
            <a:r>
              <a:rPr lang="en-US" dirty="0">
                <a:solidFill>
                  <a:schemeClr val="bg1">
                    <a:lumMod val="85000"/>
                    <a:lumOff val="15000"/>
                  </a:schemeClr>
                </a:solidFill>
                <a:latin typeface="Tw Cen MT" panose="020B0602020104020603" pitchFamily="34" charset="0"/>
              </a:rPr>
              <a:t>15 Minutes</a:t>
            </a:r>
          </a:p>
        </p:txBody>
      </p:sp>
      <p:sp>
        <p:nvSpPr>
          <p:cNvPr id="13" name="Rectangle 12"/>
          <p:cNvSpPr/>
          <p:nvPr/>
        </p:nvSpPr>
        <p:spPr>
          <a:xfrm>
            <a:off x="3581399" y="6444531"/>
            <a:ext cx="1135247" cy="353943"/>
          </a:xfrm>
          <a:prstGeom prst="rect">
            <a:avLst/>
          </a:prstGeom>
        </p:spPr>
        <p:txBody>
          <a:bodyPr wrap="none">
            <a:spAutoFit/>
          </a:bodyPr>
          <a:lstStyle/>
          <a:p>
            <a:r>
              <a:rPr lang="en-US" dirty="0">
                <a:solidFill>
                  <a:schemeClr val="bg1">
                    <a:lumMod val="85000"/>
                    <a:lumOff val="15000"/>
                  </a:schemeClr>
                </a:solidFill>
                <a:latin typeface="Tw Cen MT" panose="020B0602020104020603" pitchFamily="34" charset="0"/>
              </a:rPr>
              <a:t>45 Minutes</a:t>
            </a:r>
          </a:p>
        </p:txBody>
      </p:sp>
      <p:sp>
        <p:nvSpPr>
          <p:cNvPr id="11" name="TextBox 10"/>
          <p:cNvSpPr txBox="1"/>
          <p:nvPr/>
        </p:nvSpPr>
        <p:spPr>
          <a:xfrm>
            <a:off x="81881" y="6305268"/>
            <a:ext cx="269626" cy="276999"/>
          </a:xfrm>
          <a:prstGeom prst="rect">
            <a:avLst/>
          </a:prstGeom>
          <a:noFill/>
        </p:spPr>
        <p:txBody>
          <a:bodyPr wrap="none" rtlCol="0">
            <a:spAutoFit/>
          </a:bodyPr>
          <a:lstStyle/>
          <a:p>
            <a:r>
              <a:rPr lang="en-US" sz="1200" dirty="0">
                <a:latin typeface="Avenir Book"/>
              </a:rPr>
              <a:t>9</a:t>
            </a:r>
          </a:p>
        </p:txBody>
      </p:sp>
      <p:sp>
        <p:nvSpPr>
          <p:cNvPr id="5" name="Slide Number Placeholder 4"/>
          <p:cNvSpPr>
            <a:spLocks noGrp="1"/>
          </p:cNvSpPr>
          <p:nvPr>
            <p:ph type="sldNum" sz="quarter" idx="4294967295"/>
          </p:nvPr>
        </p:nvSpPr>
        <p:spPr>
          <a:xfrm>
            <a:off x="6780213" y="6270625"/>
            <a:ext cx="2133600" cy="365125"/>
          </a:xfrm>
          <a:prstGeom prst="rect">
            <a:avLst/>
          </a:prstGeom>
        </p:spPr>
        <p:txBody>
          <a:bodyPr/>
          <a:lstStyle/>
          <a:p>
            <a:pPr>
              <a:defRPr/>
            </a:pPr>
            <a:fld id="{3424B12A-2573-47AE-ACE5-D560A4C6EA2F}" type="slidenum">
              <a:rPr lang="en-US" smtClean="0"/>
              <a:pPr>
                <a:defRPr/>
              </a:pPr>
              <a:t>13</a:t>
            </a:fld>
            <a:endParaRPr lang="en-US" dirty="0"/>
          </a:p>
        </p:txBody>
      </p:sp>
    </p:spTree>
    <p:extLst>
      <p:ext uri="{BB962C8B-B14F-4D97-AF65-F5344CB8AC3E}">
        <p14:creationId xmlns:p14="http://schemas.microsoft.com/office/powerpoint/2010/main" val="36558329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SN14063_Poster_RD9-02.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1" y="1030352"/>
            <a:ext cx="8003844" cy="4469982"/>
          </a:xfrm>
          <a:prstGeom prst="rect">
            <a:avLst/>
          </a:prstGeom>
        </p:spPr>
      </p:pic>
      <p:cxnSp>
        <p:nvCxnSpPr>
          <p:cNvPr id="28" name="Straight Connector 27"/>
          <p:cNvCxnSpPr/>
          <p:nvPr/>
        </p:nvCxnSpPr>
        <p:spPr>
          <a:xfrm>
            <a:off x="1143000" y="1716155"/>
            <a:ext cx="3810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143000" y="2165404"/>
            <a:ext cx="3810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1143000" y="2739890"/>
            <a:ext cx="3810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143000" y="3289192"/>
            <a:ext cx="3810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1143000" y="3874939"/>
            <a:ext cx="3810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143000" y="4572000"/>
            <a:ext cx="3810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371600" y="4495800"/>
            <a:ext cx="0" cy="2286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3048000" y="4495800"/>
            <a:ext cx="0" cy="2286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4724400" y="4495800"/>
            <a:ext cx="0" cy="2286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6400800" y="4495800"/>
            <a:ext cx="0" cy="2286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8077200" y="4495800"/>
            <a:ext cx="0" cy="2286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9698" name="Rectangle 2"/>
          <p:cNvSpPr>
            <a:spLocks noGrp="1"/>
          </p:cNvSpPr>
          <p:nvPr>
            <p:ph type="title"/>
          </p:nvPr>
        </p:nvSpPr>
        <p:spPr>
          <a:xfrm>
            <a:off x="161802" y="317771"/>
            <a:ext cx="8702675" cy="452437"/>
          </a:xfrm>
        </p:spPr>
        <p:txBody>
          <a:bodyPr>
            <a:noAutofit/>
          </a:bodyPr>
          <a:lstStyle/>
          <a:p>
            <a:r>
              <a:rPr lang="en-US" b="1" dirty="0">
                <a:solidFill>
                  <a:schemeClr val="tx1">
                    <a:lumMod val="95000"/>
                    <a:lumOff val="5000"/>
                  </a:schemeClr>
                </a:solidFill>
                <a:latin typeface="Tw Cen MT" panose="020B0602020104020603" pitchFamily="34" charset="0"/>
              </a:rPr>
              <a:t>ThermoDox: HCC </a:t>
            </a:r>
          </a:p>
        </p:txBody>
      </p:sp>
      <p:sp>
        <p:nvSpPr>
          <p:cNvPr id="6" name="Text Placeholder 5"/>
          <p:cNvSpPr>
            <a:spLocks noGrp="1"/>
          </p:cNvSpPr>
          <p:nvPr>
            <p:ph type="body" sz="quarter" idx="11"/>
          </p:nvPr>
        </p:nvSpPr>
        <p:spPr>
          <a:xfrm>
            <a:off x="227494" y="647514"/>
            <a:ext cx="8728850" cy="457200"/>
          </a:xfrm>
        </p:spPr>
        <p:txBody>
          <a:bodyPr>
            <a:normAutofit/>
          </a:bodyPr>
          <a:lstStyle/>
          <a:p>
            <a:pPr marL="0" indent="0">
              <a:buNone/>
            </a:pPr>
            <a:r>
              <a:rPr lang="en-US" sz="2400" dirty="0">
                <a:solidFill>
                  <a:schemeClr val="tx1">
                    <a:lumMod val="95000"/>
                    <a:lumOff val="5000"/>
                  </a:schemeClr>
                </a:solidFill>
                <a:latin typeface="Tw Cen MT" panose="020B0602020104020603" pitchFamily="34" charset="0"/>
              </a:rPr>
              <a:t>Sub-Group Analysis of HEAT Study Data</a:t>
            </a:r>
            <a:endParaRPr lang="en-US" sz="2400" b="1" dirty="0">
              <a:solidFill>
                <a:schemeClr val="tx1">
                  <a:lumMod val="95000"/>
                  <a:lumOff val="5000"/>
                </a:schemeClr>
              </a:solidFill>
              <a:latin typeface="Tw Cen MT" panose="020B0602020104020603" pitchFamily="34" charset="0"/>
            </a:endParaRPr>
          </a:p>
        </p:txBody>
      </p:sp>
      <p:sp>
        <p:nvSpPr>
          <p:cNvPr id="10" name="Rectangle 9"/>
          <p:cNvSpPr/>
          <p:nvPr/>
        </p:nvSpPr>
        <p:spPr>
          <a:xfrm>
            <a:off x="2165249" y="5500334"/>
            <a:ext cx="6791095" cy="457200"/>
          </a:xfrm>
          <a:prstGeom prst="rect">
            <a:avLst/>
          </a:prstGeom>
          <a:solidFill>
            <a:schemeClr val="bg1"/>
          </a:solidFill>
          <a:ln>
            <a:solidFill>
              <a:srgbClr val="4B45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1" name="Rectangle 10"/>
          <p:cNvSpPr/>
          <p:nvPr/>
        </p:nvSpPr>
        <p:spPr>
          <a:xfrm>
            <a:off x="952500" y="5500334"/>
            <a:ext cx="3079428" cy="457200"/>
          </a:xfrm>
          <a:prstGeom prst="rect">
            <a:avLst/>
          </a:prstGeom>
          <a:solidFill>
            <a:srgbClr val="1D1B55"/>
          </a:solidFill>
          <a:ln>
            <a:solidFill>
              <a:srgbClr val="4B45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873273" y="5562886"/>
            <a:ext cx="3246403" cy="323165"/>
          </a:xfrm>
          <a:prstGeom prst="rect">
            <a:avLst/>
          </a:prstGeom>
          <a:noFill/>
        </p:spPr>
        <p:txBody>
          <a:bodyPr wrap="none" rtlCol="0">
            <a:spAutoFit/>
          </a:bodyPr>
          <a:lstStyle/>
          <a:p>
            <a:pPr algn="ctr"/>
            <a:r>
              <a:rPr lang="en-US" sz="1500" dirty="0">
                <a:solidFill>
                  <a:schemeClr val="accent4"/>
                </a:solidFill>
                <a:latin typeface="Tw Cen MT" panose="020B0602020104020603" pitchFamily="34" charset="0"/>
                <a:cs typeface="HelveticaNeueLT Std Hvy Cn"/>
              </a:rPr>
              <a:t>Overall Survival as of 7/15/2016</a:t>
            </a:r>
          </a:p>
        </p:txBody>
      </p:sp>
      <p:sp>
        <p:nvSpPr>
          <p:cNvPr id="13" name="TextBox 12"/>
          <p:cNvSpPr txBox="1"/>
          <p:nvPr/>
        </p:nvSpPr>
        <p:spPr>
          <a:xfrm>
            <a:off x="4203918" y="5567351"/>
            <a:ext cx="4768727" cy="323165"/>
          </a:xfrm>
          <a:prstGeom prst="rect">
            <a:avLst/>
          </a:prstGeom>
          <a:noFill/>
        </p:spPr>
        <p:txBody>
          <a:bodyPr wrap="square" rtlCol="0">
            <a:spAutoFit/>
          </a:bodyPr>
          <a:lstStyle/>
          <a:p>
            <a:r>
              <a:rPr lang="en-US" sz="1400" b="1" dirty="0">
                <a:solidFill>
                  <a:schemeClr val="tx1">
                    <a:lumMod val="95000"/>
                    <a:lumOff val="5000"/>
                  </a:schemeClr>
                </a:solidFill>
                <a:latin typeface="Tw Cen MT" panose="020B0602020104020603" pitchFamily="34" charset="0"/>
                <a:cs typeface="HelveticaNeueLT Std Hvy Cn"/>
              </a:rPr>
              <a:t> </a:t>
            </a:r>
            <a:r>
              <a:rPr lang="en-US" sz="1500" dirty="0" smtClean="0">
                <a:solidFill>
                  <a:schemeClr val="tx1">
                    <a:lumMod val="95000"/>
                    <a:lumOff val="5000"/>
                  </a:schemeClr>
                </a:solidFill>
                <a:latin typeface="Tw Cen MT" panose="020B0602020104020603" pitchFamily="34" charset="0"/>
                <a:cs typeface="HelveticaNeueLT Std Hvy Cn"/>
              </a:rPr>
              <a:t>HR </a:t>
            </a:r>
            <a:r>
              <a:rPr lang="en-US" sz="1500" dirty="0">
                <a:solidFill>
                  <a:schemeClr val="tx1">
                    <a:lumMod val="95000"/>
                    <a:lumOff val="5000"/>
                  </a:schemeClr>
                </a:solidFill>
                <a:latin typeface="Tw Cen MT" panose="020B0602020104020603" pitchFamily="34" charset="0"/>
                <a:cs typeface="HelveticaNeueLT Std Hvy Cn"/>
              </a:rPr>
              <a:t>= 0.65 (95% Cl 0.45 - 0.94)  </a:t>
            </a:r>
            <a:r>
              <a:rPr lang="en-US" sz="1500" i="1" dirty="0" smtClean="0">
                <a:solidFill>
                  <a:schemeClr val="tx1">
                    <a:lumMod val="95000"/>
                    <a:lumOff val="5000"/>
                  </a:schemeClr>
                </a:solidFill>
                <a:latin typeface="Tw Cen MT" panose="020B0602020104020603" pitchFamily="34" charset="0"/>
                <a:cs typeface="HelveticaNeueLT Std Hvy Cn"/>
              </a:rPr>
              <a:t>P</a:t>
            </a:r>
            <a:r>
              <a:rPr lang="en-US" sz="1500" dirty="0" smtClean="0">
                <a:solidFill>
                  <a:schemeClr val="tx1">
                    <a:lumMod val="95000"/>
                    <a:lumOff val="5000"/>
                  </a:schemeClr>
                </a:solidFill>
                <a:latin typeface="Tw Cen MT" panose="020B0602020104020603" pitchFamily="34" charset="0"/>
                <a:cs typeface="HelveticaNeueLT Std Hvy Cn"/>
              </a:rPr>
              <a:t> </a:t>
            </a:r>
            <a:r>
              <a:rPr lang="en-US" sz="1500" dirty="0">
                <a:solidFill>
                  <a:schemeClr val="tx1">
                    <a:lumMod val="95000"/>
                    <a:lumOff val="5000"/>
                  </a:schemeClr>
                </a:solidFill>
                <a:latin typeface="Tw Cen MT" panose="020B0602020104020603" pitchFamily="34" charset="0"/>
                <a:cs typeface="HelveticaNeueLT Std Hvy Cn"/>
              </a:rPr>
              <a:t>Value = 0.02</a:t>
            </a:r>
          </a:p>
        </p:txBody>
      </p:sp>
      <p:sp>
        <p:nvSpPr>
          <p:cNvPr id="14" name="TextBox 13"/>
          <p:cNvSpPr txBox="1"/>
          <p:nvPr/>
        </p:nvSpPr>
        <p:spPr>
          <a:xfrm>
            <a:off x="4031928" y="4976750"/>
            <a:ext cx="1413897" cy="369332"/>
          </a:xfrm>
          <a:prstGeom prst="rect">
            <a:avLst/>
          </a:prstGeom>
          <a:noFill/>
        </p:spPr>
        <p:txBody>
          <a:bodyPr wrap="square" rtlCol="0">
            <a:spAutoFit/>
          </a:bodyPr>
          <a:lstStyle/>
          <a:p>
            <a:r>
              <a:rPr lang="en-US" sz="1800" b="1" dirty="0">
                <a:solidFill>
                  <a:srgbClr val="24206C"/>
                </a:solidFill>
                <a:latin typeface="+mn-lt"/>
                <a:cs typeface="HelveticaNeueLT Std Hvy Cn"/>
              </a:rPr>
              <a:t>     </a:t>
            </a:r>
            <a:r>
              <a:rPr lang="en-US" sz="1800" b="1" dirty="0">
                <a:solidFill>
                  <a:schemeClr val="tx1">
                    <a:lumMod val="75000"/>
                    <a:lumOff val="25000"/>
                  </a:schemeClr>
                </a:solidFill>
                <a:latin typeface="Tw Cen MT" panose="020B0602020104020603" pitchFamily="34" charset="0"/>
                <a:cs typeface="HelveticaNeueLT Std Hvy Cn"/>
              </a:rPr>
              <a:t>Months</a:t>
            </a:r>
          </a:p>
        </p:txBody>
      </p:sp>
      <p:sp>
        <p:nvSpPr>
          <p:cNvPr id="15" name="TextBox 14"/>
          <p:cNvSpPr txBox="1"/>
          <p:nvPr/>
        </p:nvSpPr>
        <p:spPr>
          <a:xfrm rot="16200000">
            <a:off x="-690266" y="2987934"/>
            <a:ext cx="2382799" cy="369332"/>
          </a:xfrm>
          <a:prstGeom prst="rect">
            <a:avLst/>
          </a:prstGeom>
          <a:noFill/>
        </p:spPr>
        <p:txBody>
          <a:bodyPr wrap="square" rtlCol="0">
            <a:spAutoFit/>
          </a:bodyPr>
          <a:lstStyle/>
          <a:p>
            <a:pPr algn="ctr"/>
            <a:r>
              <a:rPr lang="en-US" b="1" dirty="0">
                <a:solidFill>
                  <a:schemeClr val="tx1">
                    <a:lumMod val="75000"/>
                    <a:lumOff val="25000"/>
                  </a:schemeClr>
                </a:solidFill>
                <a:latin typeface="Tw Cen MT" panose="020B0602020104020603" pitchFamily="34" charset="0"/>
                <a:cs typeface="HelveticaNeueLT Std Hvy Cn"/>
              </a:rPr>
              <a:t>Survival Probability</a:t>
            </a:r>
          </a:p>
        </p:txBody>
      </p:sp>
      <p:sp>
        <p:nvSpPr>
          <p:cNvPr id="42" name="TextBox 41"/>
          <p:cNvSpPr txBox="1"/>
          <p:nvPr/>
        </p:nvSpPr>
        <p:spPr>
          <a:xfrm>
            <a:off x="838200" y="1539796"/>
            <a:ext cx="2286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1</a:t>
            </a:r>
          </a:p>
        </p:txBody>
      </p:sp>
      <p:sp>
        <p:nvSpPr>
          <p:cNvPr id="50" name="TextBox 49"/>
          <p:cNvSpPr txBox="1"/>
          <p:nvPr/>
        </p:nvSpPr>
        <p:spPr>
          <a:xfrm>
            <a:off x="762000" y="2020955"/>
            <a:ext cx="6096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0.8</a:t>
            </a:r>
          </a:p>
        </p:txBody>
      </p:sp>
      <p:sp>
        <p:nvSpPr>
          <p:cNvPr id="51" name="TextBox 50"/>
          <p:cNvSpPr txBox="1"/>
          <p:nvPr/>
        </p:nvSpPr>
        <p:spPr>
          <a:xfrm>
            <a:off x="762000" y="2594110"/>
            <a:ext cx="6096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0.6</a:t>
            </a:r>
          </a:p>
        </p:txBody>
      </p:sp>
      <p:sp>
        <p:nvSpPr>
          <p:cNvPr id="52" name="TextBox 51"/>
          <p:cNvSpPr txBox="1"/>
          <p:nvPr/>
        </p:nvSpPr>
        <p:spPr>
          <a:xfrm>
            <a:off x="762000" y="3122869"/>
            <a:ext cx="6096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0.4</a:t>
            </a:r>
          </a:p>
        </p:txBody>
      </p:sp>
      <p:sp>
        <p:nvSpPr>
          <p:cNvPr id="53" name="TextBox 52"/>
          <p:cNvSpPr txBox="1"/>
          <p:nvPr/>
        </p:nvSpPr>
        <p:spPr>
          <a:xfrm>
            <a:off x="762000" y="3713257"/>
            <a:ext cx="5334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0.2</a:t>
            </a:r>
          </a:p>
        </p:txBody>
      </p:sp>
      <p:sp>
        <p:nvSpPr>
          <p:cNvPr id="54" name="TextBox 53"/>
          <p:cNvSpPr txBox="1"/>
          <p:nvPr/>
        </p:nvSpPr>
        <p:spPr>
          <a:xfrm>
            <a:off x="838200" y="4419600"/>
            <a:ext cx="2286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0</a:t>
            </a:r>
          </a:p>
        </p:txBody>
      </p:sp>
      <p:sp>
        <p:nvSpPr>
          <p:cNvPr id="55" name="TextBox 54"/>
          <p:cNvSpPr txBox="1"/>
          <p:nvPr/>
        </p:nvSpPr>
        <p:spPr>
          <a:xfrm>
            <a:off x="1219200" y="4724400"/>
            <a:ext cx="2286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0</a:t>
            </a:r>
          </a:p>
        </p:txBody>
      </p:sp>
      <p:sp>
        <p:nvSpPr>
          <p:cNvPr id="56" name="TextBox 55"/>
          <p:cNvSpPr txBox="1"/>
          <p:nvPr/>
        </p:nvSpPr>
        <p:spPr>
          <a:xfrm>
            <a:off x="2895600" y="4724400"/>
            <a:ext cx="4572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20</a:t>
            </a:r>
          </a:p>
        </p:txBody>
      </p:sp>
      <p:sp>
        <p:nvSpPr>
          <p:cNvPr id="57" name="TextBox 56"/>
          <p:cNvSpPr txBox="1"/>
          <p:nvPr/>
        </p:nvSpPr>
        <p:spPr>
          <a:xfrm>
            <a:off x="4572000" y="4724400"/>
            <a:ext cx="4572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40</a:t>
            </a:r>
          </a:p>
        </p:txBody>
      </p:sp>
      <p:sp>
        <p:nvSpPr>
          <p:cNvPr id="59" name="TextBox 58"/>
          <p:cNvSpPr txBox="1"/>
          <p:nvPr/>
        </p:nvSpPr>
        <p:spPr>
          <a:xfrm>
            <a:off x="6248400" y="4724400"/>
            <a:ext cx="4572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60</a:t>
            </a:r>
          </a:p>
        </p:txBody>
      </p:sp>
      <p:sp>
        <p:nvSpPr>
          <p:cNvPr id="60" name="TextBox 59"/>
          <p:cNvSpPr txBox="1"/>
          <p:nvPr/>
        </p:nvSpPr>
        <p:spPr>
          <a:xfrm>
            <a:off x="7924800" y="4724400"/>
            <a:ext cx="457200" cy="307777"/>
          </a:xfrm>
          <a:prstGeom prst="rect">
            <a:avLst/>
          </a:prstGeom>
          <a:noFill/>
        </p:spPr>
        <p:txBody>
          <a:bodyPr wrap="square" rtlCol="0">
            <a:spAutoFit/>
          </a:bodyPr>
          <a:lstStyle/>
          <a:p>
            <a:r>
              <a:rPr lang="en-US" sz="1400" dirty="0">
                <a:solidFill>
                  <a:srgbClr val="1D1B55"/>
                </a:solidFill>
                <a:latin typeface="HelveticaNeueLT Std Hvy Cn"/>
                <a:cs typeface="HelveticaNeueLT Std Hvy Cn"/>
              </a:rPr>
              <a:t>80</a:t>
            </a:r>
          </a:p>
        </p:txBody>
      </p:sp>
      <p:cxnSp>
        <p:nvCxnSpPr>
          <p:cNvPr id="74" name="Straight Connector 73"/>
          <p:cNvCxnSpPr/>
          <p:nvPr/>
        </p:nvCxnSpPr>
        <p:spPr>
          <a:xfrm>
            <a:off x="2590800" y="2133600"/>
            <a:ext cx="0" cy="493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213" name="Picture 2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5262" y="2020955"/>
            <a:ext cx="790675" cy="502622"/>
          </a:xfrm>
          <a:prstGeom prst="rect">
            <a:avLst/>
          </a:prstGeom>
        </p:spPr>
      </p:pic>
      <p:pic>
        <p:nvPicPr>
          <p:cNvPr id="47" name="Picture 46" descr="Screen Shot 2015-02-26 at 2.22.0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1676715"/>
            <a:ext cx="7253891" cy="2967229"/>
          </a:xfrm>
          <a:prstGeom prst="rect">
            <a:avLst/>
          </a:prstGeom>
        </p:spPr>
      </p:pic>
      <p:cxnSp>
        <p:nvCxnSpPr>
          <p:cNvPr id="19" name="Straight Connector 18"/>
          <p:cNvCxnSpPr/>
          <p:nvPr/>
        </p:nvCxnSpPr>
        <p:spPr>
          <a:xfrm>
            <a:off x="1544855" y="3813407"/>
            <a:ext cx="381000" cy="0"/>
          </a:xfrm>
          <a:prstGeom prst="line">
            <a:avLst/>
          </a:prstGeom>
          <a:ln w="28575" cmpd="sng">
            <a:solidFill>
              <a:srgbClr val="1D1B55"/>
            </a:solidFill>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a:xfrm flipH="1">
            <a:off x="1568538" y="4418602"/>
            <a:ext cx="69273" cy="0"/>
          </a:xfrm>
          <a:prstGeom prst="line">
            <a:avLst/>
          </a:prstGeom>
          <a:ln w="28575" cmpd="sng">
            <a:solidFill>
              <a:schemeClr val="accent4"/>
            </a:solidFill>
          </a:ln>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a:xfrm flipH="1">
            <a:off x="1690178" y="4418602"/>
            <a:ext cx="76200" cy="0"/>
          </a:xfrm>
          <a:prstGeom prst="line">
            <a:avLst/>
          </a:prstGeom>
          <a:ln w="28575" cmpd="sng">
            <a:solidFill>
              <a:schemeClr val="accent4"/>
            </a:solidFill>
          </a:ln>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a:xfrm flipH="1">
            <a:off x="1843155" y="4418602"/>
            <a:ext cx="76200" cy="0"/>
          </a:xfrm>
          <a:prstGeom prst="line">
            <a:avLst/>
          </a:prstGeom>
          <a:ln w="28575" cmpd="sng">
            <a:solidFill>
              <a:schemeClr val="accent4"/>
            </a:solidFill>
          </a:ln>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1956920" y="3562985"/>
            <a:ext cx="4343401" cy="1384995"/>
          </a:xfrm>
          <a:prstGeom prst="rect">
            <a:avLst/>
          </a:prstGeom>
          <a:noFill/>
        </p:spPr>
        <p:txBody>
          <a:bodyPr wrap="square" rtlCol="0">
            <a:spAutoFit/>
          </a:bodyPr>
          <a:lstStyle/>
          <a:p>
            <a:r>
              <a:rPr lang="en-US" sz="1400" b="1" dirty="0">
                <a:solidFill>
                  <a:schemeClr val="tx1">
                    <a:lumMod val="95000"/>
                    <a:lumOff val="5000"/>
                  </a:schemeClr>
                </a:solidFill>
                <a:latin typeface="Tw Cen MT" panose="020B0602020104020603" pitchFamily="34" charset="0"/>
                <a:cs typeface="HelveticaNeueLT Std Med Cn"/>
              </a:rPr>
              <a:t> </a:t>
            </a:r>
            <a:r>
              <a:rPr lang="en-US" sz="1400" b="1" dirty="0">
                <a:solidFill>
                  <a:schemeClr val="bg1"/>
                </a:solidFill>
                <a:latin typeface="Tw Cen MT" panose="020B0602020104020603" pitchFamily="34" charset="0"/>
                <a:cs typeface="HelveticaNeueLT Std Med Cn"/>
              </a:rPr>
              <a:t>sRFA + ThermoDox® – Median OS:  &gt; 80 + months  </a:t>
            </a:r>
            <a:endParaRPr lang="en-US" sz="1400" b="1" baseline="30000" dirty="0">
              <a:solidFill>
                <a:schemeClr val="bg1"/>
              </a:solidFill>
              <a:latin typeface="Tw Cen MT" panose="020B0602020104020603" pitchFamily="34" charset="0"/>
              <a:cs typeface="HelveticaNeueLT Std Med Cn"/>
            </a:endParaRPr>
          </a:p>
          <a:p>
            <a:r>
              <a:rPr lang="en-US" sz="1400" b="1" dirty="0">
                <a:solidFill>
                  <a:schemeClr val="bg1"/>
                </a:solidFill>
                <a:latin typeface="Tw Cen MT" panose="020B0602020104020603" pitchFamily="34" charset="0"/>
                <a:cs typeface="HelveticaNeueLT Std Med Cn"/>
              </a:rPr>
              <a:t> </a:t>
            </a:r>
            <a:endParaRPr lang="en-US" sz="1400" b="1" dirty="0" smtClean="0">
              <a:solidFill>
                <a:schemeClr val="bg1"/>
              </a:solidFill>
              <a:latin typeface="Tw Cen MT" panose="020B0602020104020603" pitchFamily="34" charset="0"/>
              <a:cs typeface="HelveticaNeueLT Std Med Cn"/>
            </a:endParaRPr>
          </a:p>
          <a:p>
            <a:r>
              <a:rPr lang="en-US" sz="1400" b="1" dirty="0" err="1" smtClean="0">
                <a:solidFill>
                  <a:schemeClr val="bg1"/>
                </a:solidFill>
                <a:latin typeface="Tw Cen MT" panose="020B0602020104020603" pitchFamily="34" charset="0"/>
                <a:cs typeface="HelveticaNeueLT Std Med Cn"/>
              </a:rPr>
              <a:t>sRFA</a:t>
            </a:r>
            <a:r>
              <a:rPr lang="en-US" sz="1400" b="1" dirty="0" smtClean="0">
                <a:solidFill>
                  <a:schemeClr val="bg1"/>
                </a:solidFill>
                <a:latin typeface="Tw Cen MT" panose="020B0602020104020603" pitchFamily="34" charset="0"/>
                <a:cs typeface="HelveticaNeueLT Std Med Cn"/>
              </a:rPr>
              <a:t> </a:t>
            </a:r>
            <a:r>
              <a:rPr lang="en-US" sz="1400" b="1" dirty="0">
                <a:solidFill>
                  <a:schemeClr val="bg1"/>
                </a:solidFill>
                <a:latin typeface="Tw Cen MT" panose="020B0602020104020603" pitchFamily="34" charset="0"/>
                <a:cs typeface="HelveticaNeueLT Std Med Cn"/>
              </a:rPr>
              <a:t>Alone                – Median OS:  </a:t>
            </a:r>
            <a:r>
              <a:rPr lang="en-US" sz="1400" b="1" dirty="0" smtClean="0">
                <a:solidFill>
                  <a:schemeClr val="bg1"/>
                </a:solidFill>
                <a:latin typeface="Tw Cen MT" panose="020B0602020104020603" pitchFamily="34" charset="0"/>
                <a:cs typeface="HelveticaNeueLT Std Med Cn"/>
              </a:rPr>
              <a:t>&lt; </a:t>
            </a:r>
            <a:r>
              <a:rPr lang="en-US" sz="1400" b="1" dirty="0">
                <a:solidFill>
                  <a:schemeClr val="bg1"/>
                </a:solidFill>
                <a:latin typeface="Tw Cen MT" panose="020B0602020104020603" pitchFamily="34" charset="0"/>
                <a:cs typeface="HelveticaNeueLT Std Med Cn"/>
              </a:rPr>
              <a:t>59 </a:t>
            </a:r>
            <a:r>
              <a:rPr lang="en-US" sz="1400" b="1" dirty="0" smtClean="0">
                <a:solidFill>
                  <a:schemeClr val="bg1"/>
                </a:solidFill>
                <a:latin typeface="Tw Cen MT" panose="020B0602020104020603" pitchFamily="34" charset="0"/>
                <a:cs typeface="HelveticaNeueLT Std Med Cn"/>
              </a:rPr>
              <a:t>  months</a:t>
            </a:r>
            <a:endParaRPr lang="en-US" sz="1400" b="1" dirty="0">
              <a:solidFill>
                <a:schemeClr val="bg1"/>
              </a:solidFill>
              <a:latin typeface="Tw Cen MT" panose="020B0602020104020603" pitchFamily="34" charset="0"/>
              <a:cs typeface="HelveticaNeueLT Std Med Cn"/>
            </a:endParaRPr>
          </a:p>
          <a:p>
            <a:endParaRPr lang="en-US" sz="1400" b="1" dirty="0">
              <a:solidFill>
                <a:schemeClr val="bg1"/>
              </a:solidFill>
              <a:latin typeface="Tw Cen MT" panose="020B0602020104020603" pitchFamily="34" charset="0"/>
              <a:cs typeface="HelveticaNeueLT Std Med Cn"/>
            </a:endParaRPr>
          </a:p>
        </p:txBody>
      </p:sp>
      <p:sp>
        <p:nvSpPr>
          <p:cNvPr id="17" name="TextBox 16"/>
          <p:cNvSpPr txBox="1"/>
          <p:nvPr/>
        </p:nvSpPr>
        <p:spPr>
          <a:xfrm>
            <a:off x="2498130" y="3774708"/>
            <a:ext cx="1905000" cy="338554"/>
          </a:xfrm>
          <a:prstGeom prst="rect">
            <a:avLst/>
          </a:prstGeom>
          <a:noFill/>
        </p:spPr>
        <p:txBody>
          <a:bodyPr wrap="square" rtlCol="0">
            <a:spAutoFit/>
          </a:bodyPr>
          <a:lstStyle/>
          <a:p>
            <a:pPr algn="ctr"/>
            <a:r>
              <a:rPr lang="en-US" sz="1600" dirty="0">
                <a:solidFill>
                  <a:schemeClr val="tx1">
                    <a:lumMod val="95000"/>
                    <a:lumOff val="5000"/>
                  </a:schemeClr>
                </a:solidFill>
                <a:latin typeface="Tw Cen MT" panose="020B0602020104020603" pitchFamily="34" charset="0"/>
                <a:cs typeface="HelveticaNeueLT Std Hvy Cn"/>
              </a:rPr>
              <a:t>Chart Legend</a:t>
            </a:r>
          </a:p>
        </p:txBody>
      </p:sp>
      <p:sp>
        <p:nvSpPr>
          <p:cNvPr id="8" name="Rectangle 7"/>
          <p:cNvSpPr/>
          <p:nvPr/>
        </p:nvSpPr>
        <p:spPr>
          <a:xfrm>
            <a:off x="1392702" y="3562985"/>
            <a:ext cx="4424149" cy="1047115"/>
          </a:xfrm>
          <a:prstGeom prst="rect">
            <a:avLst/>
          </a:prstGeom>
          <a:noFill/>
          <a:ln>
            <a:solidFill>
              <a:srgbClr val="4B457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9" name="Text Placeholder 5"/>
          <p:cNvSpPr txBox="1">
            <a:spLocks/>
          </p:cNvSpPr>
          <p:nvPr/>
        </p:nvSpPr>
        <p:spPr>
          <a:xfrm>
            <a:off x="2263318" y="1330598"/>
            <a:ext cx="5095972" cy="385557"/>
          </a:xfrm>
          <a:prstGeom prst="rect">
            <a:avLst/>
          </a:prstGeom>
        </p:spPr>
        <p:txBody>
          <a:bodyPr vert="horz" lIns="91440" tIns="45720" rIns="91440" bIns="45720" rtlCol="0">
            <a:normAutofit fontScale="77500" lnSpcReduction="20000"/>
          </a:bodyPr>
          <a:lstStyle>
            <a:lvl1pPr marL="182880" indent="-274320" algn="l" defTabSz="457200" rtl="0" eaLnBrk="1" latinLnBrk="0" hangingPunct="1">
              <a:spcBef>
                <a:spcPct val="20000"/>
              </a:spcBef>
              <a:buClr>
                <a:schemeClr val="accent4">
                  <a:lumMod val="50000"/>
                </a:schemeClr>
              </a:buClr>
              <a:buSzPct val="90000"/>
              <a:buFont typeface="Arial"/>
              <a:buChar char="•"/>
              <a:defRPr sz="1800" b="0" kern="1200">
                <a:solidFill>
                  <a:srgbClr val="FFFFFF"/>
                </a:solidFill>
                <a:latin typeface="Avenir Book"/>
                <a:ea typeface="+mn-ea"/>
                <a:cs typeface="Avenir Book"/>
              </a:defRPr>
            </a:lvl1pPr>
            <a:lvl2pPr marL="548640" indent="-274320" algn="l" defTabSz="457200" rtl="0" eaLnBrk="1" latinLnBrk="0" hangingPunct="1">
              <a:spcBef>
                <a:spcPct val="20000"/>
              </a:spcBef>
              <a:buClr>
                <a:schemeClr val="accent4">
                  <a:lumMod val="50000"/>
                </a:schemeClr>
              </a:buClr>
              <a:buSzPct val="90000"/>
              <a:buFont typeface="Arial"/>
              <a:buChar char="–"/>
              <a:defRPr sz="2000" kern="1200">
                <a:solidFill>
                  <a:schemeClr val="tx1"/>
                </a:solidFill>
                <a:latin typeface="Avenir Book"/>
                <a:ea typeface="+mn-ea"/>
                <a:cs typeface="Avenir Book"/>
              </a:defRPr>
            </a:lvl2pPr>
            <a:lvl3pPr marL="822960" indent="-274320" algn="l" defTabSz="457200" rtl="0" eaLnBrk="1" latinLnBrk="0" hangingPunct="1">
              <a:spcBef>
                <a:spcPct val="20000"/>
              </a:spcBef>
              <a:buClr>
                <a:schemeClr val="accent4">
                  <a:lumMod val="50000"/>
                </a:schemeClr>
              </a:buClr>
              <a:buSzPct val="90000"/>
              <a:buFont typeface="Arial"/>
              <a:buChar char="•"/>
              <a:defRPr sz="2000" kern="1200">
                <a:solidFill>
                  <a:schemeClr val="tx1"/>
                </a:solidFill>
                <a:latin typeface="Avenir Book"/>
                <a:ea typeface="+mn-ea"/>
                <a:cs typeface="Avenir Book"/>
              </a:defRPr>
            </a:lvl3pPr>
            <a:lvl4pPr marL="1097280" indent="-274320" algn="l" defTabSz="457200" rtl="0" eaLnBrk="1" latinLnBrk="0" hangingPunct="1">
              <a:spcBef>
                <a:spcPct val="20000"/>
              </a:spcBef>
              <a:buClr>
                <a:schemeClr val="accent4">
                  <a:lumMod val="50000"/>
                </a:schemeClr>
              </a:buClr>
              <a:buSzPct val="90000"/>
              <a:buFont typeface="Arial"/>
              <a:buChar char="–"/>
              <a:defRPr sz="2000" kern="1200">
                <a:solidFill>
                  <a:schemeClr val="tx1"/>
                </a:solidFill>
                <a:latin typeface="Avenir Book"/>
                <a:ea typeface="+mn-ea"/>
                <a:cs typeface="Avenir Book"/>
              </a:defRPr>
            </a:lvl4pPr>
            <a:lvl5pPr marL="1280160" indent="-274320" algn="l" defTabSz="457200" rtl="0" eaLnBrk="1" latinLnBrk="0" hangingPunct="1">
              <a:spcBef>
                <a:spcPct val="20000"/>
              </a:spcBef>
              <a:buClr>
                <a:schemeClr val="accent4">
                  <a:lumMod val="50000"/>
                </a:schemeClr>
              </a:buClr>
              <a:buSzPct val="90000"/>
              <a:buFont typeface="Arial"/>
              <a:buChar char="»"/>
              <a:defRPr sz="2000" kern="1200">
                <a:solidFill>
                  <a:schemeClr val="tx1"/>
                </a:solidFill>
                <a:latin typeface="Avenir Book"/>
                <a:ea typeface="+mn-ea"/>
                <a:cs typeface="Avenir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a:solidFill>
                  <a:schemeClr val="tx1">
                    <a:lumMod val="95000"/>
                    <a:lumOff val="5000"/>
                  </a:schemeClr>
                </a:solidFill>
                <a:latin typeface="Tw Cen MT" panose="020B0602020104020603" pitchFamily="34" charset="0"/>
              </a:rPr>
              <a:t>285 Patients with Standardized RFA &gt; 45 minutes (</a:t>
            </a:r>
            <a:r>
              <a:rPr lang="en-US" dirty="0" err="1">
                <a:solidFill>
                  <a:schemeClr val="tx1">
                    <a:lumMod val="95000"/>
                    <a:lumOff val="5000"/>
                  </a:schemeClr>
                </a:solidFill>
                <a:latin typeface="Tw Cen MT" panose="020B0602020104020603" pitchFamily="34" charset="0"/>
              </a:rPr>
              <a:t>sRFA</a:t>
            </a:r>
            <a:r>
              <a:rPr lang="en-US" dirty="0">
                <a:solidFill>
                  <a:schemeClr val="tx1">
                    <a:lumMod val="95000"/>
                    <a:lumOff val="5000"/>
                  </a:schemeClr>
                </a:solidFill>
                <a:latin typeface="Tw Cen MT" panose="020B0602020104020603" pitchFamily="34" charset="0"/>
              </a:rPr>
              <a:t>)</a:t>
            </a:r>
          </a:p>
        </p:txBody>
      </p:sp>
      <p:sp>
        <p:nvSpPr>
          <p:cNvPr id="48" name="Left Brace 47"/>
          <p:cNvSpPr/>
          <p:nvPr/>
        </p:nvSpPr>
        <p:spPr>
          <a:xfrm rot="10800000">
            <a:off x="5942833" y="3704587"/>
            <a:ext cx="244466" cy="763909"/>
          </a:xfrm>
          <a:prstGeom prst="leftBrace">
            <a:avLst>
              <a:gd name="adj1" fmla="val 11124"/>
              <a:gd name="adj2" fmla="val 50000"/>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6300321" y="3772271"/>
            <a:ext cx="2575230" cy="646331"/>
          </a:xfrm>
          <a:prstGeom prst="rect">
            <a:avLst/>
          </a:prstGeom>
          <a:noFill/>
        </p:spPr>
        <p:txBody>
          <a:bodyPr wrap="square" rtlCol="0">
            <a:spAutoFit/>
          </a:bodyPr>
          <a:lstStyle/>
          <a:p>
            <a:r>
              <a:rPr lang="en-US" b="1" dirty="0">
                <a:solidFill>
                  <a:srgbClr val="FF0000"/>
                </a:solidFill>
                <a:latin typeface="Tw Cen MT" panose="020B0602020104020603" pitchFamily="34" charset="0"/>
                <a:cs typeface="HelveticaNeueLT Std Hvy Cn"/>
              </a:rPr>
              <a:t>Two Years Overall   </a:t>
            </a:r>
          </a:p>
          <a:p>
            <a:r>
              <a:rPr lang="en-US" b="1" dirty="0">
                <a:solidFill>
                  <a:srgbClr val="FF0000"/>
                </a:solidFill>
                <a:latin typeface="Tw Cen MT" panose="020B0602020104020603" pitchFamily="34" charset="0"/>
                <a:cs typeface="HelveticaNeueLT Std Hvy Cn"/>
              </a:rPr>
              <a:t>  Survival Benefit</a:t>
            </a:r>
            <a:r>
              <a:rPr lang="en-US" dirty="0">
                <a:solidFill>
                  <a:srgbClr val="FF0000"/>
                </a:solidFill>
                <a:latin typeface="Tw Cen MT" panose="020B0602020104020603" pitchFamily="34" charset="0"/>
                <a:cs typeface="HelveticaNeueLT Std Hvy Cn"/>
              </a:rPr>
              <a:t> </a:t>
            </a:r>
          </a:p>
        </p:txBody>
      </p:sp>
    </p:spTree>
    <p:extLst>
      <p:ext uri="{BB962C8B-B14F-4D97-AF65-F5344CB8AC3E}">
        <p14:creationId xmlns:p14="http://schemas.microsoft.com/office/powerpoint/2010/main" val="119858994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67648" y="450046"/>
            <a:ext cx="7886700" cy="549275"/>
          </a:xfrm>
        </p:spPr>
        <p:txBody>
          <a:bodyPr>
            <a:noAutofit/>
          </a:bodyPr>
          <a:lstStyle/>
          <a:p>
            <a:r>
              <a:rPr lang="en-US" sz="3000" b="1" dirty="0">
                <a:latin typeface="Tw Cen MT" panose="020B0602020104020603" pitchFamily="34" charset="0"/>
              </a:rPr>
              <a:t>ThermoDox + RFA vs TACE</a:t>
            </a:r>
            <a:r>
              <a:rPr lang="en-US" sz="3600" dirty="0">
                <a:latin typeface="Tw Cen MT" panose="020B0602020104020603" pitchFamily="34" charset="0"/>
              </a:rPr>
              <a:t/>
            </a:r>
            <a:br>
              <a:rPr lang="en-US" sz="3600" dirty="0">
                <a:latin typeface="Tw Cen MT" panose="020B0602020104020603" pitchFamily="34" charset="0"/>
              </a:rPr>
            </a:br>
            <a:r>
              <a:rPr lang="en-US" sz="2400" dirty="0">
                <a:latin typeface="Tw Cen MT" panose="020B0602020104020603" pitchFamily="34" charset="0"/>
              </a:rPr>
              <a:t>Intermediate HCC</a:t>
            </a:r>
          </a:p>
        </p:txBody>
      </p:sp>
      <p:graphicFrame>
        <p:nvGraphicFramePr>
          <p:cNvPr id="8" name="Content Placeholder 7"/>
          <p:cNvGraphicFramePr>
            <a:graphicFrameLocks noGrp="1"/>
          </p:cNvGraphicFramePr>
          <p:nvPr>
            <p:ph idx="4294967295"/>
            <p:extLst>
              <p:ext uri="{D42A27DB-BD31-4B8C-83A1-F6EECF244321}">
                <p14:modId xmlns:p14="http://schemas.microsoft.com/office/powerpoint/2010/main" val="443357730"/>
              </p:ext>
            </p:extLst>
          </p:nvPr>
        </p:nvGraphicFramePr>
        <p:xfrm>
          <a:off x="702946" y="1141731"/>
          <a:ext cx="7894513" cy="4909221"/>
        </p:xfrm>
        <a:graphic>
          <a:graphicData uri="http://schemas.openxmlformats.org/drawingml/2006/table">
            <a:tbl>
              <a:tblPr firstRow="1" bandRow="1">
                <a:tableStyleId>{5C22544A-7EE6-4342-B048-85BDC9FD1C3A}</a:tableStyleId>
              </a:tblPr>
              <a:tblGrid>
                <a:gridCol w="1459721">
                  <a:extLst>
                    <a:ext uri="{9D8B030D-6E8A-4147-A177-3AD203B41FA5}">
                      <a16:colId xmlns="" xmlns:a16="http://schemas.microsoft.com/office/drawing/2014/main" val="20000"/>
                    </a:ext>
                  </a:extLst>
                </a:gridCol>
                <a:gridCol w="2096276">
                  <a:extLst>
                    <a:ext uri="{9D8B030D-6E8A-4147-A177-3AD203B41FA5}">
                      <a16:colId xmlns="" xmlns:a16="http://schemas.microsoft.com/office/drawing/2014/main" val="20001"/>
                    </a:ext>
                  </a:extLst>
                </a:gridCol>
                <a:gridCol w="502744">
                  <a:extLst>
                    <a:ext uri="{9D8B030D-6E8A-4147-A177-3AD203B41FA5}">
                      <a16:colId xmlns="" xmlns:a16="http://schemas.microsoft.com/office/drawing/2014/main" val="20002"/>
                    </a:ext>
                  </a:extLst>
                </a:gridCol>
                <a:gridCol w="1262990">
                  <a:extLst>
                    <a:ext uri="{9D8B030D-6E8A-4147-A177-3AD203B41FA5}">
                      <a16:colId xmlns="" xmlns:a16="http://schemas.microsoft.com/office/drawing/2014/main" val="20003"/>
                    </a:ext>
                  </a:extLst>
                </a:gridCol>
                <a:gridCol w="895130">
                  <a:extLst>
                    <a:ext uri="{9D8B030D-6E8A-4147-A177-3AD203B41FA5}">
                      <a16:colId xmlns="" xmlns:a16="http://schemas.microsoft.com/office/drawing/2014/main" val="20004"/>
                    </a:ext>
                  </a:extLst>
                </a:gridCol>
                <a:gridCol w="764681">
                  <a:extLst>
                    <a:ext uri="{9D8B030D-6E8A-4147-A177-3AD203B41FA5}">
                      <a16:colId xmlns="" xmlns:a16="http://schemas.microsoft.com/office/drawing/2014/main" val="20005"/>
                    </a:ext>
                  </a:extLst>
                </a:gridCol>
                <a:gridCol w="912971">
                  <a:extLst>
                    <a:ext uri="{9D8B030D-6E8A-4147-A177-3AD203B41FA5}">
                      <a16:colId xmlns="" xmlns:a16="http://schemas.microsoft.com/office/drawing/2014/main" val="20006"/>
                    </a:ext>
                  </a:extLst>
                </a:gridCol>
              </a:tblGrid>
              <a:tr h="790285">
                <a:tc>
                  <a:txBody>
                    <a:bodyPr/>
                    <a:lstStyle/>
                    <a:p>
                      <a:pPr algn="ctr"/>
                      <a:endParaRPr lang="en-US" sz="1400" b="0" dirty="0">
                        <a:solidFill>
                          <a:schemeClr val="bg1"/>
                        </a:solidFill>
                        <a:latin typeface="Tw Cen MT" panose="020B0602020104020603" pitchFamily="34" charset="0"/>
                      </a:endParaRPr>
                    </a:p>
                    <a:p>
                      <a:pPr algn="ctr"/>
                      <a:r>
                        <a:rPr lang="en-US" sz="1400" b="0" dirty="0">
                          <a:solidFill>
                            <a:schemeClr val="bg1"/>
                          </a:solidFill>
                          <a:latin typeface="Tw Cen MT" panose="020B0602020104020603" pitchFamily="34" charset="0"/>
                        </a:rPr>
                        <a:t>HEAT Study</a:t>
                      </a:r>
                    </a:p>
                  </a:txBody>
                  <a:tcPr marL="68580" marR="68580"/>
                </a:tc>
                <a:tc>
                  <a:txBody>
                    <a:bodyPr/>
                    <a:lstStyle/>
                    <a:p>
                      <a:pPr algn="ctr"/>
                      <a:endParaRPr lang="en-US" sz="1400" b="0" dirty="0">
                        <a:solidFill>
                          <a:schemeClr val="bg1"/>
                        </a:solidFill>
                        <a:latin typeface="Tw Cen MT" panose="020B0602020104020603" pitchFamily="34" charset="0"/>
                      </a:endParaRPr>
                    </a:p>
                    <a:p>
                      <a:pPr algn="ctr"/>
                      <a:r>
                        <a:rPr lang="en-US" sz="1400" b="0" dirty="0">
                          <a:solidFill>
                            <a:schemeClr val="bg1"/>
                          </a:solidFill>
                          <a:latin typeface="Tw Cen MT" panose="020B0602020104020603" pitchFamily="34" charset="0"/>
                        </a:rPr>
                        <a:t>Lesion size</a:t>
                      </a:r>
                    </a:p>
                  </a:txBody>
                  <a:tcPr marL="68580" marR="68580"/>
                </a:tc>
                <a:tc>
                  <a:txBody>
                    <a:bodyPr/>
                    <a:lstStyle/>
                    <a:p>
                      <a:pPr algn="ctr"/>
                      <a:endParaRPr lang="en-US" sz="1400" b="0" dirty="0">
                        <a:solidFill>
                          <a:schemeClr val="bg1"/>
                        </a:solidFill>
                        <a:latin typeface="Tw Cen MT" panose="020B0602020104020603" pitchFamily="34" charset="0"/>
                      </a:endParaRPr>
                    </a:p>
                    <a:p>
                      <a:pPr algn="ctr"/>
                      <a:r>
                        <a:rPr lang="en-US" sz="1400" b="0" dirty="0">
                          <a:solidFill>
                            <a:schemeClr val="bg1"/>
                          </a:solidFill>
                          <a:latin typeface="Tw Cen MT" panose="020B0602020104020603" pitchFamily="34" charset="0"/>
                        </a:rPr>
                        <a:t>N</a:t>
                      </a:r>
                    </a:p>
                  </a:txBody>
                  <a:tcPr marL="68580" marR="68580"/>
                </a:tc>
                <a:tc>
                  <a:txBody>
                    <a:bodyPr/>
                    <a:lstStyle/>
                    <a:p>
                      <a:pPr algn="ctr"/>
                      <a:endParaRPr lang="en-US" sz="1400" b="0" dirty="0">
                        <a:solidFill>
                          <a:schemeClr val="bg1"/>
                        </a:solidFill>
                        <a:latin typeface="Tw Cen MT" panose="020B0602020104020603" pitchFamily="34" charset="0"/>
                      </a:endParaRPr>
                    </a:p>
                    <a:p>
                      <a:pPr algn="ctr"/>
                      <a:r>
                        <a:rPr lang="en-US" sz="1400" b="0" dirty="0">
                          <a:solidFill>
                            <a:schemeClr val="bg1"/>
                          </a:solidFill>
                          <a:latin typeface="Tw Cen MT" panose="020B0602020104020603" pitchFamily="34" charset="0"/>
                        </a:rPr>
                        <a:t>Median OS (mos)</a:t>
                      </a:r>
                    </a:p>
                  </a:txBody>
                  <a:tcPr marL="68580" marR="68580"/>
                </a:tc>
                <a:tc>
                  <a:txBody>
                    <a:bodyPr/>
                    <a:lstStyle/>
                    <a:p>
                      <a:pPr algn="ctr"/>
                      <a:endParaRPr lang="en-US" sz="1400" b="0" dirty="0">
                        <a:solidFill>
                          <a:schemeClr val="bg1"/>
                        </a:solidFill>
                        <a:latin typeface="Tw Cen MT" panose="020B0602020104020603" pitchFamily="34" charset="0"/>
                      </a:endParaRPr>
                    </a:p>
                    <a:p>
                      <a:pPr algn="ctr"/>
                      <a:r>
                        <a:rPr lang="en-US" sz="1400" b="0" dirty="0">
                          <a:solidFill>
                            <a:schemeClr val="bg1"/>
                          </a:solidFill>
                          <a:latin typeface="Tw Cen MT" panose="020B0602020104020603" pitchFamily="34" charset="0"/>
                        </a:rPr>
                        <a:t>Year 1 (%)</a:t>
                      </a:r>
                    </a:p>
                  </a:txBody>
                  <a:tcPr marL="68580" marR="68580"/>
                </a:tc>
                <a:tc>
                  <a:txBody>
                    <a:bodyPr/>
                    <a:lstStyle/>
                    <a:p>
                      <a:pPr algn="ctr"/>
                      <a:endParaRPr lang="en-US" sz="1400" b="0" dirty="0">
                        <a:solidFill>
                          <a:schemeClr val="bg1"/>
                        </a:solidFill>
                        <a:latin typeface="Tw Cen MT" panose="020B0602020104020603" pitchFamily="34" charset="0"/>
                      </a:endParaRPr>
                    </a:p>
                    <a:p>
                      <a:pPr algn="ctr"/>
                      <a:r>
                        <a:rPr lang="en-US" sz="1400" b="0" dirty="0">
                          <a:solidFill>
                            <a:schemeClr val="bg1"/>
                          </a:solidFill>
                          <a:latin typeface="Tw Cen MT" panose="020B0602020104020603" pitchFamily="34" charset="0"/>
                        </a:rPr>
                        <a:t>Year 2 (%)</a:t>
                      </a:r>
                    </a:p>
                  </a:txBody>
                  <a:tcPr marL="68580" marR="68580"/>
                </a:tc>
                <a:tc>
                  <a:txBody>
                    <a:bodyPr/>
                    <a:lstStyle/>
                    <a:p>
                      <a:pPr algn="ctr"/>
                      <a:endParaRPr lang="en-US" sz="1400" b="0" dirty="0">
                        <a:solidFill>
                          <a:schemeClr val="bg1"/>
                        </a:solidFill>
                        <a:latin typeface="Tw Cen MT" panose="020B0602020104020603" pitchFamily="34" charset="0"/>
                      </a:endParaRPr>
                    </a:p>
                    <a:p>
                      <a:pPr algn="ctr"/>
                      <a:r>
                        <a:rPr lang="en-US" sz="1400" b="0" dirty="0">
                          <a:solidFill>
                            <a:schemeClr val="bg1"/>
                          </a:solidFill>
                          <a:latin typeface="Tw Cen MT" panose="020B0602020104020603" pitchFamily="34" charset="0"/>
                        </a:rPr>
                        <a:t>Year 3 </a:t>
                      </a:r>
                    </a:p>
                    <a:p>
                      <a:pPr algn="ctr"/>
                      <a:r>
                        <a:rPr lang="en-US" sz="1400" b="0" dirty="0">
                          <a:solidFill>
                            <a:schemeClr val="bg1"/>
                          </a:solidFill>
                          <a:latin typeface="Tw Cen MT" panose="020B0602020104020603" pitchFamily="34" charset="0"/>
                        </a:rPr>
                        <a:t>(%)</a:t>
                      </a:r>
                    </a:p>
                  </a:txBody>
                  <a:tcPr marL="68580" marR="68580"/>
                </a:tc>
                <a:extLst>
                  <a:ext uri="{0D108BD9-81ED-4DB2-BD59-A6C34878D82A}">
                    <a16:rowId xmlns="" xmlns:a16="http://schemas.microsoft.com/office/drawing/2014/main" val="10000"/>
                  </a:ext>
                </a:extLst>
              </a:tr>
              <a:tr h="702475">
                <a:tc rowSpan="3">
                  <a:txBody>
                    <a:bodyPr/>
                    <a:lstStyle/>
                    <a:p>
                      <a:pPr algn="l"/>
                      <a:r>
                        <a:rPr lang="en-US" sz="1200" b="0" dirty="0">
                          <a:solidFill>
                            <a:schemeClr val="bg1"/>
                          </a:solidFill>
                          <a:latin typeface="Tw Cen MT" panose="020B0602020104020603" pitchFamily="34" charset="0"/>
                        </a:rPr>
                        <a:t>ITT Population</a:t>
                      </a:r>
                    </a:p>
                  </a:txBody>
                  <a:tcPr marL="68580" marR="68580" anchor="ctr">
                    <a:solidFill>
                      <a:schemeClr val="accent1">
                        <a:lumMod val="20000"/>
                        <a:lumOff val="80000"/>
                      </a:schemeClr>
                    </a:solidFill>
                  </a:tcPr>
                </a:tc>
                <a:tc>
                  <a:txBody>
                    <a:bodyPr/>
                    <a:lstStyle/>
                    <a:p>
                      <a:pPr algn="ctr"/>
                      <a:r>
                        <a:rPr lang="en-US" sz="1200" b="0" dirty="0">
                          <a:solidFill>
                            <a:schemeClr val="bg1"/>
                          </a:solidFill>
                          <a:latin typeface="Tw Cen MT" panose="020B0602020104020603" pitchFamily="34" charset="0"/>
                        </a:rPr>
                        <a:t>Overall:</a:t>
                      </a:r>
                      <a:r>
                        <a:rPr lang="en-US" sz="1200" b="0" baseline="0" dirty="0">
                          <a:solidFill>
                            <a:schemeClr val="bg1"/>
                          </a:solidFill>
                          <a:latin typeface="Tw Cen MT" panose="020B0602020104020603" pitchFamily="34" charset="0"/>
                        </a:rPr>
                        <a:t> </a:t>
                      </a:r>
                      <a:r>
                        <a:rPr lang="en-US" sz="1200" b="0" dirty="0">
                          <a:solidFill>
                            <a:schemeClr val="bg1"/>
                          </a:solidFill>
                          <a:latin typeface="Tw Cen MT" panose="020B0602020104020603" pitchFamily="34" charset="0"/>
                        </a:rPr>
                        <a:t>2.7 - 7.5 cm    </a:t>
                      </a:r>
                    </a:p>
                    <a:p>
                      <a:pPr algn="ctr"/>
                      <a:r>
                        <a:rPr lang="en-US" sz="1200" b="0" dirty="0">
                          <a:solidFill>
                            <a:schemeClr val="bg1"/>
                          </a:solidFill>
                          <a:latin typeface="Tw Cen MT" panose="020B0602020104020603" pitchFamily="34" charset="0"/>
                        </a:rPr>
                        <a:t> Mean: 4.2 cm</a:t>
                      </a:r>
                      <a:endParaRPr lang="en-US" sz="1200" b="0" baseline="0" dirty="0">
                        <a:solidFill>
                          <a:schemeClr val="bg1"/>
                        </a:solidFill>
                        <a:latin typeface="Tw Cen MT" panose="020B0602020104020603" pitchFamily="34" charset="0"/>
                      </a:endParaRPr>
                    </a:p>
                    <a:p>
                      <a:pPr algn="ctr"/>
                      <a:r>
                        <a:rPr lang="en-US" sz="1200" b="0" dirty="0">
                          <a:solidFill>
                            <a:schemeClr val="bg1"/>
                          </a:solidFill>
                          <a:latin typeface="Tw Cen MT" panose="020B0602020104020603" pitchFamily="34" charset="0"/>
                        </a:rPr>
                        <a:t>Median: 4 cm</a:t>
                      </a:r>
                    </a:p>
                  </a:txBody>
                  <a:tcPr marL="68580" marR="68580" anchor="ctr"/>
                </a:tc>
                <a:tc>
                  <a:txBody>
                    <a:bodyPr/>
                    <a:lstStyle/>
                    <a:p>
                      <a:pPr algn="ctr"/>
                      <a:r>
                        <a:rPr lang="en-US" sz="1200" b="0" dirty="0">
                          <a:solidFill>
                            <a:schemeClr val="bg1"/>
                          </a:solidFill>
                          <a:latin typeface="Tw Cen MT" panose="020B0602020104020603" pitchFamily="34" charset="0"/>
                        </a:rPr>
                        <a:t>223</a:t>
                      </a:r>
                    </a:p>
                  </a:txBody>
                  <a:tcPr marL="68580" marR="68580" anchor="ctr"/>
                </a:tc>
                <a:tc>
                  <a:txBody>
                    <a:bodyPr/>
                    <a:lstStyle/>
                    <a:p>
                      <a:pPr algn="ctr"/>
                      <a:r>
                        <a:rPr lang="en-US" sz="1200" b="0" dirty="0">
                          <a:solidFill>
                            <a:schemeClr val="bg1"/>
                          </a:solidFill>
                          <a:latin typeface="Tw Cen MT" panose="020B0602020104020603" pitchFamily="34" charset="0"/>
                        </a:rPr>
                        <a:t>48</a:t>
                      </a:r>
                    </a:p>
                  </a:txBody>
                  <a:tcPr marL="68580" marR="68580" anchor="ctr"/>
                </a:tc>
                <a:tc>
                  <a:txBody>
                    <a:bodyPr/>
                    <a:lstStyle/>
                    <a:p>
                      <a:pPr algn="ctr"/>
                      <a:r>
                        <a:rPr lang="en-US" sz="1200" b="0" dirty="0">
                          <a:solidFill>
                            <a:schemeClr val="bg1"/>
                          </a:solidFill>
                          <a:latin typeface="Tw Cen MT" panose="020B0602020104020603" pitchFamily="34" charset="0"/>
                        </a:rPr>
                        <a:t>85</a:t>
                      </a:r>
                    </a:p>
                  </a:txBody>
                  <a:tcPr marL="68580" marR="68580" anchor="ctr"/>
                </a:tc>
                <a:tc>
                  <a:txBody>
                    <a:bodyPr/>
                    <a:lstStyle/>
                    <a:p>
                      <a:pPr algn="ctr"/>
                      <a:r>
                        <a:rPr lang="en-US" sz="1200" b="0" dirty="0">
                          <a:solidFill>
                            <a:schemeClr val="bg1"/>
                          </a:solidFill>
                          <a:latin typeface="Tw Cen MT" panose="020B0602020104020603" pitchFamily="34" charset="0"/>
                        </a:rPr>
                        <a:t>76</a:t>
                      </a:r>
                    </a:p>
                  </a:txBody>
                  <a:tcPr marL="68580" marR="68580" anchor="ctr"/>
                </a:tc>
                <a:tc>
                  <a:txBody>
                    <a:bodyPr/>
                    <a:lstStyle/>
                    <a:p>
                      <a:pPr algn="ctr"/>
                      <a:r>
                        <a:rPr lang="en-US" sz="1200" b="0" dirty="0">
                          <a:solidFill>
                            <a:schemeClr val="bg1"/>
                          </a:solidFill>
                          <a:latin typeface="Tw Cen MT" panose="020B0602020104020603" pitchFamily="34" charset="0"/>
                        </a:rPr>
                        <a:t>64</a:t>
                      </a:r>
                    </a:p>
                  </a:txBody>
                  <a:tcPr marL="68580" marR="68580" anchor="ctr"/>
                </a:tc>
                <a:extLst>
                  <a:ext uri="{0D108BD9-81ED-4DB2-BD59-A6C34878D82A}">
                    <a16:rowId xmlns="" xmlns:a16="http://schemas.microsoft.com/office/drawing/2014/main" val="10001"/>
                  </a:ext>
                </a:extLst>
              </a:tr>
              <a:tr h="292698">
                <a:tc vMerge="1">
                  <a:txBody>
                    <a:bodyPr/>
                    <a:lstStyle/>
                    <a:p>
                      <a:pPr algn="ctr"/>
                      <a:endParaRPr lang="en-US" dirty="0"/>
                    </a:p>
                  </a:txBody>
                  <a:tcPr/>
                </a:tc>
                <a:tc>
                  <a:txBody>
                    <a:bodyPr/>
                    <a:lstStyle/>
                    <a:p>
                      <a:pPr algn="ctr"/>
                      <a:r>
                        <a:rPr lang="en-US" sz="1200" b="0" dirty="0">
                          <a:solidFill>
                            <a:schemeClr val="bg1"/>
                          </a:solidFill>
                          <a:latin typeface="Tw Cen MT" panose="020B0602020104020603" pitchFamily="34" charset="0"/>
                        </a:rPr>
                        <a:t>3 cm – 5 cm</a:t>
                      </a:r>
                    </a:p>
                  </a:txBody>
                  <a:tcPr marL="68580" marR="68580" anchor="ctr"/>
                </a:tc>
                <a:tc>
                  <a:txBody>
                    <a:bodyPr/>
                    <a:lstStyle/>
                    <a:p>
                      <a:pPr algn="ctr"/>
                      <a:r>
                        <a:rPr lang="en-US" sz="1200" b="0" dirty="0">
                          <a:solidFill>
                            <a:schemeClr val="bg1"/>
                          </a:solidFill>
                          <a:latin typeface="Tw Cen MT" panose="020B0602020104020603" pitchFamily="34" charset="0"/>
                        </a:rPr>
                        <a:t>183</a:t>
                      </a:r>
                    </a:p>
                  </a:txBody>
                  <a:tcPr marL="68580" marR="68580" anchor="ctr"/>
                </a:tc>
                <a:tc>
                  <a:txBody>
                    <a:bodyPr/>
                    <a:lstStyle/>
                    <a:p>
                      <a:pPr algn="ctr"/>
                      <a:r>
                        <a:rPr lang="en-US" sz="1200" b="0" dirty="0">
                          <a:solidFill>
                            <a:schemeClr val="bg1"/>
                          </a:solidFill>
                          <a:latin typeface="Tw Cen MT" panose="020B0602020104020603" pitchFamily="34" charset="0"/>
                        </a:rPr>
                        <a:t>NE</a:t>
                      </a:r>
                    </a:p>
                  </a:txBody>
                  <a:tcPr marL="68580" marR="68580" anchor="ctr"/>
                </a:tc>
                <a:tc>
                  <a:txBody>
                    <a:bodyPr/>
                    <a:lstStyle/>
                    <a:p>
                      <a:pPr algn="ctr"/>
                      <a:r>
                        <a:rPr lang="en-US" sz="1200" b="0" dirty="0">
                          <a:solidFill>
                            <a:schemeClr val="bg1"/>
                          </a:solidFill>
                          <a:latin typeface="Tw Cen MT" panose="020B0602020104020603" pitchFamily="34" charset="0"/>
                        </a:rPr>
                        <a:t>87</a:t>
                      </a:r>
                    </a:p>
                  </a:txBody>
                  <a:tcPr marL="68580" marR="68580" anchor="ctr"/>
                </a:tc>
                <a:tc>
                  <a:txBody>
                    <a:bodyPr/>
                    <a:lstStyle/>
                    <a:p>
                      <a:pPr algn="ctr"/>
                      <a:r>
                        <a:rPr lang="en-US" sz="1200" b="0" dirty="0">
                          <a:solidFill>
                            <a:schemeClr val="bg1"/>
                          </a:solidFill>
                          <a:latin typeface="Tw Cen MT" panose="020B0602020104020603" pitchFamily="34" charset="0"/>
                        </a:rPr>
                        <a:t>80</a:t>
                      </a:r>
                    </a:p>
                  </a:txBody>
                  <a:tcPr marL="68580" marR="68580" anchor="ctr"/>
                </a:tc>
                <a:tc>
                  <a:txBody>
                    <a:bodyPr/>
                    <a:lstStyle/>
                    <a:p>
                      <a:pPr algn="ctr"/>
                      <a:r>
                        <a:rPr lang="en-US" sz="1200" b="0" dirty="0">
                          <a:solidFill>
                            <a:schemeClr val="bg1"/>
                          </a:solidFill>
                          <a:latin typeface="Tw Cen MT" panose="020B0602020104020603" pitchFamily="34" charset="0"/>
                        </a:rPr>
                        <a:t>66</a:t>
                      </a:r>
                    </a:p>
                  </a:txBody>
                  <a:tcPr marL="68580" marR="68580" anchor="ctr"/>
                </a:tc>
                <a:extLst>
                  <a:ext uri="{0D108BD9-81ED-4DB2-BD59-A6C34878D82A}">
                    <a16:rowId xmlns="" xmlns:a16="http://schemas.microsoft.com/office/drawing/2014/main" val="10002"/>
                  </a:ext>
                </a:extLst>
              </a:tr>
              <a:tr h="292698">
                <a:tc vMerge="1">
                  <a:txBody>
                    <a:bodyPr/>
                    <a:lstStyle/>
                    <a:p>
                      <a:pPr algn="ctr"/>
                      <a:endParaRPr lang="en-US" dirty="0"/>
                    </a:p>
                  </a:txBody>
                  <a:tcPr/>
                </a:tc>
                <a:tc>
                  <a:txBody>
                    <a:bodyPr/>
                    <a:lstStyle/>
                    <a:p>
                      <a:pPr algn="ctr"/>
                      <a:r>
                        <a:rPr lang="en-US" sz="1200" b="0" dirty="0">
                          <a:solidFill>
                            <a:schemeClr val="bg1"/>
                          </a:solidFill>
                          <a:latin typeface="Tw Cen MT" panose="020B0602020104020603" pitchFamily="34" charset="0"/>
                        </a:rPr>
                        <a:t>5 cm – 7 cm</a:t>
                      </a:r>
                    </a:p>
                  </a:txBody>
                  <a:tcPr marL="68580" marR="68580" anchor="ctr"/>
                </a:tc>
                <a:tc>
                  <a:txBody>
                    <a:bodyPr/>
                    <a:lstStyle/>
                    <a:p>
                      <a:pPr algn="ctr"/>
                      <a:r>
                        <a:rPr lang="en-US" sz="1200" b="0" dirty="0">
                          <a:solidFill>
                            <a:schemeClr val="bg1"/>
                          </a:solidFill>
                          <a:latin typeface="Tw Cen MT" panose="020B0602020104020603" pitchFamily="34" charset="0"/>
                        </a:rPr>
                        <a:t>40</a:t>
                      </a:r>
                    </a:p>
                  </a:txBody>
                  <a:tcPr marL="68580" marR="68580" anchor="ctr"/>
                </a:tc>
                <a:tc>
                  <a:txBody>
                    <a:bodyPr/>
                    <a:lstStyle/>
                    <a:p>
                      <a:pPr algn="ctr"/>
                      <a:r>
                        <a:rPr lang="en-US" sz="1200" b="0" dirty="0">
                          <a:solidFill>
                            <a:schemeClr val="bg1"/>
                          </a:solidFill>
                          <a:latin typeface="Tw Cen MT" panose="020B0602020104020603" pitchFamily="34" charset="0"/>
                        </a:rPr>
                        <a:t>45</a:t>
                      </a:r>
                    </a:p>
                  </a:txBody>
                  <a:tcPr marL="68580" marR="68580" anchor="ctr"/>
                </a:tc>
                <a:tc>
                  <a:txBody>
                    <a:bodyPr/>
                    <a:lstStyle/>
                    <a:p>
                      <a:pPr algn="ctr"/>
                      <a:r>
                        <a:rPr lang="en-US" sz="1200" b="0" dirty="0">
                          <a:solidFill>
                            <a:schemeClr val="bg1"/>
                          </a:solidFill>
                          <a:latin typeface="Tw Cen MT" panose="020B0602020104020603" pitchFamily="34" charset="0"/>
                        </a:rPr>
                        <a:t>75</a:t>
                      </a:r>
                    </a:p>
                  </a:txBody>
                  <a:tcPr marL="68580" marR="68580" anchor="ctr"/>
                </a:tc>
                <a:tc>
                  <a:txBody>
                    <a:bodyPr/>
                    <a:lstStyle/>
                    <a:p>
                      <a:pPr algn="ctr"/>
                      <a:r>
                        <a:rPr lang="en-US" sz="1200" b="0" dirty="0">
                          <a:solidFill>
                            <a:schemeClr val="bg1"/>
                          </a:solidFill>
                          <a:latin typeface="Tw Cen MT" panose="020B0602020104020603" pitchFamily="34" charset="0"/>
                        </a:rPr>
                        <a:t>58</a:t>
                      </a:r>
                    </a:p>
                  </a:txBody>
                  <a:tcPr marL="68580" marR="68580" anchor="ctr"/>
                </a:tc>
                <a:tc>
                  <a:txBody>
                    <a:bodyPr/>
                    <a:lstStyle/>
                    <a:p>
                      <a:pPr algn="ctr"/>
                      <a:r>
                        <a:rPr lang="en-US" sz="1200" b="0" dirty="0">
                          <a:solidFill>
                            <a:schemeClr val="bg1"/>
                          </a:solidFill>
                          <a:latin typeface="Tw Cen MT" panose="020B0602020104020603" pitchFamily="34" charset="0"/>
                        </a:rPr>
                        <a:t>54</a:t>
                      </a:r>
                    </a:p>
                  </a:txBody>
                  <a:tcPr marL="68580" marR="68580" anchor="ctr"/>
                </a:tc>
                <a:extLst>
                  <a:ext uri="{0D108BD9-81ED-4DB2-BD59-A6C34878D82A}">
                    <a16:rowId xmlns="" xmlns:a16="http://schemas.microsoft.com/office/drawing/2014/main" val="10003"/>
                  </a:ext>
                </a:extLst>
              </a:tr>
              <a:tr h="90736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Tw Cen MT" panose="020B0602020104020603" pitchFamily="34" charset="0"/>
                        </a:rPr>
                        <a:t>ThermoDox + RFA ≥ 45 min.</a:t>
                      </a:r>
                    </a:p>
                  </a:txBody>
                  <a:tcPr marL="68580" marR="68580" anchor="ctr">
                    <a:solidFill>
                      <a:schemeClr val="accent4"/>
                    </a:solidFill>
                  </a:tcPr>
                </a:tc>
                <a:tc>
                  <a:txBody>
                    <a:bodyPr/>
                    <a:lstStyle/>
                    <a:p>
                      <a:pPr algn="ctr"/>
                      <a:r>
                        <a:rPr lang="en-US" sz="1200" b="1" dirty="0">
                          <a:solidFill>
                            <a:schemeClr val="bg1"/>
                          </a:solidFill>
                          <a:latin typeface="Tw Cen MT" panose="020B0602020104020603" pitchFamily="34" charset="0"/>
                        </a:rPr>
                        <a:t>Overall:</a:t>
                      </a:r>
                      <a:r>
                        <a:rPr lang="en-US" sz="1200" b="1" baseline="0" dirty="0">
                          <a:solidFill>
                            <a:schemeClr val="bg1"/>
                          </a:solidFill>
                          <a:latin typeface="Tw Cen MT" panose="020B0602020104020603" pitchFamily="34" charset="0"/>
                        </a:rPr>
                        <a:t> </a:t>
                      </a:r>
                      <a:r>
                        <a:rPr lang="en-US" sz="1200" b="1" dirty="0">
                          <a:solidFill>
                            <a:schemeClr val="bg1"/>
                          </a:solidFill>
                          <a:latin typeface="Tw Cen MT" panose="020B0602020104020603" pitchFamily="34" charset="0"/>
                        </a:rPr>
                        <a:t>2.7 - 6.9 cm </a:t>
                      </a:r>
                    </a:p>
                    <a:p>
                      <a:pPr algn="ctr"/>
                      <a:r>
                        <a:rPr lang="en-US" sz="1200" b="1" dirty="0">
                          <a:solidFill>
                            <a:schemeClr val="bg1"/>
                          </a:solidFill>
                          <a:latin typeface="Tw Cen MT" panose="020B0602020104020603" pitchFamily="34" charset="0"/>
                        </a:rPr>
                        <a:t>Mean: 4.3 cm  </a:t>
                      </a:r>
                    </a:p>
                    <a:p>
                      <a:pPr algn="ctr"/>
                      <a:r>
                        <a:rPr lang="en-US" sz="1200" b="1" dirty="0">
                          <a:solidFill>
                            <a:schemeClr val="bg1"/>
                          </a:solidFill>
                          <a:latin typeface="Tw Cen MT" panose="020B0602020104020603" pitchFamily="34" charset="0"/>
                        </a:rPr>
                        <a:t>Median: 4.2 cm</a:t>
                      </a:r>
                    </a:p>
                  </a:txBody>
                  <a:tcPr marL="68580" marR="68580" anchor="ctr">
                    <a:solidFill>
                      <a:schemeClr val="accent4"/>
                    </a:solidFill>
                  </a:tcPr>
                </a:tc>
                <a:tc>
                  <a:txBody>
                    <a:bodyPr/>
                    <a:lstStyle/>
                    <a:p>
                      <a:pPr algn="ctr"/>
                      <a:r>
                        <a:rPr lang="en-US" sz="1200" b="1" dirty="0">
                          <a:solidFill>
                            <a:schemeClr val="bg1"/>
                          </a:solidFill>
                          <a:latin typeface="Tw Cen MT" panose="020B0602020104020603" pitchFamily="34" charset="0"/>
                        </a:rPr>
                        <a:t>138</a:t>
                      </a:r>
                    </a:p>
                  </a:txBody>
                  <a:tcPr marL="68580" marR="68580" anchor="ctr">
                    <a:solidFill>
                      <a:schemeClr val="accent4"/>
                    </a:solidFill>
                  </a:tcPr>
                </a:tc>
                <a:tc>
                  <a:txBody>
                    <a:bodyPr/>
                    <a:lstStyle/>
                    <a:p>
                      <a:pPr algn="ctr"/>
                      <a:r>
                        <a:rPr lang="en-US" sz="1200" b="1" dirty="0">
                          <a:solidFill>
                            <a:schemeClr val="bg1"/>
                          </a:solidFill>
                          <a:latin typeface="Tw Cen MT" panose="020B0602020104020603" pitchFamily="34" charset="0"/>
                        </a:rPr>
                        <a:t>&gt;80</a:t>
                      </a:r>
                    </a:p>
                  </a:txBody>
                  <a:tcPr marL="68580" marR="68580" anchor="ctr">
                    <a:solidFill>
                      <a:schemeClr val="accent4"/>
                    </a:solidFill>
                  </a:tcPr>
                </a:tc>
                <a:tc>
                  <a:txBody>
                    <a:bodyPr/>
                    <a:lstStyle/>
                    <a:p>
                      <a:pPr algn="ctr"/>
                      <a:r>
                        <a:rPr lang="en-US" sz="1200" b="1" dirty="0">
                          <a:solidFill>
                            <a:schemeClr val="bg1"/>
                          </a:solidFill>
                          <a:latin typeface="Tw Cen MT" panose="020B0602020104020603" pitchFamily="34" charset="0"/>
                        </a:rPr>
                        <a:t>94</a:t>
                      </a:r>
                    </a:p>
                  </a:txBody>
                  <a:tcPr marL="68580" marR="68580" anchor="ctr">
                    <a:solidFill>
                      <a:schemeClr val="accent4"/>
                    </a:solidFill>
                  </a:tcPr>
                </a:tc>
                <a:tc>
                  <a:txBody>
                    <a:bodyPr/>
                    <a:lstStyle/>
                    <a:p>
                      <a:pPr algn="ctr"/>
                      <a:r>
                        <a:rPr lang="en-US" sz="1200" b="1" dirty="0">
                          <a:solidFill>
                            <a:schemeClr val="bg1"/>
                          </a:solidFill>
                          <a:latin typeface="Tw Cen MT" panose="020B0602020104020603" pitchFamily="34" charset="0"/>
                        </a:rPr>
                        <a:t>85</a:t>
                      </a:r>
                    </a:p>
                  </a:txBody>
                  <a:tcPr marL="68580" marR="68580" anchor="ctr">
                    <a:solidFill>
                      <a:schemeClr val="accent4"/>
                    </a:solidFill>
                  </a:tcPr>
                </a:tc>
                <a:tc>
                  <a:txBody>
                    <a:bodyPr/>
                    <a:lstStyle/>
                    <a:p>
                      <a:pPr algn="ctr"/>
                      <a:r>
                        <a:rPr lang="en-US" sz="1200" b="1" dirty="0">
                          <a:solidFill>
                            <a:schemeClr val="bg1"/>
                          </a:solidFill>
                          <a:latin typeface="Tw Cen MT" panose="020B0602020104020603" pitchFamily="34" charset="0"/>
                        </a:rPr>
                        <a:t>77</a:t>
                      </a:r>
                    </a:p>
                  </a:txBody>
                  <a:tcPr marL="68580" marR="68580" anchor="ctr">
                    <a:solidFill>
                      <a:schemeClr val="accent4"/>
                    </a:solidFill>
                  </a:tcPr>
                </a:tc>
                <a:extLst>
                  <a:ext uri="{0D108BD9-81ED-4DB2-BD59-A6C34878D82A}">
                    <a16:rowId xmlns="" xmlns:a16="http://schemas.microsoft.com/office/drawing/2014/main" val="10004"/>
                  </a:ext>
                </a:extLst>
              </a:tr>
              <a:tr h="702475">
                <a:tc>
                  <a:txBody>
                    <a:bodyPr/>
                    <a:lstStyle/>
                    <a:p>
                      <a:pPr algn="l"/>
                      <a:r>
                        <a:rPr lang="en-US" sz="1200" b="0" dirty="0">
                          <a:solidFill>
                            <a:schemeClr val="bg1"/>
                          </a:solidFill>
                          <a:latin typeface="Tw Cen MT" panose="020B0602020104020603" pitchFamily="34" charset="0"/>
                        </a:rPr>
                        <a:t>RFA alone time ≥ 45 min.</a:t>
                      </a:r>
                    </a:p>
                  </a:txBody>
                  <a:tcPr marL="68580" marR="68580" anchor="ctr"/>
                </a:tc>
                <a:tc>
                  <a:txBody>
                    <a:bodyPr/>
                    <a:lstStyle/>
                    <a:p>
                      <a:pPr algn="ctr"/>
                      <a:r>
                        <a:rPr lang="en-US" sz="1200" b="0" dirty="0">
                          <a:solidFill>
                            <a:schemeClr val="bg1"/>
                          </a:solidFill>
                          <a:latin typeface="Tw Cen MT" panose="020B0602020104020603" pitchFamily="34" charset="0"/>
                        </a:rPr>
                        <a:t>Overall:</a:t>
                      </a:r>
                      <a:r>
                        <a:rPr lang="en-US" sz="1200" b="0" baseline="0" dirty="0">
                          <a:solidFill>
                            <a:schemeClr val="bg1"/>
                          </a:solidFill>
                          <a:latin typeface="Tw Cen MT" panose="020B0602020104020603" pitchFamily="34" charset="0"/>
                        </a:rPr>
                        <a:t> </a:t>
                      </a:r>
                      <a:r>
                        <a:rPr lang="en-US" sz="1200" b="0" dirty="0">
                          <a:solidFill>
                            <a:schemeClr val="bg1"/>
                          </a:solidFill>
                          <a:latin typeface="Tw Cen MT" panose="020B0602020104020603" pitchFamily="34" charset="0"/>
                        </a:rPr>
                        <a:t> 3 - 6.9 cm</a:t>
                      </a:r>
                    </a:p>
                    <a:p>
                      <a:pPr algn="ctr"/>
                      <a:r>
                        <a:rPr lang="en-US" sz="1200" b="0" dirty="0">
                          <a:solidFill>
                            <a:schemeClr val="bg1"/>
                          </a:solidFill>
                          <a:latin typeface="Tw Cen MT" panose="020B0602020104020603" pitchFamily="34" charset="0"/>
                        </a:rPr>
                        <a:t>Mean: 4.2 cm </a:t>
                      </a:r>
                    </a:p>
                    <a:p>
                      <a:pPr algn="ctr"/>
                      <a:r>
                        <a:rPr lang="en-US" sz="1200" b="0" dirty="0">
                          <a:solidFill>
                            <a:schemeClr val="bg1"/>
                          </a:solidFill>
                          <a:latin typeface="Tw Cen MT" panose="020B0602020104020603" pitchFamily="34" charset="0"/>
                        </a:rPr>
                        <a:t>Median: 3.9</a:t>
                      </a:r>
                      <a:r>
                        <a:rPr lang="en-US" sz="1200" b="0" baseline="0" dirty="0">
                          <a:solidFill>
                            <a:schemeClr val="bg1"/>
                          </a:solidFill>
                          <a:latin typeface="Tw Cen MT" panose="020B0602020104020603" pitchFamily="34" charset="0"/>
                        </a:rPr>
                        <a:t> </a:t>
                      </a:r>
                      <a:r>
                        <a:rPr lang="en-US" sz="1200" b="0" dirty="0">
                          <a:solidFill>
                            <a:schemeClr val="bg1"/>
                          </a:solidFill>
                          <a:latin typeface="Tw Cen MT" panose="020B0602020104020603" pitchFamily="34" charset="0"/>
                        </a:rPr>
                        <a:t>cm</a:t>
                      </a:r>
                    </a:p>
                  </a:txBody>
                  <a:tcPr marL="68580" marR="68580" anchor="ctr"/>
                </a:tc>
                <a:tc>
                  <a:txBody>
                    <a:bodyPr/>
                    <a:lstStyle/>
                    <a:p>
                      <a:pPr algn="ctr"/>
                      <a:r>
                        <a:rPr lang="en-US" sz="1200" b="0" dirty="0">
                          <a:solidFill>
                            <a:schemeClr val="bg1"/>
                          </a:solidFill>
                          <a:latin typeface="Tw Cen MT" panose="020B0602020104020603" pitchFamily="34" charset="0"/>
                        </a:rPr>
                        <a:t>147</a:t>
                      </a:r>
                    </a:p>
                  </a:txBody>
                  <a:tcPr marL="68580" marR="68580" anchor="ctr"/>
                </a:tc>
                <a:tc>
                  <a:txBody>
                    <a:bodyPr/>
                    <a:lstStyle/>
                    <a:p>
                      <a:pPr algn="ctr"/>
                      <a:r>
                        <a:rPr lang="en-US" sz="1200" b="0" dirty="0">
                          <a:solidFill>
                            <a:schemeClr val="bg1"/>
                          </a:solidFill>
                          <a:latin typeface="Tw Cen MT" panose="020B0602020104020603" pitchFamily="34" charset="0"/>
                        </a:rPr>
                        <a:t>&lt;59</a:t>
                      </a:r>
                    </a:p>
                  </a:txBody>
                  <a:tcPr marL="68580" marR="68580" anchor="ctr"/>
                </a:tc>
                <a:tc>
                  <a:txBody>
                    <a:bodyPr/>
                    <a:lstStyle/>
                    <a:p>
                      <a:pPr algn="ctr"/>
                      <a:r>
                        <a:rPr lang="en-US" sz="1200" b="0" dirty="0">
                          <a:solidFill>
                            <a:schemeClr val="bg1"/>
                          </a:solidFill>
                          <a:latin typeface="Tw Cen MT" panose="020B0602020104020603" pitchFamily="34" charset="0"/>
                        </a:rPr>
                        <a:t>88</a:t>
                      </a:r>
                    </a:p>
                  </a:txBody>
                  <a:tcPr marL="68580" marR="68580" anchor="ctr"/>
                </a:tc>
                <a:tc>
                  <a:txBody>
                    <a:bodyPr/>
                    <a:lstStyle/>
                    <a:p>
                      <a:pPr algn="ctr"/>
                      <a:r>
                        <a:rPr lang="en-US" sz="1200" b="0" dirty="0">
                          <a:solidFill>
                            <a:schemeClr val="bg1"/>
                          </a:solidFill>
                          <a:latin typeface="Tw Cen MT" panose="020B0602020104020603" pitchFamily="34" charset="0"/>
                        </a:rPr>
                        <a:t>79</a:t>
                      </a:r>
                    </a:p>
                  </a:txBody>
                  <a:tcPr marL="68580" marR="68580" anchor="ctr"/>
                </a:tc>
                <a:tc>
                  <a:txBody>
                    <a:bodyPr/>
                    <a:lstStyle/>
                    <a:p>
                      <a:pPr algn="ctr"/>
                      <a:r>
                        <a:rPr lang="en-US" sz="1200" b="0" dirty="0">
                          <a:solidFill>
                            <a:schemeClr val="bg1"/>
                          </a:solidFill>
                          <a:latin typeface="Tw Cen MT" panose="020B0602020104020603" pitchFamily="34" charset="0"/>
                        </a:rPr>
                        <a:t>69</a:t>
                      </a:r>
                    </a:p>
                  </a:txBody>
                  <a:tcPr marL="68580" marR="68580" anchor="ctr"/>
                </a:tc>
                <a:extLst>
                  <a:ext uri="{0D108BD9-81ED-4DB2-BD59-A6C34878D82A}">
                    <a16:rowId xmlns="" xmlns:a16="http://schemas.microsoft.com/office/drawing/2014/main" val="10005"/>
                  </a:ext>
                </a:extLst>
              </a:tr>
              <a:tr h="361510">
                <a:tc rowSpan="2">
                  <a:txBody>
                    <a:bodyPr/>
                    <a:lstStyle/>
                    <a:p>
                      <a:pPr algn="l"/>
                      <a:r>
                        <a:rPr lang="en-US" sz="1200" b="0" dirty="0">
                          <a:solidFill>
                            <a:schemeClr val="bg1"/>
                          </a:solidFill>
                          <a:latin typeface="Tw Cen MT" panose="020B0602020104020603" pitchFamily="34" charset="0"/>
                        </a:rPr>
                        <a:t>Ikeda et al (TACE) 2013</a:t>
                      </a:r>
                    </a:p>
                  </a:txBody>
                  <a:tcPr marL="68580" marR="68580" anchor="ctr">
                    <a:solidFill>
                      <a:schemeClr val="accent1">
                        <a:lumMod val="20000"/>
                        <a:lumOff val="80000"/>
                      </a:schemeClr>
                    </a:solidFill>
                  </a:tcPr>
                </a:tc>
                <a:tc>
                  <a:txBody>
                    <a:bodyPr/>
                    <a:lstStyle/>
                    <a:p>
                      <a:pPr algn="ctr"/>
                      <a:r>
                        <a:rPr lang="en-US" sz="1200" b="0" dirty="0">
                          <a:solidFill>
                            <a:schemeClr val="bg1"/>
                          </a:solidFill>
                          <a:latin typeface="Tw Cen MT" panose="020B0602020104020603" pitchFamily="34" charset="0"/>
                        </a:rPr>
                        <a:t>Median:</a:t>
                      </a:r>
                      <a:r>
                        <a:rPr lang="en-US" sz="1200" b="0" baseline="0" dirty="0">
                          <a:solidFill>
                            <a:schemeClr val="bg1"/>
                          </a:solidFill>
                          <a:latin typeface="Tw Cen MT" panose="020B0602020104020603" pitchFamily="34" charset="0"/>
                        </a:rPr>
                        <a:t> 3.9; range 1-11</a:t>
                      </a:r>
                      <a:endParaRPr lang="en-US" sz="1200" b="0" dirty="0">
                        <a:solidFill>
                          <a:schemeClr val="bg1"/>
                        </a:solidFill>
                        <a:latin typeface="Tw Cen MT" panose="020B0602020104020603" pitchFamily="34" charset="0"/>
                      </a:endParaRPr>
                    </a:p>
                  </a:txBody>
                  <a:tcPr marL="68580" marR="68580" anchor="ctr"/>
                </a:tc>
                <a:tc>
                  <a:txBody>
                    <a:bodyPr/>
                    <a:lstStyle/>
                    <a:p>
                      <a:pPr algn="ctr"/>
                      <a:r>
                        <a:rPr lang="en-US" sz="1200" b="0" dirty="0">
                          <a:solidFill>
                            <a:schemeClr val="bg1"/>
                          </a:solidFill>
                          <a:latin typeface="Tw Cen MT" panose="020B0602020104020603" pitchFamily="34" charset="0"/>
                        </a:rPr>
                        <a:t>99</a:t>
                      </a:r>
                    </a:p>
                  </a:txBody>
                  <a:tcPr marL="68580" marR="68580" anchor="ctr"/>
                </a:tc>
                <a:tc>
                  <a:txBody>
                    <a:bodyPr/>
                    <a:lstStyle/>
                    <a:p>
                      <a:pPr algn="ctr"/>
                      <a:r>
                        <a:rPr lang="en-US" sz="1200" b="0" dirty="0">
                          <a:solidFill>
                            <a:schemeClr val="bg1"/>
                          </a:solidFill>
                          <a:latin typeface="Tw Cen MT" panose="020B0602020104020603" pitchFamily="34" charset="0"/>
                        </a:rPr>
                        <a:t>37</a:t>
                      </a:r>
                    </a:p>
                  </a:txBody>
                  <a:tcPr marL="68580" marR="68580" anchor="ctr"/>
                </a:tc>
                <a:tc>
                  <a:txBody>
                    <a:bodyPr/>
                    <a:lstStyle/>
                    <a:p>
                      <a:pPr algn="ctr"/>
                      <a:r>
                        <a:rPr lang="en-US" sz="1200" b="0" dirty="0">
                          <a:solidFill>
                            <a:schemeClr val="bg1"/>
                          </a:solidFill>
                          <a:latin typeface="Tw Cen MT" panose="020B0602020104020603" pitchFamily="34" charset="0"/>
                        </a:rPr>
                        <a:t>90</a:t>
                      </a:r>
                    </a:p>
                  </a:txBody>
                  <a:tcPr marL="68580" marR="68580" anchor="ctr"/>
                </a:tc>
                <a:tc>
                  <a:txBody>
                    <a:bodyPr/>
                    <a:lstStyle/>
                    <a:p>
                      <a:pPr algn="ctr"/>
                      <a:r>
                        <a:rPr lang="en-US" sz="1200" b="0" dirty="0">
                          <a:solidFill>
                            <a:schemeClr val="bg1"/>
                          </a:solidFill>
                          <a:latin typeface="Tw Cen MT" panose="020B0602020104020603" pitchFamily="34" charset="0"/>
                        </a:rPr>
                        <a:t>75</a:t>
                      </a:r>
                    </a:p>
                  </a:txBody>
                  <a:tcPr marL="68580" marR="68580" anchor="ctr"/>
                </a:tc>
                <a:tc>
                  <a:txBody>
                    <a:bodyPr/>
                    <a:lstStyle/>
                    <a:p>
                      <a:pPr algn="ctr"/>
                      <a:r>
                        <a:rPr lang="en-US" sz="1200" b="0" dirty="0">
                          <a:solidFill>
                            <a:schemeClr val="bg1"/>
                          </a:solidFill>
                          <a:latin typeface="Tw Cen MT" panose="020B0602020104020603" pitchFamily="34" charset="0"/>
                        </a:rPr>
                        <a:t>NR</a:t>
                      </a:r>
                    </a:p>
                  </a:txBody>
                  <a:tcPr marL="68580" marR="68580" anchor="ctr"/>
                </a:tc>
                <a:extLst>
                  <a:ext uri="{0D108BD9-81ED-4DB2-BD59-A6C34878D82A}">
                    <a16:rowId xmlns="" xmlns:a16="http://schemas.microsoft.com/office/drawing/2014/main" val="10006"/>
                  </a:ext>
                </a:extLst>
              </a:tr>
              <a:tr h="292698">
                <a:tc vMerge="1">
                  <a:txBody>
                    <a:bodyPr/>
                    <a:lstStyle/>
                    <a:p>
                      <a:pPr algn="ctr"/>
                      <a:endParaRPr lang="en-US" dirty="0"/>
                    </a:p>
                  </a:txBody>
                  <a:tcPr anchor="ctr"/>
                </a:tc>
                <a:tc>
                  <a:txBody>
                    <a:bodyPr/>
                    <a:lstStyle/>
                    <a:p>
                      <a:pPr algn="ctr"/>
                      <a:r>
                        <a:rPr lang="en-US" sz="1200" b="0" dirty="0">
                          <a:solidFill>
                            <a:schemeClr val="bg1"/>
                          </a:solidFill>
                          <a:latin typeface="Tw Cen MT" panose="020B0602020104020603" pitchFamily="34" charset="0"/>
                        </a:rPr>
                        <a:t>&gt; 3.0</a:t>
                      </a:r>
                    </a:p>
                  </a:txBody>
                  <a:tcPr marL="68580" marR="68580" anchor="ctr"/>
                </a:tc>
                <a:tc>
                  <a:txBody>
                    <a:bodyPr/>
                    <a:lstStyle/>
                    <a:p>
                      <a:pPr algn="ctr"/>
                      <a:r>
                        <a:rPr lang="en-US" sz="1200" b="0" dirty="0">
                          <a:solidFill>
                            <a:schemeClr val="bg1"/>
                          </a:solidFill>
                          <a:latin typeface="Tw Cen MT" panose="020B0602020104020603" pitchFamily="34" charset="0"/>
                        </a:rPr>
                        <a:t>64</a:t>
                      </a:r>
                    </a:p>
                  </a:txBody>
                  <a:tcPr marL="68580" marR="68580" anchor="ctr"/>
                </a:tc>
                <a:tc>
                  <a:txBody>
                    <a:bodyPr/>
                    <a:lstStyle/>
                    <a:p>
                      <a:pPr algn="ctr"/>
                      <a:r>
                        <a:rPr lang="en-US" sz="1200" b="0" dirty="0">
                          <a:solidFill>
                            <a:schemeClr val="bg1"/>
                          </a:solidFill>
                          <a:latin typeface="Tw Cen MT" panose="020B0602020104020603" pitchFamily="34" charset="0"/>
                        </a:rPr>
                        <a:t>NR</a:t>
                      </a:r>
                    </a:p>
                  </a:txBody>
                  <a:tcPr marL="68580" marR="68580" anchor="ctr"/>
                </a:tc>
                <a:tc>
                  <a:txBody>
                    <a:bodyPr/>
                    <a:lstStyle/>
                    <a:p>
                      <a:pPr algn="ctr"/>
                      <a:r>
                        <a:rPr lang="en-US" sz="1200" b="0" dirty="0">
                          <a:solidFill>
                            <a:schemeClr val="bg1"/>
                          </a:solidFill>
                          <a:latin typeface="Tw Cen MT" panose="020B0602020104020603" pitchFamily="34" charset="0"/>
                        </a:rPr>
                        <a:t>NR</a:t>
                      </a:r>
                    </a:p>
                  </a:txBody>
                  <a:tcPr marL="68580" marR="68580" anchor="ctr"/>
                </a:tc>
                <a:tc>
                  <a:txBody>
                    <a:bodyPr/>
                    <a:lstStyle/>
                    <a:p>
                      <a:pPr algn="ctr"/>
                      <a:r>
                        <a:rPr lang="en-US" sz="1200" b="0" dirty="0">
                          <a:solidFill>
                            <a:schemeClr val="bg1"/>
                          </a:solidFill>
                          <a:latin typeface="Tw Cen MT" panose="020B0602020104020603" pitchFamily="34" charset="0"/>
                        </a:rPr>
                        <a:t>66</a:t>
                      </a:r>
                    </a:p>
                  </a:txBody>
                  <a:tcPr marL="68580" marR="68580" anchor="ctr"/>
                </a:tc>
                <a:tc>
                  <a:txBody>
                    <a:bodyPr/>
                    <a:lstStyle/>
                    <a:p>
                      <a:pPr algn="ctr"/>
                      <a:r>
                        <a:rPr lang="en-US" sz="1200" b="0" dirty="0">
                          <a:solidFill>
                            <a:schemeClr val="bg1"/>
                          </a:solidFill>
                          <a:latin typeface="Tw Cen MT" panose="020B0602020104020603" pitchFamily="34" charset="0"/>
                        </a:rPr>
                        <a:t>NR</a:t>
                      </a:r>
                    </a:p>
                  </a:txBody>
                  <a:tcPr marL="68580" marR="68580" anchor="ctr"/>
                </a:tc>
                <a:extLst>
                  <a:ext uri="{0D108BD9-81ED-4DB2-BD59-A6C34878D82A}">
                    <a16:rowId xmlns="" xmlns:a16="http://schemas.microsoft.com/office/drawing/2014/main" val="10007"/>
                  </a:ext>
                </a:extLst>
              </a:tr>
              <a:tr h="292698">
                <a:tc rowSpan="2">
                  <a:txBody>
                    <a:bodyPr/>
                    <a:lstStyle/>
                    <a:p>
                      <a:pPr algn="l"/>
                      <a:r>
                        <a:rPr lang="en-US" sz="1200" b="0" dirty="0">
                          <a:solidFill>
                            <a:schemeClr val="bg1"/>
                          </a:solidFill>
                          <a:latin typeface="Tw Cen MT" panose="020B0602020104020603" pitchFamily="34" charset="0"/>
                        </a:rPr>
                        <a:t>Burrel (DEB TACE) 2012</a:t>
                      </a:r>
                    </a:p>
                  </a:txBody>
                  <a:tcPr marL="68580" marR="68580" anchor="ctr">
                    <a:solidFill>
                      <a:schemeClr val="accent1">
                        <a:lumMod val="20000"/>
                        <a:lumOff val="80000"/>
                      </a:schemeClr>
                    </a:solidFill>
                  </a:tcPr>
                </a:tc>
                <a:tc>
                  <a:txBody>
                    <a:bodyPr/>
                    <a:lstStyle/>
                    <a:p>
                      <a:pPr algn="ctr"/>
                      <a:r>
                        <a:rPr lang="en-US" sz="1200" b="0" dirty="0">
                          <a:solidFill>
                            <a:schemeClr val="bg1"/>
                          </a:solidFill>
                          <a:latin typeface="Tw Cen MT" panose="020B0602020104020603" pitchFamily="34" charset="0"/>
                        </a:rPr>
                        <a:t>BCLC A</a:t>
                      </a:r>
                    </a:p>
                  </a:txBody>
                  <a:tcPr marL="68580" marR="68580" anchor="ctr"/>
                </a:tc>
                <a:tc>
                  <a:txBody>
                    <a:bodyPr/>
                    <a:lstStyle/>
                    <a:p>
                      <a:pPr algn="ctr"/>
                      <a:r>
                        <a:rPr lang="en-US" sz="1200" b="0" dirty="0">
                          <a:solidFill>
                            <a:schemeClr val="bg1"/>
                          </a:solidFill>
                          <a:latin typeface="Tw Cen MT" panose="020B0602020104020603" pitchFamily="34" charset="0"/>
                        </a:rPr>
                        <a:t>41</a:t>
                      </a:r>
                    </a:p>
                  </a:txBody>
                  <a:tcPr marL="68580" marR="68580" anchor="ctr"/>
                </a:tc>
                <a:tc>
                  <a:txBody>
                    <a:bodyPr/>
                    <a:lstStyle/>
                    <a:p>
                      <a:pPr algn="ctr"/>
                      <a:r>
                        <a:rPr lang="en-US" sz="1200" b="0" dirty="0">
                          <a:solidFill>
                            <a:schemeClr val="bg1"/>
                          </a:solidFill>
                          <a:latin typeface="Tw Cen MT" panose="020B0602020104020603" pitchFamily="34" charset="0"/>
                        </a:rPr>
                        <a:t>54</a:t>
                      </a:r>
                    </a:p>
                  </a:txBody>
                  <a:tcPr marL="68580" marR="68580" anchor="ctr"/>
                </a:tc>
                <a:tc>
                  <a:txBody>
                    <a:bodyPr/>
                    <a:lstStyle/>
                    <a:p>
                      <a:pPr algn="ctr"/>
                      <a:r>
                        <a:rPr lang="en-US" sz="1200" b="0" dirty="0">
                          <a:solidFill>
                            <a:schemeClr val="bg1"/>
                          </a:solidFill>
                          <a:latin typeface="Tw Cen MT" panose="020B0602020104020603" pitchFamily="34" charset="0"/>
                        </a:rPr>
                        <a:t>89.7</a:t>
                      </a:r>
                    </a:p>
                  </a:txBody>
                  <a:tcPr marL="68580" marR="68580" anchor="ctr"/>
                </a:tc>
                <a:tc>
                  <a:txBody>
                    <a:bodyPr/>
                    <a:lstStyle/>
                    <a:p>
                      <a:pPr algn="ctr"/>
                      <a:r>
                        <a:rPr lang="en-US" sz="1200" b="0" dirty="0">
                          <a:solidFill>
                            <a:schemeClr val="bg1"/>
                          </a:solidFill>
                          <a:latin typeface="Tw Cen MT" panose="020B0602020104020603" pitchFamily="34" charset="0"/>
                        </a:rPr>
                        <a:t>NR</a:t>
                      </a:r>
                    </a:p>
                  </a:txBody>
                  <a:tcPr marL="68580" marR="68580" anchor="ctr"/>
                </a:tc>
                <a:tc>
                  <a:txBody>
                    <a:bodyPr/>
                    <a:lstStyle/>
                    <a:p>
                      <a:pPr algn="ctr"/>
                      <a:r>
                        <a:rPr lang="en-US" sz="1200" b="0" dirty="0">
                          <a:solidFill>
                            <a:schemeClr val="bg1"/>
                          </a:solidFill>
                          <a:latin typeface="Tw Cen MT" panose="020B0602020104020603" pitchFamily="34" charset="0"/>
                        </a:rPr>
                        <a:t>67.8</a:t>
                      </a:r>
                    </a:p>
                  </a:txBody>
                  <a:tcPr marL="68580" marR="68580" anchor="ctr"/>
                </a:tc>
                <a:extLst>
                  <a:ext uri="{0D108BD9-81ED-4DB2-BD59-A6C34878D82A}">
                    <a16:rowId xmlns="" xmlns:a16="http://schemas.microsoft.com/office/drawing/2014/main" val="10008"/>
                  </a:ext>
                </a:extLst>
              </a:tr>
              <a:tr h="0">
                <a:tc vMerge="1">
                  <a:txBody>
                    <a:bodyPr/>
                    <a:lstStyle/>
                    <a:p>
                      <a:pPr algn="ctr"/>
                      <a:endParaRPr lang="en-US" dirty="0"/>
                    </a:p>
                  </a:txBody>
                  <a:tcPr anchor="ctr"/>
                </a:tc>
                <a:tc>
                  <a:txBody>
                    <a:bodyPr/>
                    <a:lstStyle/>
                    <a:p>
                      <a:pPr algn="ctr"/>
                      <a:r>
                        <a:rPr lang="en-US" sz="1200" b="0" dirty="0">
                          <a:solidFill>
                            <a:schemeClr val="bg1"/>
                          </a:solidFill>
                          <a:latin typeface="Tw Cen MT" panose="020B0602020104020603" pitchFamily="34" charset="0"/>
                        </a:rPr>
                        <a:t>BCLC B</a:t>
                      </a:r>
                    </a:p>
                  </a:txBody>
                  <a:tcPr marL="68580" marR="68580" anchor="ctr"/>
                </a:tc>
                <a:tc>
                  <a:txBody>
                    <a:bodyPr/>
                    <a:lstStyle/>
                    <a:p>
                      <a:pPr algn="ctr"/>
                      <a:r>
                        <a:rPr lang="en-US" sz="1200" b="0" dirty="0">
                          <a:solidFill>
                            <a:schemeClr val="bg1"/>
                          </a:solidFill>
                          <a:latin typeface="Tw Cen MT" panose="020B0602020104020603" pitchFamily="34" charset="0"/>
                        </a:rPr>
                        <a:t>63</a:t>
                      </a:r>
                    </a:p>
                  </a:txBody>
                  <a:tcPr marL="68580" marR="68580" anchor="ctr"/>
                </a:tc>
                <a:tc>
                  <a:txBody>
                    <a:bodyPr/>
                    <a:lstStyle/>
                    <a:p>
                      <a:pPr algn="ctr"/>
                      <a:r>
                        <a:rPr lang="en-US" sz="1200" b="0" dirty="0">
                          <a:solidFill>
                            <a:schemeClr val="bg1"/>
                          </a:solidFill>
                          <a:latin typeface="Tw Cen MT" panose="020B0602020104020603" pitchFamily="34" charset="0"/>
                        </a:rPr>
                        <a:t>48</a:t>
                      </a:r>
                    </a:p>
                  </a:txBody>
                  <a:tcPr marL="68580" marR="68580" anchor="ctr"/>
                </a:tc>
                <a:tc>
                  <a:txBody>
                    <a:bodyPr/>
                    <a:lstStyle/>
                    <a:p>
                      <a:pPr algn="ctr"/>
                      <a:r>
                        <a:rPr lang="en-US" sz="1200" b="0" dirty="0">
                          <a:solidFill>
                            <a:schemeClr val="bg1"/>
                          </a:solidFill>
                          <a:latin typeface="Tw Cen MT" panose="020B0602020104020603" pitchFamily="34" charset="0"/>
                        </a:rPr>
                        <a:t>88.2</a:t>
                      </a:r>
                    </a:p>
                  </a:txBody>
                  <a:tcPr marL="68580" marR="68580" anchor="ctr"/>
                </a:tc>
                <a:tc>
                  <a:txBody>
                    <a:bodyPr/>
                    <a:lstStyle/>
                    <a:p>
                      <a:pPr algn="ctr"/>
                      <a:r>
                        <a:rPr lang="en-US" sz="1200" b="0" dirty="0">
                          <a:solidFill>
                            <a:schemeClr val="bg1"/>
                          </a:solidFill>
                          <a:latin typeface="Tw Cen MT" panose="020B0602020104020603" pitchFamily="34" charset="0"/>
                        </a:rPr>
                        <a:t>NR</a:t>
                      </a:r>
                    </a:p>
                  </a:txBody>
                  <a:tcPr marL="68580" marR="68580" anchor="ctr"/>
                </a:tc>
                <a:tc>
                  <a:txBody>
                    <a:bodyPr/>
                    <a:lstStyle/>
                    <a:p>
                      <a:pPr algn="ctr"/>
                      <a:r>
                        <a:rPr lang="en-US" sz="1200" b="0" dirty="0">
                          <a:solidFill>
                            <a:schemeClr val="bg1"/>
                          </a:solidFill>
                          <a:latin typeface="Tw Cen MT" panose="020B0602020104020603" pitchFamily="34" charset="0"/>
                        </a:rPr>
                        <a:t>64.4</a:t>
                      </a:r>
                    </a:p>
                  </a:txBody>
                  <a:tcPr marL="68580" marR="68580" anchor="ctr"/>
                </a:tc>
                <a:extLst>
                  <a:ext uri="{0D108BD9-81ED-4DB2-BD59-A6C34878D82A}">
                    <a16:rowId xmlns="" xmlns:a16="http://schemas.microsoft.com/office/drawing/2014/main" val="10009"/>
                  </a:ext>
                </a:extLst>
              </a:tr>
            </a:tbl>
          </a:graphicData>
        </a:graphic>
      </p:graphicFrame>
      <p:sp>
        <p:nvSpPr>
          <p:cNvPr id="2" name="TextBox 1"/>
          <p:cNvSpPr txBox="1"/>
          <p:nvPr/>
        </p:nvSpPr>
        <p:spPr>
          <a:xfrm>
            <a:off x="686600" y="6370096"/>
            <a:ext cx="2553904" cy="246221"/>
          </a:xfrm>
          <a:prstGeom prst="rect">
            <a:avLst/>
          </a:prstGeom>
          <a:noFill/>
        </p:spPr>
        <p:txBody>
          <a:bodyPr wrap="none" rtlCol="0">
            <a:spAutoFit/>
          </a:bodyPr>
          <a:lstStyle/>
          <a:p>
            <a:r>
              <a:rPr lang="en-US" sz="1000" b="1" dirty="0">
                <a:latin typeface="+mn-lt"/>
              </a:rPr>
              <a:t>DEB TACE – Doxorubicin Eluding Beads</a:t>
            </a:r>
          </a:p>
        </p:txBody>
      </p:sp>
      <p:sp>
        <p:nvSpPr>
          <p:cNvPr id="5" name="TextBox 4"/>
          <p:cNvSpPr txBox="1"/>
          <p:nvPr/>
        </p:nvSpPr>
        <p:spPr>
          <a:xfrm>
            <a:off x="81881" y="6305268"/>
            <a:ext cx="343171" cy="276999"/>
          </a:xfrm>
          <a:prstGeom prst="rect">
            <a:avLst/>
          </a:prstGeom>
          <a:noFill/>
        </p:spPr>
        <p:txBody>
          <a:bodyPr wrap="none" rtlCol="0">
            <a:spAutoFit/>
          </a:bodyPr>
          <a:lstStyle/>
          <a:p>
            <a:r>
              <a:rPr lang="en-US" sz="1200" dirty="0">
                <a:latin typeface="Avenir Book"/>
              </a:rPr>
              <a:t>11</a:t>
            </a:r>
          </a:p>
        </p:txBody>
      </p:sp>
      <p:cxnSp>
        <p:nvCxnSpPr>
          <p:cNvPr id="4" name="Straight Connector 3"/>
          <p:cNvCxnSpPr/>
          <p:nvPr/>
        </p:nvCxnSpPr>
        <p:spPr>
          <a:xfrm>
            <a:off x="686600" y="3228581"/>
            <a:ext cx="7894514" cy="27295"/>
          </a:xfrm>
          <a:prstGeom prst="line">
            <a:avLst/>
          </a:prstGeom>
          <a:ln w="1905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86600" y="4802760"/>
            <a:ext cx="7894514" cy="27295"/>
          </a:xfrm>
          <a:prstGeom prst="line">
            <a:avLst/>
          </a:prstGeom>
          <a:ln w="19050">
            <a:solidFill>
              <a:schemeClr val="tx1">
                <a:lumMod val="95000"/>
                <a:lumOff val="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91516" y="5461323"/>
            <a:ext cx="7894513" cy="0"/>
          </a:xfrm>
          <a:prstGeom prst="line">
            <a:avLst/>
          </a:prstGeom>
          <a:ln w="9525">
            <a:solidFill>
              <a:schemeClr val="bg2"/>
            </a:solidFill>
          </a:ln>
        </p:spPr>
        <p:style>
          <a:lnRef idx="2">
            <a:schemeClr val="accent1"/>
          </a:lnRef>
          <a:fillRef idx="0">
            <a:schemeClr val="accent1"/>
          </a:fillRef>
          <a:effectRef idx="1">
            <a:schemeClr val="accent1"/>
          </a:effectRef>
          <a:fontRef idx="minor">
            <a:schemeClr val="tx1"/>
          </a:fontRef>
        </p:style>
      </p:cxnSp>
      <p:sp>
        <p:nvSpPr>
          <p:cNvPr id="3" name="Oval 2"/>
          <p:cNvSpPr/>
          <p:nvPr/>
        </p:nvSpPr>
        <p:spPr>
          <a:xfrm>
            <a:off x="5135880" y="3498912"/>
            <a:ext cx="581025" cy="381000"/>
          </a:xfrm>
          <a:prstGeom prst="ellipse">
            <a:avLst/>
          </a:prstGeom>
          <a:noFill/>
          <a:ln w="158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Left Brace 6"/>
          <p:cNvSpPr/>
          <p:nvPr/>
        </p:nvSpPr>
        <p:spPr>
          <a:xfrm>
            <a:off x="395806" y="3199126"/>
            <a:ext cx="261548" cy="1610367"/>
          </a:xfrm>
          <a:prstGeom prst="leftBrace">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p:cNvSpPr txBox="1"/>
          <p:nvPr/>
        </p:nvSpPr>
        <p:spPr>
          <a:xfrm rot="16200000">
            <a:off x="-1019914" y="3563989"/>
            <a:ext cx="2634084" cy="276999"/>
          </a:xfrm>
          <a:prstGeom prst="rect">
            <a:avLst/>
          </a:prstGeom>
          <a:noFill/>
        </p:spPr>
        <p:txBody>
          <a:bodyPr wrap="square" rtlCol="0">
            <a:spAutoFit/>
          </a:bodyPr>
          <a:lstStyle/>
          <a:p>
            <a:r>
              <a:rPr lang="en-US" sz="1200" b="1" dirty="0">
                <a:latin typeface="Tw Cen MT" panose="020B0602020104020603" pitchFamily="34" charset="0"/>
              </a:rPr>
              <a:t>      HEAT Study Subgroup</a:t>
            </a:r>
          </a:p>
        </p:txBody>
      </p:sp>
      <p:sp>
        <p:nvSpPr>
          <p:cNvPr id="11" name="Slide Number Placeholder 10"/>
          <p:cNvSpPr>
            <a:spLocks noGrp="1"/>
          </p:cNvSpPr>
          <p:nvPr>
            <p:ph type="sldNum" sz="quarter" idx="4294967295"/>
          </p:nvPr>
        </p:nvSpPr>
        <p:spPr>
          <a:xfrm>
            <a:off x="6780213" y="6270625"/>
            <a:ext cx="2133600" cy="365125"/>
          </a:xfrm>
          <a:prstGeom prst="rect">
            <a:avLst/>
          </a:prstGeom>
        </p:spPr>
        <p:txBody>
          <a:bodyPr/>
          <a:lstStyle/>
          <a:p>
            <a:pPr>
              <a:defRPr/>
            </a:pPr>
            <a:fld id="{3424B12A-2573-47AE-ACE5-D560A4C6EA2F}" type="slidenum">
              <a:rPr lang="en-US" smtClean="0"/>
              <a:pPr>
                <a:defRPr/>
              </a:pPr>
              <a:t>15</a:t>
            </a:fld>
            <a:endParaRPr lang="en-US" dirty="0"/>
          </a:p>
        </p:txBody>
      </p:sp>
    </p:spTree>
    <p:extLst>
      <p:ext uri="{BB962C8B-B14F-4D97-AF65-F5344CB8AC3E}">
        <p14:creationId xmlns:p14="http://schemas.microsoft.com/office/powerpoint/2010/main" val="30510827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6629400" y="2756360"/>
            <a:ext cx="2209800" cy="520240"/>
          </a:xfrm>
          <a:prstGeom prst="rect">
            <a:avLst/>
          </a:prstGeom>
          <a:solidFill>
            <a:schemeClr val="bg2">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54" name="Content Placeholder 6"/>
          <p:cNvSpPr txBox="1">
            <a:spLocks/>
          </p:cNvSpPr>
          <p:nvPr/>
        </p:nvSpPr>
        <p:spPr bwMode="auto">
          <a:xfrm>
            <a:off x="6722580" y="288244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buFont typeface="Arial" charset="0"/>
              <a:defRPr sz="2200" b="1" kern="1200">
                <a:solidFill>
                  <a:schemeClr val="bg1">
                    <a:lumMod val="75000"/>
                    <a:lumOff val="25000"/>
                  </a:schemeClr>
                </a:solidFill>
                <a:latin typeface="+mn-lt"/>
                <a:ea typeface="ＭＳ Ｐゴシック" charset="0"/>
                <a:cs typeface="ＭＳ Ｐゴシック" charset="0"/>
              </a:defRPr>
            </a:lvl1pPr>
            <a:lvl2pPr marL="0" algn="l" rtl="0" eaLnBrk="1" fontAlgn="base" hangingPunct="1">
              <a:spcBef>
                <a:spcPts val="1200"/>
              </a:spcBef>
              <a:spcAft>
                <a:spcPct val="0"/>
              </a:spcAft>
              <a:buFont typeface="Arial" charset="0"/>
              <a:defRPr sz="2000" b="1" kern="1200">
                <a:solidFill>
                  <a:schemeClr val="accent4">
                    <a:lumMod val="75000"/>
                  </a:schemeClr>
                </a:solidFill>
                <a:latin typeface="+mn-lt"/>
                <a:ea typeface="ＭＳ Ｐゴシック" charset="0"/>
                <a:cs typeface="+mn-cs"/>
              </a:defRPr>
            </a:lvl2pPr>
            <a:lvl3pPr marL="0" indent="0" algn="l" rtl="0" eaLnBrk="1" fontAlgn="base" hangingPunct="1">
              <a:spcBef>
                <a:spcPts val="600"/>
              </a:spcBef>
              <a:spcAft>
                <a:spcPct val="0"/>
              </a:spcAft>
              <a:buClr>
                <a:srgbClr val="FFB819"/>
              </a:buClr>
              <a:buFont typeface="Arial" charset="0"/>
              <a:buNone/>
              <a:defRPr sz="1800" b="1" kern="1200">
                <a:solidFill>
                  <a:schemeClr val="bg1">
                    <a:lumMod val="75000"/>
                    <a:lumOff val="25000"/>
                  </a:schemeClr>
                </a:solidFill>
                <a:latin typeface="+mn-lt"/>
                <a:ea typeface="ＭＳ Ｐゴシック" charset="0"/>
                <a:cs typeface="+mn-cs"/>
              </a:defRPr>
            </a:lvl3pPr>
            <a:lvl4pPr marL="292608" indent="-285750" algn="l" rtl="0" eaLnBrk="1" fontAlgn="base" hangingPunct="1">
              <a:spcBef>
                <a:spcPct val="0"/>
              </a:spcBef>
              <a:spcAft>
                <a:spcPct val="0"/>
              </a:spcAft>
              <a:buClr>
                <a:srgbClr val="FFB819"/>
              </a:buClr>
              <a:buFont typeface="Arial" charset="0"/>
              <a:buChar char="•"/>
              <a:defRPr sz="1800" kern="1200">
                <a:solidFill>
                  <a:schemeClr val="bg1">
                    <a:lumMod val="75000"/>
                    <a:lumOff val="25000"/>
                  </a:schemeClr>
                </a:solidFill>
                <a:latin typeface="+mn-lt"/>
                <a:ea typeface="ＭＳ Ｐゴシック" charset="0"/>
                <a:cs typeface="+mn-cs"/>
              </a:defRPr>
            </a:lvl4pPr>
            <a:lvl5pPr marL="834390" indent="-285750" algn="l" rtl="0" eaLnBrk="1" fontAlgn="base" hangingPunct="1">
              <a:spcBef>
                <a:spcPts val="600"/>
              </a:spcBef>
              <a:spcAft>
                <a:spcPct val="0"/>
              </a:spcAft>
              <a:buClr>
                <a:srgbClr val="FFB819"/>
              </a:buClr>
              <a:buFont typeface="Arial"/>
              <a:buChar char="•"/>
              <a:defRPr sz="1400" kern="1200">
                <a:solidFill>
                  <a:schemeClr val="bg1">
                    <a:lumMod val="75000"/>
                    <a:lumOff val="25000"/>
                  </a:schemeClr>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lnSpc>
                <a:spcPct val="80000"/>
              </a:lnSpc>
            </a:pPr>
            <a:r>
              <a:rPr lang="en-US" sz="1400" dirty="0">
                <a:solidFill>
                  <a:schemeClr val="tx1"/>
                </a:solidFill>
                <a:latin typeface="Tw Cen MT" panose="020B0602020104020603" pitchFamily="34" charset="0"/>
              </a:rPr>
              <a:t>Dummy Infusion  + sRFA*</a:t>
            </a:r>
          </a:p>
        </p:txBody>
      </p:sp>
      <p:sp>
        <p:nvSpPr>
          <p:cNvPr id="49" name="Rectangle 48"/>
          <p:cNvSpPr/>
          <p:nvPr/>
        </p:nvSpPr>
        <p:spPr>
          <a:xfrm>
            <a:off x="6629400" y="2070560"/>
            <a:ext cx="2209800" cy="520240"/>
          </a:xfrm>
          <a:prstGeom prst="rect">
            <a:avLst/>
          </a:prstGeom>
          <a:solidFill>
            <a:schemeClr val="accent4">
              <a:alpha val="84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50" name="Content Placeholder 6"/>
          <p:cNvSpPr txBox="1">
            <a:spLocks/>
          </p:cNvSpPr>
          <p:nvPr/>
        </p:nvSpPr>
        <p:spPr bwMode="auto">
          <a:xfrm>
            <a:off x="6722580" y="219664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buFont typeface="Arial" charset="0"/>
              <a:defRPr sz="2200" b="1" kern="1200">
                <a:solidFill>
                  <a:schemeClr val="bg1">
                    <a:lumMod val="75000"/>
                    <a:lumOff val="25000"/>
                  </a:schemeClr>
                </a:solidFill>
                <a:latin typeface="+mn-lt"/>
                <a:ea typeface="ＭＳ Ｐゴシック" charset="0"/>
                <a:cs typeface="ＭＳ Ｐゴシック" charset="0"/>
              </a:defRPr>
            </a:lvl1pPr>
            <a:lvl2pPr marL="0" algn="l" rtl="0" eaLnBrk="1" fontAlgn="base" hangingPunct="1">
              <a:spcBef>
                <a:spcPts val="1200"/>
              </a:spcBef>
              <a:spcAft>
                <a:spcPct val="0"/>
              </a:spcAft>
              <a:buFont typeface="Arial" charset="0"/>
              <a:defRPr sz="2000" b="1" kern="1200">
                <a:solidFill>
                  <a:schemeClr val="accent4">
                    <a:lumMod val="75000"/>
                  </a:schemeClr>
                </a:solidFill>
                <a:latin typeface="+mn-lt"/>
                <a:ea typeface="ＭＳ Ｐゴシック" charset="0"/>
                <a:cs typeface="+mn-cs"/>
              </a:defRPr>
            </a:lvl2pPr>
            <a:lvl3pPr marL="0" indent="0" algn="l" rtl="0" eaLnBrk="1" fontAlgn="base" hangingPunct="1">
              <a:spcBef>
                <a:spcPts val="600"/>
              </a:spcBef>
              <a:spcAft>
                <a:spcPct val="0"/>
              </a:spcAft>
              <a:buClr>
                <a:srgbClr val="FFB819"/>
              </a:buClr>
              <a:buFont typeface="Arial" charset="0"/>
              <a:buNone/>
              <a:defRPr sz="1800" b="1" kern="1200">
                <a:solidFill>
                  <a:schemeClr val="bg1">
                    <a:lumMod val="75000"/>
                    <a:lumOff val="25000"/>
                  </a:schemeClr>
                </a:solidFill>
                <a:latin typeface="+mn-lt"/>
                <a:ea typeface="ＭＳ Ｐゴシック" charset="0"/>
                <a:cs typeface="+mn-cs"/>
              </a:defRPr>
            </a:lvl3pPr>
            <a:lvl4pPr marL="292608" indent="-285750" algn="l" rtl="0" eaLnBrk="1" fontAlgn="base" hangingPunct="1">
              <a:spcBef>
                <a:spcPct val="0"/>
              </a:spcBef>
              <a:spcAft>
                <a:spcPct val="0"/>
              </a:spcAft>
              <a:buClr>
                <a:srgbClr val="FFB819"/>
              </a:buClr>
              <a:buFont typeface="Arial" charset="0"/>
              <a:buChar char="•"/>
              <a:defRPr sz="1800" kern="1200">
                <a:solidFill>
                  <a:schemeClr val="bg1">
                    <a:lumMod val="75000"/>
                    <a:lumOff val="25000"/>
                  </a:schemeClr>
                </a:solidFill>
                <a:latin typeface="+mn-lt"/>
                <a:ea typeface="ＭＳ Ｐゴシック" charset="0"/>
                <a:cs typeface="+mn-cs"/>
              </a:defRPr>
            </a:lvl4pPr>
            <a:lvl5pPr marL="834390" indent="-285750" algn="l" rtl="0" eaLnBrk="1" fontAlgn="base" hangingPunct="1">
              <a:spcBef>
                <a:spcPts val="600"/>
              </a:spcBef>
              <a:spcAft>
                <a:spcPct val="0"/>
              </a:spcAft>
              <a:buClr>
                <a:srgbClr val="FFB819"/>
              </a:buClr>
              <a:buFont typeface="Arial"/>
              <a:buChar char="•"/>
              <a:defRPr sz="1400" kern="1200">
                <a:solidFill>
                  <a:schemeClr val="bg1">
                    <a:lumMod val="75000"/>
                    <a:lumOff val="25000"/>
                  </a:schemeClr>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lnSpc>
                <a:spcPct val="80000"/>
              </a:lnSpc>
            </a:pPr>
            <a:r>
              <a:rPr lang="en-US" sz="1400" dirty="0">
                <a:solidFill>
                  <a:schemeClr val="tx1">
                    <a:lumMod val="95000"/>
                    <a:lumOff val="5000"/>
                  </a:schemeClr>
                </a:solidFill>
                <a:latin typeface="Tw Cen MT" panose="020B0602020104020603" pitchFamily="34" charset="0"/>
              </a:rPr>
              <a:t>ThermoDox plus sRFA*</a:t>
            </a:r>
          </a:p>
        </p:txBody>
      </p:sp>
      <p:sp>
        <p:nvSpPr>
          <p:cNvPr id="21505" name="Title 1"/>
          <p:cNvSpPr>
            <a:spLocks noGrp="1"/>
          </p:cNvSpPr>
          <p:nvPr>
            <p:ph type="title"/>
          </p:nvPr>
        </p:nvSpPr>
        <p:spPr>
          <a:xfrm>
            <a:off x="187325" y="389179"/>
            <a:ext cx="8702675" cy="452437"/>
          </a:xfrm>
        </p:spPr>
        <p:txBody>
          <a:bodyPr>
            <a:noAutofit/>
          </a:bodyPr>
          <a:lstStyle/>
          <a:p>
            <a:r>
              <a:rPr lang="en-US" b="1" dirty="0">
                <a:solidFill>
                  <a:schemeClr val="tx1">
                    <a:lumMod val="75000"/>
                    <a:lumOff val="25000"/>
                  </a:schemeClr>
                </a:solidFill>
                <a:latin typeface="Tw Cen MT" panose="020B0602020104020603" pitchFamily="34" charset="0"/>
              </a:rPr>
              <a:t>Phase 3 OPTIMA Study Design</a:t>
            </a:r>
          </a:p>
        </p:txBody>
      </p:sp>
      <p:sp>
        <p:nvSpPr>
          <p:cNvPr id="7" name="Content Placeholder 6"/>
          <p:cNvSpPr>
            <a:spLocks noGrp="1"/>
          </p:cNvSpPr>
          <p:nvPr>
            <p:ph sz="quarter" idx="10"/>
          </p:nvPr>
        </p:nvSpPr>
        <p:spPr>
          <a:xfrm>
            <a:off x="-48432" y="1524001"/>
            <a:ext cx="3873473" cy="2171700"/>
          </a:xfrm>
          <a:noFill/>
        </p:spPr>
        <p:txBody>
          <a:bodyPr>
            <a:noAutofit/>
          </a:bodyPr>
          <a:lstStyle/>
          <a:p>
            <a:pPr marL="548640" lvl="2" indent="0">
              <a:buClr>
                <a:srgbClr val="F5B80B"/>
              </a:buClr>
              <a:buNone/>
            </a:pPr>
            <a:r>
              <a:rPr lang="en-US" sz="1300" b="1" dirty="0">
                <a:solidFill>
                  <a:schemeClr val="tx1">
                    <a:lumMod val="75000"/>
                    <a:lumOff val="25000"/>
                  </a:schemeClr>
                </a:solidFill>
                <a:latin typeface="Tw Cen MT" panose="020B0602020104020603" pitchFamily="34" charset="0"/>
              </a:rPr>
              <a:t>General Eligibility</a:t>
            </a:r>
          </a:p>
          <a:p>
            <a:pPr lvl="2">
              <a:buClr>
                <a:srgbClr val="F5B80B"/>
              </a:buClr>
              <a:buFont typeface="Arial" panose="020B0604020202020204" pitchFamily="34" charset="0"/>
              <a:buChar char="•"/>
            </a:pPr>
            <a:r>
              <a:rPr lang="en-US" sz="1300" b="1" dirty="0">
                <a:solidFill>
                  <a:schemeClr val="tx1">
                    <a:lumMod val="75000"/>
                    <a:lumOff val="25000"/>
                  </a:schemeClr>
                </a:solidFill>
                <a:latin typeface="Tw Cen MT" panose="020B0602020104020603" pitchFamily="34" charset="0"/>
              </a:rPr>
              <a:t>Non-resectable HCC</a:t>
            </a:r>
          </a:p>
          <a:p>
            <a:pPr lvl="2">
              <a:buClr>
                <a:srgbClr val="F5B80B"/>
              </a:buClr>
              <a:buFont typeface="Arial" panose="020B0604020202020204" pitchFamily="34" charset="0"/>
              <a:buChar char="•"/>
            </a:pPr>
            <a:r>
              <a:rPr lang="en-US" sz="1300" b="1" dirty="0">
                <a:solidFill>
                  <a:schemeClr val="tx1">
                    <a:lumMod val="75000"/>
                    <a:lumOff val="25000"/>
                  </a:schemeClr>
                </a:solidFill>
                <a:latin typeface="Tw Cen MT" panose="020B0602020104020603" pitchFamily="34" charset="0"/>
              </a:rPr>
              <a:t>Single lesions</a:t>
            </a:r>
          </a:p>
          <a:p>
            <a:pPr lvl="2">
              <a:buClr>
                <a:srgbClr val="F5B80B"/>
              </a:buClr>
              <a:buFont typeface="Arial" panose="020B0604020202020204" pitchFamily="34" charset="0"/>
              <a:buChar char="•"/>
            </a:pPr>
            <a:r>
              <a:rPr lang="en-US" sz="1300" b="1" dirty="0">
                <a:solidFill>
                  <a:schemeClr val="tx1">
                    <a:lumMod val="75000"/>
                    <a:lumOff val="25000"/>
                  </a:schemeClr>
                </a:solidFill>
                <a:latin typeface="Tw Cen MT" panose="020B0602020104020603" pitchFamily="34" charset="0"/>
              </a:rPr>
              <a:t>Lesion &gt; 3 cm but  not &gt; 7 cm</a:t>
            </a:r>
          </a:p>
          <a:p>
            <a:pPr lvl="2">
              <a:buClr>
                <a:srgbClr val="F5B80B"/>
              </a:buClr>
              <a:buFont typeface="Arial" panose="020B0604020202020204" pitchFamily="34" charset="0"/>
              <a:buChar char="•"/>
            </a:pPr>
            <a:r>
              <a:rPr lang="en-US" sz="1300" b="1" dirty="0">
                <a:solidFill>
                  <a:schemeClr val="tx1">
                    <a:lumMod val="75000"/>
                    <a:lumOff val="25000"/>
                  </a:schemeClr>
                </a:solidFill>
                <a:latin typeface="Tw Cen MT" panose="020B0602020104020603" pitchFamily="34" charset="0"/>
              </a:rPr>
              <a:t>Treatment naïve</a:t>
            </a:r>
          </a:p>
          <a:p>
            <a:pPr lvl="2">
              <a:buClr>
                <a:srgbClr val="F5B80B"/>
              </a:buClr>
              <a:buFont typeface="Arial" panose="020B0604020202020204" pitchFamily="34" charset="0"/>
              <a:buChar char="•"/>
            </a:pPr>
            <a:r>
              <a:rPr lang="en-US" sz="1300" b="1" dirty="0">
                <a:solidFill>
                  <a:schemeClr val="tx1">
                    <a:lumMod val="75000"/>
                    <a:lumOff val="25000"/>
                  </a:schemeClr>
                </a:solidFill>
                <a:latin typeface="Tw Cen MT" panose="020B0602020104020603" pitchFamily="34" charset="0"/>
              </a:rPr>
              <a:t>Child-Pugh A</a:t>
            </a:r>
          </a:p>
          <a:p>
            <a:pPr marL="548640" lvl="2" indent="0">
              <a:buClr>
                <a:srgbClr val="F5B80B"/>
              </a:buClr>
              <a:buNone/>
            </a:pPr>
            <a:r>
              <a:rPr lang="en-US" sz="1300" b="1" dirty="0">
                <a:solidFill>
                  <a:schemeClr val="tx1">
                    <a:lumMod val="75000"/>
                    <a:lumOff val="25000"/>
                  </a:schemeClr>
                </a:solidFill>
                <a:latin typeface="Tw Cen MT" panose="020B0602020104020603" pitchFamily="34" charset="0"/>
              </a:rPr>
              <a:t>Stratification</a:t>
            </a:r>
          </a:p>
          <a:p>
            <a:pPr lvl="2">
              <a:buClr>
                <a:srgbClr val="F5B80B"/>
              </a:buClr>
              <a:buFont typeface="Arial" panose="020B0604020202020204" pitchFamily="34" charset="0"/>
              <a:buChar char="•"/>
            </a:pPr>
            <a:r>
              <a:rPr lang="en-US" sz="1300" b="1" dirty="0">
                <a:solidFill>
                  <a:schemeClr val="tx1">
                    <a:lumMod val="75000"/>
                    <a:lumOff val="25000"/>
                  </a:schemeClr>
                </a:solidFill>
                <a:latin typeface="Tw Cen MT" panose="020B0602020104020603" pitchFamily="34" charset="0"/>
              </a:rPr>
              <a:t>Lesion size: 3-5 cm / 5-7 cm</a:t>
            </a:r>
          </a:p>
          <a:p>
            <a:pPr lvl="2">
              <a:buClr>
                <a:srgbClr val="F5B80B"/>
              </a:buClr>
              <a:buFont typeface="Arial" panose="020B0604020202020204" pitchFamily="34" charset="0"/>
              <a:buChar char="•"/>
            </a:pPr>
            <a:r>
              <a:rPr lang="en-US" sz="1300" b="1" dirty="0">
                <a:solidFill>
                  <a:schemeClr val="tx1">
                    <a:lumMod val="75000"/>
                    <a:lumOff val="25000"/>
                  </a:schemeClr>
                </a:solidFill>
                <a:latin typeface="Tw Cen MT" panose="020B0602020104020603" pitchFamily="34" charset="0"/>
              </a:rPr>
              <a:t>Geography</a:t>
            </a:r>
          </a:p>
        </p:txBody>
      </p:sp>
      <p:sp>
        <p:nvSpPr>
          <p:cNvPr id="18" name="Text Placeholder 17"/>
          <p:cNvSpPr>
            <a:spLocks noGrp="1"/>
          </p:cNvSpPr>
          <p:nvPr>
            <p:ph type="body" sz="quarter" idx="11"/>
          </p:nvPr>
        </p:nvSpPr>
        <p:spPr>
          <a:xfrm>
            <a:off x="139125" y="838200"/>
            <a:ext cx="8728850" cy="457200"/>
          </a:xfrm>
        </p:spPr>
        <p:txBody>
          <a:bodyPr>
            <a:normAutofit/>
          </a:bodyPr>
          <a:lstStyle/>
          <a:p>
            <a:pPr marL="0" indent="0">
              <a:buNone/>
            </a:pPr>
            <a:r>
              <a:rPr lang="en-US" sz="2400" dirty="0">
                <a:solidFill>
                  <a:schemeClr val="tx1">
                    <a:lumMod val="75000"/>
                    <a:lumOff val="25000"/>
                  </a:schemeClr>
                </a:solidFill>
                <a:latin typeface="Tw Cen MT" panose="020B0602020104020603" pitchFamily="34" charset="0"/>
              </a:rPr>
              <a:t>ThermoDox Plus sRFA</a:t>
            </a:r>
            <a:r>
              <a:rPr lang="en-US" sz="2400" dirty="0">
                <a:solidFill>
                  <a:schemeClr val="tx1">
                    <a:lumMod val="95000"/>
                    <a:lumOff val="5000"/>
                  </a:schemeClr>
                </a:solidFill>
                <a:latin typeface="Tw Cen MT" panose="020B0602020104020603" pitchFamily="34" charset="0"/>
              </a:rPr>
              <a:t>*</a:t>
            </a:r>
          </a:p>
        </p:txBody>
      </p:sp>
      <p:sp>
        <p:nvSpPr>
          <p:cNvPr id="21568" name="Text Box 28"/>
          <p:cNvSpPr txBox="1">
            <a:spLocks noChangeArrowheads="1"/>
          </p:cNvSpPr>
          <p:nvPr/>
        </p:nvSpPr>
        <p:spPr bwMode="auto">
          <a:xfrm rot="5400000">
            <a:off x="6694617" y="3294299"/>
            <a:ext cx="161591" cy="116649"/>
          </a:xfrm>
          <a:prstGeom prst="rect">
            <a:avLst/>
          </a:prstGeom>
          <a:noFill/>
          <a:ln w="9525">
            <a:noFill/>
            <a:miter lim="800000"/>
            <a:headEnd/>
            <a:tailEnd/>
          </a:ln>
        </p:spPr>
        <p:txBody>
          <a:bodyPr wrap="none" anchor="ctr"/>
          <a:lstStyle/>
          <a:p>
            <a:pPr eaLnBrk="0" hangingPunct="0"/>
            <a:endParaRPr lang="en-US" sz="1600" dirty="0"/>
          </a:p>
        </p:txBody>
      </p:sp>
      <p:graphicFrame>
        <p:nvGraphicFramePr>
          <p:cNvPr id="31" name="Table 30"/>
          <p:cNvGraphicFramePr>
            <a:graphicFrameLocks noGrp="1"/>
          </p:cNvGraphicFramePr>
          <p:nvPr>
            <p:extLst>
              <p:ext uri="{D42A27DB-BD31-4B8C-83A1-F6EECF244321}">
                <p14:modId xmlns:p14="http://schemas.microsoft.com/office/powerpoint/2010/main" val="1147937250"/>
              </p:ext>
            </p:extLst>
          </p:nvPr>
        </p:nvGraphicFramePr>
        <p:xfrm>
          <a:off x="381000" y="4092720"/>
          <a:ext cx="6019800" cy="2445630"/>
        </p:xfrm>
        <a:graphic>
          <a:graphicData uri="http://schemas.openxmlformats.org/drawingml/2006/table">
            <a:tbl>
              <a:tblPr firstRow="1" bandRow="1">
                <a:tableStyleId>{2D5ABB26-0587-4C30-8999-92F81FD0307C}</a:tableStyleId>
              </a:tblPr>
              <a:tblGrid>
                <a:gridCol w="2713688">
                  <a:extLst>
                    <a:ext uri="{9D8B030D-6E8A-4147-A177-3AD203B41FA5}">
                      <a16:colId xmlns="" xmlns:a16="http://schemas.microsoft.com/office/drawing/2014/main" val="20000"/>
                    </a:ext>
                  </a:extLst>
                </a:gridCol>
                <a:gridCol w="3306112">
                  <a:extLst>
                    <a:ext uri="{9D8B030D-6E8A-4147-A177-3AD203B41FA5}">
                      <a16:colId xmlns="" xmlns:a16="http://schemas.microsoft.com/office/drawing/2014/main" val="20001"/>
                    </a:ext>
                  </a:extLst>
                </a:gridCol>
              </a:tblGrid>
              <a:tr h="769230">
                <a:tc>
                  <a:txBody>
                    <a:bodyPr/>
                    <a:lstStyle/>
                    <a:p>
                      <a:pPr>
                        <a:lnSpc>
                          <a:spcPct val="150000"/>
                        </a:lnSpc>
                        <a:spcAft>
                          <a:spcPts val="0"/>
                        </a:spcAft>
                      </a:pPr>
                      <a:r>
                        <a:rPr lang="en-US" sz="1600" b="1" dirty="0">
                          <a:solidFill>
                            <a:schemeClr val="tx1">
                              <a:lumMod val="75000"/>
                              <a:lumOff val="25000"/>
                            </a:schemeClr>
                          </a:solidFill>
                          <a:latin typeface="Tw Cen MT" panose="020B0602020104020603" pitchFamily="34" charset="0"/>
                        </a:rPr>
                        <a:t>Primary Endpoint</a:t>
                      </a:r>
                    </a:p>
                    <a:p>
                      <a:pPr>
                        <a:lnSpc>
                          <a:spcPct val="150000"/>
                        </a:lnSpc>
                        <a:spcAft>
                          <a:spcPts val="0"/>
                        </a:spcAft>
                      </a:pPr>
                      <a:r>
                        <a:rPr lang="en-US" sz="1600" b="1" dirty="0">
                          <a:solidFill>
                            <a:schemeClr val="tx1">
                              <a:lumMod val="75000"/>
                              <a:lumOff val="25000"/>
                            </a:schemeClr>
                          </a:solidFill>
                          <a:latin typeface="Tw Cen MT" panose="020B0602020104020603" pitchFamily="34" charset="0"/>
                        </a:rPr>
                        <a:t>Secondary Endpoints</a:t>
                      </a:r>
                    </a:p>
                  </a:txBody>
                  <a:tcPr marL="91311" marR="91311" marT="45655" marB="45655">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chemeClr val="bg2"/>
                    </a:solidFill>
                  </a:tcPr>
                </a:tc>
                <a:tc>
                  <a:txBody>
                    <a:bodyPr/>
                    <a:lstStyle/>
                    <a:p>
                      <a:pPr marL="0" indent="0">
                        <a:lnSpc>
                          <a:spcPct val="150000"/>
                        </a:lnSpc>
                        <a:spcAft>
                          <a:spcPts val="0"/>
                        </a:spcAft>
                        <a:buClr>
                          <a:schemeClr val="accent2"/>
                        </a:buClr>
                        <a:buFont typeface="Wingdings" charset="2"/>
                        <a:buNone/>
                      </a:pPr>
                      <a:r>
                        <a:rPr lang="en-US" sz="1600" b="1" dirty="0">
                          <a:solidFill>
                            <a:schemeClr val="bg1"/>
                          </a:solidFill>
                          <a:latin typeface="Tw Cen MT" panose="020B0602020104020603" pitchFamily="34" charset="0"/>
                        </a:rPr>
                        <a:t>  Overall</a:t>
                      </a:r>
                      <a:r>
                        <a:rPr lang="en-US" sz="1600" b="1" baseline="0" dirty="0">
                          <a:solidFill>
                            <a:schemeClr val="bg1"/>
                          </a:solidFill>
                          <a:latin typeface="Tw Cen MT" panose="020B0602020104020603" pitchFamily="34" charset="0"/>
                        </a:rPr>
                        <a:t> Survival (OS)</a:t>
                      </a:r>
                    </a:p>
                    <a:p>
                      <a:pPr marL="0" indent="0">
                        <a:lnSpc>
                          <a:spcPct val="150000"/>
                        </a:lnSpc>
                        <a:spcAft>
                          <a:spcPts val="0"/>
                        </a:spcAft>
                        <a:buClr>
                          <a:schemeClr val="accent2"/>
                        </a:buClr>
                        <a:buFont typeface="Wingdings" charset="2"/>
                        <a:buNone/>
                      </a:pPr>
                      <a:r>
                        <a:rPr lang="en-US" sz="1600" b="1" baseline="0" dirty="0">
                          <a:solidFill>
                            <a:schemeClr val="bg1"/>
                          </a:solidFill>
                          <a:latin typeface="Tw Cen MT" panose="020B0602020104020603" pitchFamily="34" charset="0"/>
                        </a:rPr>
                        <a:t>  Progression Free Survival; </a:t>
                      </a:r>
                      <a:r>
                        <a:rPr lang="en-US" sz="1600" b="1" baseline="0" dirty="0" smtClean="0">
                          <a:solidFill>
                            <a:schemeClr val="bg1"/>
                          </a:solidFill>
                          <a:latin typeface="Tw Cen MT" panose="020B0602020104020603" pitchFamily="34" charset="0"/>
                        </a:rPr>
                        <a:t>  Safety</a:t>
                      </a:r>
                      <a:endParaRPr lang="en-US" sz="1600" b="1" baseline="0" dirty="0">
                        <a:solidFill>
                          <a:schemeClr val="bg1"/>
                        </a:solidFill>
                        <a:latin typeface="Tw Cen MT" panose="020B0602020104020603" pitchFamily="34" charset="0"/>
                      </a:endParaRPr>
                    </a:p>
                  </a:txBody>
                  <a:tcPr marL="91311" marR="91311" marT="45655" marB="45655">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chemeClr val="tx1">
                        <a:lumMod val="65000"/>
                        <a:lumOff val="35000"/>
                      </a:schemeClr>
                    </a:solidFill>
                  </a:tcPr>
                </a:tc>
                <a:extLst>
                  <a:ext uri="{0D108BD9-81ED-4DB2-BD59-A6C34878D82A}">
                    <a16:rowId xmlns="" xmlns:a16="http://schemas.microsoft.com/office/drawing/2014/main" val="10000"/>
                  </a:ext>
                </a:extLst>
              </a:tr>
              <a:tr h="769360">
                <a:tc>
                  <a:txBody>
                    <a:bodyPr/>
                    <a:lstStyle/>
                    <a:p>
                      <a:pPr>
                        <a:lnSpc>
                          <a:spcPct val="150000"/>
                        </a:lnSpc>
                        <a:spcAft>
                          <a:spcPts val="0"/>
                        </a:spcAft>
                      </a:pPr>
                      <a:r>
                        <a:rPr lang="en-US" sz="1600" b="1" dirty="0">
                          <a:solidFill>
                            <a:schemeClr val="tx1">
                              <a:lumMod val="75000"/>
                              <a:lumOff val="25000"/>
                            </a:schemeClr>
                          </a:solidFill>
                          <a:latin typeface="Tw Cen MT" panose="020B0602020104020603" pitchFamily="34" charset="0"/>
                        </a:rPr>
                        <a:t>Interim</a:t>
                      </a:r>
                      <a:r>
                        <a:rPr lang="en-US" sz="1600" b="1" baseline="0" dirty="0">
                          <a:solidFill>
                            <a:schemeClr val="tx1">
                              <a:lumMod val="75000"/>
                              <a:lumOff val="25000"/>
                            </a:schemeClr>
                          </a:solidFill>
                          <a:latin typeface="Tw Cen MT" panose="020B0602020104020603" pitchFamily="34" charset="0"/>
                        </a:rPr>
                        <a:t> Efficacy Analysis</a:t>
                      </a:r>
                      <a:endParaRPr lang="en-US" sz="1600" b="1" dirty="0">
                        <a:solidFill>
                          <a:schemeClr val="tx1">
                            <a:lumMod val="75000"/>
                            <a:lumOff val="25000"/>
                          </a:schemeClr>
                        </a:solidFill>
                        <a:latin typeface="Tw Cen MT" panose="020B0602020104020603" pitchFamily="34" charset="0"/>
                      </a:endParaRPr>
                    </a:p>
                  </a:txBody>
                  <a:tcPr marL="91311" marR="91311" marT="45655" marB="45655">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chemeClr val="bg2"/>
                    </a:solidFill>
                  </a:tcPr>
                </a:tc>
                <a:tc>
                  <a:txBody>
                    <a:bodyPr/>
                    <a:lstStyle/>
                    <a:p>
                      <a:pPr marL="0" marR="0" lvl="0" indent="0" algn="l" defTabSz="914400" rtl="0" eaLnBrk="1" fontAlgn="base" latinLnBrk="0" hangingPunct="1">
                        <a:lnSpc>
                          <a:spcPct val="150000"/>
                        </a:lnSpc>
                        <a:spcBef>
                          <a:spcPct val="0"/>
                        </a:spcBef>
                        <a:spcAft>
                          <a:spcPts val="0"/>
                        </a:spcAft>
                        <a:buClr>
                          <a:schemeClr val="accent2"/>
                        </a:buClr>
                        <a:buSzTx/>
                        <a:buFont typeface="Wingdings" charset="2"/>
                        <a:buNone/>
                        <a:tabLst/>
                      </a:pPr>
                      <a:r>
                        <a:rPr kumimoji="0" lang="en-US" sz="1600" b="1" i="0" u="none" strike="noStrike" cap="none" normalizeH="0" baseline="0" dirty="0">
                          <a:ln>
                            <a:noFill/>
                          </a:ln>
                          <a:solidFill>
                            <a:schemeClr val="bg1"/>
                          </a:solidFill>
                          <a:effectLst/>
                          <a:latin typeface="Tw Cen MT" panose="020B0602020104020603" pitchFamily="34" charset="0"/>
                          <a:cs typeface="Arial" charset="0"/>
                        </a:rPr>
                        <a:t>  118 OS Events   HR &lt; 0.61</a:t>
                      </a:r>
                    </a:p>
                    <a:p>
                      <a:pPr marL="0" marR="0" lvl="0" indent="0" algn="l" defTabSz="914400" rtl="0" eaLnBrk="1" fontAlgn="base" latinLnBrk="0" hangingPunct="1">
                        <a:lnSpc>
                          <a:spcPct val="150000"/>
                        </a:lnSpc>
                        <a:spcBef>
                          <a:spcPct val="0"/>
                        </a:spcBef>
                        <a:spcAft>
                          <a:spcPts val="0"/>
                        </a:spcAft>
                        <a:buClr>
                          <a:schemeClr val="accent2"/>
                        </a:buClr>
                        <a:buSzTx/>
                        <a:buFont typeface="Wingdings" charset="2"/>
                        <a:buNone/>
                        <a:tabLst/>
                      </a:pPr>
                      <a:r>
                        <a:rPr kumimoji="0" lang="en-US" sz="1600" b="1" i="0" u="none" strike="noStrike" cap="none" normalizeH="0" baseline="0" dirty="0">
                          <a:ln>
                            <a:noFill/>
                          </a:ln>
                          <a:solidFill>
                            <a:schemeClr val="bg1"/>
                          </a:solidFill>
                          <a:effectLst/>
                          <a:latin typeface="Tw Cen MT" panose="020B0602020104020603" pitchFamily="34" charset="0"/>
                          <a:cs typeface="Arial" charset="0"/>
                        </a:rPr>
                        <a:t>  158 OS Events   HR &lt; 0.70</a:t>
                      </a:r>
                      <a:endParaRPr kumimoji="0" lang="en-US" sz="1600" b="1" i="0" u="none" strike="noStrike" cap="none" normalizeH="0" baseline="0" dirty="0">
                        <a:ln>
                          <a:noFill/>
                        </a:ln>
                        <a:solidFill>
                          <a:schemeClr val="bg1"/>
                        </a:solidFill>
                        <a:effectLst/>
                        <a:latin typeface="Tw Cen MT" panose="020B0602020104020603" pitchFamily="34" charset="0"/>
                        <a:cs typeface="+mn-cs"/>
                      </a:endParaRPr>
                    </a:p>
                  </a:txBody>
                  <a:tcPr marL="91311" marR="91311" marT="45655" marB="45655">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chemeClr val="tx1">
                        <a:lumMod val="65000"/>
                        <a:lumOff val="35000"/>
                      </a:schemeClr>
                    </a:solidFill>
                  </a:tcPr>
                </a:tc>
                <a:extLst>
                  <a:ext uri="{0D108BD9-81ED-4DB2-BD59-A6C34878D82A}">
                    <a16:rowId xmlns="" xmlns:a16="http://schemas.microsoft.com/office/drawing/2014/main" val="10001"/>
                  </a:ext>
                </a:extLst>
              </a:tr>
              <a:tr h="464690">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cap="none" normalizeH="0" baseline="0" dirty="0">
                          <a:ln>
                            <a:noFill/>
                          </a:ln>
                          <a:solidFill>
                            <a:schemeClr val="tx1">
                              <a:lumMod val="75000"/>
                              <a:lumOff val="25000"/>
                            </a:schemeClr>
                          </a:solidFill>
                          <a:effectLst/>
                          <a:latin typeface="Tw Cen MT" panose="020B0602020104020603" pitchFamily="34" charset="0"/>
                          <a:cs typeface="Arial" charset="0"/>
                        </a:rPr>
                        <a:t>Final Efficacy</a:t>
                      </a:r>
                    </a:p>
                  </a:txBody>
                  <a:tcPr marL="91311" marR="91311" marT="45655" marB="45655">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50000"/>
                        </a:lnSpc>
                        <a:spcBef>
                          <a:spcPts val="0"/>
                        </a:spcBef>
                        <a:spcAft>
                          <a:spcPts val="0"/>
                        </a:spcAft>
                        <a:buClr>
                          <a:schemeClr val="accent2"/>
                        </a:buClr>
                        <a:buSzTx/>
                        <a:buFont typeface="Wingdings" charset="2"/>
                        <a:buNone/>
                        <a:tabLst/>
                        <a:defRPr/>
                      </a:pPr>
                      <a:r>
                        <a:rPr kumimoji="0" lang="en-US" sz="1600" b="1" i="0" u="none" strike="noStrike" cap="none" normalizeH="0" baseline="0" dirty="0">
                          <a:ln>
                            <a:noFill/>
                          </a:ln>
                          <a:solidFill>
                            <a:schemeClr val="bg1"/>
                          </a:solidFill>
                          <a:effectLst/>
                          <a:latin typeface="Tw Cen MT" panose="020B0602020104020603" pitchFamily="34" charset="0"/>
                          <a:cs typeface="Arial" charset="0"/>
                        </a:rPr>
                        <a:t>  197 OS Events   HR &lt; 0.75</a:t>
                      </a:r>
                    </a:p>
                  </a:txBody>
                  <a:tcPr marL="91311" marR="91311" marT="45655" marB="45655">
                    <a:lnL w="28575" cap="flat" cmpd="sng" algn="ctr">
                      <a:solidFill>
                        <a:prstClr val="white"/>
                      </a:solid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solidFill>
                      <a:schemeClr val="tx1">
                        <a:lumMod val="65000"/>
                        <a:lumOff val="35000"/>
                      </a:schemeClr>
                    </a:solidFill>
                  </a:tcPr>
                </a:tc>
                <a:extLst>
                  <a:ext uri="{0D108BD9-81ED-4DB2-BD59-A6C34878D82A}">
                    <a16:rowId xmlns="" xmlns:a16="http://schemas.microsoft.com/office/drawing/2014/main" val="10002"/>
                  </a:ext>
                </a:extLst>
              </a:tr>
            </a:tbl>
          </a:graphicData>
        </a:graphic>
      </p:graphicFrame>
      <p:cxnSp>
        <p:nvCxnSpPr>
          <p:cNvPr id="21" name="Straight Connector 20"/>
          <p:cNvCxnSpPr/>
          <p:nvPr/>
        </p:nvCxnSpPr>
        <p:spPr>
          <a:xfrm>
            <a:off x="3334608" y="2667000"/>
            <a:ext cx="457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3825042" y="1511816"/>
            <a:ext cx="0" cy="2286000"/>
          </a:xfrm>
          <a:prstGeom prst="line">
            <a:avLst/>
          </a:prstGeom>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3814460" y="2070560"/>
            <a:ext cx="1378180" cy="1181100"/>
          </a:xfrm>
          <a:prstGeom prst="rect">
            <a:avLst/>
          </a:prstGeom>
          <a:solidFill>
            <a:schemeClr val="tx1">
              <a:lumMod val="85000"/>
              <a:alpha val="5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pic>
        <p:nvPicPr>
          <p:cNvPr id="28" name="Picture 27"/>
          <p:cNvPicPr>
            <a:picLocks noChangeAspect="1"/>
          </p:cNvPicPr>
          <p:nvPr/>
        </p:nvPicPr>
        <p:blipFill rotWithShape="1">
          <a:blip r:embed="rId3" cstate="print">
            <a:extLst>
              <a:ext uri="{28A0092B-C50C-407E-A947-70E740481C1C}">
                <a14:useLocalDpi xmlns:a14="http://schemas.microsoft.com/office/drawing/2010/main" val="0"/>
              </a:ext>
            </a:extLst>
          </a:blip>
          <a:srcRect b="18382"/>
          <a:stretch/>
        </p:blipFill>
        <p:spPr>
          <a:xfrm>
            <a:off x="3754781" y="2601201"/>
            <a:ext cx="140523" cy="141999"/>
          </a:xfrm>
          <a:prstGeom prst="rect">
            <a:avLst/>
          </a:prstGeom>
        </p:spPr>
      </p:pic>
      <p:sp>
        <p:nvSpPr>
          <p:cNvPr id="32" name="Content Placeholder 6"/>
          <p:cNvSpPr txBox="1">
            <a:spLocks/>
          </p:cNvSpPr>
          <p:nvPr/>
        </p:nvSpPr>
        <p:spPr bwMode="auto">
          <a:xfrm>
            <a:off x="3939008" y="2408260"/>
            <a:ext cx="124259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buFont typeface="Arial" charset="0"/>
              <a:defRPr sz="2200" b="1" kern="1200">
                <a:solidFill>
                  <a:schemeClr val="bg1">
                    <a:lumMod val="75000"/>
                    <a:lumOff val="25000"/>
                  </a:schemeClr>
                </a:solidFill>
                <a:latin typeface="+mn-lt"/>
                <a:ea typeface="ＭＳ Ｐゴシック" charset="0"/>
                <a:cs typeface="ＭＳ Ｐゴシック" charset="0"/>
              </a:defRPr>
            </a:lvl1pPr>
            <a:lvl2pPr marL="0" algn="l" rtl="0" eaLnBrk="1" fontAlgn="base" hangingPunct="1">
              <a:spcBef>
                <a:spcPts val="1200"/>
              </a:spcBef>
              <a:spcAft>
                <a:spcPct val="0"/>
              </a:spcAft>
              <a:buFont typeface="Arial" charset="0"/>
              <a:defRPr sz="2000" b="1" kern="1200">
                <a:solidFill>
                  <a:schemeClr val="accent4">
                    <a:lumMod val="75000"/>
                  </a:schemeClr>
                </a:solidFill>
                <a:latin typeface="+mn-lt"/>
                <a:ea typeface="ＭＳ Ｐゴシック" charset="0"/>
                <a:cs typeface="+mn-cs"/>
              </a:defRPr>
            </a:lvl2pPr>
            <a:lvl3pPr marL="0" indent="0" algn="l" rtl="0" eaLnBrk="1" fontAlgn="base" hangingPunct="1">
              <a:spcBef>
                <a:spcPts val="600"/>
              </a:spcBef>
              <a:spcAft>
                <a:spcPct val="0"/>
              </a:spcAft>
              <a:buClr>
                <a:srgbClr val="FFB819"/>
              </a:buClr>
              <a:buFont typeface="Arial" charset="0"/>
              <a:buNone/>
              <a:defRPr sz="1800" b="1" kern="1200">
                <a:solidFill>
                  <a:schemeClr val="bg1">
                    <a:lumMod val="75000"/>
                    <a:lumOff val="25000"/>
                  </a:schemeClr>
                </a:solidFill>
                <a:latin typeface="+mn-lt"/>
                <a:ea typeface="ＭＳ Ｐゴシック" charset="0"/>
                <a:cs typeface="+mn-cs"/>
              </a:defRPr>
            </a:lvl3pPr>
            <a:lvl4pPr marL="292608" indent="-285750" algn="l" rtl="0" eaLnBrk="1" fontAlgn="base" hangingPunct="1">
              <a:spcBef>
                <a:spcPct val="0"/>
              </a:spcBef>
              <a:spcAft>
                <a:spcPct val="0"/>
              </a:spcAft>
              <a:buClr>
                <a:srgbClr val="FFB819"/>
              </a:buClr>
              <a:buFont typeface="Arial" charset="0"/>
              <a:buChar char="•"/>
              <a:defRPr sz="1800" kern="1200">
                <a:solidFill>
                  <a:schemeClr val="bg1">
                    <a:lumMod val="75000"/>
                    <a:lumOff val="25000"/>
                  </a:schemeClr>
                </a:solidFill>
                <a:latin typeface="+mn-lt"/>
                <a:ea typeface="ＭＳ Ｐゴシック" charset="0"/>
                <a:cs typeface="+mn-cs"/>
              </a:defRPr>
            </a:lvl4pPr>
            <a:lvl5pPr marL="834390" indent="-285750" algn="l" rtl="0" eaLnBrk="1" fontAlgn="base" hangingPunct="1">
              <a:spcBef>
                <a:spcPts val="600"/>
              </a:spcBef>
              <a:spcAft>
                <a:spcPct val="0"/>
              </a:spcAft>
              <a:buClr>
                <a:srgbClr val="FFB819"/>
              </a:buClr>
              <a:buFont typeface="Arial"/>
              <a:buChar char="•"/>
              <a:defRPr sz="1400" kern="1200">
                <a:solidFill>
                  <a:schemeClr val="bg1">
                    <a:lumMod val="75000"/>
                    <a:lumOff val="25000"/>
                  </a:schemeClr>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lgn="ctr">
              <a:lnSpc>
                <a:spcPct val="80000"/>
              </a:lnSpc>
            </a:pPr>
            <a:r>
              <a:rPr lang="en-US" sz="1400" dirty="0">
                <a:latin typeface="Tw Cen MT" panose="020B0602020104020603" pitchFamily="34" charset="0"/>
              </a:rPr>
              <a:t>Randomize</a:t>
            </a:r>
          </a:p>
          <a:p>
            <a:pPr lvl="2" algn="ctr">
              <a:lnSpc>
                <a:spcPct val="80000"/>
              </a:lnSpc>
            </a:pPr>
            <a:r>
              <a:rPr lang="en-US" sz="1400" b="0" dirty="0">
                <a:latin typeface="Tw Cen MT" panose="020B0602020104020603" pitchFamily="34" charset="0"/>
              </a:rPr>
              <a:t>1:1</a:t>
            </a:r>
          </a:p>
        </p:txBody>
      </p:sp>
      <p:sp>
        <p:nvSpPr>
          <p:cNvPr id="33" name="Rectangle 32"/>
          <p:cNvSpPr/>
          <p:nvPr/>
        </p:nvSpPr>
        <p:spPr>
          <a:xfrm>
            <a:off x="5194760" y="2070560"/>
            <a:ext cx="977440" cy="520240"/>
          </a:xfrm>
          <a:prstGeom prst="rect">
            <a:avLst/>
          </a:prstGeom>
          <a:solidFill>
            <a:schemeClr val="accent4">
              <a:lumMod val="60000"/>
              <a:lumOff val="40000"/>
              <a:alpha val="5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lumMod val="95000"/>
                  <a:lumOff val="5000"/>
                </a:schemeClr>
              </a:solidFill>
            </a:endParaRPr>
          </a:p>
        </p:txBody>
      </p:sp>
      <p:sp>
        <p:nvSpPr>
          <p:cNvPr id="34" name="Content Placeholder 6"/>
          <p:cNvSpPr txBox="1">
            <a:spLocks/>
          </p:cNvSpPr>
          <p:nvPr/>
        </p:nvSpPr>
        <p:spPr bwMode="auto">
          <a:xfrm>
            <a:off x="5195248" y="2237096"/>
            <a:ext cx="990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buFont typeface="Arial" charset="0"/>
              <a:defRPr sz="2200" b="1" kern="1200">
                <a:solidFill>
                  <a:schemeClr val="bg1">
                    <a:lumMod val="75000"/>
                    <a:lumOff val="25000"/>
                  </a:schemeClr>
                </a:solidFill>
                <a:latin typeface="+mn-lt"/>
                <a:ea typeface="ＭＳ Ｐゴシック" charset="0"/>
                <a:cs typeface="ＭＳ Ｐゴシック" charset="0"/>
              </a:defRPr>
            </a:lvl1pPr>
            <a:lvl2pPr marL="0" algn="l" rtl="0" eaLnBrk="1" fontAlgn="base" hangingPunct="1">
              <a:spcBef>
                <a:spcPts val="1200"/>
              </a:spcBef>
              <a:spcAft>
                <a:spcPct val="0"/>
              </a:spcAft>
              <a:buFont typeface="Arial" charset="0"/>
              <a:defRPr sz="2000" b="1" kern="1200">
                <a:solidFill>
                  <a:schemeClr val="accent4">
                    <a:lumMod val="75000"/>
                  </a:schemeClr>
                </a:solidFill>
                <a:latin typeface="+mn-lt"/>
                <a:ea typeface="ＭＳ Ｐゴシック" charset="0"/>
                <a:cs typeface="+mn-cs"/>
              </a:defRPr>
            </a:lvl2pPr>
            <a:lvl3pPr marL="0" indent="0" algn="l" rtl="0" eaLnBrk="1" fontAlgn="base" hangingPunct="1">
              <a:spcBef>
                <a:spcPts val="600"/>
              </a:spcBef>
              <a:spcAft>
                <a:spcPct val="0"/>
              </a:spcAft>
              <a:buClr>
                <a:srgbClr val="FFB819"/>
              </a:buClr>
              <a:buFont typeface="Arial" charset="0"/>
              <a:buNone/>
              <a:defRPr sz="1800" b="1" kern="1200">
                <a:solidFill>
                  <a:schemeClr val="bg1">
                    <a:lumMod val="75000"/>
                    <a:lumOff val="25000"/>
                  </a:schemeClr>
                </a:solidFill>
                <a:latin typeface="+mn-lt"/>
                <a:ea typeface="ＭＳ Ｐゴシック" charset="0"/>
                <a:cs typeface="+mn-cs"/>
              </a:defRPr>
            </a:lvl3pPr>
            <a:lvl4pPr marL="292608" indent="-285750" algn="l" rtl="0" eaLnBrk="1" fontAlgn="base" hangingPunct="1">
              <a:spcBef>
                <a:spcPct val="0"/>
              </a:spcBef>
              <a:spcAft>
                <a:spcPct val="0"/>
              </a:spcAft>
              <a:buClr>
                <a:srgbClr val="FFB819"/>
              </a:buClr>
              <a:buFont typeface="Arial" charset="0"/>
              <a:buChar char="•"/>
              <a:defRPr sz="1800" kern="1200">
                <a:solidFill>
                  <a:schemeClr val="bg1">
                    <a:lumMod val="75000"/>
                    <a:lumOff val="25000"/>
                  </a:schemeClr>
                </a:solidFill>
                <a:latin typeface="+mn-lt"/>
                <a:ea typeface="ＭＳ Ｐゴシック" charset="0"/>
                <a:cs typeface="+mn-cs"/>
              </a:defRPr>
            </a:lvl4pPr>
            <a:lvl5pPr marL="834390" indent="-285750" algn="l" rtl="0" eaLnBrk="1" fontAlgn="base" hangingPunct="1">
              <a:spcBef>
                <a:spcPts val="600"/>
              </a:spcBef>
              <a:spcAft>
                <a:spcPct val="0"/>
              </a:spcAft>
              <a:buClr>
                <a:srgbClr val="FFB819"/>
              </a:buClr>
              <a:buFont typeface="Arial"/>
              <a:buChar char="•"/>
              <a:defRPr sz="1400" kern="1200">
                <a:solidFill>
                  <a:schemeClr val="bg1">
                    <a:lumMod val="75000"/>
                    <a:lumOff val="25000"/>
                  </a:schemeClr>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lgn="ctr">
              <a:lnSpc>
                <a:spcPct val="80000"/>
              </a:lnSpc>
            </a:pPr>
            <a:r>
              <a:rPr lang="en-US" sz="1400" dirty="0">
                <a:solidFill>
                  <a:schemeClr val="tx1">
                    <a:lumMod val="95000"/>
                    <a:lumOff val="5000"/>
                  </a:schemeClr>
                </a:solidFill>
                <a:latin typeface="Tw Cen MT" panose="020B0602020104020603" pitchFamily="34" charset="0"/>
              </a:rPr>
              <a:t>N=275</a:t>
            </a:r>
          </a:p>
        </p:txBody>
      </p:sp>
      <p:sp>
        <p:nvSpPr>
          <p:cNvPr id="35" name="Rectangle 34"/>
          <p:cNvSpPr/>
          <p:nvPr/>
        </p:nvSpPr>
        <p:spPr>
          <a:xfrm>
            <a:off x="5181600" y="2654816"/>
            <a:ext cx="977440" cy="585064"/>
          </a:xfrm>
          <a:prstGeom prst="rect">
            <a:avLst/>
          </a:prstGeom>
          <a:solidFill>
            <a:schemeClr val="accent4">
              <a:lumMod val="60000"/>
              <a:lumOff val="40000"/>
              <a:alpha val="5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36" name="Content Placeholder 6"/>
          <p:cNvSpPr txBox="1">
            <a:spLocks/>
          </p:cNvSpPr>
          <p:nvPr/>
        </p:nvSpPr>
        <p:spPr bwMode="auto">
          <a:xfrm>
            <a:off x="5222544" y="2889996"/>
            <a:ext cx="990600" cy="3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buFont typeface="Arial" charset="0"/>
              <a:defRPr sz="2200" b="1" kern="1200">
                <a:solidFill>
                  <a:schemeClr val="bg1">
                    <a:lumMod val="75000"/>
                    <a:lumOff val="25000"/>
                  </a:schemeClr>
                </a:solidFill>
                <a:latin typeface="+mn-lt"/>
                <a:ea typeface="ＭＳ Ｐゴシック" charset="0"/>
                <a:cs typeface="ＭＳ Ｐゴシック" charset="0"/>
              </a:defRPr>
            </a:lvl1pPr>
            <a:lvl2pPr marL="0" algn="l" rtl="0" eaLnBrk="1" fontAlgn="base" hangingPunct="1">
              <a:spcBef>
                <a:spcPts val="1200"/>
              </a:spcBef>
              <a:spcAft>
                <a:spcPct val="0"/>
              </a:spcAft>
              <a:buFont typeface="Arial" charset="0"/>
              <a:defRPr sz="2000" b="1" kern="1200">
                <a:solidFill>
                  <a:schemeClr val="accent4">
                    <a:lumMod val="75000"/>
                  </a:schemeClr>
                </a:solidFill>
                <a:latin typeface="+mn-lt"/>
                <a:ea typeface="ＭＳ Ｐゴシック" charset="0"/>
                <a:cs typeface="+mn-cs"/>
              </a:defRPr>
            </a:lvl2pPr>
            <a:lvl3pPr marL="0" indent="0" algn="l" rtl="0" eaLnBrk="1" fontAlgn="base" hangingPunct="1">
              <a:spcBef>
                <a:spcPts val="600"/>
              </a:spcBef>
              <a:spcAft>
                <a:spcPct val="0"/>
              </a:spcAft>
              <a:buClr>
                <a:srgbClr val="FFB819"/>
              </a:buClr>
              <a:buFont typeface="Arial" charset="0"/>
              <a:buNone/>
              <a:defRPr sz="1800" b="1" kern="1200">
                <a:solidFill>
                  <a:schemeClr val="bg1">
                    <a:lumMod val="75000"/>
                    <a:lumOff val="25000"/>
                  </a:schemeClr>
                </a:solidFill>
                <a:latin typeface="+mn-lt"/>
                <a:ea typeface="ＭＳ Ｐゴシック" charset="0"/>
                <a:cs typeface="+mn-cs"/>
              </a:defRPr>
            </a:lvl3pPr>
            <a:lvl4pPr marL="292608" indent="-285750" algn="l" rtl="0" eaLnBrk="1" fontAlgn="base" hangingPunct="1">
              <a:spcBef>
                <a:spcPct val="0"/>
              </a:spcBef>
              <a:spcAft>
                <a:spcPct val="0"/>
              </a:spcAft>
              <a:buClr>
                <a:srgbClr val="FFB819"/>
              </a:buClr>
              <a:buFont typeface="Arial" charset="0"/>
              <a:buChar char="•"/>
              <a:defRPr sz="1800" kern="1200">
                <a:solidFill>
                  <a:schemeClr val="bg1">
                    <a:lumMod val="75000"/>
                    <a:lumOff val="25000"/>
                  </a:schemeClr>
                </a:solidFill>
                <a:latin typeface="+mn-lt"/>
                <a:ea typeface="ＭＳ Ｐゴシック" charset="0"/>
                <a:cs typeface="+mn-cs"/>
              </a:defRPr>
            </a:lvl4pPr>
            <a:lvl5pPr marL="834390" indent="-285750" algn="l" rtl="0" eaLnBrk="1" fontAlgn="base" hangingPunct="1">
              <a:spcBef>
                <a:spcPts val="600"/>
              </a:spcBef>
              <a:spcAft>
                <a:spcPct val="0"/>
              </a:spcAft>
              <a:buClr>
                <a:srgbClr val="FFB819"/>
              </a:buClr>
              <a:buFont typeface="Arial"/>
              <a:buChar char="•"/>
              <a:defRPr sz="1400" kern="1200">
                <a:solidFill>
                  <a:schemeClr val="bg1">
                    <a:lumMod val="75000"/>
                    <a:lumOff val="25000"/>
                  </a:schemeClr>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lgn="ctr">
              <a:lnSpc>
                <a:spcPct val="80000"/>
              </a:lnSpc>
            </a:pPr>
            <a:r>
              <a:rPr lang="en-US" sz="1400" dirty="0">
                <a:solidFill>
                  <a:schemeClr val="tx1">
                    <a:lumMod val="95000"/>
                    <a:lumOff val="5000"/>
                  </a:schemeClr>
                </a:solidFill>
                <a:latin typeface="Tw Cen MT" panose="020B0602020104020603" pitchFamily="34" charset="0"/>
              </a:rPr>
              <a:t>N=275</a:t>
            </a:r>
          </a:p>
        </p:txBody>
      </p:sp>
      <p:cxnSp>
        <p:nvCxnSpPr>
          <p:cNvPr id="37" name="Straight Connector 36"/>
          <p:cNvCxnSpPr/>
          <p:nvPr/>
        </p:nvCxnSpPr>
        <p:spPr>
          <a:xfrm>
            <a:off x="6172200" y="2335880"/>
            <a:ext cx="457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172200" y="2057400"/>
            <a:ext cx="0" cy="533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a:off x="6172200" y="2984960"/>
            <a:ext cx="457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6172200" y="2706480"/>
            <a:ext cx="0" cy="533400"/>
          </a:xfrm>
          <a:prstGeom prst="line">
            <a:avLst/>
          </a:prstGeom>
        </p:spPr>
        <p:style>
          <a:lnRef idx="2">
            <a:schemeClr val="accent1"/>
          </a:lnRef>
          <a:fillRef idx="0">
            <a:schemeClr val="accent1"/>
          </a:fillRef>
          <a:effectRef idx="1">
            <a:schemeClr val="accent1"/>
          </a:effectRef>
          <a:fontRef idx="minor">
            <a:schemeClr val="tx1"/>
          </a:fontRef>
        </p:style>
      </p:cxnSp>
      <p:pic>
        <p:nvPicPr>
          <p:cNvPr id="45" name="Picture 44"/>
          <p:cNvPicPr>
            <a:picLocks noChangeAspect="1"/>
          </p:cNvPicPr>
          <p:nvPr/>
        </p:nvPicPr>
        <p:blipFill rotWithShape="1">
          <a:blip r:embed="rId4" cstate="print">
            <a:extLst>
              <a:ext uri="{28A0092B-C50C-407E-A947-70E740481C1C}">
                <a14:useLocalDpi xmlns:a14="http://schemas.microsoft.com/office/drawing/2010/main" val="0"/>
              </a:ext>
            </a:extLst>
          </a:blip>
          <a:srcRect b="18382"/>
          <a:stretch/>
        </p:blipFill>
        <p:spPr>
          <a:xfrm>
            <a:off x="6477000" y="2900800"/>
            <a:ext cx="163838" cy="165560"/>
          </a:xfrm>
          <a:prstGeom prst="rect">
            <a:avLst/>
          </a:prstGeom>
        </p:spPr>
      </p:pic>
      <p:pic>
        <p:nvPicPr>
          <p:cNvPr id="48" name="Picture 47"/>
          <p:cNvPicPr>
            <a:picLocks noChangeAspect="1"/>
          </p:cNvPicPr>
          <p:nvPr/>
        </p:nvPicPr>
        <p:blipFill rotWithShape="1">
          <a:blip r:embed="rId5" cstate="print">
            <a:extLst>
              <a:ext uri="{28A0092B-C50C-407E-A947-70E740481C1C}">
                <a14:useLocalDpi xmlns:a14="http://schemas.microsoft.com/office/drawing/2010/main" val="0"/>
              </a:ext>
            </a:extLst>
          </a:blip>
          <a:srcRect b="18382"/>
          <a:stretch/>
        </p:blipFill>
        <p:spPr>
          <a:xfrm>
            <a:off x="6477000" y="2253100"/>
            <a:ext cx="183373" cy="185300"/>
          </a:xfrm>
          <a:prstGeom prst="rect">
            <a:avLst/>
          </a:prstGeom>
        </p:spPr>
      </p:pic>
      <p:sp>
        <p:nvSpPr>
          <p:cNvPr id="2" name="TextBox 1"/>
          <p:cNvSpPr txBox="1"/>
          <p:nvPr/>
        </p:nvSpPr>
        <p:spPr>
          <a:xfrm>
            <a:off x="5937673" y="6581001"/>
            <a:ext cx="3206327" cy="276999"/>
          </a:xfrm>
          <a:prstGeom prst="rect">
            <a:avLst/>
          </a:prstGeom>
          <a:noFill/>
        </p:spPr>
        <p:txBody>
          <a:bodyPr wrap="none" rtlCol="0">
            <a:spAutoFit/>
          </a:bodyPr>
          <a:lstStyle/>
          <a:p>
            <a:r>
              <a:rPr lang="en-US" sz="1200" dirty="0">
                <a:solidFill>
                  <a:schemeClr val="tx1">
                    <a:lumMod val="95000"/>
                    <a:lumOff val="5000"/>
                  </a:schemeClr>
                </a:solidFill>
                <a:latin typeface="Tw Cen MT" panose="020B0602020104020603" pitchFamily="34" charset="0"/>
              </a:rPr>
              <a:t>* Standardized Radiofrequency Ablation </a:t>
            </a:r>
          </a:p>
        </p:txBody>
      </p:sp>
    </p:spTree>
    <p:extLst>
      <p:ext uri="{BB962C8B-B14F-4D97-AF65-F5344CB8AC3E}">
        <p14:creationId xmlns:p14="http://schemas.microsoft.com/office/powerpoint/2010/main" val="74809954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type="title" idx="4294967295"/>
          </p:nvPr>
        </p:nvSpPr>
        <p:spPr>
          <a:xfrm>
            <a:off x="160325" y="242023"/>
            <a:ext cx="8229600" cy="1143000"/>
          </a:xfrm>
        </p:spPr>
        <p:txBody>
          <a:bodyPr>
            <a:normAutofit fontScale="90000"/>
          </a:bodyPr>
          <a:lstStyle/>
          <a:p>
            <a:r>
              <a:rPr lang="en-US" altLang="en-US" b="1" dirty="0">
                <a:solidFill>
                  <a:schemeClr val="tx1">
                    <a:lumMod val="75000"/>
                    <a:lumOff val="25000"/>
                  </a:schemeClr>
                </a:solidFill>
                <a:latin typeface="Tw Cen MT" panose="020B0602020104020603" pitchFamily="34" charset="0"/>
              </a:rPr>
              <a:t>ThermoDox: RCW Breast Cancer</a:t>
            </a:r>
            <a:r>
              <a:rPr lang="en-US" altLang="en-US" sz="2800" dirty="0"/>
              <a:t/>
            </a:r>
            <a:br>
              <a:rPr lang="en-US" altLang="en-US" sz="2800" dirty="0"/>
            </a:br>
            <a:r>
              <a:rPr lang="en-US" altLang="en-US" sz="2400" b="0" dirty="0">
                <a:solidFill>
                  <a:schemeClr val="tx1">
                    <a:lumMod val="65000"/>
                    <a:lumOff val="35000"/>
                  </a:schemeClr>
                </a:solidFill>
                <a:latin typeface="Tw Cen MT" panose="020B0602020104020603" pitchFamily="34" charset="0"/>
              </a:rPr>
              <a:t>Difficult to Treat with Severe Complications</a:t>
            </a:r>
          </a:p>
        </p:txBody>
      </p:sp>
      <p:sp>
        <p:nvSpPr>
          <p:cNvPr id="98308" name="Content Placeholder 14"/>
          <p:cNvSpPr>
            <a:spLocks noGrp="1"/>
          </p:cNvSpPr>
          <p:nvPr>
            <p:ph idx="4294967295"/>
          </p:nvPr>
        </p:nvSpPr>
        <p:spPr>
          <a:xfrm>
            <a:off x="66706" y="1363848"/>
            <a:ext cx="4376479" cy="2485568"/>
          </a:xfrm>
        </p:spPr>
        <p:txBody>
          <a:bodyPr>
            <a:normAutofit fontScale="92500" lnSpcReduction="10000"/>
          </a:bodyPr>
          <a:lstStyle/>
          <a:p>
            <a:pPr marL="342900" indent="-171450">
              <a:buClr>
                <a:srgbClr val="FFC000"/>
              </a:buClr>
              <a:buSzPct val="105000"/>
              <a:buFont typeface="Arial" panose="020B0604020202020204" pitchFamily="34" charset="0"/>
              <a:buChar char="•"/>
              <a:tabLst>
                <a:tab pos="228600" algn="l"/>
              </a:tabLst>
            </a:pPr>
            <a:r>
              <a:rPr lang="en-US" altLang="en-US" sz="1600" b="0" dirty="0">
                <a:latin typeface="Tw Cen MT" panose="020B0602020104020603" pitchFamily="34" charset="0"/>
              </a:rPr>
              <a:t>Breast cancer recurring in the chest wall </a:t>
            </a:r>
            <a:br>
              <a:rPr lang="en-US" altLang="en-US" sz="1600" b="0" dirty="0">
                <a:latin typeface="Tw Cen MT" panose="020B0602020104020603" pitchFamily="34" charset="0"/>
              </a:rPr>
            </a:br>
            <a:r>
              <a:rPr lang="en-US" altLang="en-US" sz="1600" b="0" dirty="0">
                <a:latin typeface="Tw Cen MT" panose="020B0602020104020603" pitchFamily="34" charset="0"/>
              </a:rPr>
              <a:t>affects ~35,000 post-mastectomy patients </a:t>
            </a:r>
            <a:br>
              <a:rPr lang="en-US" altLang="en-US" sz="1600" b="0" dirty="0">
                <a:latin typeface="Tw Cen MT" panose="020B0602020104020603" pitchFamily="34" charset="0"/>
              </a:rPr>
            </a:br>
            <a:r>
              <a:rPr lang="en-US" altLang="en-US" sz="1600" b="0" dirty="0">
                <a:latin typeface="Tw Cen MT" panose="020B0602020104020603" pitchFamily="34" charset="0"/>
              </a:rPr>
              <a:t>in the US and Europe annually </a:t>
            </a:r>
          </a:p>
          <a:p>
            <a:pPr marL="342900" lvl="1" indent="-171450">
              <a:spcBef>
                <a:spcPts val="1200"/>
              </a:spcBef>
              <a:buClr>
                <a:srgbClr val="FFC000"/>
              </a:buClr>
              <a:buSzPct val="105000"/>
              <a:buFont typeface="Arial" panose="020B0604020202020204" pitchFamily="34" charset="0"/>
              <a:buChar char="•"/>
              <a:tabLst>
                <a:tab pos="228600" algn="l"/>
              </a:tabLst>
            </a:pPr>
            <a:r>
              <a:rPr lang="en-US" altLang="en-US" sz="1600" b="0" dirty="0">
                <a:latin typeface="Tw Cen MT" panose="020B0602020104020603" pitchFamily="34" charset="0"/>
              </a:rPr>
              <a:t>Up to 40% of women undergoing a </a:t>
            </a:r>
            <a:br>
              <a:rPr lang="en-US" altLang="en-US" sz="1600" b="0" dirty="0">
                <a:latin typeface="Tw Cen MT" panose="020B0602020104020603" pitchFamily="34" charset="0"/>
              </a:rPr>
            </a:br>
            <a:r>
              <a:rPr lang="en-US" altLang="en-US" sz="1600" b="0" dirty="0">
                <a:latin typeface="Tw Cen MT" panose="020B0602020104020603" pitchFamily="34" charset="0"/>
              </a:rPr>
              <a:t>mastectomy as primary treatment will </a:t>
            </a:r>
            <a:br>
              <a:rPr lang="en-US" altLang="en-US" sz="1600" b="0" dirty="0">
                <a:latin typeface="Tw Cen MT" panose="020B0602020104020603" pitchFamily="34" charset="0"/>
              </a:rPr>
            </a:br>
            <a:r>
              <a:rPr lang="en-US" altLang="en-US" sz="1600" b="0" dirty="0">
                <a:latin typeface="Tw Cen MT" panose="020B0602020104020603" pitchFamily="34" charset="0"/>
              </a:rPr>
              <a:t>experience local recurrence</a:t>
            </a:r>
          </a:p>
          <a:p>
            <a:pPr marL="342900" lvl="1" indent="-171450">
              <a:spcBef>
                <a:spcPts val="1200"/>
              </a:spcBef>
              <a:buClr>
                <a:srgbClr val="FFC000"/>
              </a:buClr>
              <a:buSzPct val="105000"/>
              <a:buFont typeface="Arial" panose="020B0604020202020204" pitchFamily="34" charset="0"/>
              <a:buChar char="•"/>
              <a:tabLst>
                <a:tab pos="228600" algn="l"/>
              </a:tabLst>
            </a:pPr>
            <a:r>
              <a:rPr lang="en-US" altLang="en-US" sz="1600" b="0" dirty="0">
                <a:latin typeface="Tw Cen MT" panose="020B0602020104020603" pitchFamily="34" charset="0"/>
              </a:rPr>
              <a:t>Local tumor control is a primary objective in treating these patients</a:t>
            </a:r>
            <a:r>
              <a:rPr lang="en-US" altLang="en-US" sz="1600" dirty="0">
                <a:latin typeface="Tw Cen MT" panose="020B0602020104020603" pitchFamily="34" charset="0"/>
              </a:rPr>
              <a:t>				</a:t>
            </a:r>
          </a:p>
          <a:p>
            <a:pPr lvl="1">
              <a:buClr>
                <a:srgbClr val="FFC000"/>
              </a:buClr>
            </a:pPr>
            <a:endParaRPr lang="en-US" altLang="en-US" sz="1600" dirty="0">
              <a:latin typeface="Tw Cen MT" panose="020B0602020104020603" pitchFamily="34" charset="0"/>
            </a:endParaRPr>
          </a:p>
        </p:txBody>
      </p:sp>
      <p:sp>
        <p:nvSpPr>
          <p:cNvPr id="98309" name="Text Box 2"/>
          <p:cNvSpPr txBox="1">
            <a:spLocks noChangeArrowheads="1"/>
          </p:cNvSpPr>
          <p:nvPr/>
        </p:nvSpPr>
        <p:spPr bwMode="auto">
          <a:xfrm>
            <a:off x="8229600" y="6456363"/>
            <a:ext cx="914400"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lnSpc>
                <a:spcPct val="110000"/>
              </a:lnSpc>
              <a:spcBef>
                <a:spcPct val="50000"/>
              </a:spcBef>
            </a:pPr>
            <a:endParaRPr lang="en-US" altLang="en-US" sz="1200" b="1" dirty="0">
              <a:latin typeface="Tahoma" pitchFamily="34" charset="0"/>
            </a:endParaRPr>
          </a:p>
        </p:txBody>
      </p:sp>
      <p:sp>
        <p:nvSpPr>
          <p:cNvPr id="98310" name="Rectangle 5"/>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endParaRPr lang="en-US" altLang="en-US" sz="2000" i="1" dirty="0">
              <a:solidFill>
                <a:srgbClr val="FF0000"/>
              </a:solidFill>
              <a:latin typeface="Arial Narrow" pitchFamily="34" charset="0"/>
            </a:endParaRPr>
          </a:p>
        </p:txBody>
      </p:sp>
      <p:sp>
        <p:nvSpPr>
          <p:cNvPr id="98311" name="Text Box 8"/>
          <p:cNvSpPr txBox="1">
            <a:spLocks noChangeArrowheads="1"/>
          </p:cNvSpPr>
          <p:nvPr/>
        </p:nvSpPr>
        <p:spPr bwMode="auto">
          <a:xfrm>
            <a:off x="8458200" y="6172200"/>
            <a:ext cx="533400" cy="32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ea typeface="ＭＳ Ｐゴシック" pitchFamily="34" charset="-128"/>
              </a:defRPr>
            </a:lvl1pPr>
            <a:lvl2pPr marL="37931725" indent="-37474525">
              <a:defRPr sz="2400">
                <a:solidFill>
                  <a:schemeClr val="tx1"/>
                </a:solidFill>
                <a:latin typeface="Arial" pitchFamily="34" charset="0"/>
                <a:ea typeface="ＭＳ Ｐゴシック" pitchFamily="34" charset="-128"/>
              </a:defRPr>
            </a:lvl2pPr>
            <a:lvl3pPr>
              <a:defRPr sz="2400">
                <a:solidFill>
                  <a:schemeClr val="tx1"/>
                </a:solidFill>
                <a:latin typeface="Arial" pitchFamily="34" charset="0"/>
                <a:ea typeface="ＭＳ Ｐゴシック" pitchFamily="34" charset="-128"/>
              </a:defRPr>
            </a:lvl3pPr>
            <a:lvl4pPr>
              <a:defRPr sz="2400">
                <a:solidFill>
                  <a:schemeClr val="tx1"/>
                </a:solidFill>
                <a:latin typeface="Arial" pitchFamily="34" charset="0"/>
                <a:ea typeface="ＭＳ Ｐゴシック" pitchFamily="34" charset="-128"/>
              </a:defRPr>
            </a:lvl4pPr>
            <a:lvl5pPr>
              <a:defRPr sz="2400">
                <a:solidFill>
                  <a:schemeClr val="tx1"/>
                </a:solidFill>
                <a:latin typeface="Arial" pitchFamily="34" charset="0"/>
                <a:ea typeface="ＭＳ Ｐゴシック" pitchFamily="34" charset="-128"/>
              </a:defRPr>
            </a:lvl5pPr>
            <a:lvl6pPr marL="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9144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1371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18288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lnSpc>
                <a:spcPct val="110000"/>
              </a:lnSpc>
              <a:spcBef>
                <a:spcPct val="50000"/>
              </a:spcBef>
            </a:pPr>
            <a:endParaRPr lang="en-US" altLang="en-US" sz="1400" b="1" dirty="0">
              <a:latin typeface="Arial Narrow" pitchFamily="34" charset="0"/>
            </a:endParaRPr>
          </a:p>
        </p:txBody>
      </p:sp>
      <p:sp>
        <p:nvSpPr>
          <p:cNvPr id="11" name="Content Placeholder 14"/>
          <p:cNvSpPr txBox="1">
            <a:spLocks/>
          </p:cNvSpPr>
          <p:nvPr/>
        </p:nvSpPr>
        <p:spPr bwMode="auto">
          <a:xfrm>
            <a:off x="4191000" y="4267200"/>
            <a:ext cx="4876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buFont typeface="Arial" charset="0"/>
              <a:defRPr sz="2200" b="1" kern="1200">
                <a:solidFill>
                  <a:schemeClr val="bg1">
                    <a:lumMod val="75000"/>
                    <a:lumOff val="25000"/>
                  </a:schemeClr>
                </a:solidFill>
                <a:latin typeface="+mn-lt"/>
                <a:ea typeface="ＭＳ Ｐゴシック" charset="0"/>
                <a:cs typeface="ＭＳ Ｐゴシック" charset="0"/>
              </a:defRPr>
            </a:lvl1pPr>
            <a:lvl2pPr marL="0" algn="l" rtl="0" eaLnBrk="1" fontAlgn="base" hangingPunct="1">
              <a:spcBef>
                <a:spcPts val="1200"/>
              </a:spcBef>
              <a:spcAft>
                <a:spcPct val="0"/>
              </a:spcAft>
              <a:buFont typeface="Arial" charset="0"/>
              <a:defRPr sz="2000" b="1" kern="1200">
                <a:solidFill>
                  <a:schemeClr val="accent4">
                    <a:lumMod val="75000"/>
                  </a:schemeClr>
                </a:solidFill>
                <a:latin typeface="+mn-lt"/>
                <a:ea typeface="ＭＳ Ｐゴシック" charset="0"/>
                <a:cs typeface="+mn-cs"/>
              </a:defRPr>
            </a:lvl2pPr>
            <a:lvl3pPr marL="0" indent="0" algn="l" rtl="0" eaLnBrk="1" fontAlgn="base" hangingPunct="1">
              <a:spcBef>
                <a:spcPts val="600"/>
              </a:spcBef>
              <a:spcAft>
                <a:spcPct val="0"/>
              </a:spcAft>
              <a:buClr>
                <a:srgbClr val="FFB819"/>
              </a:buClr>
              <a:buFont typeface="Arial" charset="0"/>
              <a:buNone/>
              <a:defRPr sz="1800" b="1" kern="1200">
                <a:solidFill>
                  <a:schemeClr val="bg1">
                    <a:lumMod val="75000"/>
                    <a:lumOff val="25000"/>
                  </a:schemeClr>
                </a:solidFill>
                <a:latin typeface="+mn-lt"/>
                <a:ea typeface="ＭＳ Ｐゴシック" charset="0"/>
                <a:cs typeface="+mn-cs"/>
              </a:defRPr>
            </a:lvl3pPr>
            <a:lvl4pPr marL="292608" indent="-285750" algn="l" rtl="0" eaLnBrk="1" fontAlgn="base" hangingPunct="1">
              <a:spcBef>
                <a:spcPts val="0"/>
              </a:spcBef>
              <a:spcAft>
                <a:spcPts val="0"/>
              </a:spcAft>
              <a:buClr>
                <a:srgbClr val="FFB819"/>
              </a:buClr>
              <a:buFont typeface="Arial" charset="0"/>
              <a:buChar char="•"/>
              <a:defRPr sz="1800" kern="1200">
                <a:solidFill>
                  <a:schemeClr val="bg1">
                    <a:lumMod val="75000"/>
                    <a:lumOff val="25000"/>
                  </a:schemeClr>
                </a:solidFill>
                <a:latin typeface="+mn-lt"/>
                <a:ea typeface="ＭＳ Ｐゴシック" charset="0"/>
                <a:cs typeface="+mn-cs"/>
              </a:defRPr>
            </a:lvl4pPr>
            <a:lvl5pPr marL="834390" indent="-285750" algn="l" rtl="0" eaLnBrk="1" fontAlgn="base" hangingPunct="1">
              <a:spcBef>
                <a:spcPts val="600"/>
              </a:spcBef>
              <a:spcAft>
                <a:spcPct val="0"/>
              </a:spcAft>
              <a:buClr>
                <a:srgbClr val="FFB819"/>
              </a:buClr>
              <a:buFont typeface="Arial"/>
              <a:buChar char="•"/>
              <a:defRPr sz="1400" kern="1200">
                <a:solidFill>
                  <a:schemeClr val="bg1">
                    <a:lumMod val="75000"/>
                    <a:lumOff val="25000"/>
                  </a:schemeClr>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342900">
              <a:buClr>
                <a:schemeClr val="accent4"/>
              </a:buClr>
              <a:buFont typeface="Arial" panose="020B0604020202020204" pitchFamily="34" charset="0"/>
              <a:buChar char="•"/>
            </a:pPr>
            <a:r>
              <a:rPr lang="en-US" altLang="en-US" sz="1800" b="0" dirty="0" smtClean="0">
                <a:solidFill>
                  <a:schemeClr val="bg1">
                    <a:lumMod val="85000"/>
                    <a:lumOff val="15000"/>
                  </a:schemeClr>
                </a:solidFill>
              </a:rPr>
              <a:t>  </a:t>
            </a:r>
            <a:endParaRPr lang="en-US" altLang="en-US" sz="1800" b="0" dirty="0">
              <a:solidFill>
                <a:schemeClr val="bg1">
                  <a:lumMod val="85000"/>
                  <a:lumOff val="15000"/>
                </a:schemeClr>
              </a:solidFill>
            </a:endParaRPr>
          </a:p>
        </p:txBody>
      </p:sp>
      <p:sp>
        <p:nvSpPr>
          <p:cNvPr id="14" name="Rectangle 30"/>
          <p:cNvSpPr>
            <a:spLocks noChangeArrowheads="1"/>
          </p:cNvSpPr>
          <p:nvPr/>
        </p:nvSpPr>
        <p:spPr bwMode="auto">
          <a:xfrm>
            <a:off x="4805610" y="1338919"/>
            <a:ext cx="2132076" cy="313405"/>
          </a:xfrm>
          <a:prstGeom prst="rect">
            <a:avLst/>
          </a:prstGeom>
          <a:noFill/>
          <a:ln w="9525">
            <a:noFill/>
            <a:miter lim="800000"/>
            <a:headEnd/>
            <a:tailEnd/>
          </a:ln>
        </p:spPr>
        <p:txBody>
          <a:bodyPr/>
          <a:lstStyle/>
          <a:p>
            <a:pPr algn="ctr"/>
            <a:r>
              <a:rPr lang="en-US" sz="1200" b="1" dirty="0">
                <a:solidFill>
                  <a:schemeClr val="bg1">
                    <a:lumMod val="95000"/>
                    <a:lumOff val="5000"/>
                  </a:schemeClr>
                </a:solidFill>
              </a:rPr>
              <a:t>Limited </a:t>
            </a:r>
            <a:r>
              <a:rPr lang="en-US" sz="1200" b="1" dirty="0"/>
              <a:t>Treatment</a:t>
            </a:r>
            <a:r>
              <a:rPr lang="en-US" sz="1200" b="1" dirty="0">
                <a:solidFill>
                  <a:schemeClr val="bg1">
                    <a:lumMod val="95000"/>
                    <a:lumOff val="5000"/>
                  </a:schemeClr>
                </a:solidFill>
              </a:rPr>
              <a:t> Options</a:t>
            </a:r>
          </a:p>
        </p:txBody>
      </p:sp>
      <p:sp>
        <p:nvSpPr>
          <p:cNvPr id="15" name="Rectangle 32"/>
          <p:cNvSpPr>
            <a:spLocks noChangeArrowheads="1"/>
          </p:cNvSpPr>
          <p:nvPr/>
        </p:nvSpPr>
        <p:spPr bwMode="auto">
          <a:xfrm>
            <a:off x="7042640" y="1353874"/>
            <a:ext cx="1806518" cy="331176"/>
          </a:xfrm>
          <a:prstGeom prst="rect">
            <a:avLst/>
          </a:prstGeom>
          <a:noFill/>
          <a:ln w="9525">
            <a:noFill/>
            <a:miter lim="800000"/>
            <a:headEnd/>
            <a:tailEnd/>
          </a:ln>
        </p:spPr>
        <p:txBody>
          <a:bodyPr/>
          <a:lstStyle/>
          <a:p>
            <a:pPr algn="ctr"/>
            <a:r>
              <a:rPr lang="en-US" sz="1200" b="1" dirty="0"/>
              <a:t>Complete Response</a:t>
            </a:r>
          </a:p>
        </p:txBody>
      </p:sp>
      <p:sp>
        <p:nvSpPr>
          <p:cNvPr id="16" name="Rounded Rectangle 15"/>
          <p:cNvSpPr/>
          <p:nvPr/>
        </p:nvSpPr>
        <p:spPr>
          <a:xfrm>
            <a:off x="5029200" y="1820644"/>
            <a:ext cx="1710068" cy="1629774"/>
          </a:xfrm>
          <a:prstGeom prst="roundRect">
            <a:avLst>
              <a:gd name="adj" fmla="val 17631"/>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en-US" sz="1000" b="1" dirty="0">
              <a:solidFill>
                <a:schemeClr val="accent1"/>
              </a:solidFill>
            </a:endParaRPr>
          </a:p>
        </p:txBody>
      </p:sp>
      <p:sp>
        <p:nvSpPr>
          <p:cNvPr id="17" name="Rounded Rectangle 16"/>
          <p:cNvSpPr/>
          <p:nvPr/>
        </p:nvSpPr>
        <p:spPr>
          <a:xfrm>
            <a:off x="7135220" y="1799349"/>
            <a:ext cx="1741234" cy="1638369"/>
          </a:xfrm>
          <a:prstGeom prst="roundRect">
            <a:avLst>
              <a:gd name="adj" fmla="val 17631"/>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fontAlgn="auto">
              <a:spcBef>
                <a:spcPts val="0"/>
              </a:spcBef>
              <a:spcAft>
                <a:spcPts val="0"/>
              </a:spcAft>
              <a:defRPr/>
            </a:pPr>
            <a:endParaRPr lang="en-US" sz="1000" b="1" dirty="0">
              <a:solidFill>
                <a:schemeClr val="accent1"/>
              </a:solidFill>
            </a:endParaRPr>
          </a:p>
        </p:txBody>
      </p:sp>
      <p:sp>
        <p:nvSpPr>
          <p:cNvPr id="18" name="Rectangle 17"/>
          <p:cNvSpPr>
            <a:spLocks noChangeArrowheads="1"/>
          </p:cNvSpPr>
          <p:nvPr/>
        </p:nvSpPr>
        <p:spPr bwMode="auto">
          <a:xfrm>
            <a:off x="6473917" y="2695908"/>
            <a:ext cx="159259" cy="193432"/>
          </a:xfrm>
          <a:prstGeom prst="rect">
            <a:avLst/>
          </a:prstGeom>
          <a:solidFill>
            <a:srgbClr val="000000"/>
          </a:solidFill>
          <a:ln w="9525">
            <a:solidFill>
              <a:srgbClr val="000000"/>
            </a:solidFill>
            <a:miter lim="800000"/>
            <a:headEnd/>
            <a:tailEnd/>
          </a:ln>
        </p:spPr>
        <p:txBody>
          <a:bodyPr wrap="none" anchor="ctr"/>
          <a:lstStyle/>
          <a:p>
            <a:pPr eaLnBrk="0" hangingPunct="0"/>
            <a:endParaRPr lang="en-US" sz="1400" dirty="0"/>
          </a:p>
        </p:txBody>
      </p:sp>
      <p:sp>
        <p:nvSpPr>
          <p:cNvPr id="19" name="Rectangle 5"/>
          <p:cNvSpPr>
            <a:spLocks noChangeArrowheads="1"/>
          </p:cNvSpPr>
          <p:nvPr/>
        </p:nvSpPr>
        <p:spPr bwMode="auto">
          <a:xfrm>
            <a:off x="8480246" y="2653157"/>
            <a:ext cx="192906" cy="208887"/>
          </a:xfrm>
          <a:prstGeom prst="rect">
            <a:avLst/>
          </a:prstGeom>
          <a:solidFill>
            <a:srgbClr val="000000"/>
          </a:solidFill>
          <a:ln w="9525">
            <a:solidFill>
              <a:srgbClr val="000000"/>
            </a:solidFill>
            <a:miter lim="800000"/>
            <a:headEnd/>
            <a:tailEnd/>
          </a:ln>
        </p:spPr>
        <p:txBody>
          <a:bodyPr wrap="none" anchor="ctr"/>
          <a:lstStyle/>
          <a:p>
            <a:pPr eaLnBrk="0" hangingPunct="0"/>
            <a:endParaRPr lang="en-US" sz="1400" dirty="0"/>
          </a:p>
        </p:txBody>
      </p:sp>
      <p:sp>
        <p:nvSpPr>
          <p:cNvPr id="3" name="Rectangle 2"/>
          <p:cNvSpPr/>
          <p:nvPr/>
        </p:nvSpPr>
        <p:spPr>
          <a:xfrm>
            <a:off x="4659995" y="3715728"/>
            <a:ext cx="4484008" cy="3216265"/>
          </a:xfrm>
          <a:prstGeom prst="rect">
            <a:avLst/>
          </a:prstGeom>
        </p:spPr>
        <p:txBody>
          <a:bodyPr wrap="square">
            <a:spAutoFit/>
          </a:bodyPr>
          <a:lstStyle/>
          <a:p>
            <a:pPr algn="ctr">
              <a:buClr>
                <a:srgbClr val="FFB819"/>
              </a:buClr>
            </a:pPr>
            <a:r>
              <a:rPr lang="en-US" b="1" dirty="0">
                <a:latin typeface="Tw Cen MT" panose="020B0602020104020603" pitchFamily="34" charset="0"/>
              </a:rPr>
              <a:t>Phase 2 US DIGNITY Study</a:t>
            </a:r>
          </a:p>
          <a:p>
            <a:pPr>
              <a:spcBef>
                <a:spcPts val="1200"/>
              </a:spcBef>
              <a:buClr>
                <a:srgbClr val="FFB819"/>
              </a:buClr>
            </a:pPr>
            <a:r>
              <a:rPr lang="en-US" sz="1600" dirty="0" smtClean="0">
                <a:latin typeface="Tw Cen MT" panose="020B0602020104020603" pitchFamily="34" charset="0"/>
              </a:rPr>
              <a:t>Evaluate </a:t>
            </a:r>
            <a:r>
              <a:rPr lang="en-US" sz="1600" dirty="0">
                <a:latin typeface="Tw Cen MT" panose="020B0602020104020603" pitchFamily="34" charset="0"/>
              </a:rPr>
              <a:t>local-regional breast tumor  </a:t>
            </a:r>
            <a:r>
              <a:rPr lang="en-US" sz="1600" dirty="0" smtClean="0">
                <a:latin typeface="Tw Cen MT" panose="020B0602020104020603" pitchFamily="34" charset="0"/>
              </a:rPr>
              <a:t>     response</a:t>
            </a:r>
            <a:endParaRPr lang="en-US" sz="1600" dirty="0">
              <a:latin typeface="Tw Cen MT" panose="020B0602020104020603" pitchFamily="34" charset="0"/>
            </a:endParaRPr>
          </a:p>
          <a:p>
            <a:pPr>
              <a:buClr>
                <a:srgbClr val="FFB819"/>
              </a:buClr>
            </a:pPr>
            <a:r>
              <a:rPr lang="en-US" sz="1600" dirty="0" smtClean="0">
                <a:latin typeface="Tw Cen MT" panose="020B0602020104020603" pitchFamily="34" charset="0"/>
              </a:rPr>
              <a:t>17 </a:t>
            </a:r>
            <a:r>
              <a:rPr lang="en-US" sz="1600" dirty="0">
                <a:latin typeface="Tw Cen MT" panose="020B0602020104020603" pitchFamily="34" charset="0"/>
              </a:rPr>
              <a:t>patients enrolled; 12 evaluable for efficacy</a:t>
            </a:r>
          </a:p>
          <a:p>
            <a:pPr marL="800100" lvl="1" indent="-171450">
              <a:spcBef>
                <a:spcPts val="600"/>
              </a:spcBef>
              <a:buClr>
                <a:srgbClr val="FFB819"/>
              </a:buClr>
              <a:buSzPct val="110000"/>
              <a:buFont typeface="Arial" panose="020B0604020202020204" pitchFamily="34" charset="0"/>
              <a:buChar char="•"/>
            </a:pPr>
            <a:r>
              <a:rPr lang="en-US" sz="1600" dirty="0">
                <a:latin typeface="Tw Cen MT" panose="020B0602020104020603" pitchFamily="34" charset="0"/>
              </a:rPr>
              <a:t>All evaluable patients experienced stabilization of disease; 67% of patients in evaluable population observed local responses </a:t>
            </a:r>
            <a:r>
              <a:rPr lang="en-US" sz="1600" dirty="0" smtClean="0">
                <a:latin typeface="Tw Cen MT" panose="020B0602020104020603" pitchFamily="34" charset="0"/>
              </a:rPr>
              <a:t>– </a:t>
            </a:r>
          </a:p>
          <a:p>
            <a:pPr marL="628650" lvl="1">
              <a:spcBef>
                <a:spcPts val="600"/>
              </a:spcBef>
              <a:buClr>
                <a:srgbClr val="FFB819"/>
              </a:buClr>
              <a:buSzPct val="110000"/>
            </a:pPr>
            <a:r>
              <a:rPr lang="en-US" sz="1600" dirty="0">
                <a:latin typeface="Tw Cen MT" panose="020B0602020104020603" pitchFamily="34" charset="0"/>
              </a:rPr>
              <a:t> </a:t>
            </a:r>
            <a:r>
              <a:rPr lang="en-US" sz="1600" dirty="0" smtClean="0">
                <a:latin typeface="Tw Cen MT" panose="020B0602020104020603" pitchFamily="34" charset="0"/>
              </a:rPr>
              <a:t>  5 </a:t>
            </a:r>
            <a:r>
              <a:rPr lang="en-US" sz="1600" dirty="0">
                <a:latin typeface="Tw Cen MT" panose="020B0602020104020603" pitchFamily="34" charset="0"/>
              </a:rPr>
              <a:t>CRs &amp; 3 PRs</a:t>
            </a:r>
          </a:p>
          <a:p>
            <a:pPr marL="800100" lvl="1" indent="-171450">
              <a:spcBef>
                <a:spcPts val="600"/>
              </a:spcBef>
              <a:buClr>
                <a:srgbClr val="FFB819"/>
              </a:buClr>
              <a:buSzPct val="110000"/>
              <a:buFont typeface="Arial" panose="020B0604020202020204" pitchFamily="34" charset="0"/>
              <a:buChar char="•"/>
            </a:pPr>
            <a:r>
              <a:rPr lang="en-US" sz="1600" dirty="0">
                <a:latin typeface="Tw Cen MT" panose="020B0602020104020603" pitchFamily="34" charset="0"/>
              </a:rPr>
              <a:t>47% Local Response (ITT)</a:t>
            </a:r>
          </a:p>
        </p:txBody>
      </p:sp>
      <p:sp>
        <p:nvSpPr>
          <p:cNvPr id="20" name="Rectangle 19"/>
          <p:cNvSpPr/>
          <p:nvPr/>
        </p:nvSpPr>
        <p:spPr>
          <a:xfrm>
            <a:off x="832774" y="3715966"/>
            <a:ext cx="3170612" cy="353943"/>
          </a:xfrm>
          <a:prstGeom prst="rect">
            <a:avLst/>
          </a:prstGeom>
        </p:spPr>
        <p:txBody>
          <a:bodyPr wrap="none">
            <a:spAutoFit/>
          </a:bodyPr>
          <a:lstStyle/>
          <a:p>
            <a:r>
              <a:rPr lang="en-US" b="1" dirty="0">
                <a:solidFill>
                  <a:schemeClr val="bg1">
                    <a:lumMod val="95000"/>
                    <a:lumOff val="5000"/>
                  </a:schemeClr>
                </a:solidFill>
                <a:latin typeface="Tw Cen MT" panose="020B0602020104020603" pitchFamily="34" charset="0"/>
              </a:rPr>
              <a:t>Combined Phase 1 Data (n = 29)</a:t>
            </a:r>
            <a:endParaRPr lang="en-US" dirty="0">
              <a:solidFill>
                <a:schemeClr val="bg1">
                  <a:lumMod val="95000"/>
                  <a:lumOff val="5000"/>
                </a:schemeClr>
              </a:solidFill>
              <a:latin typeface="Tw Cen MT" panose="020B0602020104020603" pitchFamily="34" charset="0"/>
            </a:endParaRPr>
          </a:p>
        </p:txBody>
      </p:sp>
      <p:cxnSp>
        <p:nvCxnSpPr>
          <p:cNvPr id="21" name="Straight Connector 20"/>
          <p:cNvCxnSpPr/>
          <p:nvPr/>
        </p:nvCxnSpPr>
        <p:spPr>
          <a:xfrm>
            <a:off x="4648200" y="3700816"/>
            <a:ext cx="432782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648200" y="1261415"/>
            <a:ext cx="11795" cy="5183959"/>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04800" y="3700816"/>
            <a:ext cx="432782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303730" y="4085298"/>
            <a:ext cx="4435095" cy="2544103"/>
            <a:chOff x="4643938" y="3505201"/>
            <a:chExt cx="4518627" cy="2362200"/>
          </a:xfrm>
        </p:grpSpPr>
        <p:grpSp>
          <p:nvGrpSpPr>
            <p:cNvPr id="25" name="Group 24"/>
            <p:cNvGrpSpPr/>
            <p:nvPr/>
          </p:nvGrpSpPr>
          <p:grpSpPr>
            <a:xfrm>
              <a:off x="4725343" y="3537825"/>
              <a:ext cx="4437222" cy="2314067"/>
              <a:chOff x="4649143" y="3741109"/>
              <a:chExt cx="4437222" cy="2314067"/>
            </a:xfrm>
          </p:grpSpPr>
          <p:grpSp>
            <p:nvGrpSpPr>
              <p:cNvPr id="31" name="Group 30"/>
              <p:cNvGrpSpPr/>
              <p:nvPr/>
            </p:nvGrpSpPr>
            <p:grpSpPr>
              <a:xfrm>
                <a:off x="5029201" y="4145925"/>
                <a:ext cx="3809999" cy="1566973"/>
                <a:chOff x="5463940" y="4186770"/>
                <a:chExt cx="4005148" cy="1647234"/>
              </a:xfrm>
            </p:grpSpPr>
            <p:cxnSp>
              <p:nvCxnSpPr>
                <p:cNvPr id="56" name="Straight Connector 55"/>
                <p:cNvCxnSpPr/>
                <p:nvPr/>
              </p:nvCxnSpPr>
              <p:spPr bwMode="auto">
                <a:xfrm flipH="1">
                  <a:off x="5463940" y="5834004"/>
                  <a:ext cx="4005148" cy="0"/>
                </a:xfrm>
                <a:prstGeom prst="line">
                  <a:avLst/>
                </a:prstGeom>
                <a:solidFill>
                  <a:schemeClr val="tx2"/>
                </a:solidFill>
                <a:ln w="12700" cap="flat" cmpd="sng" algn="ctr">
                  <a:solidFill>
                    <a:schemeClr val="bg1"/>
                  </a:solidFill>
                  <a:prstDash val="solid"/>
                  <a:round/>
                  <a:headEnd type="none" w="med" len="med"/>
                  <a:tailEnd type="none" w="med" len="med"/>
                </a:ln>
                <a:effectLst/>
              </p:spPr>
            </p:cxnSp>
            <p:cxnSp>
              <p:nvCxnSpPr>
                <p:cNvPr id="57" name="Straight Connector 56"/>
                <p:cNvCxnSpPr/>
                <p:nvPr/>
              </p:nvCxnSpPr>
              <p:spPr bwMode="auto">
                <a:xfrm flipH="1">
                  <a:off x="5463940" y="5295124"/>
                  <a:ext cx="4005148" cy="0"/>
                </a:xfrm>
                <a:prstGeom prst="line">
                  <a:avLst/>
                </a:prstGeom>
                <a:solidFill>
                  <a:schemeClr val="tx2"/>
                </a:solidFill>
                <a:ln w="3175" cap="flat" cmpd="sng" algn="ctr">
                  <a:solidFill>
                    <a:schemeClr val="tx1">
                      <a:lumMod val="50000"/>
                    </a:schemeClr>
                  </a:solidFill>
                  <a:prstDash val="solid"/>
                  <a:round/>
                  <a:headEnd type="none" w="med" len="med"/>
                  <a:tailEnd type="none" w="med" len="med"/>
                </a:ln>
                <a:effectLst/>
              </p:spPr>
            </p:cxnSp>
            <p:cxnSp>
              <p:nvCxnSpPr>
                <p:cNvPr id="58" name="Straight Connector 57"/>
                <p:cNvCxnSpPr/>
                <p:nvPr/>
              </p:nvCxnSpPr>
              <p:spPr bwMode="auto">
                <a:xfrm flipH="1">
                  <a:off x="5463940" y="4740947"/>
                  <a:ext cx="4005148" cy="0"/>
                </a:xfrm>
                <a:prstGeom prst="line">
                  <a:avLst/>
                </a:prstGeom>
                <a:solidFill>
                  <a:schemeClr val="tx2"/>
                </a:solidFill>
                <a:ln w="3175" cap="flat" cmpd="sng" algn="ctr">
                  <a:solidFill>
                    <a:schemeClr val="tx1">
                      <a:lumMod val="50000"/>
                    </a:schemeClr>
                  </a:solidFill>
                  <a:prstDash val="solid"/>
                  <a:round/>
                  <a:headEnd type="none" w="med" len="med"/>
                  <a:tailEnd type="none" w="med" len="med"/>
                </a:ln>
                <a:effectLst/>
              </p:spPr>
            </p:cxnSp>
            <p:cxnSp>
              <p:nvCxnSpPr>
                <p:cNvPr id="59" name="Straight Connector 58"/>
                <p:cNvCxnSpPr/>
                <p:nvPr/>
              </p:nvCxnSpPr>
              <p:spPr bwMode="auto">
                <a:xfrm flipH="1">
                  <a:off x="5463940" y="4186770"/>
                  <a:ext cx="4005148" cy="0"/>
                </a:xfrm>
                <a:prstGeom prst="line">
                  <a:avLst/>
                </a:prstGeom>
                <a:solidFill>
                  <a:schemeClr val="tx2"/>
                </a:solidFill>
                <a:ln w="3175" cap="flat" cmpd="sng" algn="ctr">
                  <a:solidFill>
                    <a:schemeClr val="tx1">
                      <a:lumMod val="50000"/>
                    </a:schemeClr>
                  </a:solidFill>
                  <a:prstDash val="solid"/>
                  <a:round/>
                  <a:headEnd type="none" w="med" len="med"/>
                  <a:tailEnd type="none" w="med" len="med"/>
                </a:ln>
                <a:effectLst/>
              </p:spPr>
            </p:cxnSp>
          </p:grpSp>
          <p:sp>
            <p:nvSpPr>
              <p:cNvPr id="32" name="TextBox 31"/>
              <p:cNvSpPr txBox="1"/>
              <p:nvPr/>
            </p:nvSpPr>
            <p:spPr>
              <a:xfrm>
                <a:off x="4784149" y="5079000"/>
                <a:ext cx="230607" cy="171462"/>
              </a:xfrm>
              <a:prstGeom prst="rect">
                <a:avLst/>
              </a:prstGeom>
              <a:noFill/>
            </p:spPr>
            <p:txBody>
              <a:bodyPr wrap="none" rtlCol="0">
                <a:spAutoFit/>
              </a:bodyPr>
              <a:lstStyle/>
              <a:p>
                <a:pPr algn="r"/>
                <a:r>
                  <a:rPr lang="en-US" sz="600" dirty="0">
                    <a:latin typeface="+mn-lt"/>
                  </a:rPr>
                  <a:t>5</a:t>
                </a:r>
              </a:p>
            </p:txBody>
          </p:sp>
          <p:sp>
            <p:nvSpPr>
              <p:cNvPr id="33" name="TextBox 32"/>
              <p:cNvSpPr txBox="1"/>
              <p:nvPr/>
            </p:nvSpPr>
            <p:spPr>
              <a:xfrm>
                <a:off x="4738420" y="4558756"/>
                <a:ext cx="276336" cy="171462"/>
              </a:xfrm>
              <a:prstGeom prst="rect">
                <a:avLst/>
              </a:prstGeom>
              <a:noFill/>
            </p:spPr>
            <p:txBody>
              <a:bodyPr wrap="none" rtlCol="0">
                <a:spAutoFit/>
              </a:bodyPr>
              <a:lstStyle/>
              <a:p>
                <a:pPr algn="r"/>
                <a:r>
                  <a:rPr lang="en-US" sz="600" dirty="0">
                    <a:latin typeface="+mn-lt"/>
                  </a:rPr>
                  <a:t>10</a:t>
                </a:r>
              </a:p>
            </p:txBody>
          </p:sp>
          <p:sp>
            <p:nvSpPr>
              <p:cNvPr id="34" name="TextBox 33"/>
              <p:cNvSpPr txBox="1"/>
              <p:nvPr/>
            </p:nvSpPr>
            <p:spPr>
              <a:xfrm>
                <a:off x="4738420" y="4024650"/>
                <a:ext cx="276336" cy="171462"/>
              </a:xfrm>
              <a:prstGeom prst="rect">
                <a:avLst/>
              </a:prstGeom>
              <a:noFill/>
            </p:spPr>
            <p:txBody>
              <a:bodyPr wrap="none" rtlCol="0">
                <a:spAutoFit/>
              </a:bodyPr>
              <a:lstStyle/>
              <a:p>
                <a:pPr algn="r"/>
                <a:r>
                  <a:rPr lang="en-US" sz="600" dirty="0">
                    <a:latin typeface="+mn-lt"/>
                  </a:rPr>
                  <a:t>15</a:t>
                </a:r>
              </a:p>
            </p:txBody>
          </p:sp>
          <p:sp>
            <p:nvSpPr>
              <p:cNvPr id="35" name="TextBox 34"/>
              <p:cNvSpPr txBox="1"/>
              <p:nvPr/>
            </p:nvSpPr>
            <p:spPr>
              <a:xfrm>
                <a:off x="4784149" y="5595137"/>
                <a:ext cx="230607" cy="171462"/>
              </a:xfrm>
              <a:prstGeom prst="rect">
                <a:avLst/>
              </a:prstGeom>
              <a:noFill/>
            </p:spPr>
            <p:txBody>
              <a:bodyPr wrap="none" rtlCol="0">
                <a:spAutoFit/>
              </a:bodyPr>
              <a:lstStyle/>
              <a:p>
                <a:pPr algn="r"/>
                <a:r>
                  <a:rPr lang="en-US" sz="600" dirty="0">
                    <a:latin typeface="+mn-lt"/>
                  </a:rPr>
                  <a:t>0</a:t>
                </a:r>
              </a:p>
            </p:txBody>
          </p:sp>
          <p:sp>
            <p:nvSpPr>
              <p:cNvPr id="36" name="Rectangle 35"/>
              <p:cNvSpPr/>
              <p:nvPr/>
            </p:nvSpPr>
            <p:spPr bwMode="auto">
              <a:xfrm>
                <a:off x="5245348" y="5365126"/>
                <a:ext cx="533400" cy="340702"/>
              </a:xfrm>
              <a:prstGeom prst="rect">
                <a:avLst/>
              </a:prstGeom>
              <a:solidFill>
                <a:schemeClr val="accent4"/>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3</a:t>
                </a:r>
              </a:p>
            </p:txBody>
          </p:sp>
          <p:sp>
            <p:nvSpPr>
              <p:cNvPr id="37" name="Rectangle 36"/>
              <p:cNvSpPr/>
              <p:nvPr/>
            </p:nvSpPr>
            <p:spPr bwMode="auto">
              <a:xfrm>
                <a:off x="5245348" y="3793366"/>
                <a:ext cx="189076" cy="110930"/>
              </a:xfrm>
              <a:prstGeom prst="rect">
                <a:avLst/>
              </a:prstGeom>
              <a:solidFill>
                <a:schemeClr val="tx1">
                  <a:lumMod val="85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effectLst/>
                  <a:latin typeface="+mn-lt"/>
                  <a:ea typeface="MS PGothic" pitchFamily="34" charset="-128"/>
                </a:endParaRPr>
              </a:p>
            </p:txBody>
          </p:sp>
          <p:sp>
            <p:nvSpPr>
              <p:cNvPr id="38" name="Rectangle 37"/>
              <p:cNvSpPr/>
              <p:nvPr/>
            </p:nvSpPr>
            <p:spPr bwMode="auto">
              <a:xfrm>
                <a:off x="5245348" y="3941232"/>
                <a:ext cx="189076" cy="110930"/>
              </a:xfrm>
              <a:prstGeom prst="rect">
                <a:avLst/>
              </a:prstGeom>
              <a:solidFill>
                <a:srgbClr val="FFC0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effectLst/>
                  <a:latin typeface="+mn-lt"/>
                  <a:ea typeface="MS PGothic" pitchFamily="34" charset="-128"/>
                </a:endParaRPr>
              </a:p>
            </p:txBody>
          </p:sp>
          <p:sp>
            <p:nvSpPr>
              <p:cNvPr id="39" name="TextBox 38"/>
              <p:cNvSpPr txBox="1"/>
              <p:nvPr/>
            </p:nvSpPr>
            <p:spPr>
              <a:xfrm>
                <a:off x="5379742" y="3741109"/>
                <a:ext cx="919815" cy="171462"/>
              </a:xfrm>
              <a:prstGeom prst="rect">
                <a:avLst/>
              </a:prstGeom>
              <a:noFill/>
            </p:spPr>
            <p:txBody>
              <a:bodyPr wrap="none" rtlCol="0">
                <a:spAutoFit/>
              </a:bodyPr>
              <a:lstStyle/>
              <a:p>
                <a:r>
                  <a:rPr lang="en-US" sz="600" dirty="0">
                    <a:latin typeface="+mn-lt"/>
                  </a:rPr>
                  <a:t>Progressive Disease</a:t>
                </a:r>
              </a:p>
            </p:txBody>
          </p:sp>
          <p:sp>
            <p:nvSpPr>
              <p:cNvPr id="40" name="TextBox 39"/>
              <p:cNvSpPr txBox="1"/>
              <p:nvPr/>
            </p:nvSpPr>
            <p:spPr>
              <a:xfrm>
                <a:off x="5379742" y="3888975"/>
                <a:ext cx="741797" cy="171462"/>
              </a:xfrm>
              <a:prstGeom prst="rect">
                <a:avLst/>
              </a:prstGeom>
              <a:noFill/>
            </p:spPr>
            <p:txBody>
              <a:bodyPr wrap="none" rtlCol="0">
                <a:spAutoFit/>
              </a:bodyPr>
              <a:lstStyle/>
              <a:p>
                <a:r>
                  <a:rPr lang="en-US" sz="600" dirty="0">
                    <a:latin typeface="+mn-lt"/>
                  </a:rPr>
                  <a:t>Stable Disease</a:t>
                </a:r>
                <a:endParaRPr lang="en-US" sz="600" baseline="30000" dirty="0">
                  <a:latin typeface="+mn-lt"/>
                </a:endParaRPr>
              </a:p>
            </p:txBody>
          </p:sp>
          <p:sp>
            <p:nvSpPr>
              <p:cNvPr id="41" name="Rectangle 40"/>
              <p:cNvSpPr/>
              <p:nvPr/>
            </p:nvSpPr>
            <p:spPr bwMode="auto">
              <a:xfrm>
                <a:off x="6391179" y="3793366"/>
                <a:ext cx="189076" cy="110930"/>
              </a:xfrm>
              <a:prstGeom prst="rect">
                <a:avLst/>
              </a:prstGeom>
              <a:solidFill>
                <a:schemeClr val="accent3"/>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effectLst/>
                  <a:latin typeface="+mn-lt"/>
                  <a:ea typeface="MS PGothic" pitchFamily="34" charset="-128"/>
                </a:endParaRPr>
              </a:p>
            </p:txBody>
          </p:sp>
          <p:sp>
            <p:nvSpPr>
              <p:cNvPr id="42" name="TextBox 41"/>
              <p:cNvSpPr txBox="1"/>
              <p:nvPr/>
            </p:nvSpPr>
            <p:spPr>
              <a:xfrm>
                <a:off x="6525573" y="3741109"/>
                <a:ext cx="807126" cy="171462"/>
              </a:xfrm>
              <a:prstGeom prst="rect">
                <a:avLst/>
              </a:prstGeom>
              <a:noFill/>
            </p:spPr>
            <p:txBody>
              <a:bodyPr wrap="none" rtlCol="0">
                <a:spAutoFit/>
              </a:bodyPr>
              <a:lstStyle/>
              <a:p>
                <a:r>
                  <a:rPr lang="en-US" sz="600" dirty="0">
                    <a:latin typeface="+mn-lt"/>
                  </a:rPr>
                  <a:t>Partial Response</a:t>
                </a:r>
                <a:endParaRPr lang="en-US" sz="600" baseline="30000" dirty="0">
                  <a:latin typeface="+mn-lt"/>
                </a:endParaRPr>
              </a:p>
            </p:txBody>
          </p:sp>
          <p:sp>
            <p:nvSpPr>
              <p:cNvPr id="43" name="TextBox 42"/>
              <p:cNvSpPr txBox="1"/>
              <p:nvPr/>
            </p:nvSpPr>
            <p:spPr>
              <a:xfrm>
                <a:off x="5365130" y="5855136"/>
                <a:ext cx="2362200" cy="200040"/>
              </a:xfrm>
              <a:prstGeom prst="rect">
                <a:avLst/>
              </a:prstGeom>
              <a:noFill/>
            </p:spPr>
            <p:txBody>
              <a:bodyPr wrap="square" rtlCol="0">
                <a:spAutoFit/>
              </a:bodyPr>
              <a:lstStyle/>
              <a:p>
                <a:pPr algn="ctr"/>
                <a:r>
                  <a:rPr lang="en-US" sz="800" dirty="0">
                    <a:latin typeface="+mn-lt"/>
                  </a:rPr>
                  <a:t>Dose (mg/m</a:t>
                </a:r>
                <a:r>
                  <a:rPr lang="en-US" sz="800" baseline="30000" dirty="0">
                    <a:latin typeface="+mn-lt"/>
                  </a:rPr>
                  <a:t>2</a:t>
                </a:r>
                <a:r>
                  <a:rPr lang="en-US" sz="800" dirty="0">
                    <a:latin typeface="+mn-lt"/>
                  </a:rPr>
                  <a:t>)</a:t>
                </a:r>
              </a:p>
            </p:txBody>
          </p:sp>
          <p:sp>
            <p:nvSpPr>
              <p:cNvPr id="44" name="Rectangle 43"/>
              <p:cNvSpPr/>
              <p:nvPr/>
            </p:nvSpPr>
            <p:spPr>
              <a:xfrm>
                <a:off x="4649143" y="4298285"/>
                <a:ext cx="4437222" cy="231474"/>
              </a:xfrm>
              <a:prstGeom prst="rect">
                <a:avLst/>
              </a:prstGeom>
            </p:spPr>
            <p:txBody>
              <a:bodyPr wrap="square">
                <a:spAutoFit/>
              </a:bodyPr>
              <a:lstStyle/>
              <a:p>
                <a:pPr>
                  <a:lnSpc>
                    <a:spcPct val="85000"/>
                  </a:lnSpc>
                  <a:spcAft>
                    <a:spcPts val="600"/>
                  </a:spcAft>
                  <a:buClr>
                    <a:schemeClr val="accent1"/>
                  </a:buClr>
                  <a:buSzPct val="80000"/>
                </a:pPr>
                <a:r>
                  <a:rPr lang="en-US" sz="1200" b="1" dirty="0">
                    <a:latin typeface="+mn-lt"/>
                  </a:rPr>
                  <a:t>        48% Local Response </a:t>
                </a:r>
                <a:r>
                  <a:rPr lang="en-US" sz="1200" b="1" dirty="0"/>
                  <a:t>(ITT)</a:t>
                </a:r>
              </a:p>
            </p:txBody>
          </p:sp>
          <p:sp>
            <p:nvSpPr>
              <p:cNvPr id="45" name="Rectangle 44"/>
              <p:cNvSpPr/>
              <p:nvPr/>
            </p:nvSpPr>
            <p:spPr bwMode="auto">
              <a:xfrm>
                <a:off x="6209556" y="5593724"/>
                <a:ext cx="533400" cy="112103"/>
              </a:xfrm>
              <a:prstGeom prst="rect">
                <a:avLst/>
              </a:prstGeom>
              <a:solidFill>
                <a:schemeClr val="accent3"/>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1</a:t>
                </a:r>
              </a:p>
            </p:txBody>
          </p:sp>
          <p:sp>
            <p:nvSpPr>
              <p:cNvPr id="46" name="Rectangle 45"/>
              <p:cNvSpPr/>
              <p:nvPr/>
            </p:nvSpPr>
            <p:spPr bwMode="auto">
              <a:xfrm>
                <a:off x="6209556" y="5365125"/>
                <a:ext cx="533400" cy="228600"/>
              </a:xfrm>
              <a:prstGeom prst="rect">
                <a:avLst/>
              </a:prstGeom>
              <a:solidFill>
                <a:schemeClr val="bg2"/>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effectLst/>
                  <a:latin typeface="+mn-lt"/>
                  <a:ea typeface="MS PGothic" pitchFamily="34"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2</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effectLst/>
                  <a:latin typeface="+mn-lt"/>
                  <a:ea typeface="MS PGothic" pitchFamily="34" charset="-128"/>
                </a:endParaRPr>
              </a:p>
            </p:txBody>
          </p:sp>
          <p:sp>
            <p:nvSpPr>
              <p:cNvPr id="47" name="Rectangle 46"/>
              <p:cNvSpPr/>
              <p:nvPr/>
            </p:nvSpPr>
            <p:spPr bwMode="auto">
              <a:xfrm>
                <a:off x="7181478" y="5593724"/>
                <a:ext cx="533400" cy="112103"/>
              </a:xfrm>
              <a:prstGeom prst="rect">
                <a:avLst/>
              </a:prstGeom>
              <a:solidFill>
                <a:schemeClr val="tx1">
                  <a:lumMod val="7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1</a:t>
                </a:r>
              </a:p>
            </p:txBody>
          </p:sp>
          <p:sp>
            <p:nvSpPr>
              <p:cNvPr id="48" name="Rectangle 47"/>
              <p:cNvSpPr/>
              <p:nvPr/>
            </p:nvSpPr>
            <p:spPr bwMode="auto">
              <a:xfrm>
                <a:off x="7181478" y="5288925"/>
                <a:ext cx="533400" cy="304800"/>
              </a:xfrm>
              <a:prstGeom prst="rect">
                <a:avLst/>
              </a:prstGeom>
              <a:solidFill>
                <a:schemeClr val="accent4"/>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3</a:t>
                </a:r>
              </a:p>
            </p:txBody>
          </p:sp>
          <p:sp>
            <p:nvSpPr>
              <p:cNvPr id="49" name="Rectangle 48"/>
              <p:cNvSpPr/>
              <p:nvPr/>
            </p:nvSpPr>
            <p:spPr bwMode="auto">
              <a:xfrm>
                <a:off x="7181478" y="4743421"/>
                <a:ext cx="533401" cy="545502"/>
              </a:xfrm>
              <a:prstGeom prst="rect">
                <a:avLst/>
              </a:prstGeom>
              <a:solidFill>
                <a:schemeClr val="accent3"/>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5</a:t>
                </a:r>
              </a:p>
            </p:txBody>
          </p:sp>
          <p:sp>
            <p:nvSpPr>
              <p:cNvPr id="50" name="Rectangle 49"/>
              <p:cNvSpPr/>
              <p:nvPr/>
            </p:nvSpPr>
            <p:spPr bwMode="auto">
              <a:xfrm>
                <a:off x="7181478" y="4450725"/>
                <a:ext cx="533401" cy="292697"/>
              </a:xfrm>
              <a:prstGeom prst="rect">
                <a:avLst/>
              </a:prstGeom>
              <a:solidFill>
                <a:schemeClr val="bg2"/>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3</a:t>
                </a:r>
              </a:p>
            </p:txBody>
          </p:sp>
          <p:sp>
            <p:nvSpPr>
              <p:cNvPr id="51" name="Rectangle 50"/>
              <p:cNvSpPr/>
              <p:nvPr/>
            </p:nvSpPr>
            <p:spPr bwMode="auto">
              <a:xfrm>
                <a:off x="8147174" y="5517526"/>
                <a:ext cx="533401" cy="188302"/>
              </a:xfrm>
              <a:prstGeom prst="rect">
                <a:avLst/>
              </a:prstGeom>
              <a:solidFill>
                <a:schemeClr val="tx1">
                  <a:lumMod val="75000"/>
                </a:schemeClr>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2</a:t>
                </a:r>
              </a:p>
            </p:txBody>
          </p:sp>
          <p:sp>
            <p:nvSpPr>
              <p:cNvPr id="52" name="Rectangle 51"/>
              <p:cNvSpPr/>
              <p:nvPr/>
            </p:nvSpPr>
            <p:spPr bwMode="auto">
              <a:xfrm>
                <a:off x="8147174" y="5288925"/>
                <a:ext cx="533400" cy="228600"/>
              </a:xfrm>
              <a:prstGeom prst="rect">
                <a:avLst/>
              </a:prstGeom>
              <a:solidFill>
                <a:schemeClr val="accent3"/>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2</a:t>
                </a:r>
              </a:p>
            </p:txBody>
          </p:sp>
          <p:sp>
            <p:nvSpPr>
              <p:cNvPr id="53" name="Rectangle 52"/>
              <p:cNvSpPr/>
              <p:nvPr/>
            </p:nvSpPr>
            <p:spPr bwMode="auto">
              <a:xfrm>
                <a:off x="8147174" y="5180100"/>
                <a:ext cx="533400" cy="112103"/>
              </a:xfrm>
              <a:prstGeom prst="rect">
                <a:avLst/>
              </a:prstGeom>
              <a:solidFill>
                <a:schemeClr val="bg2"/>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a:ln>
                      <a:noFill/>
                    </a:ln>
                    <a:effectLst/>
                    <a:latin typeface="+mn-lt"/>
                    <a:ea typeface="MS PGothic" pitchFamily="34" charset="-128"/>
                  </a:rPr>
                  <a:t>1</a:t>
                </a:r>
              </a:p>
            </p:txBody>
          </p:sp>
          <p:sp>
            <p:nvSpPr>
              <p:cNvPr id="54" name="Rectangle 53"/>
              <p:cNvSpPr/>
              <p:nvPr/>
            </p:nvSpPr>
            <p:spPr bwMode="auto">
              <a:xfrm>
                <a:off x="6391179" y="3941232"/>
                <a:ext cx="189076" cy="110930"/>
              </a:xfrm>
              <a:prstGeom prst="rect">
                <a:avLst/>
              </a:prstGeom>
              <a:solidFill>
                <a:schemeClr val="bg2"/>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effectLst/>
                  <a:latin typeface="+mn-lt"/>
                  <a:ea typeface="MS PGothic" pitchFamily="34" charset="-128"/>
                </a:endParaRPr>
              </a:p>
            </p:txBody>
          </p:sp>
          <p:sp>
            <p:nvSpPr>
              <p:cNvPr id="55" name="TextBox 54"/>
              <p:cNvSpPr txBox="1"/>
              <p:nvPr/>
            </p:nvSpPr>
            <p:spPr>
              <a:xfrm>
                <a:off x="6525573" y="3888975"/>
                <a:ext cx="957379" cy="171462"/>
              </a:xfrm>
              <a:prstGeom prst="rect">
                <a:avLst/>
              </a:prstGeom>
              <a:noFill/>
            </p:spPr>
            <p:txBody>
              <a:bodyPr wrap="none" rtlCol="0">
                <a:spAutoFit/>
              </a:bodyPr>
              <a:lstStyle/>
              <a:p>
                <a:r>
                  <a:rPr lang="en-US" sz="600" dirty="0">
                    <a:latin typeface="+mn-lt"/>
                  </a:rPr>
                  <a:t>Complete Response</a:t>
                </a:r>
                <a:endParaRPr lang="en-US" sz="600" baseline="30000" dirty="0">
                  <a:latin typeface="+mn-lt"/>
                </a:endParaRPr>
              </a:p>
            </p:txBody>
          </p:sp>
        </p:grpSp>
        <p:sp>
          <p:nvSpPr>
            <p:cNvPr id="26" name="TextBox 25"/>
            <p:cNvSpPr txBox="1"/>
            <p:nvPr/>
          </p:nvSpPr>
          <p:spPr>
            <a:xfrm>
              <a:off x="5318279" y="5486400"/>
              <a:ext cx="560513" cy="171462"/>
            </a:xfrm>
            <a:prstGeom prst="rect">
              <a:avLst/>
            </a:prstGeom>
            <a:noFill/>
          </p:spPr>
          <p:txBody>
            <a:bodyPr wrap="none" rtlCol="0">
              <a:spAutoFit/>
            </a:bodyPr>
            <a:lstStyle/>
            <a:p>
              <a:pPr algn="r"/>
              <a:r>
                <a:rPr lang="en-US" sz="600" dirty="0"/>
                <a:t>20 mg/m</a:t>
              </a:r>
              <a:r>
                <a:rPr lang="en-US" sz="600" baseline="30000" dirty="0"/>
                <a:t>2</a:t>
              </a:r>
              <a:endParaRPr lang="en-US" sz="600" dirty="0"/>
            </a:p>
          </p:txBody>
        </p:sp>
        <p:sp>
          <p:nvSpPr>
            <p:cNvPr id="30" name="TextBox 29"/>
            <p:cNvSpPr txBox="1"/>
            <p:nvPr/>
          </p:nvSpPr>
          <p:spPr>
            <a:xfrm rot="16200000">
              <a:off x="3572589" y="4576550"/>
              <a:ext cx="2362200" cy="219502"/>
            </a:xfrm>
            <a:prstGeom prst="rect">
              <a:avLst/>
            </a:prstGeom>
            <a:noFill/>
          </p:spPr>
          <p:txBody>
            <a:bodyPr wrap="square" rtlCol="0">
              <a:spAutoFit/>
            </a:bodyPr>
            <a:lstStyle/>
            <a:p>
              <a:pPr algn="ctr"/>
              <a:r>
                <a:rPr lang="en-US" sz="800" dirty="0">
                  <a:latin typeface="+mn-lt"/>
                </a:rPr>
                <a:t>Subjects</a:t>
              </a:r>
            </a:p>
          </p:txBody>
        </p:sp>
      </p:grpSp>
      <p:sp>
        <p:nvSpPr>
          <p:cNvPr id="60" name="TextBox 59"/>
          <p:cNvSpPr txBox="1"/>
          <p:nvPr/>
        </p:nvSpPr>
        <p:spPr>
          <a:xfrm>
            <a:off x="81881" y="6305268"/>
            <a:ext cx="354584" cy="276999"/>
          </a:xfrm>
          <a:prstGeom prst="rect">
            <a:avLst/>
          </a:prstGeom>
          <a:noFill/>
        </p:spPr>
        <p:txBody>
          <a:bodyPr wrap="none" rtlCol="0">
            <a:spAutoFit/>
          </a:bodyPr>
          <a:lstStyle/>
          <a:p>
            <a:r>
              <a:rPr lang="en-US" sz="1200" dirty="0">
                <a:latin typeface="Avenir Book"/>
              </a:rPr>
              <a:t>13</a:t>
            </a:r>
          </a:p>
        </p:txBody>
      </p:sp>
      <p:sp>
        <p:nvSpPr>
          <p:cNvPr id="61" name="TextBox 60"/>
          <p:cNvSpPr txBox="1"/>
          <p:nvPr/>
        </p:nvSpPr>
        <p:spPr>
          <a:xfrm>
            <a:off x="1935925" y="6225411"/>
            <a:ext cx="513281" cy="184666"/>
          </a:xfrm>
          <a:prstGeom prst="rect">
            <a:avLst/>
          </a:prstGeom>
          <a:noFill/>
        </p:spPr>
        <p:txBody>
          <a:bodyPr wrap="none" rtlCol="0">
            <a:spAutoFit/>
          </a:bodyPr>
          <a:lstStyle/>
          <a:p>
            <a:pPr algn="r"/>
            <a:r>
              <a:rPr lang="en-US" sz="600" dirty="0">
                <a:solidFill>
                  <a:schemeClr val="bg1">
                    <a:lumMod val="95000"/>
                    <a:lumOff val="5000"/>
                  </a:schemeClr>
                </a:solidFill>
              </a:rPr>
              <a:t>30 mg/m</a:t>
            </a:r>
            <a:r>
              <a:rPr lang="en-US" sz="600" baseline="30000" dirty="0">
                <a:solidFill>
                  <a:schemeClr val="bg1">
                    <a:lumMod val="95000"/>
                    <a:lumOff val="5000"/>
                  </a:schemeClr>
                </a:solidFill>
              </a:rPr>
              <a:t>2</a:t>
            </a:r>
            <a:endParaRPr lang="en-US" sz="600" dirty="0">
              <a:solidFill>
                <a:schemeClr val="bg1">
                  <a:lumMod val="95000"/>
                  <a:lumOff val="5000"/>
                </a:schemeClr>
              </a:solidFill>
            </a:endParaRPr>
          </a:p>
        </p:txBody>
      </p:sp>
      <p:sp>
        <p:nvSpPr>
          <p:cNvPr id="62" name="TextBox 61"/>
          <p:cNvSpPr txBox="1"/>
          <p:nvPr/>
        </p:nvSpPr>
        <p:spPr>
          <a:xfrm>
            <a:off x="2894775" y="6231761"/>
            <a:ext cx="513281" cy="184666"/>
          </a:xfrm>
          <a:prstGeom prst="rect">
            <a:avLst/>
          </a:prstGeom>
          <a:noFill/>
        </p:spPr>
        <p:txBody>
          <a:bodyPr wrap="none" rtlCol="0">
            <a:spAutoFit/>
          </a:bodyPr>
          <a:lstStyle/>
          <a:p>
            <a:pPr algn="r"/>
            <a:r>
              <a:rPr lang="en-US" sz="600" dirty="0">
                <a:solidFill>
                  <a:schemeClr val="bg1">
                    <a:lumMod val="95000"/>
                    <a:lumOff val="5000"/>
                  </a:schemeClr>
                </a:solidFill>
              </a:rPr>
              <a:t>40 mg/m</a:t>
            </a:r>
            <a:r>
              <a:rPr lang="en-US" sz="600" baseline="30000" dirty="0">
                <a:solidFill>
                  <a:schemeClr val="bg1">
                    <a:lumMod val="95000"/>
                    <a:lumOff val="5000"/>
                  </a:schemeClr>
                </a:solidFill>
              </a:rPr>
              <a:t>2</a:t>
            </a:r>
            <a:endParaRPr lang="en-US" sz="600" dirty="0">
              <a:solidFill>
                <a:schemeClr val="bg1">
                  <a:lumMod val="95000"/>
                  <a:lumOff val="5000"/>
                </a:schemeClr>
              </a:solidFill>
            </a:endParaRPr>
          </a:p>
        </p:txBody>
      </p:sp>
      <p:sp>
        <p:nvSpPr>
          <p:cNvPr id="63" name="TextBox 62"/>
          <p:cNvSpPr txBox="1"/>
          <p:nvPr/>
        </p:nvSpPr>
        <p:spPr>
          <a:xfrm>
            <a:off x="3853625" y="6238111"/>
            <a:ext cx="513281" cy="184666"/>
          </a:xfrm>
          <a:prstGeom prst="rect">
            <a:avLst/>
          </a:prstGeom>
          <a:noFill/>
        </p:spPr>
        <p:txBody>
          <a:bodyPr wrap="none" rtlCol="0">
            <a:spAutoFit/>
          </a:bodyPr>
          <a:lstStyle/>
          <a:p>
            <a:pPr algn="r"/>
            <a:r>
              <a:rPr lang="en-US" sz="600" dirty="0">
                <a:solidFill>
                  <a:schemeClr val="bg1">
                    <a:lumMod val="95000"/>
                    <a:lumOff val="5000"/>
                  </a:schemeClr>
                </a:solidFill>
              </a:rPr>
              <a:t>50 mg/m</a:t>
            </a:r>
            <a:r>
              <a:rPr lang="en-US" sz="600" baseline="30000" dirty="0">
                <a:solidFill>
                  <a:schemeClr val="bg1">
                    <a:lumMod val="95000"/>
                    <a:lumOff val="5000"/>
                  </a:schemeClr>
                </a:solidFill>
              </a:rPr>
              <a:t>2</a:t>
            </a:r>
            <a:endParaRPr lang="en-US" sz="600" dirty="0">
              <a:solidFill>
                <a:schemeClr val="bg1">
                  <a:lumMod val="95000"/>
                  <a:lumOff val="5000"/>
                </a:schemeClr>
              </a:solidFill>
            </a:endParaRPr>
          </a:p>
        </p:txBody>
      </p:sp>
      <p:sp>
        <p:nvSpPr>
          <p:cNvPr id="2" name="Slide Number Placeholder 1"/>
          <p:cNvSpPr>
            <a:spLocks noGrp="1"/>
          </p:cNvSpPr>
          <p:nvPr>
            <p:ph type="sldNum" sz="quarter" idx="10"/>
          </p:nvPr>
        </p:nvSpPr>
        <p:spPr/>
        <p:txBody>
          <a:bodyPr/>
          <a:lstStyle/>
          <a:p>
            <a:pPr>
              <a:defRPr/>
            </a:pPr>
            <a:fld id="{3C877396-B885-4E52-91C2-FD5E92A5033B}" type="slidenum">
              <a:rPr lang="en-US" smtClean="0"/>
              <a:pPr>
                <a:defRPr/>
              </a:pPr>
              <a:t>17</a:t>
            </a:fld>
            <a:endParaRPr lang="en-US" dirty="0"/>
          </a:p>
        </p:txBody>
      </p:sp>
    </p:spTree>
    <p:extLst>
      <p:ext uri="{BB962C8B-B14F-4D97-AF65-F5344CB8AC3E}">
        <p14:creationId xmlns:p14="http://schemas.microsoft.com/office/powerpoint/2010/main" val="3933145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87325" y="383381"/>
            <a:ext cx="8702675" cy="452437"/>
          </a:xfrm>
        </p:spPr>
        <p:txBody>
          <a:bodyPr>
            <a:normAutofit fontScale="90000"/>
          </a:bodyPr>
          <a:lstStyle/>
          <a:p>
            <a:pPr eaLnBrk="1" fontAlgn="auto" hangingPunct="1">
              <a:spcAft>
                <a:spcPts val="0"/>
              </a:spcAft>
              <a:defRPr/>
            </a:pPr>
            <a:r>
              <a:rPr lang="en-US" sz="2800" dirty="0" smtClean="0">
                <a:solidFill>
                  <a:schemeClr val="tx1"/>
                </a:solidFill>
                <a:effectLst/>
                <a:latin typeface="Tw Cen MT" pitchFamily="34" charset="0"/>
              </a:rPr>
              <a:t>Phase II EURO-DIGNITY Study</a:t>
            </a:r>
            <a:br>
              <a:rPr lang="en-US" sz="2800" dirty="0" smtClean="0">
                <a:solidFill>
                  <a:schemeClr val="tx1"/>
                </a:solidFill>
                <a:effectLst/>
                <a:latin typeface="Tw Cen MT" pitchFamily="34" charset="0"/>
              </a:rPr>
            </a:br>
            <a:r>
              <a:rPr lang="en-US" sz="2800" dirty="0" smtClean="0">
                <a:solidFill>
                  <a:schemeClr val="tx1"/>
                </a:solidFill>
                <a:effectLst/>
                <a:latin typeface="Tw Cen MT" pitchFamily="34" charset="0"/>
              </a:rPr>
              <a:t>Tri-Modal Treatment Plan</a:t>
            </a:r>
          </a:p>
        </p:txBody>
      </p:sp>
      <p:sp>
        <p:nvSpPr>
          <p:cNvPr id="20483" name="Text Box 28"/>
          <p:cNvSpPr txBox="1">
            <a:spLocks noChangeArrowheads="1"/>
          </p:cNvSpPr>
          <p:nvPr/>
        </p:nvSpPr>
        <p:spPr bwMode="auto">
          <a:xfrm rot="5400000">
            <a:off x="6694488" y="3294063"/>
            <a:ext cx="161925" cy="11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rgbClr val="F9F9F9"/>
              </a:buClr>
              <a:buSzPct val="65000"/>
              <a:buFont typeface="Wingdings 2" pitchFamily="18" charset="2"/>
              <a:buChar char=""/>
              <a:defRPr sz="2800">
                <a:solidFill>
                  <a:schemeClr val="tx1"/>
                </a:solidFill>
                <a:latin typeface="Book Antiqua" pitchFamily="18" charset="0"/>
              </a:defRPr>
            </a:lvl1pPr>
            <a:lvl2pPr marL="742950" indent="-285750" eaLnBrk="0" hangingPunct="0">
              <a:spcBef>
                <a:spcPct val="20000"/>
              </a:spcBef>
              <a:buClr>
                <a:schemeClr val="tx1"/>
              </a:buClr>
              <a:buSzPct val="80000"/>
              <a:buFont typeface="Wingdings 2" pitchFamily="18" charset="2"/>
              <a:buChar char=""/>
              <a:defRPr sz="2400">
                <a:solidFill>
                  <a:schemeClr val="tx1"/>
                </a:solidFill>
                <a:latin typeface="Book Antiqua" pitchFamily="18" charset="0"/>
              </a:defRPr>
            </a:lvl2pPr>
            <a:lvl3pPr marL="1143000" indent="-228600" eaLnBrk="0" hangingPunct="0">
              <a:spcBef>
                <a:spcPct val="20000"/>
              </a:spcBef>
              <a:buClr>
                <a:schemeClr val="tx1"/>
              </a:buClr>
              <a:buSzPct val="95000"/>
              <a:buFont typeface="Wingdings" pitchFamily="2" charset="2"/>
              <a:buChar char=""/>
              <a:defRPr sz="2200">
                <a:solidFill>
                  <a:schemeClr val="tx1"/>
                </a:solidFill>
                <a:latin typeface="Book Antiqua" pitchFamily="18" charset="0"/>
              </a:defRPr>
            </a:lvl3pPr>
            <a:lvl4pPr marL="1600200" indent="-228600" eaLnBrk="0" hangingPunct="0">
              <a:spcBef>
                <a:spcPct val="20000"/>
              </a:spcBef>
              <a:buClr>
                <a:schemeClr val="tx1"/>
              </a:buClr>
              <a:buSzPct val="100000"/>
              <a:buFont typeface="Wingdings 3" pitchFamily="18" charset="2"/>
              <a:buChar char=""/>
              <a:defRPr sz="2000">
                <a:solidFill>
                  <a:schemeClr val="tx1"/>
                </a:solidFill>
                <a:latin typeface="Book Antiqua" pitchFamily="18" charset="0"/>
              </a:defRPr>
            </a:lvl4pPr>
            <a:lvl5pPr marL="2057400" indent="-228600" eaLnBrk="0" hangingPunct="0">
              <a:spcBef>
                <a:spcPct val="20000"/>
              </a:spcBef>
              <a:buClr>
                <a:schemeClr val="tx1"/>
              </a:buClr>
              <a:buFont typeface="Wingdings 2" pitchFamily="18" charset="2"/>
              <a:buChar char=""/>
              <a:defRPr sz="2000">
                <a:solidFill>
                  <a:schemeClr val="tx1"/>
                </a:solidFill>
                <a:latin typeface="Book Antiqua" pitchFamily="18" charset="0"/>
              </a:defRPr>
            </a:lvl5pPr>
            <a:lvl6pPr marL="25146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6pPr>
            <a:lvl7pPr marL="29718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7pPr>
            <a:lvl8pPr marL="34290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8pPr>
            <a:lvl9pPr marL="3886200" indent="-228600" eaLnBrk="0" fontAlgn="base" hangingPunct="0">
              <a:spcBef>
                <a:spcPct val="20000"/>
              </a:spcBef>
              <a:spcAft>
                <a:spcPct val="0"/>
              </a:spcAft>
              <a:buClr>
                <a:schemeClr val="tx1"/>
              </a:buClr>
              <a:buFont typeface="Wingdings 2" pitchFamily="18" charset="2"/>
              <a:buChar char=""/>
              <a:defRPr sz="2000">
                <a:solidFill>
                  <a:schemeClr val="tx1"/>
                </a:solidFill>
                <a:latin typeface="Book Antiqua" pitchFamily="18" charset="0"/>
              </a:defRPr>
            </a:lvl9pPr>
          </a:lstStyle>
          <a:p>
            <a:pPr>
              <a:spcBef>
                <a:spcPct val="0"/>
              </a:spcBef>
              <a:buClrTx/>
              <a:buSzTx/>
              <a:buFontTx/>
              <a:buNone/>
            </a:pPr>
            <a:endParaRPr lang="en-US" altLang="en-US" sz="1800">
              <a:latin typeface="Calibri" pitchFamily="34" charset="0"/>
            </a:endParaRPr>
          </a:p>
        </p:txBody>
      </p:sp>
      <p:sp>
        <p:nvSpPr>
          <p:cNvPr id="44" name="Rounded Rectangle 43"/>
          <p:cNvSpPr/>
          <p:nvPr/>
        </p:nvSpPr>
        <p:spPr>
          <a:xfrm>
            <a:off x="2057400" y="3058886"/>
            <a:ext cx="1224919" cy="1371600"/>
          </a:xfrm>
          <a:prstGeom prst="roundRect">
            <a:avLst/>
          </a:prstGeom>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en-US" sz="1200" dirty="0">
                <a:solidFill>
                  <a:schemeClr val="tx1"/>
                </a:solidFill>
                <a:latin typeface="Tw Cen MT" pitchFamily="34" charset="0"/>
              </a:rPr>
              <a:t>-2 weeks to Day 0</a:t>
            </a:r>
          </a:p>
          <a:p>
            <a:pPr algn="ctr">
              <a:defRPr/>
            </a:pPr>
            <a:endParaRPr lang="en-US" sz="1200" dirty="0">
              <a:solidFill>
                <a:schemeClr val="tx1"/>
              </a:solidFill>
              <a:latin typeface="Tw Cen MT" pitchFamily="34" charset="0"/>
            </a:endParaRPr>
          </a:p>
          <a:p>
            <a:pPr algn="ctr">
              <a:defRPr/>
            </a:pPr>
            <a:r>
              <a:rPr lang="en-US" sz="1200" dirty="0">
                <a:solidFill>
                  <a:schemeClr val="tx1"/>
                </a:solidFill>
                <a:latin typeface="Tw Cen MT" pitchFamily="34" charset="0"/>
              </a:rPr>
              <a:t>Baseline Screening Procedures </a:t>
            </a:r>
          </a:p>
        </p:txBody>
      </p:sp>
      <p:sp>
        <p:nvSpPr>
          <p:cNvPr id="46" name="Rounded Rectangle 45"/>
          <p:cNvSpPr/>
          <p:nvPr/>
        </p:nvSpPr>
        <p:spPr>
          <a:xfrm>
            <a:off x="3429000" y="3059114"/>
            <a:ext cx="1224919" cy="1371599"/>
          </a:xfrm>
          <a:prstGeom prst="roundRect">
            <a:avLst/>
          </a:prstGeom>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en-US" sz="1200" dirty="0">
                <a:solidFill>
                  <a:schemeClr val="tx1"/>
                </a:solidFill>
                <a:latin typeface="Tw Cen MT" pitchFamily="34" charset="0"/>
              </a:rPr>
              <a:t>ThermoDox</a:t>
            </a:r>
          </a:p>
          <a:p>
            <a:pPr algn="ctr">
              <a:defRPr/>
            </a:pPr>
            <a:r>
              <a:rPr lang="en-US" sz="1200" dirty="0" smtClean="0">
                <a:solidFill>
                  <a:schemeClr val="tx1"/>
                </a:solidFill>
                <a:latin typeface="Tw Cen MT" pitchFamily="34" charset="0"/>
              </a:rPr>
              <a:t>+</a:t>
            </a:r>
          </a:p>
          <a:p>
            <a:pPr algn="ctr">
              <a:defRPr/>
            </a:pPr>
            <a:r>
              <a:rPr lang="en-US" sz="1100" dirty="0" smtClean="0">
                <a:solidFill>
                  <a:schemeClr val="tx1"/>
                </a:solidFill>
                <a:latin typeface="Tw Cen MT" pitchFamily="34" charset="0"/>
              </a:rPr>
              <a:t>Hyperthermia</a:t>
            </a:r>
          </a:p>
          <a:p>
            <a:pPr algn="ctr">
              <a:defRPr/>
            </a:pPr>
            <a:r>
              <a:rPr lang="en-US" sz="1200" dirty="0" smtClean="0">
                <a:solidFill>
                  <a:schemeClr val="tx1"/>
                </a:solidFill>
                <a:latin typeface="Tw Cen MT" pitchFamily="34" charset="0"/>
              </a:rPr>
              <a:t>+</a:t>
            </a:r>
            <a:endParaRPr lang="en-US" sz="1200" dirty="0">
              <a:solidFill>
                <a:schemeClr val="tx1"/>
              </a:solidFill>
              <a:latin typeface="Tw Cen MT" pitchFamily="34" charset="0"/>
            </a:endParaRPr>
          </a:p>
          <a:p>
            <a:pPr algn="ctr">
              <a:defRPr/>
            </a:pPr>
            <a:r>
              <a:rPr lang="en-US" sz="1200" dirty="0">
                <a:solidFill>
                  <a:schemeClr val="tx1"/>
                </a:solidFill>
                <a:latin typeface="Tw Cen MT" pitchFamily="34" charset="0"/>
              </a:rPr>
              <a:t>Radiation Therapy</a:t>
            </a:r>
          </a:p>
        </p:txBody>
      </p:sp>
      <p:sp>
        <p:nvSpPr>
          <p:cNvPr id="47" name="Rounded Rectangle 46"/>
          <p:cNvSpPr/>
          <p:nvPr/>
        </p:nvSpPr>
        <p:spPr>
          <a:xfrm>
            <a:off x="4800600" y="3058885"/>
            <a:ext cx="1224919" cy="1371601"/>
          </a:xfrm>
          <a:prstGeom prst="roundRect">
            <a:avLst/>
          </a:prstGeom>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en-US" sz="1200" dirty="0">
                <a:solidFill>
                  <a:schemeClr val="tx1"/>
                </a:solidFill>
                <a:latin typeface="Tw Cen MT" pitchFamily="34" charset="0"/>
              </a:rPr>
              <a:t>ThermoDox</a:t>
            </a:r>
          </a:p>
          <a:p>
            <a:pPr algn="ctr">
              <a:defRPr/>
            </a:pPr>
            <a:r>
              <a:rPr lang="en-US" sz="1200" dirty="0">
                <a:solidFill>
                  <a:schemeClr val="tx1"/>
                </a:solidFill>
                <a:latin typeface="Tw Cen MT" pitchFamily="34" charset="0"/>
              </a:rPr>
              <a:t>+</a:t>
            </a:r>
          </a:p>
          <a:p>
            <a:pPr algn="ctr">
              <a:defRPr/>
            </a:pPr>
            <a:r>
              <a:rPr lang="en-US" sz="1100" dirty="0">
                <a:solidFill>
                  <a:schemeClr val="tx1"/>
                </a:solidFill>
                <a:latin typeface="Tw Cen MT" pitchFamily="34" charset="0"/>
              </a:rPr>
              <a:t>Hyperthermia</a:t>
            </a:r>
          </a:p>
        </p:txBody>
      </p:sp>
      <p:sp>
        <p:nvSpPr>
          <p:cNvPr id="48" name="Rounded Rectangle 47"/>
          <p:cNvSpPr/>
          <p:nvPr/>
        </p:nvSpPr>
        <p:spPr>
          <a:xfrm>
            <a:off x="6162952" y="3058887"/>
            <a:ext cx="1224919" cy="1371600"/>
          </a:xfrm>
          <a:prstGeom prst="roundRect">
            <a:avLst/>
          </a:prstGeom>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en-US" sz="1200" dirty="0">
                <a:solidFill>
                  <a:schemeClr val="tx1"/>
                </a:solidFill>
                <a:latin typeface="Tw Cen MT" pitchFamily="34" charset="0"/>
              </a:rPr>
              <a:t>Scheduled 21-42 days following final ThermoDox treatment </a:t>
            </a:r>
          </a:p>
        </p:txBody>
      </p:sp>
      <p:sp>
        <p:nvSpPr>
          <p:cNvPr id="49" name="Rounded Rectangle 48"/>
          <p:cNvSpPr/>
          <p:nvPr/>
        </p:nvSpPr>
        <p:spPr>
          <a:xfrm>
            <a:off x="7514002" y="3058887"/>
            <a:ext cx="1214033" cy="1371598"/>
          </a:xfrm>
          <a:prstGeom prst="roundRect">
            <a:avLst/>
          </a:prstGeom>
          <a:ln/>
        </p:spPr>
        <p:style>
          <a:lnRef idx="0">
            <a:schemeClr val="accent4"/>
          </a:lnRef>
          <a:fillRef idx="3">
            <a:schemeClr val="accent4"/>
          </a:fillRef>
          <a:effectRef idx="3">
            <a:schemeClr val="accent4"/>
          </a:effectRef>
          <a:fontRef idx="minor">
            <a:schemeClr val="lt1"/>
          </a:fontRef>
        </p:style>
        <p:txBody>
          <a:bodyPr anchor="ctr"/>
          <a:lstStyle/>
          <a:p>
            <a:pPr algn="ctr">
              <a:defRPr/>
            </a:pPr>
            <a:r>
              <a:rPr lang="en-US" sz="1200" dirty="0">
                <a:solidFill>
                  <a:schemeClr val="tx1"/>
                </a:solidFill>
                <a:latin typeface="Tw Cen MT" pitchFamily="34" charset="0"/>
              </a:rPr>
              <a:t>Patients with SD, PR or CR @ EOT will be assessed every 3 months for a year</a:t>
            </a:r>
          </a:p>
        </p:txBody>
      </p:sp>
      <p:sp>
        <p:nvSpPr>
          <p:cNvPr id="61" name="Rounded Rectangle 60"/>
          <p:cNvSpPr/>
          <p:nvPr/>
        </p:nvSpPr>
        <p:spPr>
          <a:xfrm>
            <a:off x="4800599" y="2596690"/>
            <a:ext cx="1224919"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Cycle 6</a:t>
            </a:r>
          </a:p>
        </p:txBody>
      </p:sp>
      <p:sp>
        <p:nvSpPr>
          <p:cNvPr id="74" name="Rounded Rectangle 73"/>
          <p:cNvSpPr/>
          <p:nvPr/>
        </p:nvSpPr>
        <p:spPr>
          <a:xfrm>
            <a:off x="4800598" y="2170333"/>
            <a:ext cx="1224919"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Cycle 5</a:t>
            </a:r>
          </a:p>
        </p:txBody>
      </p:sp>
      <p:sp>
        <p:nvSpPr>
          <p:cNvPr id="75" name="Rounded Rectangle 74"/>
          <p:cNvSpPr/>
          <p:nvPr/>
        </p:nvSpPr>
        <p:spPr>
          <a:xfrm>
            <a:off x="4800597" y="1729688"/>
            <a:ext cx="1224919"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Cycle 4</a:t>
            </a:r>
          </a:p>
        </p:txBody>
      </p:sp>
      <p:sp>
        <p:nvSpPr>
          <p:cNvPr id="76" name="Rounded Rectangle 75"/>
          <p:cNvSpPr/>
          <p:nvPr/>
        </p:nvSpPr>
        <p:spPr>
          <a:xfrm>
            <a:off x="6162951" y="2596690"/>
            <a:ext cx="1224919"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EOT</a:t>
            </a:r>
          </a:p>
        </p:txBody>
      </p:sp>
      <p:sp>
        <p:nvSpPr>
          <p:cNvPr id="77" name="Rounded Rectangle 76"/>
          <p:cNvSpPr/>
          <p:nvPr/>
        </p:nvSpPr>
        <p:spPr>
          <a:xfrm>
            <a:off x="4800600" y="1285862"/>
            <a:ext cx="1224919"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Cycle 3</a:t>
            </a:r>
          </a:p>
        </p:txBody>
      </p:sp>
      <p:sp>
        <p:nvSpPr>
          <p:cNvPr id="78" name="Rounded Rectangle 77"/>
          <p:cNvSpPr/>
          <p:nvPr/>
        </p:nvSpPr>
        <p:spPr>
          <a:xfrm>
            <a:off x="3428998" y="2163536"/>
            <a:ext cx="1224919"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Cycle</a:t>
            </a:r>
            <a:r>
              <a:rPr lang="en-US" b="1" dirty="0">
                <a:solidFill>
                  <a:schemeClr val="tx1"/>
                </a:solidFill>
              </a:rPr>
              <a:t> </a:t>
            </a:r>
            <a:r>
              <a:rPr lang="en-US" b="1" dirty="0">
                <a:solidFill>
                  <a:schemeClr val="tx1"/>
                </a:solidFill>
                <a:latin typeface="Tw Cen MT" pitchFamily="34" charset="0"/>
              </a:rPr>
              <a:t>1</a:t>
            </a:r>
          </a:p>
        </p:txBody>
      </p:sp>
      <p:sp>
        <p:nvSpPr>
          <p:cNvPr id="79" name="Rounded Rectangle 78"/>
          <p:cNvSpPr/>
          <p:nvPr/>
        </p:nvSpPr>
        <p:spPr>
          <a:xfrm>
            <a:off x="3428999" y="2609390"/>
            <a:ext cx="1224919"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Cycle</a:t>
            </a:r>
            <a:r>
              <a:rPr lang="en-US" b="1" dirty="0">
                <a:solidFill>
                  <a:schemeClr val="tx1"/>
                </a:solidFill>
              </a:rPr>
              <a:t> </a:t>
            </a:r>
            <a:r>
              <a:rPr lang="en-US" b="1" dirty="0">
                <a:solidFill>
                  <a:schemeClr val="tx1"/>
                </a:solidFill>
                <a:latin typeface="Tw Cen MT" pitchFamily="34" charset="0"/>
              </a:rPr>
              <a:t>2</a:t>
            </a:r>
          </a:p>
        </p:txBody>
      </p:sp>
      <p:sp>
        <p:nvSpPr>
          <p:cNvPr id="80" name="Rounded Rectangle 79"/>
          <p:cNvSpPr/>
          <p:nvPr/>
        </p:nvSpPr>
        <p:spPr>
          <a:xfrm>
            <a:off x="2057399" y="2609390"/>
            <a:ext cx="1224919"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Baseline</a:t>
            </a:r>
          </a:p>
        </p:txBody>
      </p:sp>
      <p:sp>
        <p:nvSpPr>
          <p:cNvPr id="81" name="Rounded Rectangle 80"/>
          <p:cNvSpPr/>
          <p:nvPr/>
        </p:nvSpPr>
        <p:spPr>
          <a:xfrm>
            <a:off x="7503116" y="2596690"/>
            <a:ext cx="1336084" cy="368300"/>
          </a:xfrm>
          <a:prstGeom prst="roundRect">
            <a:avLst/>
          </a:prstGeom>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US" b="1" dirty="0">
                <a:solidFill>
                  <a:schemeClr val="tx1"/>
                </a:solidFill>
                <a:latin typeface="Tw Cen MT" pitchFamily="34" charset="0"/>
              </a:rPr>
              <a:t>Follow-Up</a:t>
            </a:r>
          </a:p>
        </p:txBody>
      </p:sp>
      <p:sp>
        <p:nvSpPr>
          <p:cNvPr id="82" name="Rounded Rectangle 81"/>
          <p:cNvSpPr/>
          <p:nvPr/>
        </p:nvSpPr>
        <p:spPr>
          <a:xfrm>
            <a:off x="76200" y="1285875"/>
            <a:ext cx="1828800" cy="3743325"/>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anchor="ctr"/>
          <a:lstStyle/>
          <a:p>
            <a:pPr algn="ctr">
              <a:defRPr/>
            </a:pPr>
            <a:r>
              <a:rPr lang="en-US" sz="1200" i="1" dirty="0">
                <a:solidFill>
                  <a:schemeClr val="tx1"/>
                </a:solidFill>
                <a:latin typeface="Tw Cen MT" pitchFamily="34" charset="0"/>
              </a:rPr>
              <a:t>Patients with locally recurrent carcinoma of the breast, chest wall and/or overlying skin, without metastatic disease exception being stable bone metastasis, who in the opinion of the investigator are unsuitable for surgery and have received at least one standard treatment modality, will be eligible to be screened for this study</a:t>
            </a:r>
          </a:p>
          <a:p>
            <a:pPr algn="ctr">
              <a:defRPr/>
            </a:pPr>
            <a:endParaRPr lang="en-US" sz="1200" b="1" i="1" dirty="0">
              <a:solidFill>
                <a:schemeClr val="tx1"/>
              </a:solidFill>
              <a:latin typeface="Tw Cen MT" pitchFamily="34" charset="0"/>
            </a:endParaRPr>
          </a:p>
          <a:p>
            <a:pPr algn="ctr">
              <a:defRPr/>
            </a:pPr>
            <a:r>
              <a:rPr lang="en-US" sz="1200" b="1" i="1" dirty="0">
                <a:solidFill>
                  <a:schemeClr val="tx1"/>
                </a:solidFill>
                <a:latin typeface="Tw Cen MT" pitchFamily="34" charset="0"/>
              </a:rPr>
              <a:t>N = 70 Patients</a:t>
            </a:r>
          </a:p>
        </p:txBody>
      </p:sp>
      <p:sp>
        <p:nvSpPr>
          <p:cNvPr id="83" name="Rounded Rectangle 82"/>
          <p:cNvSpPr/>
          <p:nvPr/>
        </p:nvSpPr>
        <p:spPr>
          <a:xfrm>
            <a:off x="2024063" y="4430713"/>
            <a:ext cx="4986337" cy="2122487"/>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a:lstStyle/>
          <a:p>
            <a:pPr>
              <a:defRPr/>
            </a:pPr>
            <a:r>
              <a:rPr lang="en-US" sz="1200" b="1" u="sng" dirty="0">
                <a:solidFill>
                  <a:schemeClr val="tx1"/>
                </a:solidFill>
                <a:latin typeface="Tw Cen MT" pitchFamily="34" charset="0"/>
              </a:rPr>
              <a:t>ThermoDox Administration</a:t>
            </a:r>
            <a:r>
              <a:rPr lang="en-US" sz="1200" dirty="0">
                <a:solidFill>
                  <a:schemeClr val="tx1"/>
                </a:solidFill>
                <a:latin typeface="Tw Cen MT" pitchFamily="34" charset="0"/>
              </a:rPr>
              <a:t>: 30 minute IV infusion at 40 mg/m</a:t>
            </a:r>
            <a:r>
              <a:rPr lang="en-US" sz="1200" baseline="30000" dirty="0">
                <a:solidFill>
                  <a:schemeClr val="tx1"/>
                </a:solidFill>
                <a:latin typeface="Tw Cen MT" pitchFamily="34" charset="0"/>
              </a:rPr>
              <a:t>2</a:t>
            </a:r>
          </a:p>
          <a:p>
            <a:pPr>
              <a:defRPr/>
            </a:pPr>
            <a:endParaRPr lang="en-US" sz="1200" baseline="30000" dirty="0">
              <a:solidFill>
                <a:schemeClr val="tx1"/>
              </a:solidFill>
              <a:latin typeface="Tw Cen MT" pitchFamily="34" charset="0"/>
            </a:endParaRPr>
          </a:p>
          <a:p>
            <a:pPr>
              <a:defRPr/>
            </a:pPr>
            <a:r>
              <a:rPr lang="en-US" sz="1200" b="1" u="sng" dirty="0">
                <a:solidFill>
                  <a:schemeClr val="tx1"/>
                </a:solidFill>
                <a:latin typeface="Tw Cen MT" pitchFamily="34" charset="0"/>
              </a:rPr>
              <a:t>Hyperthermia</a:t>
            </a:r>
            <a:r>
              <a:rPr lang="en-US" sz="1200" dirty="0">
                <a:solidFill>
                  <a:schemeClr val="tx1"/>
                </a:solidFill>
                <a:latin typeface="Tw Cen MT" pitchFamily="34" charset="0"/>
              </a:rPr>
              <a:t>:  Applied between the start of infusion and completed within 4 hours post infusion. Hyperthermia will be delivered to the tumor site to attain a temperature of 40 -42°C in approximately 90% of measured points for 60 minutes consistent with site local heating procedures.</a:t>
            </a:r>
          </a:p>
          <a:p>
            <a:pPr>
              <a:defRPr/>
            </a:pPr>
            <a:endParaRPr lang="en-US" sz="1200" dirty="0">
              <a:solidFill>
                <a:schemeClr val="tx1"/>
              </a:solidFill>
              <a:latin typeface="Tw Cen MT" pitchFamily="34" charset="0"/>
            </a:endParaRPr>
          </a:p>
          <a:p>
            <a:pPr>
              <a:defRPr/>
            </a:pPr>
            <a:r>
              <a:rPr lang="en-US" sz="1200" b="1" u="sng" dirty="0">
                <a:solidFill>
                  <a:schemeClr val="tx1"/>
                </a:solidFill>
                <a:latin typeface="Tw Cen MT" pitchFamily="34" charset="0"/>
              </a:rPr>
              <a:t>Radiation Therapy</a:t>
            </a:r>
            <a:r>
              <a:rPr lang="en-US" sz="1200" dirty="0">
                <a:solidFill>
                  <a:schemeClr val="tx1"/>
                </a:solidFill>
                <a:latin typeface="Tw Cen MT" pitchFamily="34" charset="0"/>
              </a:rPr>
              <a:t>: A  total of 40 </a:t>
            </a:r>
            <a:r>
              <a:rPr lang="en-US" sz="1200" dirty="0" err="1">
                <a:solidFill>
                  <a:schemeClr val="tx1"/>
                </a:solidFill>
                <a:latin typeface="Tw Cen MT" pitchFamily="34" charset="0"/>
              </a:rPr>
              <a:t>Gy</a:t>
            </a:r>
            <a:r>
              <a:rPr lang="en-US" sz="1200" dirty="0">
                <a:solidFill>
                  <a:schemeClr val="tx1"/>
                </a:solidFill>
                <a:latin typeface="Tw Cen MT" pitchFamily="34" charset="0"/>
              </a:rPr>
              <a:t> in 20 fractions of 2 </a:t>
            </a:r>
            <a:r>
              <a:rPr lang="en-US" sz="1200" dirty="0" err="1">
                <a:solidFill>
                  <a:schemeClr val="tx1"/>
                </a:solidFill>
                <a:latin typeface="Tw Cen MT" pitchFamily="34" charset="0"/>
              </a:rPr>
              <a:t>Gy</a:t>
            </a:r>
            <a:r>
              <a:rPr lang="en-US" sz="1200" dirty="0">
                <a:solidFill>
                  <a:schemeClr val="tx1"/>
                </a:solidFill>
                <a:latin typeface="Tw Cen MT" pitchFamily="34" charset="0"/>
              </a:rPr>
              <a:t> per fraction will be administered.</a:t>
            </a:r>
          </a:p>
          <a:p>
            <a:pPr>
              <a:defRPr/>
            </a:pPr>
            <a:endParaRPr lang="en-US" sz="1200" dirty="0">
              <a:solidFill>
                <a:schemeClr val="tx1"/>
              </a:solidFill>
              <a:latin typeface="Tw Cen MT" pitchFamily="34" charset="0"/>
            </a:endParaRPr>
          </a:p>
          <a:p>
            <a:pPr>
              <a:defRPr/>
            </a:pPr>
            <a:r>
              <a:rPr lang="en-US" sz="1200" b="1" dirty="0">
                <a:solidFill>
                  <a:schemeClr val="tx1"/>
                </a:solidFill>
                <a:latin typeface="Tw Cen MT" pitchFamily="34" charset="0"/>
              </a:rPr>
              <a:t>Cycle = 21 days</a:t>
            </a:r>
          </a:p>
          <a:p>
            <a:pPr>
              <a:defRPr/>
            </a:pPr>
            <a:endParaRPr lang="en-US" sz="1200" dirty="0">
              <a:solidFill>
                <a:schemeClr val="bg2"/>
              </a:solidFill>
            </a:endParaRPr>
          </a:p>
          <a:p>
            <a:pPr>
              <a:defRPr/>
            </a:pPr>
            <a:r>
              <a:rPr lang="en-US" sz="1200" dirty="0">
                <a:solidFill>
                  <a:schemeClr val="tx1"/>
                </a:solidFill>
              </a:rPr>
              <a:t> </a:t>
            </a:r>
            <a:endParaRPr lang="en-US" sz="1200" baseline="30000" dirty="0">
              <a:solidFill>
                <a:schemeClr val="tx1"/>
              </a:solidFill>
            </a:endParaRPr>
          </a:p>
        </p:txBody>
      </p:sp>
    </p:spTree>
    <p:extLst>
      <p:ext uri="{BB962C8B-B14F-4D97-AF65-F5344CB8AC3E}">
        <p14:creationId xmlns:p14="http://schemas.microsoft.com/office/powerpoint/2010/main" val="19586314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p:txBody>
          <a:bodyPr/>
          <a:lstStyle/>
          <a:p>
            <a:pPr eaLnBrk="1" fontAlgn="auto" hangingPunct="1">
              <a:spcAft>
                <a:spcPts val="0"/>
              </a:spcAft>
              <a:defRPr/>
            </a:pPr>
            <a:endParaRPr lang="en-US" altLang="en-US" smtClean="0"/>
          </a:p>
        </p:txBody>
      </p:sp>
      <p:pic>
        <p:nvPicPr>
          <p:cNvPr id="18435"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8100" y="246855"/>
            <a:ext cx="2112962" cy="3190875"/>
          </a:xfrm>
        </p:spPr>
      </p:pic>
      <p:sp>
        <p:nvSpPr>
          <p:cNvPr id="5" name="Content Placeholder 4"/>
          <p:cNvSpPr>
            <a:spLocks noGrp="1"/>
          </p:cNvSpPr>
          <p:nvPr>
            <p:ph sz="half" idx="2"/>
          </p:nvPr>
        </p:nvSpPr>
        <p:spPr>
          <a:xfrm>
            <a:off x="3152775" y="2389188"/>
            <a:ext cx="5834063" cy="3905250"/>
          </a:xfrm>
        </p:spPr>
        <p:txBody>
          <a:bodyPr rtlCol="0">
            <a:normAutofit/>
          </a:bodyPr>
          <a:lstStyle/>
          <a:p>
            <a:pPr marL="548640" indent="-411480" eaLnBrk="1" fontAlgn="auto" hangingPunct="1">
              <a:spcAft>
                <a:spcPts val="0"/>
              </a:spcAft>
              <a:buClr>
                <a:schemeClr val="tx1">
                  <a:shade val="95000"/>
                </a:schemeClr>
              </a:buClr>
              <a:buFont typeface="Wingdings 2"/>
              <a:buChar char=""/>
              <a:defRPr/>
            </a:pPr>
            <a:endParaRPr lang="en-US" dirty="0" smtClean="0"/>
          </a:p>
          <a:p>
            <a:pPr marL="548640" indent="-411480" eaLnBrk="1" fontAlgn="auto" hangingPunct="1">
              <a:spcAft>
                <a:spcPts val="0"/>
              </a:spcAft>
              <a:buClr>
                <a:schemeClr val="tx1">
                  <a:shade val="95000"/>
                </a:schemeClr>
              </a:buClr>
              <a:buFont typeface="Wingdings 2"/>
              <a:buChar char=""/>
              <a:defRPr/>
            </a:pPr>
            <a:endParaRPr lang="en-US" dirty="0"/>
          </a:p>
          <a:p>
            <a:pPr marL="548640" indent="-411480" eaLnBrk="1" fontAlgn="auto" hangingPunct="1">
              <a:spcAft>
                <a:spcPts val="0"/>
              </a:spcAft>
              <a:buClr>
                <a:schemeClr val="tx1">
                  <a:shade val="95000"/>
                </a:schemeClr>
              </a:buClr>
              <a:buFont typeface="Wingdings 2"/>
              <a:buChar char=""/>
              <a:defRPr/>
            </a:pPr>
            <a:endParaRPr lang="en-US" dirty="0" smtClean="0"/>
          </a:p>
          <a:p>
            <a:pPr marL="114300" indent="0" eaLnBrk="1" fontAlgn="auto" hangingPunct="1">
              <a:spcAft>
                <a:spcPts val="0"/>
              </a:spcAft>
              <a:buClr>
                <a:schemeClr val="tx1">
                  <a:shade val="95000"/>
                </a:schemeClr>
              </a:buClr>
              <a:buFont typeface="Arial" pitchFamily="34" charset="0"/>
              <a:buNone/>
              <a:defRPr/>
            </a:pPr>
            <a:endParaRPr lang="en-US" dirty="0" smtClean="0"/>
          </a:p>
          <a:p>
            <a:pPr marL="114300" indent="0" eaLnBrk="1" fontAlgn="auto" hangingPunct="1">
              <a:spcAft>
                <a:spcPts val="0"/>
              </a:spcAft>
              <a:buClr>
                <a:schemeClr val="tx1">
                  <a:shade val="95000"/>
                </a:schemeClr>
              </a:buClr>
              <a:buFont typeface="Arial" pitchFamily="34" charset="0"/>
              <a:buNone/>
              <a:defRPr/>
            </a:pPr>
            <a:endParaRPr lang="en-US" dirty="0"/>
          </a:p>
          <a:p>
            <a:pPr marL="114300" indent="0" eaLnBrk="1" fontAlgn="auto" hangingPunct="1">
              <a:spcAft>
                <a:spcPts val="0"/>
              </a:spcAft>
              <a:buClr>
                <a:schemeClr val="tx1">
                  <a:shade val="95000"/>
                </a:schemeClr>
              </a:buClr>
              <a:buFont typeface="Arial" pitchFamily="34" charset="0"/>
              <a:buNone/>
              <a:defRPr/>
            </a:pPr>
            <a:endParaRPr lang="en-US" dirty="0"/>
          </a:p>
        </p:txBody>
      </p:sp>
      <p:pic>
        <p:nvPicPr>
          <p:cNvPr id="1843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65905"/>
            <a:ext cx="6532563"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p:cNvPicPr>
          <p:nvPr/>
        </p:nvPicPr>
        <p:blipFill>
          <a:blip r:embed="rId4">
            <a:extLst>
              <a:ext uri="{28A0092B-C50C-407E-A947-70E740481C1C}">
                <a14:useLocalDpi xmlns:a14="http://schemas.microsoft.com/office/drawing/2010/main" val="0"/>
              </a:ext>
            </a:extLst>
          </a:blip>
          <a:srcRect t="7347"/>
          <a:stretch>
            <a:fillRect/>
          </a:stretch>
        </p:blipFill>
        <p:spPr bwMode="auto">
          <a:xfrm>
            <a:off x="199628" y="3771899"/>
            <a:ext cx="4020344" cy="2895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3715" y="3790950"/>
            <a:ext cx="3927577" cy="287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20422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000" y="685800"/>
            <a:ext cx="8229600" cy="1143000"/>
          </a:xfrm>
        </p:spPr>
        <p:txBody>
          <a:bodyPr>
            <a:normAutofit fontScale="90000"/>
          </a:bodyPr>
          <a:lstStyle/>
          <a:p>
            <a:r>
              <a:rPr lang="en-US" b="1" dirty="0" smtClean="0"/>
              <a:t>Thermally Targeted Drug Delivery By </a:t>
            </a:r>
            <a:r>
              <a:rPr lang="en-US" b="1" dirty="0" err="1" smtClean="0"/>
              <a:t>MRgFUS</a:t>
            </a:r>
            <a:r>
              <a:rPr lang="en-US" b="1" dirty="0" smtClean="0"/>
              <a:t> Directed Hyperthermia  </a:t>
            </a:r>
            <a:r>
              <a:rPr lang="en-US" b="1" dirty="0"/>
              <a:t/>
            </a:r>
            <a:br>
              <a:rPr lang="en-US" b="1" dirty="0"/>
            </a:br>
            <a:r>
              <a:rPr lang="en-US" b="1" dirty="0" smtClean="0"/>
              <a:t>Modeling and Validation</a:t>
            </a:r>
            <a:endParaRPr lang="en-US" b="1" dirty="0"/>
          </a:p>
        </p:txBody>
      </p:sp>
      <p:sp>
        <p:nvSpPr>
          <p:cNvPr id="8" name="Content Placeholder 7"/>
          <p:cNvSpPr>
            <a:spLocks noGrp="1"/>
          </p:cNvSpPr>
          <p:nvPr>
            <p:ph idx="1"/>
          </p:nvPr>
        </p:nvSpPr>
        <p:spPr>
          <a:xfrm>
            <a:off x="457200" y="2667000"/>
            <a:ext cx="8458200" cy="4191000"/>
          </a:xfrm>
        </p:spPr>
        <p:txBody>
          <a:bodyPr>
            <a:normAutofit fontScale="47500" lnSpcReduction="20000"/>
          </a:bodyPr>
          <a:lstStyle/>
          <a:p>
            <a:r>
              <a:rPr lang="en-US" sz="3800" dirty="0" smtClean="0"/>
              <a:t>HIFU </a:t>
            </a:r>
            <a:r>
              <a:rPr lang="en-US" sz="3800" dirty="0"/>
              <a:t>heating in tissue was simulated using a heat transfer model based on the </a:t>
            </a:r>
            <a:r>
              <a:rPr lang="en-US" sz="3800" dirty="0" err="1"/>
              <a:t>bioheat</a:t>
            </a:r>
            <a:r>
              <a:rPr lang="en-US" sz="3800" dirty="0"/>
              <a:t> equation, including heat-induced cessation of perfusion. </a:t>
            </a:r>
            <a:endParaRPr lang="en-US" sz="3800" dirty="0" smtClean="0"/>
          </a:p>
          <a:p>
            <a:endParaRPr lang="en-US" sz="3800" dirty="0"/>
          </a:p>
          <a:p>
            <a:r>
              <a:rPr lang="en-US" sz="3800" dirty="0" smtClean="0"/>
              <a:t>A model </a:t>
            </a:r>
            <a:r>
              <a:rPr lang="en-US" sz="3800" dirty="0"/>
              <a:t>simulated intravascular release of doxorubicin from TSL, its transport into </a:t>
            </a:r>
            <a:r>
              <a:rPr lang="en-US" sz="3800" dirty="0" err="1"/>
              <a:t>interstitium</a:t>
            </a:r>
            <a:r>
              <a:rPr lang="en-US" sz="3800" dirty="0"/>
              <a:t>, and cell uptake. </a:t>
            </a:r>
            <a:endParaRPr lang="en-US" sz="3800" dirty="0" smtClean="0"/>
          </a:p>
          <a:p>
            <a:endParaRPr lang="en-US" sz="3800" dirty="0"/>
          </a:p>
          <a:p>
            <a:pPr lvl="1"/>
            <a:r>
              <a:rPr lang="en-US" sz="3800" dirty="0" smtClean="0"/>
              <a:t>Two </a:t>
            </a:r>
            <a:r>
              <a:rPr lang="en-US" sz="3800" dirty="0"/>
              <a:t>heating schedules were simulated, each lasting 30 </a:t>
            </a:r>
            <a:r>
              <a:rPr lang="en-US" sz="3800" dirty="0" smtClean="0"/>
              <a:t>min:</a:t>
            </a:r>
          </a:p>
          <a:p>
            <a:pPr lvl="2"/>
            <a:r>
              <a:rPr lang="en-US" sz="3800" dirty="0" smtClean="0"/>
              <a:t>1</a:t>
            </a:r>
            <a:r>
              <a:rPr lang="en-US" sz="3800" dirty="0"/>
              <a:t>) hyperthermia at 43C (HT) </a:t>
            </a:r>
          </a:p>
          <a:p>
            <a:pPr lvl="2"/>
            <a:r>
              <a:rPr lang="en-US" sz="3800" dirty="0"/>
              <a:t>2) hyperthermia followed by a high temperature (50C for 20 s) pulse (</a:t>
            </a:r>
            <a:r>
              <a:rPr lang="en-US" sz="3800" dirty="0" err="1"/>
              <a:t>HTþ</a:t>
            </a:r>
            <a:r>
              <a:rPr lang="en-US" sz="3800" dirty="0"/>
              <a:t>). </a:t>
            </a:r>
            <a:endParaRPr lang="en-US" sz="3800" dirty="0" smtClean="0"/>
          </a:p>
          <a:p>
            <a:pPr lvl="1"/>
            <a:endParaRPr lang="en-US" sz="3800" dirty="0" smtClean="0"/>
          </a:p>
          <a:p>
            <a:pPr marL="342900" lvl="1" indent="-342900">
              <a:buFont typeface="Arial" panose="020B0604020202020204" pitchFamily="34" charset="0"/>
              <a:buChar char="•"/>
            </a:pPr>
            <a:r>
              <a:rPr lang="en-US" sz="3800" dirty="0"/>
              <a:t>In vivo studies were performed in thigh muscle of a New Zealand White rabbit, where local hyperthermia with a clinical magnetic resonance-guided HIFU system was applied following TSL administration. </a:t>
            </a:r>
            <a:endParaRPr lang="en-US" sz="3800" dirty="0" smtClean="0"/>
          </a:p>
          <a:p>
            <a:pPr marL="0" lvl="1" indent="0">
              <a:buNone/>
            </a:pPr>
            <a:endParaRPr lang="en-US" dirty="0" smtClean="0"/>
          </a:p>
          <a:p>
            <a:pPr marL="0" lvl="1" indent="0">
              <a:buNone/>
            </a:pPr>
            <a:r>
              <a:rPr lang="en-US" dirty="0"/>
              <a:t>	</a:t>
            </a:r>
            <a:r>
              <a:rPr lang="en-US" dirty="0" smtClean="0"/>
              <a:t>									                                              </a:t>
            </a:r>
            <a:r>
              <a:rPr lang="en-US" dirty="0" err="1" smtClean="0"/>
              <a:t>Gasselhuber</a:t>
            </a:r>
            <a:r>
              <a:rPr lang="en-US" dirty="0" smtClean="0"/>
              <a:t> </a:t>
            </a:r>
            <a:r>
              <a:rPr lang="en-US" dirty="0"/>
              <a:t>A et al International Journal of Hyperthermia, </a:t>
            </a:r>
            <a:r>
              <a:rPr lang="en-US" dirty="0" smtClean="0"/>
              <a:t>2012; 28:4</a:t>
            </a:r>
            <a:r>
              <a:rPr lang="en-US" dirty="0"/>
              <a:t>, 337-348</a:t>
            </a:r>
          </a:p>
          <a:p>
            <a:pPr marL="342900" lvl="1" indent="-342900">
              <a:buFont typeface="Arial" panose="020B0604020202020204" pitchFamily="34" charset="0"/>
              <a:buChar char="•"/>
            </a:pPr>
            <a:endParaRPr lang="en-US" dirty="0"/>
          </a:p>
        </p:txBody>
      </p:sp>
    </p:spTree>
    <p:extLst>
      <p:ext uri="{BB962C8B-B14F-4D97-AF65-F5344CB8AC3E}">
        <p14:creationId xmlns:p14="http://schemas.microsoft.com/office/powerpoint/2010/main" val="12900640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5300" y="152400"/>
            <a:ext cx="8229600" cy="1143000"/>
          </a:xfrm>
        </p:spPr>
        <p:txBody>
          <a:bodyPr>
            <a:normAutofit/>
          </a:bodyPr>
          <a:lstStyle/>
          <a:p>
            <a:r>
              <a:rPr lang="en-US" sz="2800" b="1" dirty="0" err="1" smtClean="0"/>
              <a:t>MRgFUS</a:t>
            </a:r>
            <a:r>
              <a:rPr lang="en-US" sz="2800" b="1" dirty="0" smtClean="0"/>
              <a:t> </a:t>
            </a:r>
            <a:r>
              <a:rPr lang="en-US" sz="2800" b="1" dirty="0" err="1" smtClean="0"/>
              <a:t>Hyperthermic</a:t>
            </a:r>
            <a:r>
              <a:rPr lang="en-US" sz="2800" b="1" dirty="0" smtClean="0"/>
              <a:t> Targeted Drug Delivery</a:t>
            </a:r>
            <a:endParaRPr lang="en-US" sz="2800" b="1"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1066800"/>
            <a:ext cx="5550357"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411480" y="5245839"/>
            <a:ext cx="8077200" cy="1600438"/>
          </a:xfrm>
          <a:prstGeom prst="rect">
            <a:avLst/>
          </a:prstGeom>
        </p:spPr>
        <p:txBody>
          <a:bodyPr wrap="square">
            <a:spAutoFit/>
          </a:bodyPr>
          <a:lstStyle/>
          <a:p>
            <a:pPr marL="228600" indent="-228600">
              <a:buAutoNum type="alphaUcParenBoth"/>
            </a:pPr>
            <a:r>
              <a:rPr lang="en-US" sz="1400" dirty="0" smtClean="0"/>
              <a:t>Temperature </a:t>
            </a:r>
            <a:r>
              <a:rPr lang="en-US" sz="1400" dirty="0"/>
              <a:t>map during HT measured via MR Thermometry, overlaid on pre-procedural </a:t>
            </a:r>
            <a:r>
              <a:rPr lang="en-US" sz="1400" dirty="0" smtClean="0"/>
              <a:t>coronal </a:t>
            </a:r>
            <a:r>
              <a:rPr lang="en-US" sz="1400" dirty="0"/>
              <a:t>image of rabbit thigh muscle. </a:t>
            </a:r>
            <a:endParaRPr lang="en-US" sz="1400" dirty="0" smtClean="0"/>
          </a:p>
          <a:p>
            <a:pPr marL="228600" indent="-228600">
              <a:buAutoNum type="alphaUcParenBoth"/>
            </a:pPr>
            <a:r>
              <a:rPr lang="en-US" sz="1400" dirty="0" smtClean="0"/>
              <a:t>Radial </a:t>
            </a:r>
            <a:r>
              <a:rPr lang="en-US" sz="1400" dirty="0"/>
              <a:t>temperature profile (time-averaged over HT duration) from in vivo study (blue), compared to model (red). </a:t>
            </a:r>
            <a:r>
              <a:rPr lang="en-US" sz="1400" dirty="0"/>
              <a:t> </a:t>
            </a:r>
            <a:r>
              <a:rPr lang="en-US" sz="1400" dirty="0" smtClean="0"/>
              <a:t>Mean t</a:t>
            </a:r>
            <a:r>
              <a:rPr lang="en-US" sz="1400" dirty="0" smtClean="0"/>
              <a:t>emperature </a:t>
            </a:r>
            <a:r>
              <a:rPr lang="en-US" sz="1400" dirty="0"/>
              <a:t>deviation between simulation and in vivo study was 0.54C </a:t>
            </a:r>
            <a:endParaRPr lang="en-US" sz="1400" dirty="0" smtClean="0"/>
          </a:p>
          <a:p>
            <a:pPr marL="228600" indent="-228600">
              <a:buAutoNum type="alphaUcParenBoth"/>
            </a:pPr>
            <a:r>
              <a:rPr lang="en-US" sz="1400" dirty="0" smtClean="0"/>
              <a:t>DOX </a:t>
            </a:r>
            <a:r>
              <a:rPr lang="en-US" sz="1400" dirty="0"/>
              <a:t>distribution measured via fluorescence microscopy in extracted tissue sample. </a:t>
            </a:r>
            <a:endParaRPr lang="en-US" sz="1400" dirty="0" smtClean="0"/>
          </a:p>
          <a:p>
            <a:pPr marL="228600" indent="-228600">
              <a:buAutoNum type="alphaUcParenBoth"/>
            </a:pPr>
            <a:r>
              <a:rPr lang="en-US" sz="1400" dirty="0" smtClean="0"/>
              <a:t>DOX </a:t>
            </a:r>
            <a:r>
              <a:rPr lang="en-US" sz="1400" dirty="0"/>
              <a:t>fluorescence profile (blue) in two orthogonal directions (dashed lines marked (1) and (2) in (C), compared to DOX concentration profile from computer model (red). </a:t>
            </a:r>
          </a:p>
        </p:txBody>
      </p:sp>
      <p:sp>
        <p:nvSpPr>
          <p:cNvPr id="2" name="Rectangle 1"/>
          <p:cNvSpPr/>
          <p:nvPr/>
        </p:nvSpPr>
        <p:spPr>
          <a:xfrm>
            <a:off x="2057400" y="4957197"/>
            <a:ext cx="5105400" cy="276999"/>
          </a:xfrm>
          <a:prstGeom prst="rect">
            <a:avLst/>
          </a:prstGeom>
        </p:spPr>
        <p:txBody>
          <a:bodyPr wrap="square">
            <a:spAutoFit/>
          </a:bodyPr>
          <a:lstStyle/>
          <a:p>
            <a:r>
              <a:rPr lang="en-US" sz="1200" dirty="0" err="1"/>
              <a:t>Gasselhuber</a:t>
            </a:r>
            <a:r>
              <a:rPr lang="en-US" sz="1200" dirty="0"/>
              <a:t> A et al International Journal of Hyperthermia, </a:t>
            </a:r>
            <a:r>
              <a:rPr lang="en-US" sz="1200" dirty="0" smtClean="0"/>
              <a:t>2012; 28:4</a:t>
            </a:r>
            <a:r>
              <a:rPr lang="en-US" sz="1200" dirty="0"/>
              <a:t>, 337-348</a:t>
            </a:r>
          </a:p>
        </p:txBody>
      </p:sp>
    </p:spTree>
    <p:extLst>
      <p:ext uri="{BB962C8B-B14F-4D97-AF65-F5344CB8AC3E}">
        <p14:creationId xmlns:p14="http://schemas.microsoft.com/office/powerpoint/2010/main" val="38322500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b="1" dirty="0" err="1" smtClean="0"/>
              <a:t>MRgFUS</a:t>
            </a:r>
            <a:r>
              <a:rPr lang="en-US" sz="3200" b="1" dirty="0" smtClean="0"/>
              <a:t> </a:t>
            </a:r>
            <a:r>
              <a:rPr lang="en-US" sz="3200" b="1" dirty="0" err="1" smtClean="0"/>
              <a:t>Hyperthermic</a:t>
            </a:r>
            <a:r>
              <a:rPr lang="en-US" sz="3200" b="1" dirty="0" smtClean="0"/>
              <a:t> Targeted </a:t>
            </a:r>
            <a:r>
              <a:rPr lang="en-US" sz="3200" b="1" dirty="0" smtClean="0"/>
              <a:t>Drug Delivery</a:t>
            </a:r>
            <a:endParaRPr lang="en-US" sz="3200" b="1" dirty="0"/>
          </a:p>
        </p:txBody>
      </p:sp>
      <p:sp>
        <p:nvSpPr>
          <p:cNvPr id="6" name="Text Placeholder 5"/>
          <p:cNvSpPr>
            <a:spLocks noGrp="1"/>
          </p:cNvSpPr>
          <p:nvPr>
            <p:ph type="body" idx="1"/>
          </p:nvPr>
        </p:nvSpPr>
        <p:spPr>
          <a:xfrm>
            <a:off x="762000" y="3429000"/>
            <a:ext cx="7696200" cy="533400"/>
          </a:xfrm>
        </p:spPr>
        <p:txBody>
          <a:bodyPr>
            <a:noAutofit/>
          </a:bodyPr>
          <a:lstStyle/>
          <a:p>
            <a:r>
              <a:rPr lang="en-US" sz="1400" dirty="0"/>
              <a:t>Representative examples of time-averaged spatial temperature distributions for 4 mm, 8 mm, and 12 mm treatment cells in vivo (coronal plane). The treatment cell is outlined in black dashed line.</a:t>
            </a:r>
          </a:p>
        </p:txBody>
      </p:sp>
      <p:sp>
        <p:nvSpPr>
          <p:cNvPr id="8" name="Text Placeholder 7"/>
          <p:cNvSpPr>
            <a:spLocks noGrp="1"/>
          </p:cNvSpPr>
          <p:nvPr>
            <p:ph type="body" sz="quarter" idx="3"/>
          </p:nvPr>
        </p:nvSpPr>
        <p:spPr>
          <a:xfrm>
            <a:off x="4038600" y="4114800"/>
            <a:ext cx="4727575" cy="2514600"/>
          </a:xfrm>
        </p:spPr>
        <p:txBody>
          <a:bodyPr>
            <a:normAutofit fontScale="55000" lnSpcReduction="20000"/>
          </a:bodyPr>
          <a:lstStyle/>
          <a:p>
            <a:r>
              <a:rPr lang="en-US" sz="2500" dirty="0"/>
              <a:t>Demonstration of heterogeneous drug </a:t>
            </a:r>
            <a:r>
              <a:rPr lang="en-US" sz="2500" dirty="0" smtClean="0"/>
              <a:t>delivery</a:t>
            </a:r>
            <a:r>
              <a:rPr lang="en-US" sz="2500" dirty="0"/>
              <a:t>:</a:t>
            </a:r>
            <a:endParaRPr lang="en-US" sz="2500" dirty="0" smtClean="0"/>
          </a:p>
          <a:p>
            <a:pPr marL="457200" indent="-457200">
              <a:buAutoNum type="alphaUcParenBoth"/>
            </a:pPr>
            <a:r>
              <a:rPr lang="en-US" sz="2500" dirty="0" smtClean="0"/>
              <a:t>VX2 </a:t>
            </a:r>
            <a:r>
              <a:rPr lang="en-US" sz="2500" dirty="0" smtClean="0"/>
              <a:t>tumor </a:t>
            </a:r>
            <a:r>
              <a:rPr lang="en-US" sz="2500" dirty="0"/>
              <a:t>was clearly identified (white dashed line) on the proton density-weighted planning images and a target region within the </a:t>
            </a:r>
            <a:r>
              <a:rPr lang="en-US" sz="2500" dirty="0" smtClean="0"/>
              <a:t>tumor </a:t>
            </a:r>
            <a:r>
              <a:rPr lang="en-US" sz="2500" dirty="0"/>
              <a:t>was chosen (green circle). </a:t>
            </a:r>
            <a:endParaRPr lang="en-US" sz="2500" dirty="0" smtClean="0"/>
          </a:p>
          <a:p>
            <a:pPr marL="457200" indent="-457200">
              <a:buAutoNum type="alphaUcParenBoth"/>
            </a:pPr>
            <a:r>
              <a:rPr lang="en-US" sz="2500" dirty="0" smtClean="0"/>
              <a:t>Temperature </a:t>
            </a:r>
            <a:r>
              <a:rPr lang="en-US" sz="2500" dirty="0"/>
              <a:t>maps (</a:t>
            </a:r>
            <a:r>
              <a:rPr lang="en-US" sz="2500" dirty="0" smtClean="0"/>
              <a:t>color </a:t>
            </a:r>
            <a:r>
              <a:rPr lang="en-US" sz="2500" dirty="0"/>
              <a:t>scale) overlaid on planning images (</a:t>
            </a:r>
            <a:r>
              <a:rPr lang="en-US" sz="2500" dirty="0" smtClean="0"/>
              <a:t>grey scale</a:t>
            </a:r>
            <a:r>
              <a:rPr lang="en-US" sz="2500" dirty="0"/>
              <a:t>) during a mild hyperthermia treatment with a 4 mm treatment cell, showing typical temperature distribution after 1 min of heating. </a:t>
            </a:r>
            <a:endParaRPr lang="en-US" sz="2500" dirty="0" smtClean="0"/>
          </a:p>
          <a:p>
            <a:pPr marL="457200" indent="-457200">
              <a:buAutoNum type="alphaUcParenBoth"/>
            </a:pPr>
            <a:r>
              <a:rPr lang="en-US" sz="2500" dirty="0" smtClean="0"/>
              <a:t>Doxorubicin </a:t>
            </a:r>
            <a:r>
              <a:rPr lang="en-US" sz="2500" dirty="0"/>
              <a:t>concentration in </a:t>
            </a:r>
            <a:r>
              <a:rPr lang="en-US" sz="2500" dirty="0" smtClean="0"/>
              <a:t>tumor </a:t>
            </a:r>
            <a:r>
              <a:rPr lang="en-US" sz="2500" dirty="0"/>
              <a:t>segments was determined by HPLC. </a:t>
            </a:r>
            <a:endParaRPr lang="en-US" sz="2500" dirty="0" smtClean="0"/>
          </a:p>
          <a:p>
            <a:endParaRPr lang="en-US" dirty="0" smtClean="0"/>
          </a:p>
          <a:p>
            <a:r>
              <a:rPr lang="en-US" dirty="0" err="1" smtClean="0"/>
              <a:t>Partanen</a:t>
            </a:r>
            <a:r>
              <a:rPr lang="en-US" dirty="0" smtClean="0"/>
              <a:t> A et al.  Int</a:t>
            </a:r>
            <a:r>
              <a:rPr lang="en-US" dirty="0"/>
              <a:t>. J. Hyperthermia, </a:t>
            </a:r>
            <a:r>
              <a:rPr lang="en-US" dirty="0" smtClean="0"/>
              <a:t>2012</a:t>
            </a:r>
            <a:r>
              <a:rPr lang="en-US" dirty="0"/>
              <a:t>; 28(4): 320–336</a:t>
            </a:r>
            <a:endParaRPr lang="en-US" dirty="0"/>
          </a:p>
        </p:txBody>
      </p:sp>
      <p:pic>
        <p:nvPicPr>
          <p:cNvPr id="7170" name="Picture 2"/>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762000" y="4114800"/>
            <a:ext cx="3276600"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62000" y="1295400"/>
            <a:ext cx="7696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3173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err="1" smtClean="0"/>
              <a:t>MIcrobubbles</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21323" y="152400"/>
            <a:ext cx="7848600" cy="3253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380999" y="3581400"/>
            <a:ext cx="8546123" cy="3416320"/>
          </a:xfrm>
          <a:prstGeom prst="rect">
            <a:avLst/>
          </a:prstGeom>
        </p:spPr>
        <p:txBody>
          <a:bodyPr wrap="square">
            <a:spAutoFit/>
          </a:bodyPr>
          <a:lstStyle/>
          <a:p>
            <a:r>
              <a:rPr lang="en-US" dirty="0" smtClean="0"/>
              <a:t>Schematic </a:t>
            </a:r>
            <a:r>
              <a:rPr lang="en-US" dirty="0"/>
              <a:t>representation of drug targeting through the defective tumor microvasculature using </a:t>
            </a:r>
            <a:r>
              <a:rPr lang="en-US" dirty="0" smtClean="0"/>
              <a:t>an </a:t>
            </a:r>
            <a:r>
              <a:rPr lang="en-US" dirty="0"/>
              <a:t>echogenic drug delivery system. </a:t>
            </a:r>
            <a:endParaRPr lang="en-US" dirty="0" smtClean="0"/>
          </a:p>
          <a:p>
            <a:endParaRPr lang="en-US" dirty="0"/>
          </a:p>
          <a:p>
            <a:r>
              <a:rPr lang="en-US" dirty="0" smtClean="0"/>
              <a:t>The </a:t>
            </a:r>
            <a:r>
              <a:rPr lang="en-US" dirty="0"/>
              <a:t>system comprises polymeric micelles ( small circles), </a:t>
            </a:r>
            <a:r>
              <a:rPr lang="en-US" dirty="0" err="1"/>
              <a:t>nanobubbles</a:t>
            </a:r>
            <a:r>
              <a:rPr lang="en-US" dirty="0"/>
              <a:t> ( stars), and microbubbles ( large circles). </a:t>
            </a:r>
            <a:endParaRPr lang="en-US" dirty="0" smtClean="0"/>
          </a:p>
          <a:p>
            <a:endParaRPr lang="en-US" dirty="0"/>
          </a:p>
          <a:p>
            <a:r>
              <a:rPr lang="en-US" dirty="0" smtClean="0"/>
              <a:t>Micelles </a:t>
            </a:r>
            <a:r>
              <a:rPr lang="en-US" dirty="0"/>
              <a:t>are formed by a biodegradable block copolymer (e.g., poly[ethylene glycol]-</a:t>
            </a:r>
            <a:r>
              <a:rPr lang="en-US" dirty="0" smtClean="0"/>
              <a:t>block-poly[L-</a:t>
            </a:r>
            <a:r>
              <a:rPr lang="en-US" dirty="0" err="1" smtClean="0"/>
              <a:t>lactide</a:t>
            </a:r>
            <a:r>
              <a:rPr lang="en-US" dirty="0" smtClean="0"/>
              <a:t>]); </a:t>
            </a:r>
            <a:r>
              <a:rPr lang="en-US" dirty="0"/>
              <a:t>bubbles are formed by </a:t>
            </a:r>
            <a:r>
              <a:rPr lang="en-US" dirty="0" smtClean="0"/>
              <a:t>perfluorocarbon stabilized </a:t>
            </a:r>
            <a:r>
              <a:rPr lang="en-US" dirty="0"/>
              <a:t>by </a:t>
            </a:r>
            <a:r>
              <a:rPr lang="en-US" dirty="0" smtClean="0"/>
              <a:t>biodegradable </a:t>
            </a:r>
            <a:r>
              <a:rPr lang="en-US" dirty="0"/>
              <a:t>block copolymer. Lipophilic drug (e.g., doxorubicin) is localized in the micelle cores and in the walls of </a:t>
            </a:r>
            <a:r>
              <a:rPr lang="en-US" dirty="0" err="1"/>
              <a:t>nano</a:t>
            </a:r>
            <a:r>
              <a:rPr lang="en-US" dirty="0"/>
              <a:t>/microbubbles. </a:t>
            </a:r>
          </a:p>
          <a:p>
            <a:r>
              <a:rPr lang="en-US" dirty="0" smtClean="0"/>
              <a:t>			         Rapaport </a:t>
            </a:r>
            <a:r>
              <a:rPr lang="en-US" dirty="0"/>
              <a:t>N et al J Natl Cancer Inst 2007;99: 1095 – 106</a:t>
            </a:r>
          </a:p>
          <a:p>
            <a:endParaRPr lang="en-US" dirty="0"/>
          </a:p>
        </p:txBody>
      </p:sp>
    </p:spTree>
    <p:extLst>
      <p:ext uri="{BB962C8B-B14F-4D97-AF65-F5344CB8AC3E}">
        <p14:creationId xmlns:p14="http://schemas.microsoft.com/office/powerpoint/2010/main" val="40743808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153400" cy="1162050"/>
          </a:xfrm>
        </p:spPr>
        <p:txBody>
          <a:bodyPr>
            <a:normAutofit/>
          </a:bodyPr>
          <a:lstStyle/>
          <a:p>
            <a:r>
              <a:rPr lang="en-US" sz="2600" dirty="0" smtClean="0"/>
              <a:t>Microbubble Targeted Drug Delivery – Proof of Principle</a:t>
            </a:r>
            <a:endParaRPr lang="en-US" sz="2600" dirty="0"/>
          </a:p>
        </p:txBody>
      </p:sp>
      <p:sp>
        <p:nvSpPr>
          <p:cNvPr id="4" name="Text Placeholder 3"/>
          <p:cNvSpPr>
            <a:spLocks noGrp="1"/>
          </p:cNvSpPr>
          <p:nvPr>
            <p:ph type="body" sz="half" idx="2"/>
          </p:nvPr>
        </p:nvSpPr>
        <p:spPr>
          <a:xfrm>
            <a:off x="228600" y="1295400"/>
            <a:ext cx="3236913" cy="5270500"/>
          </a:xfrm>
        </p:spPr>
        <p:txBody>
          <a:bodyPr>
            <a:noAutofit/>
          </a:bodyPr>
          <a:lstStyle/>
          <a:p>
            <a:pPr marL="228600" indent="-228600">
              <a:buAutoNum type="alphaUcParenR"/>
            </a:pPr>
            <a:r>
              <a:rPr lang="en-US" dirty="0" smtClean="0"/>
              <a:t>Heating to </a:t>
            </a:r>
            <a:r>
              <a:rPr lang="en-US" dirty="0"/>
              <a:t>44 °C </a:t>
            </a:r>
            <a:r>
              <a:rPr lang="en-US" dirty="0" smtClean="0"/>
              <a:t>resulted </a:t>
            </a:r>
            <a:r>
              <a:rPr lang="en-US" dirty="0"/>
              <a:t>in a formation of large </a:t>
            </a:r>
            <a:r>
              <a:rPr lang="en-US" dirty="0" smtClean="0"/>
              <a:t>microbubbles </a:t>
            </a:r>
            <a:r>
              <a:rPr lang="en-US" dirty="0"/>
              <a:t>due to </a:t>
            </a:r>
            <a:r>
              <a:rPr lang="en-US" dirty="0" smtClean="0"/>
              <a:t>coalescence. </a:t>
            </a:r>
            <a:r>
              <a:rPr lang="en-US" dirty="0"/>
              <a:t>The doxorubicin-derived </a:t>
            </a:r>
            <a:r>
              <a:rPr lang="en-US" dirty="0" smtClean="0"/>
              <a:t>fl</a:t>
            </a:r>
            <a:r>
              <a:rPr lang="en-US" dirty="0"/>
              <a:t>u</a:t>
            </a:r>
            <a:r>
              <a:rPr lang="en-US" dirty="0" smtClean="0"/>
              <a:t>orescence </a:t>
            </a:r>
            <a:r>
              <a:rPr lang="en-US" dirty="0"/>
              <a:t>( red) of the microbubbles was clearly localized in the bubble walls formed by the bubble-stabilizing copolymer. </a:t>
            </a:r>
            <a:endParaRPr lang="en-US" dirty="0" smtClean="0"/>
          </a:p>
          <a:p>
            <a:pPr marL="228600" indent="-228600">
              <a:buAutoNum type="alphaUcParenR"/>
            </a:pPr>
            <a:r>
              <a:rPr lang="en-US" dirty="0" smtClean="0"/>
              <a:t>Optical </a:t>
            </a:r>
            <a:r>
              <a:rPr lang="en-US" dirty="0"/>
              <a:t>image of the MDA MB231 cell and bubble aggregates (arrow) formed in the capillary during a </a:t>
            </a:r>
            <a:r>
              <a:rPr lang="en-US" dirty="0" smtClean="0"/>
              <a:t>150-second US sonication </a:t>
            </a:r>
          </a:p>
          <a:p>
            <a:pPr marL="228600" indent="-228600">
              <a:buAutoNum type="alphaUcParenR"/>
            </a:pPr>
            <a:r>
              <a:rPr lang="en-US" dirty="0" smtClean="0"/>
              <a:t>Fluorescence </a:t>
            </a:r>
            <a:r>
              <a:rPr lang="en-US" dirty="0"/>
              <a:t>image of the same sample site as presented in B with focus on the bubbles (thin arrow). Fluorescence of the bubbles decreased whereas the cells (thick arrow) acquired strong </a:t>
            </a:r>
            <a:r>
              <a:rPr lang="en-US" dirty="0" smtClean="0"/>
              <a:t>fluorescence </a:t>
            </a:r>
            <a:r>
              <a:rPr lang="en-US" dirty="0"/>
              <a:t>after sonication. </a:t>
            </a:r>
            <a:endParaRPr lang="en-US" dirty="0" smtClean="0"/>
          </a:p>
          <a:p>
            <a:pPr marL="228600" indent="-228600">
              <a:buAutoNum type="alphaUcParenR"/>
            </a:pPr>
            <a:r>
              <a:rPr lang="en-US" dirty="0" smtClean="0"/>
              <a:t>Fluorescence </a:t>
            </a:r>
            <a:r>
              <a:rPr lang="en-US" dirty="0"/>
              <a:t>image of another cell aggregate with the focus on the cells. When the sample was exposed to ultrasound, doxorubicin was internalized by the cells as indicated by the red </a:t>
            </a:r>
            <a:r>
              <a:rPr lang="en-US" dirty="0" smtClean="0"/>
              <a:t>fluorescence</a:t>
            </a:r>
            <a:r>
              <a:rPr lang="en-US" dirty="0"/>
              <a:t>. </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25850" y="1489869"/>
            <a:ext cx="5010150"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685735" y="4909796"/>
            <a:ext cx="5029200" cy="861774"/>
          </a:xfrm>
          <a:prstGeom prst="rect">
            <a:avLst/>
          </a:prstGeom>
        </p:spPr>
        <p:txBody>
          <a:bodyPr wrap="square">
            <a:spAutoFit/>
          </a:bodyPr>
          <a:lstStyle/>
          <a:p>
            <a:pPr algn="ctr"/>
            <a:r>
              <a:rPr lang="en-US" sz="1600" dirty="0"/>
              <a:t>Fluorescence images of a Dox/0.5% PEG-PLLA/2% </a:t>
            </a:r>
            <a:r>
              <a:rPr lang="en-US" sz="1600" dirty="0" err="1"/>
              <a:t>perfluoropentane</a:t>
            </a:r>
            <a:r>
              <a:rPr lang="en-US" sz="1600" dirty="0"/>
              <a:t> formulation placed in a plastic capillary (internal diameter 340 mm) of a snake mixer slide</a:t>
            </a:r>
            <a:r>
              <a:rPr lang="en-US" dirty="0"/>
              <a:t>. </a:t>
            </a:r>
          </a:p>
        </p:txBody>
      </p:sp>
    </p:spTree>
    <p:extLst>
      <p:ext uri="{BB962C8B-B14F-4D97-AF65-F5344CB8AC3E}">
        <p14:creationId xmlns:p14="http://schemas.microsoft.com/office/powerpoint/2010/main" val="13734588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467600" cy="1162050"/>
          </a:xfrm>
        </p:spPr>
        <p:txBody>
          <a:bodyPr>
            <a:normAutofit/>
          </a:bodyPr>
          <a:lstStyle/>
          <a:p>
            <a:r>
              <a:rPr lang="en-US" sz="2600" dirty="0" smtClean="0"/>
              <a:t>Microbubble Targeted Drug Delivery – In Vivo Results</a:t>
            </a:r>
            <a:endParaRPr lang="en-US" sz="2600" dirty="0"/>
          </a:p>
        </p:txBody>
      </p:sp>
      <p:sp>
        <p:nvSpPr>
          <p:cNvPr id="4" name="Text Placeholder 3"/>
          <p:cNvSpPr>
            <a:spLocks noGrp="1"/>
          </p:cNvSpPr>
          <p:nvPr>
            <p:ph type="body" sz="half" idx="2"/>
          </p:nvPr>
        </p:nvSpPr>
        <p:spPr>
          <a:xfrm>
            <a:off x="457200" y="1676400"/>
            <a:ext cx="3581400" cy="4449763"/>
          </a:xfrm>
        </p:spPr>
        <p:txBody>
          <a:bodyPr>
            <a:normAutofit/>
          </a:bodyPr>
          <a:lstStyle/>
          <a:p>
            <a:r>
              <a:rPr lang="en-US" sz="1600" dirty="0" smtClean="0"/>
              <a:t>Tumor </a:t>
            </a:r>
            <a:r>
              <a:rPr lang="en-US" sz="1600" dirty="0"/>
              <a:t>growth curves for control mice </a:t>
            </a:r>
            <a:r>
              <a:rPr lang="en-US" sz="1600" dirty="0" smtClean="0"/>
              <a:t>(closed diamonds)</a:t>
            </a:r>
          </a:p>
          <a:p>
            <a:endParaRPr lang="en-US" sz="1600" dirty="0"/>
          </a:p>
          <a:p>
            <a:r>
              <a:rPr lang="en-US" sz="1600" dirty="0" smtClean="0"/>
              <a:t>M</a:t>
            </a:r>
            <a:r>
              <a:rPr lang="en-US" sz="1600" dirty="0" smtClean="0"/>
              <a:t>ice </a:t>
            </a:r>
            <a:r>
              <a:rPr lang="en-US" sz="1600" dirty="0"/>
              <a:t>treated by four tail vein injections of 100 mL Dox-loaded microbubbles </a:t>
            </a:r>
            <a:r>
              <a:rPr lang="en-US" sz="1600" dirty="0"/>
              <a:t> </a:t>
            </a:r>
            <a:r>
              <a:rPr lang="en-US" sz="1600" dirty="0" smtClean="0"/>
              <a:t>administered </a:t>
            </a:r>
            <a:r>
              <a:rPr lang="en-US" sz="1600" dirty="0"/>
              <a:t>twice weekly without ultrasound ( open </a:t>
            </a:r>
            <a:r>
              <a:rPr lang="en-US" sz="1600" dirty="0" smtClean="0"/>
              <a:t>squares)</a:t>
            </a:r>
          </a:p>
          <a:p>
            <a:endParaRPr lang="en-US" sz="1600" dirty="0" smtClean="0"/>
          </a:p>
          <a:p>
            <a:r>
              <a:rPr lang="en-US" sz="1600" dirty="0" smtClean="0"/>
              <a:t>Mice </a:t>
            </a:r>
            <a:r>
              <a:rPr lang="en-US" sz="1600" dirty="0"/>
              <a:t>treated by the same regimen combined with tumor sonication by 3-MHz ultrasound for a 30-second ultrasound exposure time at a 2 W/cm 2 </a:t>
            </a:r>
            <a:r>
              <a:rPr lang="en-US" sz="1600" dirty="0" smtClean="0"/>
              <a:t> (open triangles) </a:t>
            </a:r>
          </a:p>
          <a:p>
            <a:endParaRPr lang="en-US" sz="1600" dirty="0"/>
          </a:p>
          <a:p>
            <a:r>
              <a:rPr lang="en-US" sz="1600" dirty="0" smtClean="0"/>
              <a:t>M</a:t>
            </a:r>
            <a:r>
              <a:rPr lang="en-US" sz="1600" dirty="0" smtClean="0"/>
              <a:t>ean </a:t>
            </a:r>
            <a:r>
              <a:rPr lang="en-US" sz="1600" dirty="0"/>
              <a:t>values ± 95% </a:t>
            </a:r>
            <a:r>
              <a:rPr lang="en-US" sz="1600" dirty="0" smtClean="0"/>
              <a:t>confidence </a:t>
            </a:r>
            <a:r>
              <a:rPr lang="en-US" sz="1600" dirty="0"/>
              <a:t>intervals are shown. </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48212" y="1589503"/>
            <a:ext cx="3609975" cy="412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267200" y="5715000"/>
            <a:ext cx="4572000" cy="584775"/>
          </a:xfrm>
          <a:prstGeom prst="rect">
            <a:avLst/>
          </a:prstGeom>
        </p:spPr>
        <p:txBody>
          <a:bodyPr>
            <a:spAutoFit/>
          </a:bodyPr>
          <a:lstStyle/>
          <a:p>
            <a:pPr algn="ctr"/>
            <a:r>
              <a:rPr lang="en-US" sz="1600" dirty="0"/>
              <a:t>The effect of ultrasound on tumor growth in mice treated with microbubble-encapsulated doxorubicin</a:t>
            </a:r>
          </a:p>
        </p:txBody>
      </p:sp>
    </p:spTree>
    <p:extLst>
      <p:ext uri="{BB962C8B-B14F-4D97-AF65-F5344CB8AC3E}">
        <p14:creationId xmlns:p14="http://schemas.microsoft.com/office/powerpoint/2010/main" val="22446391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81000"/>
            <a:ext cx="4495800" cy="1143000"/>
          </a:xfrm>
        </p:spPr>
        <p:txBody>
          <a:bodyPr/>
          <a:lstStyle/>
          <a:p>
            <a:pPr algn="l"/>
            <a:r>
              <a:rPr lang="en-US" dirty="0" smtClean="0"/>
              <a:t>Conclusions</a:t>
            </a:r>
            <a:endParaRPr lang="en-US" dirty="0"/>
          </a:p>
        </p:txBody>
      </p:sp>
      <p:sp>
        <p:nvSpPr>
          <p:cNvPr id="6" name="Content Placeholder 5"/>
          <p:cNvSpPr>
            <a:spLocks noGrp="1"/>
          </p:cNvSpPr>
          <p:nvPr>
            <p:ph idx="1"/>
          </p:nvPr>
        </p:nvSpPr>
        <p:spPr>
          <a:xfrm>
            <a:off x="381000" y="2171700"/>
            <a:ext cx="8229600" cy="4487863"/>
          </a:xfrm>
        </p:spPr>
        <p:txBody>
          <a:bodyPr>
            <a:normAutofit fontScale="92500" lnSpcReduction="10000"/>
          </a:bodyPr>
          <a:lstStyle/>
          <a:p>
            <a:r>
              <a:rPr lang="en-US" dirty="0" smtClean="0"/>
              <a:t>Hyperthermia has been shown to enhance radiation and chemotherapy in several ways to the benefit of cancer patients</a:t>
            </a:r>
          </a:p>
          <a:p>
            <a:r>
              <a:rPr lang="en-US" dirty="0" smtClean="0"/>
              <a:t>Targeted drug delivery is a promising therapeutic arena withi</a:t>
            </a:r>
            <a:r>
              <a:rPr lang="en-US" dirty="0"/>
              <a:t>n</a:t>
            </a:r>
            <a:r>
              <a:rPr lang="en-US" dirty="0" smtClean="0"/>
              <a:t> thermal oncology</a:t>
            </a:r>
          </a:p>
          <a:p>
            <a:r>
              <a:rPr lang="en-US" dirty="0" smtClean="0"/>
              <a:t>Clinical trials have shown promise to TSL drug delivery</a:t>
            </a:r>
          </a:p>
          <a:p>
            <a:r>
              <a:rPr lang="en-US" dirty="0" smtClean="0"/>
              <a:t>Additional drug carriers and methods of heating have potential to accelerate development of thermally induced TDD</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152400"/>
            <a:ext cx="49911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17055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TotalTime>
  <Words>2300</Words>
  <Application>Microsoft Office PowerPoint</Application>
  <PresentationFormat>On-screen Show (4:3)</PresentationFormat>
  <Paragraphs>563</Paragraphs>
  <Slides>26</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QuickTime Picture</vt:lpstr>
      <vt:lpstr>Thermally Targeted Drug Delivery</vt:lpstr>
      <vt:lpstr>Hyperthermia Makes Other Cancer Treatments More Effective</vt:lpstr>
      <vt:lpstr>Hyperthermia Has Meaningful Clinical Impact</vt:lpstr>
      <vt:lpstr>The Future of Thermal Therapy</vt:lpstr>
      <vt:lpstr>Targeted Drug Delivery</vt:lpstr>
      <vt:lpstr>Hyperthermia and Liposomes  Several mechanisms enhance therapeutic effect</vt:lpstr>
      <vt:lpstr>PowerPoint Presentation</vt:lpstr>
      <vt:lpstr>ThermoDox Followed by Mild Hyperthermia </vt:lpstr>
      <vt:lpstr>              Thermodox               ThermoDox delivers 25 times more doxorubicin than IV doxorubicin into tumors, and five times more doxorubicin than standard liposomal formulations of the drug.</vt:lpstr>
      <vt:lpstr>Thermodox Clinical Status</vt:lpstr>
      <vt:lpstr>RF Liver Ablation + ThermoDox</vt:lpstr>
      <vt:lpstr>HEAT Study Top Line Results </vt:lpstr>
      <vt:lpstr>RFA Dwell Time Matters! Learnings from the 700 patient HEAT Study</vt:lpstr>
      <vt:lpstr>ThermoDox: HCC </vt:lpstr>
      <vt:lpstr>ThermoDox + RFA vs TACE Intermediate HCC</vt:lpstr>
      <vt:lpstr>Phase 3 OPTIMA Study Design</vt:lpstr>
      <vt:lpstr>ThermoDox: RCW Breast Cancer Difficult to Treat with Severe Complications</vt:lpstr>
      <vt:lpstr>Phase II EURO-DIGNITY Study Tri-Modal Treatment Plan</vt:lpstr>
      <vt:lpstr>PowerPoint Presentation</vt:lpstr>
      <vt:lpstr>Thermally Targeted Drug Delivery By MRgFUS Directed Hyperthermia   Modeling and Validation</vt:lpstr>
      <vt:lpstr>MRgFUS Hyperthermic Targeted Drug Delivery</vt:lpstr>
      <vt:lpstr>MRgFUS Hyperthermic Targeted Drug Delivery</vt:lpstr>
      <vt:lpstr>MIcrobubbles</vt:lpstr>
      <vt:lpstr>Microbubble Targeted Drug Delivery – Proof of Principle</vt:lpstr>
      <vt:lpstr>Microbubble Targeted Drug Delivery – In Vivo Results</vt:lpstr>
      <vt:lpstr>Conclusions</vt:lpstr>
    </vt:vector>
  </TitlesOfParts>
  <Company>TJUH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dc:creator>
  <cp:lastModifiedBy>Mark</cp:lastModifiedBy>
  <cp:revision>61</cp:revision>
  <dcterms:created xsi:type="dcterms:W3CDTF">2017-09-12T01:25:31Z</dcterms:created>
  <dcterms:modified xsi:type="dcterms:W3CDTF">2017-09-18T01:43:08Z</dcterms:modified>
</cp:coreProperties>
</file>