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5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0" r:id="rId1"/>
  </p:sldMasterIdLst>
  <p:notesMasterIdLst>
    <p:notesMasterId r:id="rId22"/>
  </p:notesMasterIdLst>
  <p:sldIdLst>
    <p:sldId id="284" r:id="rId2"/>
    <p:sldId id="285" r:id="rId3"/>
    <p:sldId id="281" r:id="rId4"/>
    <p:sldId id="263" r:id="rId5"/>
    <p:sldId id="257" r:id="rId6"/>
    <p:sldId id="286" r:id="rId7"/>
    <p:sldId id="264" r:id="rId8"/>
    <p:sldId id="270" r:id="rId9"/>
    <p:sldId id="258" r:id="rId10"/>
    <p:sldId id="259" r:id="rId11"/>
    <p:sldId id="265" r:id="rId12"/>
    <p:sldId id="262" r:id="rId13"/>
    <p:sldId id="280" r:id="rId14"/>
    <p:sldId id="277" r:id="rId15"/>
    <p:sldId id="279" r:id="rId16"/>
    <p:sldId id="272" r:id="rId17"/>
    <p:sldId id="278" r:id="rId18"/>
    <p:sldId id="276" r:id="rId19"/>
    <p:sldId id="274" r:id="rId20"/>
    <p:sldId id="28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41" autoAdjust="0"/>
    <p:restoredTop sz="99791" autoAdjust="0"/>
  </p:normalViewPr>
  <p:slideViewPr>
    <p:cSldViewPr>
      <p:cViewPr>
        <p:scale>
          <a:sx n="94" d="100"/>
          <a:sy n="94" d="100"/>
        </p:scale>
        <p:origin x="-684" y="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on\Downloads\surgical%20documentation%20audi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on\Downloads\surgical%20documentation%20audit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on\Downloads\surgical%20documentation%20audit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on\Downloads\surgical%20documentation%20audit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on\Downloads\surgical%20documentation%20audit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on\Downloads\surgical%20documentation%20audit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on\Downloads\surgical%20documentation%20audit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on\Downloads\surgical%20documentation%20audit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on\Downloads\surgical%20documentation%20audit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pple:Downloads:surgical%20documentation%20audit%20(3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31232428430558301"/>
          <c:y val="0.24826226871726001"/>
          <c:w val="0.42275850698818901"/>
          <c:h val="0.52845306531287695"/>
        </c:manualLayout>
      </c:layout>
      <c:pieChart>
        <c:varyColors val="1"/>
        <c:ser>
          <c:idx val="0"/>
          <c:order val="0"/>
          <c:tx>
            <c:strRef>
              <c:f>Sheet1!$A$15</c:f>
              <c:strCache>
                <c:ptCount val="1"/>
                <c:pt idx="0">
                  <c:v>Overall legible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(Sheet1!$B$2,Sheet1!$C$2)</c:f>
              <c:strCache>
                <c:ptCount val="2"/>
                <c:pt idx="0">
                  <c:v>Y</c:v>
                </c:pt>
                <c:pt idx="1">
                  <c:v>N</c:v>
                </c:pt>
              </c:strCache>
            </c:strRef>
          </c:cat>
          <c:val>
            <c:numRef>
              <c:f>(Sheet1!$B$15,Sheet1!$C$15)</c:f>
              <c:numCache>
                <c:formatCode>General</c:formatCode>
                <c:ptCount val="2"/>
                <c:pt idx="0">
                  <c:v>43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324-4D01-9A38-3E14A148214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t"/>
      <c:layout>
        <c:manualLayout>
          <c:xMode val="edge"/>
          <c:yMode val="edge"/>
          <c:x val="0.44477293441710097"/>
          <c:y val="0.864076284420222"/>
          <c:w val="0.157860895695102"/>
          <c:h val="8.9298546045018495E-2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Sheet1!$A$5</c:f>
              <c:strCache>
                <c:ptCount val="1"/>
                <c:pt idx="0">
                  <c:v>Date and Time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(Sheet1!$B$2,Sheet1!$C$2)</c:f>
              <c:strCache>
                <c:ptCount val="2"/>
                <c:pt idx="0">
                  <c:v>Y</c:v>
                </c:pt>
                <c:pt idx="1">
                  <c:v>N</c:v>
                </c:pt>
              </c:strCache>
            </c:strRef>
          </c:cat>
          <c:val>
            <c:numRef>
              <c:f>(Sheet1!$B$5,Sheet1!$C$5)</c:f>
              <c:numCache>
                <c:formatCode>General</c:formatCode>
                <c:ptCount val="2"/>
                <c:pt idx="0">
                  <c:v>39</c:v>
                </c:pt>
                <c:pt idx="1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D7A-4EFB-948F-D03F306A7C1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t"/>
      <c:layout/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Sheet1!$A$4</c:f>
              <c:strCache>
                <c:ptCount val="1"/>
                <c:pt idx="0">
                  <c:v>Patient identifier 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(Sheet1!$B$2,Sheet1!$C$2)</c:f>
              <c:strCache>
                <c:ptCount val="2"/>
                <c:pt idx="0">
                  <c:v>Y</c:v>
                </c:pt>
                <c:pt idx="1">
                  <c:v>N</c:v>
                </c:pt>
              </c:strCache>
            </c:strRef>
          </c:cat>
          <c:val>
            <c:numRef>
              <c:f>(Sheet1!$B$4,Sheet1!$C$4)</c:f>
              <c:numCache>
                <c:formatCode>General</c:formatCode>
                <c:ptCount val="2"/>
                <c:pt idx="0">
                  <c:v>37</c:v>
                </c:pt>
                <c:pt idx="1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45B-4125-8607-C05F73D5B59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t"/>
      <c:layout/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33727640544040799"/>
          <c:y val="0.24316368405154301"/>
          <c:w val="0.38470603361837702"/>
          <c:h val="0.54669235473104905"/>
        </c:manualLayout>
      </c:layout>
      <c:pieChart>
        <c:varyColors val="1"/>
        <c:ser>
          <c:idx val="0"/>
          <c:order val="0"/>
          <c:tx>
            <c:strRef>
              <c:f>Sheet1!$A$14</c:f>
              <c:strCache>
                <c:ptCount val="1"/>
                <c:pt idx="0">
                  <c:v>Signed + GMC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(Sheet1!$B$2,Sheet1!$C$2)</c:f>
              <c:strCache>
                <c:ptCount val="2"/>
                <c:pt idx="0">
                  <c:v>Y</c:v>
                </c:pt>
                <c:pt idx="1">
                  <c:v>N</c:v>
                </c:pt>
              </c:strCache>
            </c:strRef>
          </c:cat>
          <c:val>
            <c:numRef>
              <c:f>(Sheet1!$B$14,Sheet1!$C$14)</c:f>
              <c:numCache>
                <c:formatCode>General</c:formatCode>
                <c:ptCount val="2"/>
                <c:pt idx="0">
                  <c:v>42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46D-4A55-8E67-566C13E403F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t"/>
      <c:layout>
        <c:manualLayout>
          <c:xMode val="edge"/>
          <c:yMode val="edge"/>
          <c:x val="0.44410097126438602"/>
          <c:y val="0.84666841031157203"/>
          <c:w val="0.13155074641258499"/>
          <c:h val="8.4598581016864197E-2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t"/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Sheet1!$A$6</c:f>
              <c:strCache>
                <c:ptCount val="1"/>
                <c:pt idx="0">
                  <c:v>Current issues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(Sheet1!$B$2,Sheet1!$C$2)</c:f>
              <c:strCache>
                <c:ptCount val="2"/>
                <c:pt idx="0">
                  <c:v>Y</c:v>
                </c:pt>
                <c:pt idx="1">
                  <c:v>N</c:v>
                </c:pt>
              </c:strCache>
            </c:strRef>
          </c:cat>
          <c:val>
            <c:numRef>
              <c:f>(Sheet1!$B$6,Sheet1!$C$6)</c:f>
              <c:numCache>
                <c:formatCode>General</c:formatCode>
                <c:ptCount val="2"/>
                <c:pt idx="0">
                  <c:v>30</c:v>
                </c:pt>
                <c:pt idx="1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F36-49A3-8D78-1821099C24E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t"/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t"/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Sheet1!$A$7</c:f>
              <c:strCache>
                <c:ptCount val="1"/>
                <c:pt idx="0">
                  <c:v>Diagnosis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(Sheet1!$B$2,Sheet1!$C$2)</c:f>
              <c:strCache>
                <c:ptCount val="2"/>
                <c:pt idx="0">
                  <c:v>Y</c:v>
                </c:pt>
                <c:pt idx="1">
                  <c:v>N</c:v>
                </c:pt>
              </c:strCache>
            </c:strRef>
          </c:cat>
          <c:val>
            <c:numRef>
              <c:f>(Sheet1!$B$7,Sheet1!$C$7)</c:f>
              <c:numCache>
                <c:formatCode>General</c:formatCode>
                <c:ptCount val="2"/>
                <c:pt idx="0">
                  <c:v>14</c:v>
                </c:pt>
                <c:pt idx="1">
                  <c:v>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591-4D92-85ED-8C2EF77C0AC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t"/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Sheet1!$A$9</c:f>
              <c:strCache>
                <c:ptCount val="1"/>
                <c:pt idx="0">
                  <c:v>Medication R/v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Sheet1!$B$2:$D$2</c:f>
              <c:strCache>
                <c:ptCount val="3"/>
                <c:pt idx="0">
                  <c:v>Y</c:v>
                </c:pt>
                <c:pt idx="1">
                  <c:v>N</c:v>
                </c:pt>
                <c:pt idx="2">
                  <c:v>N/a</c:v>
                </c:pt>
              </c:strCache>
            </c:strRef>
          </c:cat>
          <c:val>
            <c:numRef>
              <c:f>Sheet1!$B$9:$D$9</c:f>
              <c:numCache>
                <c:formatCode>General</c:formatCode>
                <c:ptCount val="3"/>
                <c:pt idx="0">
                  <c:v>17</c:v>
                </c:pt>
                <c:pt idx="1">
                  <c:v>29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B83-4124-A12B-C8CCE7C2107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t"/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Sheet1!$A$8</c:f>
              <c:strCache>
                <c:ptCount val="1"/>
                <c:pt idx="0">
                  <c:v>Plan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(Sheet1!$B$2,Sheet1!$C$2)</c:f>
              <c:strCache>
                <c:ptCount val="2"/>
                <c:pt idx="0">
                  <c:v>Y</c:v>
                </c:pt>
                <c:pt idx="1">
                  <c:v>N</c:v>
                </c:pt>
              </c:strCache>
            </c:strRef>
          </c:cat>
          <c:val>
            <c:numRef>
              <c:f>(Sheet1!$B$8,Sheet1!$C$8)</c:f>
              <c:numCache>
                <c:formatCode>General</c:formatCode>
                <c:ptCount val="2"/>
                <c:pt idx="0">
                  <c:v>41</c:v>
                </c:pt>
                <c:pt idx="1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5A5-4E18-B9A8-51CEC73FCFF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t"/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Sheet1!$A$12</c:f>
              <c:strCache>
                <c:ptCount val="1"/>
                <c:pt idx="0">
                  <c:v>Estimated Discharge Date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(Sheet1!$B$2,Sheet1!$C$2)</c:f>
              <c:strCache>
                <c:ptCount val="2"/>
                <c:pt idx="0">
                  <c:v>Y</c:v>
                </c:pt>
                <c:pt idx="1">
                  <c:v>N</c:v>
                </c:pt>
              </c:strCache>
            </c:strRef>
          </c:cat>
          <c:val>
            <c:numRef>
              <c:f>(Sheet1!$B$12,Sheet1!$C$12)</c:f>
              <c:numCache>
                <c:formatCode>General</c:formatCode>
                <c:ptCount val="2"/>
                <c:pt idx="0">
                  <c:v>7</c:v>
                </c:pt>
                <c:pt idx="1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99F-474D-B9D9-2714528C256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t"/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Sheet1!$A$10</c:f>
              <c:strCache>
                <c:ptCount val="1"/>
                <c:pt idx="0">
                  <c:v>Diet post-op 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Sheet1!$B$2:$D$2</c:f>
              <c:strCache>
                <c:ptCount val="3"/>
                <c:pt idx="0">
                  <c:v>Y</c:v>
                </c:pt>
                <c:pt idx="1">
                  <c:v>N</c:v>
                </c:pt>
                <c:pt idx="2">
                  <c:v>N/a</c:v>
                </c:pt>
              </c:strCache>
            </c:strRef>
          </c:cat>
          <c:val>
            <c:numRef>
              <c:f>Sheet1!$B$10:$D$10</c:f>
              <c:numCache>
                <c:formatCode>General</c:formatCode>
                <c:ptCount val="3"/>
                <c:pt idx="0">
                  <c:v>17</c:v>
                </c:pt>
                <c:pt idx="1">
                  <c:v>25</c:v>
                </c:pt>
                <c:pt idx="2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6A1-4401-8514-EF3BE11840B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t"/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title>
      <c:layout>
        <c:manualLayout>
          <c:xMode val="edge"/>
          <c:yMode val="edge"/>
          <c:x val="0.23444444444444401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7895733258509903"/>
          <c:y val="0.1937739963365"/>
          <c:w val="0.449986592747392"/>
          <c:h val="0.54142621985042105"/>
        </c:manualLayout>
      </c:layout>
      <c:pieChart>
        <c:varyColors val="1"/>
        <c:ser>
          <c:idx val="0"/>
          <c:order val="0"/>
          <c:tx>
            <c:strRef>
              <c:f>Sheet1!$A$13</c:f>
              <c:strCache>
                <c:ptCount val="1"/>
                <c:pt idx="0">
                  <c:v>Follow up  instructions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Sheet1!$B$2:$D$2</c:f>
              <c:strCache>
                <c:ptCount val="3"/>
                <c:pt idx="0">
                  <c:v>Y</c:v>
                </c:pt>
                <c:pt idx="1">
                  <c:v>N</c:v>
                </c:pt>
                <c:pt idx="2">
                  <c:v>N/a</c:v>
                </c:pt>
              </c:strCache>
            </c:strRef>
          </c:cat>
          <c:val>
            <c:numRef>
              <c:f>Sheet1!$B$13:$D$13</c:f>
              <c:numCache>
                <c:formatCode>General</c:formatCode>
                <c:ptCount val="3"/>
                <c:pt idx="0">
                  <c:v>9</c:v>
                </c:pt>
                <c:pt idx="1">
                  <c:v>11</c:v>
                </c:pt>
                <c:pt idx="2">
                  <c:v>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D6-447E-A3D7-66AA03E5706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t"/>
      <c:layout>
        <c:manualLayout>
          <c:xMode val="edge"/>
          <c:yMode val="edge"/>
          <c:x val="0.33552287351952498"/>
          <c:y val="0.83798968620708003"/>
          <c:w val="0.28154670545541399"/>
          <c:h val="8.5955635269908001E-2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27418912521729"/>
          <c:y val="0.18383034380475899"/>
          <c:w val="0.49202550717850702"/>
          <c:h val="0.55511048226562398"/>
        </c:manualLayout>
      </c:layout>
      <c:pieChart>
        <c:varyColors val="1"/>
        <c:ser>
          <c:idx val="0"/>
          <c:order val="0"/>
          <c:tx>
            <c:strRef>
              <c:f>Sheet1!$A$11</c:f>
              <c:strCache>
                <c:ptCount val="1"/>
                <c:pt idx="0">
                  <c:v>Explained to patient 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(Sheet1!$B$2,Sheet1!$C$2)</c:f>
              <c:strCache>
                <c:ptCount val="2"/>
                <c:pt idx="0">
                  <c:v>Y</c:v>
                </c:pt>
                <c:pt idx="1">
                  <c:v>N</c:v>
                </c:pt>
              </c:strCache>
            </c:strRef>
          </c:cat>
          <c:val>
            <c:numRef>
              <c:f>(Sheet1!$B$11,Sheet1!$C$11)</c:f>
              <c:numCache>
                <c:formatCode>General</c:formatCode>
                <c:ptCount val="2"/>
                <c:pt idx="0">
                  <c:v>3</c:v>
                </c:pt>
                <c:pt idx="1">
                  <c:v>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307-4D82-8CFF-8333D1052F7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t"/>
      <c:layout>
        <c:manualLayout>
          <c:xMode val="edge"/>
          <c:yMode val="edge"/>
          <c:x val="0.47584077992614099"/>
          <c:y val="0.83096080555394003"/>
          <c:w val="0.16144864332453601"/>
          <c:h val="8.2429367945678095E-2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'T5 reaudit'!$C$32</c:f>
              <c:strCache>
                <c:ptCount val="1"/>
                <c:pt idx="0">
                  <c:v>Yes</c:v>
                </c:pt>
              </c:strCache>
            </c:strRef>
          </c:tx>
          <c:invertIfNegative val="0"/>
          <c:cat>
            <c:strRef>
              <c:f>'T5 reaudit'!$D$31:$O$31</c:f>
              <c:strCache>
                <c:ptCount val="12"/>
                <c:pt idx="0">
                  <c:v>Patient Identifier</c:v>
                </c:pt>
                <c:pt idx="1">
                  <c:v>Date and time</c:v>
                </c:pt>
                <c:pt idx="2">
                  <c:v>Current Issues</c:v>
                </c:pt>
                <c:pt idx="3">
                  <c:v>Diagnosis</c:v>
                </c:pt>
                <c:pt idx="4">
                  <c:v>Plan</c:v>
                </c:pt>
                <c:pt idx="5">
                  <c:v>Medication r/v</c:v>
                </c:pt>
                <c:pt idx="6">
                  <c:v>Diet (post op)</c:v>
                </c:pt>
                <c:pt idx="7">
                  <c:v>Explained to patient </c:v>
                </c:pt>
                <c:pt idx="8">
                  <c:v>EDD</c:v>
                </c:pt>
                <c:pt idx="9">
                  <c:v>F/U instructions</c:v>
                </c:pt>
                <c:pt idx="10">
                  <c:v>Signed+ GMC</c:v>
                </c:pt>
                <c:pt idx="11">
                  <c:v>Overall Legible </c:v>
                </c:pt>
              </c:strCache>
            </c:strRef>
          </c:cat>
          <c:val>
            <c:numRef>
              <c:f>'T5 reaudit'!$D$32:$O$32</c:f>
              <c:numCache>
                <c:formatCode>General</c:formatCode>
                <c:ptCount val="12"/>
                <c:pt idx="0">
                  <c:v>13</c:v>
                </c:pt>
                <c:pt idx="1">
                  <c:v>13</c:v>
                </c:pt>
                <c:pt idx="2">
                  <c:v>13</c:v>
                </c:pt>
                <c:pt idx="3">
                  <c:v>13</c:v>
                </c:pt>
                <c:pt idx="4">
                  <c:v>13</c:v>
                </c:pt>
                <c:pt idx="5">
                  <c:v>13</c:v>
                </c:pt>
                <c:pt idx="6">
                  <c:v>8</c:v>
                </c:pt>
                <c:pt idx="7">
                  <c:v>13</c:v>
                </c:pt>
                <c:pt idx="8">
                  <c:v>13</c:v>
                </c:pt>
                <c:pt idx="9">
                  <c:v>0</c:v>
                </c:pt>
                <c:pt idx="10">
                  <c:v>13</c:v>
                </c:pt>
                <c:pt idx="11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86C-41FF-9E1E-CC491DC7D18D}"/>
            </c:ext>
          </c:extLst>
        </c:ser>
        <c:ser>
          <c:idx val="1"/>
          <c:order val="1"/>
          <c:tx>
            <c:strRef>
              <c:f>'T5 reaudit'!$C$33</c:f>
              <c:strCache>
                <c:ptCount val="1"/>
                <c:pt idx="0">
                  <c:v>NO</c:v>
                </c:pt>
              </c:strCache>
            </c:strRef>
          </c:tx>
          <c:invertIfNegative val="0"/>
          <c:cat>
            <c:strRef>
              <c:f>'T5 reaudit'!$D$31:$O$31</c:f>
              <c:strCache>
                <c:ptCount val="12"/>
                <c:pt idx="0">
                  <c:v>Patient Identifier</c:v>
                </c:pt>
                <c:pt idx="1">
                  <c:v>Date and time</c:v>
                </c:pt>
                <c:pt idx="2">
                  <c:v>Current Issues</c:v>
                </c:pt>
                <c:pt idx="3">
                  <c:v>Diagnosis</c:v>
                </c:pt>
                <c:pt idx="4">
                  <c:v>Plan</c:v>
                </c:pt>
                <c:pt idx="5">
                  <c:v>Medication r/v</c:v>
                </c:pt>
                <c:pt idx="6">
                  <c:v>Diet (post op)</c:v>
                </c:pt>
                <c:pt idx="7">
                  <c:v>Explained to patient </c:v>
                </c:pt>
                <c:pt idx="8">
                  <c:v>EDD</c:v>
                </c:pt>
                <c:pt idx="9">
                  <c:v>F/U instructions</c:v>
                </c:pt>
                <c:pt idx="10">
                  <c:v>Signed+ GMC</c:v>
                </c:pt>
                <c:pt idx="11">
                  <c:v>Overall Legible </c:v>
                </c:pt>
              </c:strCache>
            </c:strRef>
          </c:cat>
          <c:val>
            <c:numRef>
              <c:f>'T5 reaudit'!$D$33:$O$33</c:f>
              <c:numCache>
                <c:formatCode>General</c:formatCode>
                <c:ptCount val="12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86C-41FF-9E1E-CC491DC7D18D}"/>
            </c:ext>
          </c:extLst>
        </c:ser>
        <c:ser>
          <c:idx val="2"/>
          <c:order val="2"/>
          <c:tx>
            <c:strRef>
              <c:f>'T5 reaudit'!$C$34</c:f>
              <c:strCache>
                <c:ptCount val="1"/>
                <c:pt idx="0">
                  <c:v>N/A</c:v>
                </c:pt>
              </c:strCache>
            </c:strRef>
          </c:tx>
          <c:invertIfNegative val="0"/>
          <c:cat>
            <c:strRef>
              <c:f>'T5 reaudit'!$D$31:$O$31</c:f>
              <c:strCache>
                <c:ptCount val="12"/>
                <c:pt idx="0">
                  <c:v>Patient Identifier</c:v>
                </c:pt>
                <c:pt idx="1">
                  <c:v>Date and time</c:v>
                </c:pt>
                <c:pt idx="2">
                  <c:v>Current Issues</c:v>
                </c:pt>
                <c:pt idx="3">
                  <c:v>Diagnosis</c:v>
                </c:pt>
                <c:pt idx="4">
                  <c:v>Plan</c:v>
                </c:pt>
                <c:pt idx="5">
                  <c:v>Medication r/v</c:v>
                </c:pt>
                <c:pt idx="6">
                  <c:v>Diet (post op)</c:v>
                </c:pt>
                <c:pt idx="7">
                  <c:v>Explained to patient </c:v>
                </c:pt>
                <c:pt idx="8">
                  <c:v>EDD</c:v>
                </c:pt>
                <c:pt idx="9">
                  <c:v>F/U instructions</c:v>
                </c:pt>
                <c:pt idx="10">
                  <c:v>Signed+ GMC</c:v>
                </c:pt>
                <c:pt idx="11">
                  <c:v>Overall Legible </c:v>
                </c:pt>
              </c:strCache>
            </c:strRef>
          </c:cat>
          <c:val>
            <c:numRef>
              <c:f>'T5 reaudit'!$D$34:$O$34</c:f>
              <c:numCache>
                <c:formatCode>General</c:formatCode>
                <c:ptCount val="12"/>
                <c:pt idx="6">
                  <c:v>5</c:v>
                </c:pt>
                <c:pt idx="9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86C-41FF-9E1E-CC491DC7D1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2185600"/>
        <c:axId val="92080384"/>
      </c:barChart>
      <c:catAx>
        <c:axId val="921856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2080384"/>
        <c:crosses val="autoZero"/>
        <c:auto val="1"/>
        <c:lblAlgn val="ctr"/>
        <c:lblOffset val="100"/>
        <c:noMultiLvlLbl val="0"/>
      </c:catAx>
      <c:valAx>
        <c:axId val="920803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21856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71850-9448-9B46-86EA-7EB2F0FB33C7}" type="datetimeFigureOut">
              <a:rPr lang="en-US" smtClean="0"/>
              <a:t>11/7/2016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854CAD-F4A3-9846-8BDC-5FF1784177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078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54CAD-F4A3-9846-8BDC-5FF17841779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961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753916-FE34-4AD9-B068-F8FE14C746F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182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54CAD-F4A3-9846-8BDC-5FF17841779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7837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54CAD-F4A3-9846-8BDC-5FF17841779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486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54CAD-F4A3-9846-8BDC-5FF17841779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6689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54CAD-F4A3-9846-8BDC-5FF17841779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793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54CAD-F4A3-9846-8BDC-5FF17841779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994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54CAD-F4A3-9846-8BDC-5FF17841779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928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54CAD-F4A3-9846-8BDC-5FF17841779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2897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54CAD-F4A3-9846-8BDC-5FF17841779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9498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54CAD-F4A3-9846-8BDC-5FF17841779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54445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54CAD-F4A3-9846-8BDC-5FF17841779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31331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54CAD-F4A3-9846-8BDC-5FF17841779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193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2D27-0BAD-49ED-B27B-709CE5F15ED7}" type="datetimeFigureOut">
              <a:rPr lang="en-US" smtClean="0"/>
              <a:t>11/7/2016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286C1-49E1-48F8-98C2-91443B75E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022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2D27-0BAD-49ED-B27B-709CE5F15ED7}" type="datetimeFigureOut">
              <a:rPr lang="en-US" smtClean="0"/>
              <a:t>11/7/2016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286C1-49E1-48F8-98C2-91443B75E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548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2D27-0BAD-49ED-B27B-709CE5F15ED7}" type="datetimeFigureOut">
              <a:rPr lang="en-US" smtClean="0"/>
              <a:t>11/7/2016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286C1-49E1-48F8-98C2-91443B75E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220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2D27-0BAD-49ED-B27B-709CE5F15ED7}" type="datetimeFigureOut">
              <a:rPr lang="en-US" smtClean="0"/>
              <a:t>11/7/2016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286C1-49E1-48F8-98C2-91443B75E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354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2D27-0BAD-49ED-B27B-709CE5F15ED7}" type="datetimeFigureOut">
              <a:rPr lang="en-US" smtClean="0"/>
              <a:t>11/7/2016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286C1-49E1-48F8-98C2-91443B75E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683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2D27-0BAD-49ED-B27B-709CE5F15ED7}" type="datetimeFigureOut">
              <a:rPr lang="en-US" smtClean="0"/>
              <a:t>11/7/2016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286C1-49E1-48F8-98C2-91443B75E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003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2D27-0BAD-49ED-B27B-709CE5F15ED7}" type="datetimeFigureOut">
              <a:rPr lang="en-US" smtClean="0"/>
              <a:t>11/7/2016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286C1-49E1-48F8-98C2-91443B75E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743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2D27-0BAD-49ED-B27B-709CE5F15ED7}" type="datetimeFigureOut">
              <a:rPr lang="en-US" smtClean="0"/>
              <a:t>11/7/2016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286C1-49E1-48F8-98C2-91443B75E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275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2D27-0BAD-49ED-B27B-709CE5F15ED7}" type="datetimeFigureOut">
              <a:rPr lang="en-US" smtClean="0"/>
              <a:t>11/7/2016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286C1-49E1-48F8-98C2-91443B75E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489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2D27-0BAD-49ED-B27B-709CE5F15ED7}" type="datetimeFigureOut">
              <a:rPr lang="en-US" smtClean="0"/>
              <a:t>11/7/2016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286C1-49E1-48F8-98C2-91443B75E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250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02D27-0BAD-49ED-B27B-709CE5F15ED7}" type="datetimeFigureOut">
              <a:rPr lang="en-US" smtClean="0"/>
              <a:t>11/7/2016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286C1-49E1-48F8-98C2-91443B75E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41720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0280"/>
            <a:ext cx="8229600" cy="3228960"/>
          </a:xfrm>
        </p:spPr>
        <p:txBody>
          <a:bodyPr/>
          <a:lstStyle>
            <a:lvl1pPr>
              <a:buClr>
                <a:srgbClr val="56008C"/>
              </a:buClr>
              <a:defRPr b="0" i="0">
                <a:solidFill>
                  <a:srgbClr val="56008C"/>
                </a:solidFill>
                <a:latin typeface="Arial"/>
                <a:cs typeface="Arial"/>
              </a:defRPr>
            </a:lvl1pPr>
            <a:lvl2pPr>
              <a:buClr>
                <a:srgbClr val="56008C"/>
              </a:buClr>
              <a:buFont typeface="Arial" pitchFamily="34" charset="0"/>
              <a:buChar char="•"/>
              <a:defRPr b="0" i="0">
                <a:solidFill>
                  <a:srgbClr val="56008C"/>
                </a:solidFill>
                <a:latin typeface="Arial"/>
                <a:cs typeface="Arial"/>
              </a:defRPr>
            </a:lvl2pPr>
            <a:lvl3pPr>
              <a:buClr>
                <a:srgbClr val="56008C"/>
              </a:buClr>
              <a:buFont typeface="Courier New" pitchFamily="49" charset="0"/>
              <a:buChar char="o"/>
              <a:defRPr b="0" i="0">
                <a:solidFill>
                  <a:srgbClr val="56008C"/>
                </a:solidFill>
                <a:latin typeface="Arial"/>
                <a:cs typeface="Arial"/>
              </a:defRPr>
            </a:lvl3pPr>
            <a:lvl4pPr>
              <a:buClr>
                <a:srgbClr val="56008C"/>
              </a:buClr>
              <a:defRPr b="0" i="0">
                <a:solidFill>
                  <a:srgbClr val="56008C"/>
                </a:solidFill>
                <a:latin typeface="Arial"/>
                <a:cs typeface="Arial"/>
              </a:defRPr>
            </a:lvl4pPr>
            <a:lvl5pPr>
              <a:buClr>
                <a:srgbClr val="56008C"/>
              </a:buClr>
              <a:defRPr b="0" i="0">
                <a:solidFill>
                  <a:srgbClr val="56008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auto">
          <a:xfrm>
            <a:off x="428596" y="1561926"/>
            <a:ext cx="822960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6375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02D27-0BAD-49ED-B27B-709CE5F15ED7}" type="datetimeFigureOut">
              <a:rPr lang="en-US" smtClean="0"/>
              <a:t>11/7/2016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3286C1-49E1-48F8-98C2-91443B75EC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045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1" r:id="rId1"/>
    <p:sldLayoutId id="2147484152" r:id="rId2"/>
    <p:sldLayoutId id="2147484153" r:id="rId3"/>
    <p:sldLayoutId id="2147484154" r:id="rId4"/>
    <p:sldLayoutId id="2147484155" r:id="rId5"/>
    <p:sldLayoutId id="2147484156" r:id="rId6"/>
    <p:sldLayoutId id="2147484157" r:id="rId7"/>
    <p:sldLayoutId id="2147484158" r:id="rId8"/>
    <p:sldLayoutId id="2147484159" r:id="rId9"/>
    <p:sldLayoutId id="2147484160" r:id="rId10"/>
    <p:sldLayoutId id="2147484161" r:id="rId11"/>
    <p:sldLayoutId id="21474841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chart" Target="../charts/chart5.xml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6107" y="1066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Documentation of surgical ward rounds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4097" y="5172075"/>
            <a:ext cx="6400800" cy="1752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x-none" b="1" dirty="0" smtClean="0"/>
              <a:t>Dr </a:t>
            </a:r>
            <a:r>
              <a:rPr lang="x-none" b="1" dirty="0"/>
              <a:t>Mariyah Selmi </a:t>
            </a:r>
            <a:r>
              <a:rPr lang="en-GB" b="1" dirty="0" smtClean="0"/>
              <a:t> </a:t>
            </a:r>
            <a:r>
              <a:rPr lang="x-none" sz="2800" dirty="0" smtClean="0"/>
              <a:t>Dr </a:t>
            </a:r>
            <a:r>
              <a:rPr lang="x-none" sz="2800" dirty="0"/>
              <a:t>Aaron Smith, Dr Andrew </a:t>
            </a:r>
            <a:r>
              <a:rPr lang="x-none" sz="2800" dirty="0" smtClean="0"/>
              <a:t>Madden</a:t>
            </a:r>
            <a:endParaRPr lang="x-none" sz="2800" dirty="0"/>
          </a:p>
        </p:txBody>
      </p:sp>
      <p:pic>
        <p:nvPicPr>
          <p:cNvPr id="2050" name="Picture 2" descr="http://2.bp.blogspot.com/-et0HUt6xDwU/UBUrj4BvwTI/AAAAAAAAAQg/qcEb1IEQ4eY/s1600/p52_Document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600" y="2581275"/>
            <a:ext cx="3206130" cy="21374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04823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8024" y="1745673"/>
            <a:ext cx="3898776" cy="4059591"/>
          </a:xfrm>
        </p:spPr>
        <p:txBody>
          <a:bodyPr>
            <a:normAutofit fontScale="77500" lnSpcReduction="20000"/>
          </a:bodyPr>
          <a:lstStyle/>
          <a:p>
            <a:r>
              <a:rPr lang="en-GB" dirty="0">
                <a:solidFill>
                  <a:srgbClr val="000000"/>
                </a:solidFill>
              </a:rPr>
              <a:t>Pennine Acute Hospitals, North East Manchester, UK</a:t>
            </a:r>
            <a:r>
              <a:rPr lang="en-GB" dirty="0" smtClean="0">
                <a:solidFill>
                  <a:srgbClr val="000000"/>
                </a:solidFill>
              </a:rPr>
              <a:t>;</a:t>
            </a:r>
          </a:p>
          <a:p>
            <a:pPr marL="0" indent="0">
              <a:buNone/>
            </a:pPr>
            <a:endParaRPr lang="en-GB" dirty="0">
              <a:solidFill>
                <a:srgbClr val="000000"/>
              </a:solidFill>
            </a:endParaRPr>
          </a:p>
          <a:p>
            <a:r>
              <a:rPr lang="en-GB" dirty="0">
                <a:solidFill>
                  <a:srgbClr val="000000"/>
                </a:solidFill>
              </a:rPr>
              <a:t>Serve population of </a:t>
            </a:r>
            <a:r>
              <a:rPr lang="en-GB" dirty="0" smtClean="0">
                <a:solidFill>
                  <a:srgbClr val="000000"/>
                </a:solidFill>
              </a:rPr>
              <a:t>820,000</a:t>
            </a:r>
          </a:p>
          <a:p>
            <a:pPr marL="0" indent="0">
              <a:buNone/>
            </a:pPr>
            <a:endParaRPr lang="en-GB" dirty="0">
              <a:solidFill>
                <a:srgbClr val="000000"/>
              </a:solidFill>
            </a:endParaRPr>
          </a:p>
          <a:p>
            <a:r>
              <a:rPr lang="en-GB" dirty="0">
                <a:solidFill>
                  <a:srgbClr val="000000"/>
                </a:solidFill>
              </a:rPr>
              <a:t>Four hospital sites with 400,000 admissions per </a:t>
            </a:r>
            <a:r>
              <a:rPr lang="en-GB" dirty="0" smtClean="0">
                <a:solidFill>
                  <a:srgbClr val="000000"/>
                </a:solidFill>
              </a:rPr>
              <a:t>year</a:t>
            </a:r>
          </a:p>
          <a:p>
            <a:pPr marL="0" indent="0">
              <a:buNone/>
            </a:pPr>
            <a:endParaRPr lang="en-GB" dirty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S</a:t>
            </a:r>
            <a:r>
              <a:rPr lang="en-GB" dirty="0" err="1" smtClean="0">
                <a:solidFill>
                  <a:srgbClr val="000000"/>
                </a:solidFill>
              </a:rPr>
              <a:t>urgical</a:t>
            </a:r>
            <a:r>
              <a:rPr lang="en-GB" dirty="0" smtClean="0">
                <a:solidFill>
                  <a:srgbClr val="000000"/>
                </a:solidFill>
              </a:rPr>
              <a:t> services at all sites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7760" y="851837"/>
            <a:ext cx="8229600" cy="64293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Pennine Acute Trust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788" y="2492896"/>
            <a:ext cx="3983608" cy="264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51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x-none" dirty="0"/>
              <a:t>There are three general surgical wards at Oldham </a:t>
            </a:r>
          </a:p>
          <a:p>
            <a:pPr lvl="1"/>
            <a:r>
              <a:rPr lang="x-none" dirty="0"/>
              <a:t>T4 acute admissions</a:t>
            </a:r>
          </a:p>
          <a:p>
            <a:pPr lvl="1"/>
            <a:r>
              <a:rPr lang="x-none" dirty="0"/>
              <a:t>T5 for post-op care and longer duration of stay</a:t>
            </a:r>
          </a:p>
          <a:p>
            <a:pPr lvl="1"/>
            <a:r>
              <a:rPr lang="x-none" dirty="0"/>
              <a:t>T6 mainly day case surgeries and overflow from T5 on rare occasions</a:t>
            </a:r>
          </a:p>
          <a:p>
            <a:pPr lvl="1"/>
            <a:endParaRPr lang="en-US" dirty="0"/>
          </a:p>
          <a:p>
            <a:r>
              <a:rPr lang="x-none" dirty="0"/>
              <a:t>Each ward staffed with three foundation year 1 trainees, with more senior doctors working within a team.</a:t>
            </a:r>
          </a:p>
        </p:txBody>
      </p:sp>
    </p:spTree>
    <p:extLst>
      <p:ext uri="{BB962C8B-B14F-4D97-AF65-F5344CB8AC3E}">
        <p14:creationId xmlns:p14="http://schemas.microsoft.com/office/powerpoint/2010/main" val="26765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x-none" sz="4000" dirty="0"/>
              <a:t>Reasons for audit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12776"/>
            <a:ext cx="8757659" cy="499715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4400"/>
          </a:p>
          <a:p>
            <a:r>
              <a:rPr lang="x-none" dirty="0"/>
              <a:t>Surgical ward rounds are fast paced</a:t>
            </a:r>
            <a:endParaRPr lang="en-GB" dirty="0"/>
          </a:p>
          <a:p>
            <a:r>
              <a:rPr lang="x-none" dirty="0"/>
              <a:t>Documentation is routinely done by the ward based F1 doctors </a:t>
            </a:r>
          </a:p>
          <a:p>
            <a:r>
              <a:rPr lang="x-none" dirty="0"/>
              <a:t>Omissions in documentation can lead to a detrimental impact on patient care</a:t>
            </a:r>
            <a:endParaRPr lang="en-GB" dirty="0"/>
          </a:p>
          <a:p>
            <a:pPr marL="0" indent="0">
              <a:buNone/>
            </a:pPr>
            <a:endParaRPr lang="en-GB" sz="4400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625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Aims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x-none" dirty="0"/>
              <a:t>To quantify the amount of information documented following surgical ward rounds - on wards T4, T5, T6.</a:t>
            </a:r>
          </a:p>
          <a:p>
            <a:r>
              <a:rPr lang="x-none" dirty="0"/>
              <a:t>Set documentation standards </a:t>
            </a:r>
            <a:r>
              <a:rPr lang="en-GB" dirty="0" smtClean="0"/>
              <a:t>and improve quality of documentation</a:t>
            </a: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x-none" dirty="0"/>
              <a:t>Standards collated from:</a:t>
            </a:r>
            <a:endParaRPr lang="en-GB" dirty="0"/>
          </a:p>
          <a:p>
            <a:pPr lvl="1"/>
            <a:r>
              <a:rPr lang="x-none" dirty="0"/>
              <a:t>GMC good practice guidelines</a:t>
            </a:r>
            <a:endParaRPr lang="en-GB" dirty="0"/>
          </a:p>
          <a:p>
            <a:pPr lvl="1"/>
            <a:r>
              <a:rPr lang="x-none" dirty="0"/>
              <a:t>Trust Guidelines</a:t>
            </a:r>
            <a:endParaRPr lang="en-GB" dirty="0"/>
          </a:p>
          <a:p>
            <a:pPr lvl="1"/>
            <a:r>
              <a:rPr lang="x-none" dirty="0"/>
              <a:t>MDT questionnaire circulated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Documentation standard</a:t>
            </a:r>
            <a:endParaRPr lang="en-GB" dirty="0"/>
          </a:p>
        </p:txBody>
      </p:sp>
      <p:grpSp>
        <p:nvGrpSpPr>
          <p:cNvPr id="8" name="Group 7"/>
          <p:cNvGrpSpPr/>
          <p:nvPr/>
        </p:nvGrpSpPr>
        <p:grpSpPr>
          <a:xfrm>
            <a:off x="1691680" y="1772816"/>
            <a:ext cx="5976664" cy="4718050"/>
            <a:chOff x="0" y="0"/>
            <a:chExt cx="9649072" cy="6768752"/>
          </a:xfrm>
        </p:grpSpPr>
        <p:sp>
          <p:nvSpPr>
            <p:cNvPr id="9" name="Rounded Rectangle 8"/>
            <p:cNvSpPr/>
            <p:nvPr/>
          </p:nvSpPr>
          <p:spPr>
            <a:xfrm>
              <a:off x="0" y="72008"/>
              <a:ext cx="9649072" cy="6696744"/>
            </a:xfrm>
            <a:prstGeom prst="roundRect">
              <a:avLst/>
            </a:prstGeom>
            <a:solidFill>
              <a:srgbClr val="FFF0CD"/>
            </a:solidFill>
            <a:ln w="57150" cmpd="sng">
              <a:solidFill>
                <a:srgbClr val="00009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100">
                  <a:effectLst/>
                  <a:ea typeface="Times New Roman"/>
                  <a:cs typeface="Times New Roman"/>
                </a:rPr>
                <a:t> </a:t>
              </a:r>
              <a:endParaRPr lang="en-GB" sz="1100">
                <a:effectLst/>
                <a:ea typeface="ＭＳ 明朝"/>
                <a:cs typeface="Times New Roman"/>
              </a:endParaRPr>
            </a:p>
          </p:txBody>
        </p:sp>
        <p:pic>
          <p:nvPicPr>
            <p:cNvPr id="10" name="Picture 9"/>
            <p:cNvPicPr/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289032" cy="6761187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2293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x-none" dirty="0"/>
              <a:t>Retrospective audit of 3 general surgical wards</a:t>
            </a:r>
          </a:p>
          <a:p>
            <a:pPr marL="0" indent="0">
              <a:buNone/>
            </a:pPr>
            <a:endParaRPr lang="en-GB" dirty="0"/>
          </a:p>
          <a:p>
            <a:r>
              <a:rPr lang="x-none" dirty="0"/>
              <a:t>Last ward round entry analysed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956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119658"/>
          </a:xfrm>
        </p:spPr>
        <p:txBody>
          <a:bodyPr>
            <a:normAutofit/>
          </a:bodyPr>
          <a:lstStyle/>
          <a:p>
            <a:r>
              <a:rPr lang="en-GB" sz="4000" b="1" u="sng" dirty="0"/>
              <a:t>Results n= 47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4218473043"/>
              </p:ext>
            </p:extLst>
          </p:nvPr>
        </p:nvGraphicFramePr>
        <p:xfrm>
          <a:off x="4716016" y="3861048"/>
          <a:ext cx="3312368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021582942"/>
              </p:ext>
            </p:extLst>
          </p:nvPr>
        </p:nvGraphicFramePr>
        <p:xfrm>
          <a:off x="827584" y="1268760"/>
          <a:ext cx="3462330" cy="2695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77972661"/>
              </p:ext>
            </p:extLst>
          </p:nvPr>
        </p:nvGraphicFramePr>
        <p:xfrm>
          <a:off x="4644008" y="1268760"/>
          <a:ext cx="3143272" cy="2657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343004783"/>
              </p:ext>
            </p:extLst>
          </p:nvPr>
        </p:nvGraphicFramePr>
        <p:xfrm>
          <a:off x="467544" y="3861048"/>
          <a:ext cx="3857652" cy="2714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23021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47650"/>
          </a:xfrm>
        </p:spPr>
        <p:txBody>
          <a:bodyPr/>
          <a:lstStyle/>
          <a:p>
            <a:r>
              <a:rPr lang="en-GB" b="1" u="sng" dirty="0"/>
              <a:t>Results n=47</a:t>
            </a:r>
          </a:p>
        </p:txBody>
      </p:sp>
      <p:graphicFrame>
        <p:nvGraphicFramePr>
          <p:cNvPr id="12" name="Chart 11"/>
          <p:cNvGraphicFramePr/>
          <p:nvPr/>
        </p:nvGraphicFramePr>
        <p:xfrm>
          <a:off x="3357554" y="3786190"/>
          <a:ext cx="3071834" cy="2662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Chart 19"/>
          <p:cNvGraphicFramePr/>
          <p:nvPr>
            <p:extLst>
              <p:ext uri="{D42A27DB-BD31-4B8C-83A1-F6EECF244321}">
                <p14:modId xmlns:p14="http://schemas.microsoft.com/office/powerpoint/2010/main" val="4109260107"/>
              </p:ext>
            </p:extLst>
          </p:nvPr>
        </p:nvGraphicFramePr>
        <p:xfrm>
          <a:off x="467544" y="1196752"/>
          <a:ext cx="4143404" cy="2805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Chart 22"/>
          <p:cNvGraphicFramePr/>
          <p:nvPr>
            <p:extLst>
              <p:ext uri="{D42A27DB-BD31-4B8C-83A1-F6EECF244321}">
                <p14:modId xmlns:p14="http://schemas.microsoft.com/office/powerpoint/2010/main" val="4212239735"/>
              </p:ext>
            </p:extLst>
          </p:nvPr>
        </p:nvGraphicFramePr>
        <p:xfrm>
          <a:off x="971600" y="3861048"/>
          <a:ext cx="3143272" cy="2786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4" name="Chart 23"/>
          <p:cNvGraphicFramePr/>
          <p:nvPr>
            <p:extLst>
              <p:ext uri="{D42A27DB-BD31-4B8C-83A1-F6EECF244321}">
                <p14:modId xmlns:p14="http://schemas.microsoft.com/office/powerpoint/2010/main" val="1491973488"/>
              </p:ext>
            </p:extLst>
          </p:nvPr>
        </p:nvGraphicFramePr>
        <p:xfrm>
          <a:off x="827584" y="3933056"/>
          <a:ext cx="321471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5" name="Chart 24"/>
          <p:cNvGraphicFramePr/>
          <p:nvPr>
            <p:extLst>
              <p:ext uri="{D42A27DB-BD31-4B8C-83A1-F6EECF244321}">
                <p14:modId xmlns:p14="http://schemas.microsoft.com/office/powerpoint/2010/main" val="3942218823"/>
              </p:ext>
            </p:extLst>
          </p:nvPr>
        </p:nvGraphicFramePr>
        <p:xfrm>
          <a:off x="5004048" y="4005064"/>
          <a:ext cx="314327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3712498595"/>
              </p:ext>
            </p:extLst>
          </p:nvPr>
        </p:nvGraphicFramePr>
        <p:xfrm>
          <a:off x="5076056" y="1268760"/>
          <a:ext cx="3214710" cy="2757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03633"/>
          </a:xfrm>
        </p:spPr>
        <p:txBody>
          <a:bodyPr>
            <a:normAutofit/>
          </a:bodyPr>
          <a:lstStyle/>
          <a:p>
            <a:r>
              <a:rPr lang="en-GB" b="1" u="sng" dirty="0"/>
              <a:t>Results n=47</a:t>
            </a:r>
          </a:p>
        </p:txBody>
      </p:sp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4246030805"/>
              </p:ext>
            </p:extLst>
          </p:nvPr>
        </p:nvGraphicFramePr>
        <p:xfrm>
          <a:off x="5436096" y="1268760"/>
          <a:ext cx="3143272" cy="2786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Chart 16"/>
          <p:cNvGraphicFramePr/>
          <p:nvPr>
            <p:extLst>
              <p:ext uri="{D42A27DB-BD31-4B8C-83A1-F6EECF244321}">
                <p14:modId xmlns:p14="http://schemas.microsoft.com/office/powerpoint/2010/main" val="2632248821"/>
              </p:ext>
            </p:extLst>
          </p:nvPr>
        </p:nvGraphicFramePr>
        <p:xfrm>
          <a:off x="1043608" y="1196752"/>
          <a:ext cx="2928942" cy="28717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Chart 17"/>
          <p:cNvGraphicFramePr/>
          <p:nvPr>
            <p:extLst>
              <p:ext uri="{D42A27DB-BD31-4B8C-83A1-F6EECF244321}">
                <p14:modId xmlns:p14="http://schemas.microsoft.com/office/powerpoint/2010/main" val="1140039851"/>
              </p:ext>
            </p:extLst>
          </p:nvPr>
        </p:nvGraphicFramePr>
        <p:xfrm>
          <a:off x="971600" y="4005064"/>
          <a:ext cx="3214678" cy="2671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3130509620"/>
              </p:ext>
            </p:extLst>
          </p:nvPr>
        </p:nvGraphicFramePr>
        <p:xfrm>
          <a:off x="5292080" y="3933056"/>
          <a:ext cx="3143272" cy="2786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Summary of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b="1" u="sng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x-none" b="1" u="sng" dirty="0">
                <a:solidFill>
                  <a:srgbClr val="FF0000"/>
                </a:solidFill>
              </a:rPr>
              <a:t>Areas requiring improvement</a:t>
            </a:r>
            <a:endParaRPr lang="x-none" b="1" u="sng" dirty="0"/>
          </a:p>
          <a:p>
            <a:r>
              <a:rPr lang="x-none" dirty="0"/>
              <a:t>Working diagnosis</a:t>
            </a:r>
          </a:p>
          <a:p>
            <a:r>
              <a:rPr lang="x-none" dirty="0"/>
              <a:t>Explanation given to patient</a:t>
            </a:r>
          </a:p>
          <a:p>
            <a:r>
              <a:rPr lang="x-none" dirty="0"/>
              <a:t>Medication review </a:t>
            </a:r>
            <a:endParaRPr lang="en-GB" dirty="0"/>
          </a:p>
          <a:p>
            <a:r>
              <a:rPr lang="x-none" dirty="0"/>
              <a:t>Diet</a:t>
            </a:r>
          </a:p>
          <a:p>
            <a:r>
              <a:rPr lang="x-none" dirty="0"/>
              <a:t>Estimated discharge date</a:t>
            </a:r>
          </a:p>
        </p:txBody>
      </p:sp>
    </p:spTree>
    <p:extLst>
      <p:ext uri="{BB962C8B-B14F-4D97-AF65-F5344CB8AC3E}">
        <p14:creationId xmlns:p14="http://schemas.microsoft.com/office/powerpoint/2010/main" val="258286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Action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/>
              <a:t>Implement new pro-forma to improve documentation</a:t>
            </a:r>
          </a:p>
          <a:p>
            <a:endParaRPr lang="en-GB" dirty="0"/>
          </a:p>
          <a:p>
            <a:pPr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8271" t="19888" r="54439" b="29603"/>
          <a:stretch>
            <a:fillRect/>
          </a:stretch>
        </p:blipFill>
        <p:spPr bwMode="auto">
          <a:xfrm>
            <a:off x="1763688" y="2564904"/>
            <a:ext cx="5297088" cy="403587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of pro-forma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83568" y="1600200"/>
            <a:ext cx="8003232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x-none" dirty="0"/>
              <a:t>Initial feedback for the pro-forma</a:t>
            </a:r>
            <a:endParaRPr lang="en-US" dirty="0"/>
          </a:p>
          <a:p>
            <a:endParaRPr lang="en-US"/>
          </a:p>
          <a:p>
            <a:pPr lvl="1"/>
            <a:r>
              <a:rPr lang="x-none" dirty="0"/>
              <a:t>More detailed information</a:t>
            </a:r>
          </a:p>
          <a:p>
            <a:pPr lvl="1"/>
            <a:r>
              <a:rPr lang="x-none" dirty="0"/>
              <a:t>Reduced delays on ward round </a:t>
            </a:r>
          </a:p>
          <a:p>
            <a:pPr lvl="1"/>
            <a:r>
              <a:rPr lang="x-none" dirty="0"/>
              <a:t>All boxes were filled by both juniors and seniors </a:t>
            </a:r>
          </a:p>
          <a:p>
            <a:pPr lvl="1"/>
            <a:r>
              <a:rPr lang="x-none" dirty="0"/>
              <a:t>Positive MDT response</a:t>
            </a:r>
          </a:p>
          <a:p>
            <a:pPr lvl="1"/>
            <a:r>
              <a:rPr lang="x-none"/>
              <a:t>Patient aware of current plan and further investigations</a:t>
            </a:r>
          </a:p>
          <a:p>
            <a:pPr lvl="1"/>
            <a:r>
              <a:rPr lang="x-none" dirty="0"/>
              <a:t>Teaching opportunity for senior to juniors to explain decision making process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63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Re-</a:t>
            </a:r>
            <a:r>
              <a:rPr lang="en-US" dirty="0" smtClean="0"/>
              <a:t>audit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91264" cy="470912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x-none" dirty="0"/>
              <a:t>Ward round </a:t>
            </a:r>
            <a:r>
              <a:rPr lang="x-none" dirty="0" smtClean="0"/>
              <a:t>proforma</a:t>
            </a:r>
            <a:r>
              <a:rPr lang="en-GB" dirty="0" smtClean="0"/>
              <a:t> initially</a:t>
            </a:r>
            <a:r>
              <a:rPr lang="x-none" dirty="0" smtClean="0"/>
              <a:t> </a:t>
            </a:r>
            <a:r>
              <a:rPr lang="x-none" dirty="0"/>
              <a:t>implemented on T4 and </a:t>
            </a:r>
            <a:r>
              <a:rPr lang="x-none" dirty="0" smtClean="0"/>
              <a:t>T5</a:t>
            </a:r>
            <a:endParaRPr lang="en-GB" dirty="0"/>
          </a:p>
          <a:p>
            <a:pPr marL="0" indent="0">
              <a:buNone/>
            </a:pPr>
            <a:endParaRPr lang="en-US" dirty="0"/>
          </a:p>
          <a:p>
            <a:r>
              <a:rPr lang="x-none" dirty="0" smtClean="0"/>
              <a:t>T5 </a:t>
            </a:r>
            <a:r>
              <a:rPr lang="x-none" dirty="0"/>
              <a:t>had stopped using pro-forma </a:t>
            </a:r>
            <a:r>
              <a:rPr lang="en-GB" dirty="0" smtClean="0"/>
              <a:t>~2 months into implementation </a:t>
            </a:r>
          </a:p>
          <a:p>
            <a:endParaRPr lang="en-GB" dirty="0"/>
          </a:p>
          <a:p>
            <a:r>
              <a:rPr lang="x-none" dirty="0" smtClean="0"/>
              <a:t>A </a:t>
            </a:r>
            <a:r>
              <a:rPr lang="x-none" dirty="0"/>
              <a:t>comparison between T4- with pro-forma and T5- without pro-forma  </a:t>
            </a:r>
            <a:endParaRPr lang="en-GB" dirty="0" smtClean="0"/>
          </a:p>
          <a:p>
            <a:endParaRPr lang="en-GB" dirty="0" smtClean="0"/>
          </a:p>
          <a:p>
            <a:r>
              <a:rPr lang="x-none" dirty="0"/>
              <a:t>As T6 mainly </a:t>
            </a:r>
            <a:r>
              <a:rPr lang="x-none" dirty="0" smtClean="0"/>
              <a:t>elective </a:t>
            </a:r>
            <a:r>
              <a:rPr lang="en-GB" dirty="0" smtClean="0"/>
              <a:t>surgical </a:t>
            </a:r>
            <a:r>
              <a:rPr lang="x-none" dirty="0" smtClean="0"/>
              <a:t>cases</a:t>
            </a:r>
            <a:r>
              <a:rPr lang="en-GB" dirty="0" smtClean="0"/>
              <a:t>.</a:t>
            </a:r>
            <a:r>
              <a:rPr lang="x-none" dirty="0" smtClean="0"/>
              <a:t> </a:t>
            </a:r>
            <a:r>
              <a:rPr lang="en-GB" dirty="0" smtClean="0"/>
              <a:t>T</a:t>
            </a:r>
            <a:r>
              <a:rPr lang="x-none" dirty="0" smtClean="0"/>
              <a:t>he </a:t>
            </a:r>
            <a:r>
              <a:rPr lang="x-none" dirty="0"/>
              <a:t>pro-forma had limited benefits on this ward so data was not included in the re-audit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67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265" y="533400"/>
            <a:ext cx="7886700" cy="1325563"/>
          </a:xfrm>
        </p:spPr>
        <p:txBody>
          <a:bodyPr>
            <a:normAutofit/>
          </a:bodyPr>
          <a:lstStyle/>
          <a:p>
            <a:r>
              <a:rPr lang="x-none" sz="2800" dirty="0"/>
              <a:t>T4 Result- Pro-forma Used</a:t>
            </a:r>
            <a:r>
              <a:rPr lang="en-US" dirty="0"/>
              <a:t/>
            </a:r>
            <a:br>
              <a:rPr lang="en-US" dirty="0"/>
            </a:br>
            <a:r>
              <a:rPr lang="x-none" sz="2800" dirty="0">
                <a:solidFill>
                  <a:srgbClr val="000000"/>
                </a:solidFill>
                <a:latin typeface="Calibri Light"/>
              </a:rPr>
              <a:t>N=13</a:t>
            </a:r>
            <a:r>
              <a:rPr lang="en-US" dirty="0"/>
              <a:t/>
            </a:r>
            <a:br>
              <a:rPr lang="en-US" dirty="0"/>
            </a:br>
            <a:endParaRPr lang="x-none" sz="2800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0391736"/>
              </p:ext>
            </p:extLst>
          </p:nvPr>
        </p:nvGraphicFramePr>
        <p:xfrm>
          <a:off x="1043608" y="1988840"/>
          <a:ext cx="6966520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6146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855" y="1057275"/>
            <a:ext cx="7886700" cy="900700"/>
          </a:xfrm>
        </p:spPr>
        <p:txBody>
          <a:bodyPr>
            <a:normAutofit fontScale="90000"/>
          </a:bodyPr>
          <a:lstStyle/>
          <a:p>
            <a:r>
              <a:rPr lang="x-none" dirty="0"/>
              <a:t>T5- Pro-forma not in use</a:t>
            </a:r>
            <a:r>
              <a:rPr lang="en-US" dirty="0"/>
              <a:t/>
            </a:r>
            <a:br>
              <a:rPr lang="en-US" dirty="0"/>
            </a:br>
            <a:r>
              <a:rPr lang="x-none" dirty="0">
                <a:solidFill>
                  <a:srgbClr val="000000"/>
                </a:solidFill>
                <a:latin typeface="Calibri Light"/>
              </a:rPr>
              <a:t>N=19</a:t>
            </a:r>
            <a:r>
              <a:rPr lang="en-US" dirty="0"/>
              <a:t/>
            </a:r>
            <a:br>
              <a:rPr lang="en-US" dirty="0"/>
            </a:br>
            <a:endParaRPr lang="x-none" dirty="0"/>
          </a:p>
        </p:txBody>
      </p:sp>
      <p:pic>
        <p:nvPicPr>
          <p:cNvPr id="4" name="Picture 3" descr="hhUntitled.png"/>
          <p:cNvPicPr>
            <a:picLocks noChangeAspect="1"/>
          </p:cNvPicPr>
          <p:nvPr/>
        </p:nvPicPr>
        <p:blipFill>
          <a:blip r:embed="rId3"/>
          <a:srcRect l="2154" t="2681" r="1508" b="4595"/>
          <a:stretch>
            <a:fillRect/>
          </a:stretch>
        </p:blipFill>
        <p:spPr>
          <a:xfrm>
            <a:off x="1324659" y="2295525"/>
            <a:ext cx="6349047" cy="34316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784975" y="3129841"/>
            <a:ext cx="914400" cy="3197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62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Summary of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x-none" dirty="0"/>
              <a:t>T4 all documentation was up-to-date with an appropriate amount of information in each patients notes</a:t>
            </a:r>
          </a:p>
          <a:p>
            <a:r>
              <a:rPr lang="x-none" dirty="0"/>
              <a:t>T5 limited detail in most notes re-audited</a:t>
            </a:r>
            <a:endParaRPr lang="en-US" dirty="0"/>
          </a:p>
          <a:p>
            <a:r>
              <a:rPr lang="x-none" dirty="0"/>
              <a:t>On T5 4 patients did not have any documentation in their notes for the days ward round.</a:t>
            </a:r>
          </a:p>
        </p:txBody>
      </p:sp>
    </p:spTree>
    <p:extLst>
      <p:ext uri="{BB962C8B-B14F-4D97-AF65-F5344CB8AC3E}">
        <p14:creationId xmlns:p14="http://schemas.microsoft.com/office/powerpoint/2010/main" val="104212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Re-audit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x-none" dirty="0"/>
              <a:t>Pro-forma improved documentation when used.</a:t>
            </a:r>
            <a:endParaRPr lang="en-GB" dirty="0"/>
          </a:p>
          <a:p>
            <a:r>
              <a:rPr lang="x-none" dirty="0"/>
              <a:t>T5 doctors felt that cutting and sticking completed pro-forma into notes was not effective use of their time</a:t>
            </a:r>
          </a:p>
          <a:p>
            <a:r>
              <a:rPr lang="x-none" dirty="0"/>
              <a:t>Factors that may have influenced results: </a:t>
            </a:r>
            <a:endParaRPr lang="en-GB" dirty="0"/>
          </a:p>
          <a:p>
            <a:pPr lvl="1"/>
            <a:r>
              <a:rPr lang="x-none" dirty="0"/>
              <a:t>Staffing levels</a:t>
            </a:r>
            <a:endParaRPr lang="en-GB" dirty="0"/>
          </a:p>
          <a:p>
            <a:pPr lvl="1"/>
            <a:r>
              <a:rPr lang="x-none" dirty="0"/>
              <a:t>Workload</a:t>
            </a:r>
            <a:endParaRPr lang="en-GB" dirty="0"/>
          </a:p>
          <a:p>
            <a:pPr lvl="1"/>
            <a:r>
              <a:rPr lang="x-none" dirty="0"/>
              <a:t>Individual doctors and their standards</a:t>
            </a:r>
          </a:p>
          <a:p>
            <a:pPr lvl="1"/>
            <a:r>
              <a:rPr lang="x-none" dirty="0"/>
              <a:t>Patient complexity</a:t>
            </a:r>
            <a:endParaRPr lang="en-GB" dirty="0"/>
          </a:p>
          <a:p>
            <a:pPr lvl="1"/>
            <a:endParaRPr lang="en-GB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179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Plan for the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x-none" dirty="0"/>
              <a:t>Proforma rolled out site wide within surgical wards </a:t>
            </a:r>
            <a:endParaRPr lang="en-US" dirty="0"/>
          </a:p>
          <a:p>
            <a:r>
              <a:rPr lang="x-none" dirty="0"/>
              <a:t>Regular re-audits </a:t>
            </a:r>
            <a:endParaRPr lang="en-US"/>
          </a:p>
          <a:p>
            <a:r>
              <a:rPr lang="x-none" dirty="0"/>
              <a:t>Proforma to be printed as stickers</a:t>
            </a:r>
            <a:endParaRPr lang="en-US" dirty="0"/>
          </a:p>
          <a:p>
            <a:r>
              <a:rPr lang="x-none" dirty="0"/>
              <a:t>Teaching sessions on good documentation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50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x-none" dirty="0"/>
              <a:t>Questions please?</a:t>
            </a:r>
          </a:p>
        </p:txBody>
      </p:sp>
    </p:spTree>
    <p:extLst>
      <p:ext uri="{BB962C8B-B14F-4D97-AF65-F5344CB8AC3E}">
        <p14:creationId xmlns:p14="http://schemas.microsoft.com/office/powerpoint/2010/main" val="191099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1311</TotalTime>
  <Words>374</Words>
  <Application>Microsoft Office PowerPoint</Application>
  <PresentationFormat>On-screen Show (4:3)</PresentationFormat>
  <Paragraphs>120</Paragraphs>
  <Slides>20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Documentation of surgical ward rounds</vt:lpstr>
      <vt:lpstr>Pennine Acute Trust</vt:lpstr>
      <vt:lpstr>PowerPoint Presentation</vt:lpstr>
      <vt:lpstr>Reasons for audit</vt:lpstr>
      <vt:lpstr>Aims</vt:lpstr>
      <vt:lpstr>Documentation standard</vt:lpstr>
      <vt:lpstr>Method</vt:lpstr>
      <vt:lpstr>Results n= 47</vt:lpstr>
      <vt:lpstr>Results n=47</vt:lpstr>
      <vt:lpstr>Results n=47</vt:lpstr>
      <vt:lpstr>Summary of Results</vt:lpstr>
      <vt:lpstr>Action Plan</vt:lpstr>
      <vt:lpstr>Implementation of pro-forma</vt:lpstr>
      <vt:lpstr>Re-audit</vt:lpstr>
      <vt:lpstr>T4 Result- Pro-forma Used N=13 </vt:lpstr>
      <vt:lpstr>T5- Pro-forma not in use N=19 </vt:lpstr>
      <vt:lpstr>Summary of results</vt:lpstr>
      <vt:lpstr>Re-audit Discussion</vt:lpstr>
      <vt:lpstr>Plan for the future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Audit of General Surgical Notes</dc:title>
  <dc:creator>Aaron</dc:creator>
  <cp:lastModifiedBy>omics</cp:lastModifiedBy>
  <cp:revision>46</cp:revision>
  <dcterms:created xsi:type="dcterms:W3CDTF">2016-05-26T20:18:41Z</dcterms:created>
  <dcterms:modified xsi:type="dcterms:W3CDTF">2016-11-07T09:37:58Z</dcterms:modified>
</cp:coreProperties>
</file>